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9.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93/biomet/1.2.164" TargetMode="External"/>
<Relationship Id="rId151" Type="http://schemas.openxmlformats.org/officeDocument/2006/relationships/hyperlink" Target="https://doi.org/10.23637/ROTHAMSTED.8V61Q" TargetMode="External"/>
<Relationship Id="rId152" Type="http://schemas.openxmlformats.org/officeDocument/2006/relationships/hyperlink" Target="https://doi.org/10.1177/2515245920951503" TargetMode="External"/>
<Relationship Id="rId153" Type="http://schemas.openxmlformats.org/officeDocument/2006/relationships/hyperlink" Target="https://doi.org/10.1080/00031305.2016.1154108" TargetMode="External"/>
<Relationship Id="rId154" Type="http://schemas.openxmlformats.org/officeDocument/2006/relationships/hyperlink" Target="https://doi.org/10.1038/nmeth.4120" TargetMode="External"/>
<Relationship Id="rId155" Type="http://schemas.openxmlformats.org/officeDocument/2006/relationships/hyperlink" Target="https://doi.org/10.1111/tri.12895" TargetMode="External"/>
<Relationship Id="rId156" Type="http://schemas.openxmlformats.org/officeDocument/2006/relationships/hyperlink" Target="https://doi.org/10.1126/science.aaf5406" TargetMode="External"/>
<Relationship Id="rId157" Type="http://schemas.openxmlformats.org/officeDocument/2006/relationships/hyperlink" Target="https://doi.org/10.5395/rde.2015.40.4.328" TargetMode="External"/>
<Relationship Id="rId158" Type="http://schemas.openxmlformats.org/officeDocument/2006/relationships/hyperlink" Target="https://doi.org/10.21105/joss.02815" TargetMode="External"/>
<Relationship Id="rId159" Type="http://schemas.openxmlformats.org/officeDocument/2006/relationships/hyperlink" Target="https://CRAN.R-project.org/package=pwr" TargetMode="External"/>
<Relationship Id="rId160" Type="http://schemas.openxmlformats.org/officeDocument/2006/relationships/hyperlink" Target="https://doi.org/10.3899/jrheum.211115" TargetMode="External"/>
<Relationship Id="rId161" Type="http://schemas.openxmlformats.org/officeDocument/2006/relationships/hyperlink" Target="https://doi.org/10.1136/bmj.315.7105.422" TargetMode="External"/>
<Relationship Id="rId162" Type="http://schemas.openxmlformats.org/officeDocument/2006/relationships/hyperlink" Target="https://doi.org/10.1093/jisesa/iew092" TargetMode="External"/>
<Relationship Id="rId163" Type="http://schemas.openxmlformats.org/officeDocument/2006/relationships/hyperlink" Target="https://doi.org/10.1136/bmj.311.7003.485" TargetMode="External"/>
<Relationship Id="rId164" Type="http://schemas.openxmlformats.org/officeDocument/2006/relationships/hyperlink" Target="https://doi.org/10.1073/pnas.2203150119" TargetMode="External"/>
<Relationship Id="rId165" Type="http://schemas.openxmlformats.org/officeDocument/2006/relationships/hyperlink" Target="https://doi.org/10.1002/cnr2.1211" TargetMode="External"/>
<Relationship Id="rId166" Type="http://schemas.openxmlformats.org/officeDocument/2006/relationships/hyperlink" Target="https://doi.org/10.1136/jim-2022-002479" TargetMode="External"/>
<Relationship Id="rId167" Type="http://schemas.openxmlformats.org/officeDocument/2006/relationships/hyperlink" Target="https://doi.org/10.1016/j.jid.2017.08.007" TargetMode="External"/>
<Relationship Id="rId168" Type="http://schemas.openxmlformats.org/officeDocument/2006/relationships/hyperlink" Target="https://doi.org/10.11613/bm.2010.004" TargetMode="External"/>
<Relationship Id="rId169" Type="http://schemas.openxmlformats.org/officeDocument/2006/relationships/hyperlink" Target="https://doi.org/10.4103/aca.aca_248_18" TargetMode="External"/>
<Relationship Id="rId170" Type="http://schemas.openxmlformats.org/officeDocument/2006/relationships/hyperlink" Target="https://doi.org/10.4103/jfmpc.jfmpc_433_21" TargetMode="External"/>
<Relationship Id="rId171" Type="http://schemas.openxmlformats.org/officeDocument/2006/relationships/hyperlink" Target="https://doi.org/10.4103/0301-4738.77005" TargetMode="External"/>
<Relationship Id="rId172" Type="http://schemas.openxmlformats.org/officeDocument/2006/relationships/hyperlink" Target="https://doi.org/10.1016/j.injr.2014.04.002" TargetMode="External"/>
<Relationship Id="rId173" Type="http://schemas.openxmlformats.org/officeDocument/2006/relationships/hyperlink" Target="https://doi.org/10.1371/journal.pone.0121945" TargetMode="External"/>
<Relationship Id="rId174" Type="http://schemas.openxmlformats.org/officeDocument/2006/relationships/hyperlink" Target="https://doi.org/10.1371/journal.pone.0121945" TargetMode="External"/>
<Relationship Id="rId175" Type="http://schemas.openxmlformats.org/officeDocument/2006/relationships/hyperlink" Target="https://doi.org/10.1177/8756479308317006" TargetMode="External"/>
<Relationship Id="rId176" Type="http://schemas.openxmlformats.org/officeDocument/2006/relationships/hyperlink" Target="https://doi.org/10.1111/test.12307" TargetMode="External"/>
<Relationship Id="rId177" Type="http://schemas.openxmlformats.org/officeDocument/2006/relationships/hyperlink" Target="https://github.com/taiyun/corrplot" TargetMode="External"/>
<Relationship Id="rId178" Type="http://schemas.openxmlformats.org/officeDocument/2006/relationships/hyperlink" Target="https://doi.org/10.18637/jss.v069.c02" TargetMode="External"/>
<Relationship Id="rId179" Type="http://schemas.openxmlformats.org/officeDocument/2006/relationships/hyperlink" Target="https://doi.org/10.11613/bm.2013.018" TargetMode="External"/>
<Relationship Id="rId180" Type="http://schemas.openxmlformats.org/officeDocument/2006/relationships/hyperlink" Target="https://doi.org/10.5395/rde.2017.42.2.152" TargetMode="External"/>
<Relationship Id="rId181" Type="http://schemas.openxmlformats.org/officeDocument/2006/relationships/hyperlink" Target="https://doi.org/10.32614/RJ-2021-053" TargetMode="External"/>
<Relationship Id="rId182" Type="http://schemas.openxmlformats.org/officeDocument/2006/relationships/hyperlink" Target="https://doi.org/10.2105/ajph.2012.300897" TargetMode="External"/>
<Relationship Id="rId183" Type="http://schemas.openxmlformats.org/officeDocument/2006/relationships/hyperlink" Target="https://doi.org/10.18637/jss.v103.i01" TargetMode="External"/>
<Relationship Id="rId184" Type="http://schemas.openxmlformats.org/officeDocument/2006/relationships/hyperlink" Target="https://doi.org/10.1080/01621459.1957.10501412" TargetMode="External"/>
<Relationship Id="rId185" Type="http://schemas.openxmlformats.org/officeDocument/2006/relationships/hyperlink" Target="https://doi.org/10.1136/adc.73.3.270" TargetMode="External"/>
<Relationship Id="rId186" Type="http://schemas.openxmlformats.org/officeDocument/2006/relationships/hyperlink" Target="https://CRAN.R-project.org/package=fastDummies" TargetMode="External"/>
<Relationship Id="rId187" Type="http://schemas.openxmlformats.org/officeDocument/2006/relationships/hyperlink" Target="https://doi.org/10.1093/ije/7.4.373" TargetMode="External"/>
<Relationship Id="rId188" Type="http://schemas.openxmlformats.org/officeDocument/2006/relationships/hyperlink" Target="https://doi.org/10.1016/0895-4356(96)00025-x" TargetMode="External"/>
<Relationship Id="rId189" Type="http://schemas.openxmlformats.org/officeDocument/2006/relationships/hyperlink" Target="https://doi.org/10.1016/j.jclinepi.2023.09.005" TargetMode="External"/>
<Relationship Id="rId190" Type="http://schemas.openxmlformats.org/officeDocument/2006/relationships/hyperlink" Target="https://doi.org/10.1136/bmj.313.7055.486" TargetMode="External"/>
<Relationship Id="rId191" Type="http://schemas.openxmlformats.org/officeDocument/2006/relationships/hyperlink" Target="https://CRAN.R-project.org/package=nlme" TargetMode="External"/>
<Relationship Id="rId192" Type="http://schemas.openxmlformats.org/officeDocument/2006/relationships/hyperlink" Target="https://CRAN.R-project.org/package=mmrm" TargetMode="External"/>
<Relationship Id="rId193" Type="http://schemas.openxmlformats.org/officeDocument/2006/relationships/hyperlink" Target="https://CRAN.R-project.org/package=emmeans" TargetMode="External"/>
<Relationship Id="rId194" Type="http://schemas.openxmlformats.org/officeDocument/2006/relationships/hyperlink" Target="https://doi.org/10.1037/0022-3514.51.6.1173" TargetMode="External"/>
<Relationship Id="rId195" Type="http://schemas.openxmlformats.org/officeDocument/2006/relationships/hyperlink" Target="https://doi.org/10.1093/oxfordjournals.aje.a114229" TargetMode="External"/>
<Relationship Id="rId196" Type="http://schemas.openxmlformats.org/officeDocument/2006/relationships/hyperlink" Target="https://doi.org/10.1097/00001648-199109000-00015" TargetMode="External"/>
<Relationship Id="rId197" Type="http://schemas.openxmlformats.org/officeDocument/2006/relationships/hyperlink" Target="https://doi.org/10.21105/joss.03139" TargetMode="External"/>
<Relationship Id="rId198" Type="http://schemas.openxmlformats.org/officeDocument/2006/relationships/hyperlink" Target="https://doi.org/10.1111/j.1471-1842.2009.00848.x" TargetMode="External"/>
<Relationship Id="rId199" Type="http://schemas.openxmlformats.org/officeDocument/2006/relationships/hyperlink" Target="https://doi.org/10.5152/balkanmedj.2014.1408" TargetMode="External"/>
<Relationship Id="rId200" Type="http://schemas.openxmlformats.org/officeDocument/2006/relationships/hyperlink" Target="https://doi.org/10.5123/s1679-49742017000300022" TargetMode="External"/>
<Relationship Id="rId201" Type="http://schemas.openxmlformats.org/officeDocument/2006/relationships/hyperlink" Target="https://doi.org/10.1016/j.jclinepi.2017.02.016" TargetMode="External"/>
<Relationship Id="rId202" Type="http://schemas.openxmlformats.org/officeDocument/2006/relationships/hyperlink" Target="https://doi.org/10.1590/1980-265x-tce-2017-0311" TargetMode="External"/>
<Relationship Id="rId203" Type="http://schemas.openxmlformats.org/officeDocument/2006/relationships/hyperlink" Target="https://doi.org/10.1053/j.semnuclmed.2018.11.005" TargetMode="External"/>
<Relationship Id="rId204" Type="http://schemas.openxmlformats.org/officeDocument/2006/relationships/hyperlink" Target="https://doi.org/10.1002/ped4.12166" TargetMode="External"/>
<Relationship Id="rId205" Type="http://schemas.openxmlformats.org/officeDocument/2006/relationships/hyperlink" Target="https://doi.org/10.1186/s12967-020-02540-4" TargetMode="External"/>
<Relationship Id="rId206" Type="http://schemas.openxmlformats.org/officeDocument/2006/relationships/hyperlink" Target="https://doi.org/10.1016/j.jclinepi.2021.04.013" TargetMode="External"/>
<Relationship Id="rId207" Type="http://schemas.openxmlformats.org/officeDocument/2006/relationships/hyperlink" Target="https://doi.org/10.1002/cjs.11719" TargetMode="External"/>
<Relationship Id="rId208" Type="http://schemas.openxmlformats.org/officeDocument/2006/relationships/hyperlink" Target="https://doi.org/10.1016/j.jbusres.2021.04.070" TargetMode="External"/>
<Relationship Id="rId209" Type="http://schemas.openxmlformats.org/officeDocument/2006/relationships/hyperlink" Target="https://doi.org/10.1002/joe.22229" TargetMode="External"/>
<Relationship Id="rId210" Type="http://schemas.openxmlformats.org/officeDocument/2006/relationships/hyperlink" Target="https://doi.org/10.1136/bmj.309.6962.1128" TargetMode="External"/>
<Relationship Id="rId211" Type="http://schemas.openxmlformats.org/officeDocument/2006/relationships/hyperlink" Target="https://doi.org/10.1016/j.aller.2013.03.008" TargetMode="External"/>
<Relationship Id="rId212" Type="http://schemas.openxmlformats.org/officeDocument/2006/relationships/hyperlink" Target="https://doi.org/10.1093/aje/kwi014" TargetMode="External"/>
<Relationship Id="rId213" Type="http://schemas.openxmlformats.org/officeDocument/2006/relationships/hyperlink" Target="https://doi.org/10.21105/joss.02763" TargetMode="External"/>
<Relationship Id="rId214" Type="http://schemas.openxmlformats.org/officeDocument/2006/relationships/hyperlink" Target="https://doi.org/10.1136/bmj.d561" TargetMode="External"/>
<Relationship Id="rId215" Type="http://schemas.openxmlformats.org/officeDocument/2006/relationships/hyperlink" Target="https://doi.org/10.1186/s12874-022-01786-4" TargetMode="External"/>
<Relationship Id="rId216" Type="http://schemas.openxmlformats.org/officeDocument/2006/relationships/hyperlink" Target="https://doi.org/10.1136/bmj.323.7321.1123" TargetMode="External"/>
<Relationship Id="rId217" Type="http://schemas.openxmlformats.org/officeDocument/2006/relationships/hyperlink" Target="https://doi.org/10.4172/2155-6180.1000334" TargetMode="External"/>
<Relationship Id="rId218" Type="http://schemas.openxmlformats.org/officeDocument/2006/relationships/hyperlink" Target="https://doi.org/10.1002/(sici)1097-0258(19971030)16:20&lt;2349::aid-sim667&gt;3.0.co;2-e" TargetMode="External"/>
<Relationship Id="rId219" Type="http://schemas.openxmlformats.org/officeDocument/2006/relationships/hyperlink" Target="https://doi.org/10.1177/009286150804200402" TargetMode="External"/>
<Relationship Id="rId220" Type="http://schemas.openxmlformats.org/officeDocument/2006/relationships/hyperlink" Target="https://doi.org/10.1002/sim.9592" TargetMode="External"/>
<Relationship Id="rId221" Type="http://schemas.openxmlformats.org/officeDocument/2006/relationships/hyperlink" Target="https://doi.org/10.1186/1745-6215-15-139" TargetMode="External"/>
<Relationship Id="rId222" Type="http://schemas.openxmlformats.org/officeDocument/2006/relationships/hyperlink" Target="https://doi.org/10.1136/bmj.319.7203.185" TargetMode="External"/>
<Relationship Id="rId223" Type="http://schemas.openxmlformats.org/officeDocument/2006/relationships/hyperlink" Target="https://doi.org/10.1016/s0197-2456(97)00147-5" TargetMode="External"/>
<Relationship Id="rId224" Type="http://schemas.openxmlformats.org/officeDocument/2006/relationships/hyperlink" Target="https://doi.org/10.2147/clep.s161508" TargetMode="External"/>
<Relationship Id="rId225" Type="http://schemas.openxmlformats.org/officeDocument/2006/relationships/hyperlink" Target="https://doi.org/10.1186/s12874-019-0750-8" TargetMode="External"/>
<Relationship Id="rId226" Type="http://schemas.openxmlformats.org/officeDocument/2006/relationships/hyperlink" Target="http://dx.doi.org/10.31234/osf.io/qftwg" TargetMode="External"/>
<Relationship Id="rId227" Type="http://schemas.openxmlformats.org/officeDocument/2006/relationships/hyperlink" Target="https://doi.org/10.1136/bmj.313.7060.808" TargetMode="External"/>
<Relationship Id="rId228" Type="http://schemas.openxmlformats.org/officeDocument/2006/relationships/hyperlink" Target="https://doi.org/10.1136/bmj.326.7382.219" TargetMode="External"/>
<Relationship Id="rId229" Type="http://schemas.openxmlformats.org/officeDocument/2006/relationships/hyperlink" Target="https://doi.org/10.1186/1472-6920-4-13" TargetMode="External"/>
<Relationship Id="rId230" Type="http://schemas.openxmlformats.org/officeDocument/2006/relationships/hyperlink" Target="https://doi.org/10.1136/bmj.315.7107.540" TargetMode="External"/>
<Relationship Id="rId231" Type="http://schemas.openxmlformats.org/officeDocument/2006/relationships/hyperlink" Target="https://CRAN.R-project.org/package=riskyr" TargetMode="External"/>
<Relationship Id="rId232" Type="http://schemas.openxmlformats.org/officeDocument/2006/relationships/hyperlink" Target="https://doi.org/10.18637/jss.v028.i05" TargetMode="External"/>
<Relationship Id="rId233" Type="http://schemas.openxmlformats.org/officeDocument/2006/relationships/hyperlink" Target="https://doi.org/10.1002/jrsm.26" TargetMode="External"/>
<Relationship Id="rId234" Type="http://schemas.openxmlformats.org/officeDocument/2006/relationships/hyperlink" Target="https://CRAN.R-project.org/package=mada" TargetMode="External"/>
<Relationship Id="rId235" Type="http://schemas.openxmlformats.org/officeDocument/2006/relationships/hyperlink" Target="https://doi.org/10.1016/s2589-7500(22)00188-1" TargetMode="External"/>
<Relationship Id="rId236" Type="http://schemas.openxmlformats.org/officeDocument/2006/relationships/hyperlink" Target="https://doi.org/10.1007/s00180-021-01080-9" TargetMode="External"/>
<Relationship Id="rId237" Type="http://schemas.openxmlformats.org/officeDocument/2006/relationships/hyperlink" Target="https://doi.org/10.18637/jss.v048.i02" TargetMode="External"/>
<Relationship Id="rId238" Type="http://schemas.openxmlformats.org/officeDocument/2006/relationships/hyperlink" Target="https://CRAN.R-project.org/package=semTools" TargetMode="External"/>
<Relationship Id="rId239" Type="http://schemas.openxmlformats.org/officeDocument/2006/relationships/hyperlink" Target="https://CRAN.R-project.org/package=psych" TargetMode="External"/>
<Relationship Id="rId240" Type="http://schemas.openxmlformats.org/officeDocument/2006/relationships/hyperlink" Target="https://doi.org/10.1146/annurev-polisci-041719-102556" TargetMode="External"/>
<Relationship Id="rId241" Type="http://schemas.openxmlformats.org/officeDocument/2006/relationships/hyperlink" Target="https://doi.org/10.2307/2987937" TargetMode="External"/>
<Relationship Id="rId242" Type="http://schemas.openxmlformats.org/officeDocument/2006/relationships/hyperlink" Target="https://doi.org/10.1086/266577" TargetMode="External"/>
<Relationship Id="rId243" Type="http://schemas.openxmlformats.org/officeDocument/2006/relationships/hyperlink" Target="https://doi.org/10.1177/001316446002000104" TargetMode="External"/>
<Relationship Id="rId244" Type="http://schemas.openxmlformats.org/officeDocument/2006/relationships/hyperlink" Target="https://doi.org/10.1098/rsta.1900.0022" TargetMode="External"/>
<Relationship Id="rId245" Type="http://schemas.openxmlformats.org/officeDocument/2006/relationships/hyperlink" Target="https://doi.org/10.2307/3315487" TargetMode="External"/>
<Relationship Id="rId246" Type="http://schemas.openxmlformats.org/officeDocument/2006/relationships/hyperlink" Target="https://CRAN.R-project.org/package=psych" TargetMode="External"/>
<Relationship Id="rId247" Type="http://schemas.openxmlformats.org/officeDocument/2006/relationships/hyperlink" Target="https://doi.org/10.1016/j.jclinepi.2022.10.003" TargetMode="External"/>
<Relationship Id="rId248" Type="http://schemas.openxmlformats.org/officeDocument/2006/relationships/hyperlink" Target="https://doi.org/10.1186/1471-2288-8-79" TargetMode="External"/>
<Relationship Id="rId249" Type="http://schemas.openxmlformats.org/officeDocument/2006/relationships/hyperlink" Target="https://doi.org/10.1007/s00134-023-07163-z" TargetMode="External"/>
<Relationship Id="rId250" Type="http://schemas.openxmlformats.org/officeDocument/2006/relationships/hyperlink" Target="https://doi.org/10.1186/2046-4053-4-1" TargetMode="External"/>
<Relationship Id="rId251" Type="http://schemas.openxmlformats.org/officeDocument/2006/relationships/hyperlink" Target="https://doi.org/10.1002/cl2.1230" TargetMode="External"/>
<Relationship Id="rId252" Type="http://schemas.openxmlformats.org/officeDocument/2006/relationships/hyperlink" Target="https://doi.org/10.1002/cl2.1230" TargetMode="External"/>
<Relationship Id="rId253" Type="http://schemas.openxmlformats.org/officeDocument/2006/relationships/hyperlink" Target="https://doi.org/10.1371/journal.pone.0262918" TargetMode="External"/>
<Relationship Id="rId254" Type="http://schemas.openxmlformats.org/officeDocument/2006/relationships/hyperlink" Target="https://doi.org/10.1186/s13063-022-06515-2" TargetMode="External"/>
<Relationship Id="rId255" Type="http://schemas.openxmlformats.org/officeDocument/2006/relationships/hyperlink" Target="https://doi.org/10.1161/circulationaha.121.055393" TargetMode="External"/>
<Relationship Id="rId256" Type="http://schemas.openxmlformats.org/officeDocument/2006/relationships/hyperlink" Target="https://doi.org/10.1016/j.jclinepi.2021.01.008" TargetMode="External"/>
<Relationship Id="rId257" Type="http://schemas.openxmlformats.org/officeDocument/2006/relationships/hyperlink" Target="https://doi.org/10.1016/j.urology.2020.05.002" TargetMode="External"/>
<Relationship Id="rId258" Type="http://schemas.openxmlformats.org/officeDocument/2006/relationships/hyperlink" Target="https://doi.org/10.1097/ju.0000000000000001" TargetMode="External"/>
<Relationship Id="rId259" Type="http://schemas.openxmlformats.org/officeDocument/2006/relationships/hyperlink" Target="https://doi.org/10.1001/jama.2017.18556" TargetMode="External"/>
<Relationship Id="rId260" Type="http://schemas.openxmlformats.org/officeDocument/2006/relationships/hyperlink" Target="https://doi.org/10.1016/j.ijnurstu.2014.09.006" TargetMode="External"/>
<Relationship Id="rId261" Type="http://schemas.openxmlformats.org/officeDocument/2006/relationships/hyperlink" Target="https://doi.org/10.1371/journal.pbio.1002128" TargetMode="External"/>
<Relationship Id="rId262" Type="http://schemas.openxmlformats.org/officeDocument/2006/relationships/hyperlink" Target="https://doi.org/10.1002/sim.6265" TargetMode="External"/>
<Relationship Id="rId263" Type="http://schemas.openxmlformats.org/officeDocument/2006/relationships/hyperlink" Target="https://doi.org/10.1136/bmj.a2201" TargetMode="External"/>
<Relationship Id="rId264" Type="http://schemas.openxmlformats.org/officeDocument/2006/relationships/hyperlink" Target="https://doi.org/10.1111/j.1464-5491.2004.01443.x" TargetMode="External"/>
<Relationship Id="rId265" Type="http://schemas.openxmlformats.org/officeDocument/2006/relationships/hyperlink" Target="https://doi.org/10.1136/bjsports-2020-103652" TargetMode="External"/>
<Relationship Id="rId266" Type="http://schemas.openxmlformats.org/officeDocument/2006/relationships/hyperlink" Target="https://doi.org/10.1111/jcpt.13102" TargetMode="External"/>
<Relationship Id="rId267"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174</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88,175,176</a:t>
                </a:r>
              </a:p>
              <a:p>
                <a:pPr lvl="0"/>
                <a:r>
                  <a:rPr/>
                  <a:t>Valores de correlação positivos representam uma relação direta entre as variáveis, tal que valores maiores de uma variável estão associados a valores maiores de outra variável.</a:t>
                </a:r>
                <a:r>
                  <a:rPr baseline="30000"/>
                  <a:t>175,176</a:t>
                </a:r>
              </a:p>
              <a:p>
                <a:pPr lvl="0"/>
                <a:r>
                  <a:rPr/>
                  <a:t>Valores de correlação negativos representam uma relação indireta (ou inversa) entre as variáveis, tal que valores maiores (menores) de uma variável estão associados a valores maiores (menores) de outra variável.</a:t>
                </a:r>
                <a:r>
                  <a:rPr baseline="30000"/>
                  <a:t>175,176</a:t>
                </a:r>
              </a:p>
              <a:p>
                <a:pPr lvl="0"/>
                <a:r>
                  <a:rPr/>
                  <a:t>Valores de correlação próximos de </a:t>
                </a:r>
                <a14:m>
                  <m:oMath xmlns:m="http://schemas.openxmlformats.org/officeDocument/2006/math">
                    <m:r>
                      <m:t>0</m:t>
                    </m:r>
                  </m:oMath>
                </a14:m>
                <a:r>
                  <a:rPr/>
                  <a:t> representam a inexistência de relação entre as variáveis.</a:t>
                </a:r>
                <a:r>
                  <a:rPr baseline="30000"/>
                  <a:t>175,176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175</a:t>
                </a:r>
              </a:p>
              <a:p>
                <a:pPr lvl="0"/>
                <a:r>
                  <a:rPr/>
                  <a:t>Tamanhos de efeito grande (ou qualquer outro) não representam necessariamente uma relação de concordância ou confiabilidade entre as variáveis.</a:t>
                </a:r>
                <a:r>
                  <a:rPr baseline="30000"/>
                  <a:t>175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175,176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175,176</a:t>
                </a:r>
              </a:p>
              <a:p>
                <a:pPr lvl="1"/>
                <a:r>
                  <a:rPr/>
                  <a:t>Tipo: paramétrico.</a:t>
                </a:r>
                <a:r>
                  <a:rPr baseline="30000"/>
                  <a:t>175,176</a:t>
                </a:r>
              </a:p>
              <a:p>
                <a:pPr lvl="1"/>
                <a:r>
                  <a:rPr/>
                  <a:t>Hipóteses:</a:t>
                </a:r>
                <a:r>
                  <a:rPr baseline="30000"/>
                  <a:t>176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175,176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175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175</a:t>
                </a:r>
              </a:p>
              <a:p>
                <a:pPr lvl="1"/>
                <a:r>
                  <a:rPr/>
                  <a:t>Tipo: paramétrico.</a:t>
                </a:r>
                <a:r>
                  <a:rPr baseline="30000"/>
                  <a:t>175</a:t>
                </a:r>
              </a:p>
              <a:p>
                <a:pPr lvl="1"/>
                <a:r>
                  <a:rPr/>
                  <a:t>Hipóteses:</a:t>
                </a:r>
                <a:r>
                  <a:rPr baseline="30000"/>
                  <a:t>175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175,176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175,176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175,176</a:t>
                </a:r>
              </a:p>
              <a:p>
                <a:pPr lvl="1"/>
                <a:r>
                  <a:rPr/>
                  <a:t>Tipo: não-paramétrico.</a:t>
                </a:r>
                <a:r>
                  <a:rPr baseline="30000"/>
                  <a:t>175,176</a:t>
                </a:r>
              </a:p>
              <a:p>
                <a:pPr lvl="1"/>
                <a:r>
                  <a:rPr/>
                  <a:t>Hipóteses:</a:t>
                </a:r>
                <a:r>
                  <a:rPr baseline="30000"/>
                  <a:t>175,176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175,176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179,180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180</a:t>
                </a:r>
              </a:p>
              <a:p>
                <a:pPr lvl="1"/>
                <a:r>
                  <a:rPr/>
                  <a:t>Tipo: não paramétrico.</a:t>
                </a:r>
                <a:r>
                  <a:rPr baseline="30000"/>
                  <a:t>179,180</a:t>
                </a:r>
              </a:p>
              <a:p>
                <a:pPr lvl="1"/>
                <a:r>
                  <a:rPr/>
                  <a:t>Suposições:</a:t>
                </a:r>
                <a:r>
                  <a:rPr baseline="30000"/>
                  <a:t>179,180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179,180</a:t>
                </a:r>
              </a:p>
              <a:p>
                <a:pPr lvl="1"/>
                <a:r>
                  <a:rPr/>
                  <a:t>O teste exato de Fisher avalia a hipótese nula de independência aplicando a distribuição hipergeométrica dos números nas células da tabela.</a:t>
                </a:r>
                <a:r>
                  <a:rPr baseline="30000"/>
                  <a:t>180</a:t>
                </a:r>
              </a:p>
              <a:p>
                <a:pPr lvl="1"/>
                <a:r>
                  <a:rPr/>
                  <a:t>Hipóteses:</a:t>
                </a:r>
                <a:r>
                  <a:rPr baseline="30000"/>
                  <a:t>179,180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179,180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175,176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175,176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175,176</a:t>
                </a:r>
              </a:p>
              <a:p>
                <a:pPr lvl="1"/>
                <a:r>
                  <a:rPr/>
                  <a:t>Tipo: não-paramétrico.</a:t>
                </a:r>
                <a:r>
                  <a:rPr baseline="30000"/>
                  <a:t>175,176</a:t>
                </a:r>
              </a:p>
              <a:p>
                <a:pPr lvl="1"/>
                <a:r>
                  <a:rPr/>
                  <a:t>Hipóteses:</a:t>
                </a:r>
                <a:r>
                  <a:rPr baseline="30000"/>
                  <a:t>175,176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175,176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161</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182</a:t>
            </a:r>
          </a:p>
          <a:p>
            <a:pPr lvl="0"/>
            <a:r>
              <a:rPr/>
              <a:t>A análise multivariável (ou múltiplo) consiste em modelos estatísticos com 1 variável dependente (desfecho) e duas ou mais variáveis independentes.</a:t>
            </a:r>
            <a:r>
              <a:rPr baseline="30000"/>
              <a:t>182</a:t>
            </a:r>
          </a:p>
          <a:p>
            <a:pPr lvl="0"/>
            <a:r>
              <a:rPr/>
              <a:t>A análise multivariada consiste em modelos estatísticos com 2 ou mais variáveis dependente (desfechos) e duas ou mais variáveis independentes.</a:t>
            </a:r>
            <a:r>
              <a:rPr baseline="30000"/>
              <a:t>182</a:t>
            </a:r>
          </a:p>
          <a:p>
            <a:pPr lvl="0" indent="0" marL="0">
              <a:buNone/>
            </a:pPr>
          </a:p>
          <a:p>
            <a:pPr lvl="0" indent="0" marL="0">
              <a:buNone/>
            </a:pPr>
            <a:r>
              <a:rPr/>
              <a:t>O pacote </a:t>
            </a:r>
            <a:r>
              <a:rPr i="1"/>
              <a:t>modelsummary</a:t>
            </a:r>
            <a:r>
              <a:rPr baseline="30000"/>
              <a:t>183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184</a:t>
                </a:r>
              </a:p>
              <a:p>
                <a:pPr lvl="0"/>
                <a:r>
                  <a:rPr/>
                  <a:t>Variáveis categóricas nominais, com 2 ou mais níveis, devem ser subdivididas em variáveis fictícias dicotômicas para ser usada em modelos de regressão.</a:t>
                </a:r>
                <a:r>
                  <a:rPr baseline="30000"/>
                  <a:t>185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185</a:t>
                </a:r>
              </a:p>
              <a:p>
                <a:pPr lvl="0" indent="0" marL="0">
                  <a:buNone/>
                </a:pPr>
              </a:p>
              <a:p>
                <a:pPr lvl="0" indent="0" marL="0">
                  <a:buNone/>
                </a:pPr>
                <a:r>
                  <a:rPr/>
                  <a:t>O pacote </a:t>
                </a:r>
                <a:r>
                  <a:rPr i="1"/>
                  <a:t>fastDummies</a:t>
                </a:r>
                <a:r>
                  <a:rPr baseline="30000"/>
                  <a:t>186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154,187,188</a:t>
                </a:r>
              </a:p>
              <a:p>
                <a:pPr lvl="0"/>
                <a:r>
                  <a:rPr/>
                  <a:t>A seleção bivariada de variáveis torna o modelo mais suscetível a otimismo no ajuste se as variáveis de confundimento não são adequadamente controladas.</a:t>
                </a:r>
                <a:r>
                  <a:rPr baseline="30000"/>
                  <a:t>187,188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154</a:t>
                </a:r>
              </a:p>
              <a:p>
                <a:pPr lvl="0"/>
                <a:r>
                  <a:rPr/>
                  <a:t>Os coeficientes de regressão geralmente dependem do conjunto de variáveis do modelo e, portanto, podem mudam de valor (“mudança na estimativa” positiva ou negativa) se uma (ou mais) variável(is) for(em) eliminada(s) do modelo.</a:t>
                </a:r>
                <a:r>
                  <a:rPr baseline="30000"/>
                  <a:t>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185</a:t>
                </a:r>
              </a:p>
              <a:p>
                <a:pPr lvl="0"/>
                <a:r>
                  <a:rPr/>
                  <a:t>Nenhum método de regressão gradual garante a seleção ótima de variáveis de um banco de dados.</a:t>
                </a:r>
                <a:r>
                  <a:rPr baseline="30000"/>
                  <a:t>185</a:t>
                </a:r>
              </a:p>
              <a:p>
                <a:pPr lvl="0"/>
                <a:r>
                  <a:rPr/>
                  <a:t>As regras de término da regressão baseadas em P-valor tendem a ser arbitrárias.</a:t>
                </a:r>
                <a:r>
                  <a:rPr baseline="30000"/>
                  <a:t>185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188</a:t>
                </a:r>
              </a:p>
              <a:p>
                <a:pPr lvl="0"/>
                <a:r>
                  <a:rPr/>
                  <a:t>Em caso de uma proporção baixa entre o número de participantes e de variáveis, use o conhecimento prévio da literatura para selecionar um pequeno conjunto de variáveis candidatas.</a:t>
                </a:r>
                <a:r>
                  <a:rPr baseline="30000"/>
                  <a:t>188</a:t>
                </a:r>
              </a:p>
              <a:p>
                <a:pPr lvl="0"/>
                <a:r>
                  <a:rPr/>
                  <a:t>Colapse categorias com contagem nula (células com valor igual a 0) de variáveis candidatas.</a:t>
                </a:r>
                <a:r>
                  <a:rPr baseline="30000"/>
                  <a:t>188</a:t>
                </a:r>
              </a:p>
              <a:p>
                <a:pPr lvl="0"/>
                <a:r>
                  <a:rPr/>
                  <a:t>Use simulações de dados para identificar qual(is) variável(is) está(ão) causando problemas de convergência do ajuste do modelo.</a:t>
                </a:r>
                <a:r>
                  <a:rPr baseline="30000"/>
                  <a:t>188</a:t>
                </a:r>
              </a:p>
              <a:p>
                <a:pPr lvl="0"/>
                <a:r>
                  <a:rPr/>
                  <a:t>A eliminação retroativa tem sido recomendada como a abordagem de regressão gradual mais confiável entre aquelas que podem ser facilmente alcançadas com programas de computador.</a:t>
                </a:r>
                <a:r>
                  <a:rPr baseline="30000"/>
                  <a:t>154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189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189</a:t>
            </a:r>
          </a:p>
          <a:p>
            <a:pPr lvl="0" indent="0" marL="0">
              <a:buNone/>
            </a:pPr>
          </a:p>
          <a:p>
            <a:pPr lvl="0" indent="0" marL="0">
              <a:spcBef>
                <a:spcPts val="3000"/>
              </a:spcBef>
              <a:buNone/>
            </a:pPr>
            <a:r>
              <a:rPr b="1"/>
              <a:t>O que é efeito de modificação?</a:t>
            </a:r>
          </a:p>
          <a:p>
            <a:pPr lvl="0"/>
            <a:r>
              <a:rPr/>
              <a:t>.</a:t>
            </a:r>
            <a:r>
              <a:rPr baseline="30000"/>
              <a:t>189</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190</a:t>
            </a:r>
          </a:p>
          <a:p>
            <a:pPr lvl="0"/>
            <a:r>
              <a:rPr/>
              <a:t>.</a:t>
            </a:r>
            <a:r>
              <a:rPr baseline="30000"/>
              <a:t>189</a:t>
            </a:r>
          </a:p>
          <a:p>
            <a:pPr lvl="0" indent="0" marL="0">
              <a:buNone/>
            </a:pPr>
          </a:p>
          <a:p>
            <a:pPr lvl="0" indent="0" marL="0">
              <a:buNone/>
            </a:pPr>
            <a:r>
              <a:rPr/>
              <a:t>O pacote </a:t>
            </a:r>
            <a:r>
              <a:rPr i="1"/>
              <a:t>nlme</a:t>
            </a:r>
            <a:r>
              <a:rPr baseline="30000"/>
              <a:t>191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de mediação?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direto?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indireto?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total?</a:t>
            </a:r>
          </a:p>
          <a:p>
            <a:pPr lvl="0"/>
            <a:r>
              <a:rPr/>
              <a:t>.</a:t>
            </a:r>
            <a:r>
              <a:rPr baseline="30000"/>
              <a:t>194</a:t>
            </a:r>
          </a:p>
          <a:p>
            <a:pPr lvl="0"/>
            <a:r>
              <a:rPr/>
              <a:t>.</a:t>
            </a:r>
            <a:r>
              <a:rPr baseline="30000"/>
              <a:t>189</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195</a:t>
            </a:r>
          </a:p>
          <a:p>
            <a:pPr lvl="0"/>
            <a:r>
              <a:rPr/>
              <a:t>.</a:t>
            </a:r>
            <a:r>
              <a:rPr baseline="30000"/>
              <a:t>196</a:t>
            </a:r>
          </a:p>
          <a:p>
            <a:pPr lvl="0" indent="0" marL="0">
              <a:buNone/>
            </a:pPr>
          </a:p>
          <a:p>
            <a:pPr lvl="0" indent="0" marL="0">
              <a:spcBef>
                <a:spcPts val="3000"/>
              </a:spcBef>
              <a:buNone/>
            </a:pPr>
            <a:r>
              <a:rPr b="1"/>
              <a:t>O que é efeito padronizado?</a:t>
            </a:r>
          </a:p>
          <a:p>
            <a:pPr lvl="0"/>
            <a:r>
              <a:rPr/>
              <a:t>.</a:t>
            </a:r>
            <a:r>
              <a:rPr baseline="30000"/>
              <a:t>195</a:t>
            </a:r>
          </a:p>
          <a:p>
            <a:pPr lvl="0"/>
            <a:r>
              <a:rPr/>
              <a:t>.</a:t>
            </a:r>
            <a:r>
              <a:rPr baseline="30000"/>
              <a:t>196</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198–207</a:t>
            </a:r>
          </a:p>
          <a:p>
            <a:pPr lvl="0"/>
            <a:r>
              <a:rPr i="1"/>
              <a:t>Estudos básicos</a:t>
            </a:r>
            <a:r>
              <a:rPr baseline="30000"/>
              <a:t>199,204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205,207</a:t>
            </a:r>
          </a:p>
          <a:p>
            <a:pPr lvl="0"/>
            <a:r>
              <a:rPr i="1"/>
              <a:t>Estudos observacionais</a:t>
            </a:r>
            <a:r>
              <a:rPr baseline="30000"/>
              <a:t>199,204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203,206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200,202</a:t>
            </a:r>
          </a:p>
          <a:p>
            <a:pPr lvl="1"/>
            <a:r>
              <a:rPr/>
              <a:t>Validade</a:t>
            </a:r>
          </a:p>
          <a:p>
            <a:pPr lvl="1"/>
            <a:r>
              <a:rPr/>
              <a:t>Confiabilidade</a:t>
            </a:r>
          </a:p>
          <a:p>
            <a:pPr lvl="1"/>
            <a:r>
              <a:rPr/>
              <a:t>Concordância</a:t>
            </a:r>
          </a:p>
          <a:p>
            <a:pPr lvl="0"/>
            <a:r>
              <a:rPr i="1"/>
              <a:t>Estudos quase-experimentais</a:t>
            </a:r>
            <a:r>
              <a:rPr baseline="30000"/>
              <a:t>201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199,204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199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208,209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210</a:t>
            </a:r>
          </a:p>
          <a:p>
            <a:pPr lvl="0"/>
            <a:r>
              <a:rPr/>
              <a:t>As variáveis escolhidas para pareamento devem ter relação com as variáveis de desfecho, mas não são de interesse elas mesmas.</a:t>
            </a:r>
            <a:r>
              <a:rPr baseline="30000"/>
              <a:t>210</a:t>
            </a:r>
          </a:p>
          <a:p>
            <a:pPr lvl="0"/>
            <a:r>
              <a:rPr/>
              <a:t>O ajuste por pareamento deve ser incluído nas análises estatísticas mesmo que as variáveis de pareamento não sejam consideradas prognósticas ou confundidores na amostra estudada.</a:t>
            </a:r>
            <a:r>
              <a:rPr baseline="30000"/>
              <a:t>210</a:t>
            </a:r>
          </a:p>
          <a:p>
            <a:pPr lvl="0"/>
            <a:r>
              <a:rPr/>
              <a:t>A ausência de evidência estatística de diferença entre grupos não é considerada pareamento.</a:t>
            </a:r>
            <a:r>
              <a:rPr baseline="30000"/>
              <a:t>210</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211</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211</a:t>
                </a:r>
              </a:p>
              <a:p>
                <a:pPr lvl="0"/>
                <a:r>
                  <a:rPr/>
                  <a:t>Delineamento do estudo.</a:t>
                </a:r>
                <a:r>
                  <a:rPr baseline="30000"/>
                  <a:t>211</a:t>
                </a:r>
              </a:p>
              <a:p>
                <a:pPr lvl="0"/>
                <a:r>
                  <a:rPr/>
                  <a:t>Quantidade e características (dependente vs. independente) dos grupos de participantes do estudo.</a:t>
                </a:r>
                <a:r>
                  <a:rPr baseline="30000"/>
                  <a:t>211</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211</a:t>
                </a:r>
              </a:p>
              <a:p>
                <a:pPr lvl="0"/>
                <a:r>
                  <a:rPr/>
                  <a:t>Tipo de variável a ser observada (contínua, intervalo, ordinal, nominal, dicotômica).</a:t>
                </a:r>
                <a:r>
                  <a:rPr baseline="30000"/>
                  <a:t>211</a:t>
                </a:r>
              </a:p>
              <a:p>
                <a:pPr lvl="0"/>
                <a:r>
                  <a:rPr/>
                  <a:t>Tamanho de efeito mínimo a ser observado.</a:t>
                </a:r>
                <a:r>
                  <a:rPr baseline="30000"/>
                  <a:t>211</a:t>
                </a:r>
              </a:p>
              <a:p>
                <a:pPr lvl="0"/>
                <a:r>
                  <a:rPr/>
                  <a:t>Variabilidade da(s) variável(eis) coletada(s).</a:t>
                </a:r>
                <a:r>
                  <a:rPr baseline="30000"/>
                  <a:t>211</a:t>
                </a:r>
              </a:p>
              <a:p>
                <a:pPr lvl="0"/>
                <a:r>
                  <a:rPr/>
                  <a:t>Lateralidade do teste de hipótese (uni- ou bicaudais).</a:t>
                </a:r>
                <a:r>
                  <a:rPr baseline="30000"/>
                  <a:t>211</a:t>
                </a:r>
              </a:p>
              <a:p>
                <a:pPr lvl="0"/>
                <a:r>
                  <a:rPr/>
                  <a:t>Perdas de dados durante a coleta e/ou acompanhamento dos participantes do estudo.</a:t>
                </a:r>
                <a:r>
                  <a:rPr baseline="30000"/>
                  <a:t>211</a:t>
                </a:r>
              </a:p>
              <a:p>
                <a:pPr lvl="0" indent="0" marL="0">
                  <a:buNone/>
                </a:pPr>
              </a:p>
              <a:p>
                <a:pPr lvl="0" indent="0" marL="0">
                  <a:buNone/>
                </a:pPr>
                <a:r>
                  <a:rPr/>
                  <a:t>O pacote </a:t>
                </a:r>
                <a:r>
                  <a:rPr i="1"/>
                  <a:t>pwr</a:t>
                </a:r>
                <a:r>
                  <a:rPr baseline="30000"/>
                  <a:t>158</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211</a:t>
                </a:r>
              </a:p>
              <a:p>
                <a:pPr lvl="0"/>
                <a:r>
                  <a:rPr/>
                  <a:t>O tratamento ético dos participantes do estudo, portanto, não exige que se considere se o poder do estudo é inferior à meta convencional de 80% ou 90%.</a:t>
                </a:r>
                <a:r>
                  <a:rPr baseline="30000"/>
                  <a:t>212</a:t>
                </a:r>
              </a:p>
              <a:p>
                <a:pPr lvl="0"/>
                <a:r>
                  <a:rPr/>
                  <a:t>Estudos com poder &lt;80% não são necessariamente antiéticos.</a:t>
                </a:r>
                <a:r>
                  <a:rPr baseline="30000"/>
                  <a:t>212</a:t>
                </a:r>
              </a:p>
              <a:p>
                <a:pPr lvl="0"/>
                <a:r>
                  <a:rPr/>
                  <a:t>Grandes estudos podem ser desejáveis por outras razões que não as éticas.</a:t>
                </a:r>
                <a:r>
                  <a:rPr baseline="30000"/>
                  <a:t>212</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211</a:t>
                </a:r>
              </a:p>
              <a:p>
                <a:pPr lvl="0"/>
                <a:r>
                  <a:rPr/>
                  <a:t>Estudo-piloto — realizados nas mesmas condições do estudo, mas envolvendo um tamanho de amostra limitado — pode ser útil na estimativa do tamanho da amostra a partir do tamanho do efeito estimado.</a:t>
                </a:r>
                <a:r>
                  <a:rPr baseline="30000"/>
                  <a:t>211</a:t>
                </a:r>
              </a:p>
              <a:p>
                <a:pPr lvl="0"/>
                <a:r>
                  <a:rPr/>
                  <a:t>O tamanho da amostra deve ser calculado para cada um dos objetivos primários e/ou secundários, sendo escolhido o maior tamanho de amostra calculado para o estudo.</a:t>
                </a:r>
                <a:r>
                  <a:rPr baseline="30000"/>
                  <a:t>211</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158</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158</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158</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158</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158</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158</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158</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158</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158</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211</a:t>
                </a:r>
              </a:p>
              <a:p>
                <a:pPr lvl="0"/>
                <a:r>
                  <a:rPr/>
                  <a:t>Perda amostral pode ocorrer por: abandono ou desistência do participante, perda de contato com o participante, perda de informação, ocorrência de eventos adversos, morte do participante, entre outros.</a:t>
                </a:r>
                <a:r>
                  <a:rPr baseline="30000"/>
                  <a:t>211</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211</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211</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211</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211</a:t>
            </a:r>
          </a:p>
          <a:p>
            <a:pPr lvl="0"/>
            <a:r>
              <a:rPr/>
              <a:t>Quando um estudo deste tipo não é possível, as considerações referentes ao tamanho da amostra são justificadas de acordo com o número máximo de pacientes que podem ser recrutados no decorrer do estudo.</a:t>
            </a:r>
            <a:r>
              <a:rPr baseline="30000"/>
              <a:t>211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213</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214</a:t>
            </a:r>
          </a:p>
          <a:p>
            <a:pPr lvl="0"/>
            <a:r>
              <a:rPr/>
              <a:t>Quanto à unidade de alocação:</a:t>
            </a:r>
            <a:r>
              <a:rPr baseline="30000"/>
              <a:t>215</a:t>
            </a:r>
          </a:p>
          <a:p>
            <a:pPr lvl="1"/>
            <a:r>
              <a:rPr/>
              <a:t>Individual</a:t>
            </a:r>
          </a:p>
          <a:p>
            <a:pPr lvl="1"/>
            <a:r>
              <a:rPr/>
              <a:t>Agrupado</a:t>
            </a:r>
          </a:p>
          <a:p>
            <a:pPr lvl="0"/>
            <a:r>
              <a:rPr/>
              <a:t>Quanto ao número de braços:</a:t>
            </a:r>
            <a:r>
              <a:rPr baseline="30000"/>
              <a:t>215</a:t>
            </a:r>
          </a:p>
          <a:p>
            <a:pPr lvl="1"/>
            <a:r>
              <a:rPr/>
              <a:t>Único*</a:t>
            </a:r>
          </a:p>
          <a:p>
            <a:pPr lvl="1"/>
            <a:r>
              <a:rPr/>
              <a:t>Múltiplos</a:t>
            </a:r>
          </a:p>
          <a:p>
            <a:pPr lvl="0"/>
            <a:r>
              <a:rPr/>
              <a:t>Quanto ao número de centros:</a:t>
            </a:r>
            <a:r>
              <a:rPr baseline="30000"/>
              <a:t>215</a:t>
            </a:r>
          </a:p>
          <a:p>
            <a:pPr lvl="1"/>
            <a:r>
              <a:rPr/>
              <a:t>Único</a:t>
            </a:r>
          </a:p>
          <a:p>
            <a:pPr lvl="1"/>
            <a:r>
              <a:rPr/>
              <a:t>Múltiplos</a:t>
            </a:r>
          </a:p>
          <a:p>
            <a:pPr lvl="0"/>
            <a:r>
              <a:rPr/>
              <a:t>Quanto ao cegamento:</a:t>
            </a:r>
            <a:r>
              <a:rPr baseline="30000"/>
              <a:t>215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217</a:t>
            </a:r>
          </a:p>
          <a:p>
            <a:pPr lvl="0"/>
            <a:r>
              <a:rPr/>
              <a:t>Análise de variância (ANOVA) e modelos lineares mistos (MLM) são outras opções de métodos, embora apresentem maior variância, menor poder, e cobertura nominal comparados à ANCOVA.</a:t>
            </a:r>
            <a:r>
              <a:rPr baseline="30000"/>
              <a:t>217</a:t>
            </a:r>
          </a:p>
          <a:p>
            <a:pPr lvl="0"/>
            <a:r>
              <a:rPr/>
              <a:t>.</a:t>
            </a:r>
            <a:r>
              <a:rPr baseline="30000"/>
              <a:t>218</a:t>
            </a:r>
          </a:p>
          <a:p>
            <a:pPr lvl="0"/>
            <a:r>
              <a:rPr/>
              <a:t>.</a:t>
            </a:r>
            <a:r>
              <a:rPr baseline="30000"/>
              <a:t>219</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58,220</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221</a:t>
            </a:r>
          </a:p>
          <a:p>
            <a:pPr lvl="0"/>
            <a:r>
              <a:rPr/>
              <a:t>Incluir outras variáveis medidas na linha de base, com potencial para serem desbalanceadas entre grupos após a aleatorização, diminui a chance de afetar as estimativas de efeito dos tratamentos.</a:t>
            </a:r>
            <a:r>
              <a:rPr baseline="30000"/>
              <a:t>221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221</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224</a:t>
            </a:r>
          </a:p>
          <a:p>
            <a:pPr lvl="0"/>
            <a:r>
              <a:rPr/>
              <a:t>A interpretação isolada do P-valor da comparação entre grupos na linha de base não permite identificar as razões para eventuais diferenças.</a:t>
            </a:r>
            <a:r>
              <a:rPr baseline="30000"/>
              <a:t>224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225</a:t>
            </a:r>
          </a:p>
          <a:p>
            <a:pPr lvl="0"/>
            <a:r>
              <a:rPr/>
              <a:t>Em ensaios clínicos aleatorizados, a comparação de (co)variáveis na linha de base é usada para avaliar se aleatorização foi ‘bem sucedida’.</a:t>
            </a:r>
            <a:r>
              <a:rPr baseline="30000"/>
              <a:t>225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129,224</a:t>
            </a:r>
          </a:p>
          <a:p>
            <a:pPr lvl="0"/>
            <a:r>
              <a:rPr/>
              <a:t>Viés.</a:t>
            </a:r>
            <a:r>
              <a:rPr baseline="30000"/>
              <a:t>129,224</a:t>
            </a:r>
          </a:p>
          <a:p>
            <a:pPr lvl="0"/>
            <a:r>
              <a:rPr/>
              <a:t>Tamanho da amostra.</a:t>
            </a:r>
            <a:r>
              <a:rPr baseline="30000"/>
              <a:t>129,224</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222</a:t>
            </a:r>
          </a:p>
          <a:p>
            <a:pPr lvl="0"/>
            <a:r>
              <a:rPr/>
              <a:t>Na fase de análise: inclua as variáveis prognósticas nos modelos para ajuste.</a:t>
            </a:r>
            <a:r>
              <a:rPr baseline="30000"/>
              <a:t>222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214</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214</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214</a:t>
            </a:r>
          </a:p>
          <a:p>
            <a:pPr lvl="0"/>
            <a:r>
              <a:rPr/>
              <a:t>A comparação de subgrupos por meio de testes de significância de hipótese nula separados é enganosa por não testar (comparar) diretamente os tamanhos dos efeitos dos tratamentos.</a:t>
            </a:r>
            <a:r>
              <a:rPr baseline="30000"/>
              <a:t>227</a:t>
            </a:r>
          </a:p>
          <a:p>
            <a:pPr lvl="0"/>
            <a:r>
              <a:rPr/>
              <a:t>.</a:t>
            </a:r>
            <a:r>
              <a:rPr baseline="30000"/>
              <a:t>189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190</a:t>
            </a:r>
          </a:p>
          <a:p>
            <a:pPr lvl="0"/>
            <a:r>
              <a:rPr/>
              <a:t>A interação entre duas (ou mais) variáveis pode ser utilizada para comparar efeitos do tratamento em subgrupos de ensaios clínicos.</a:t>
            </a:r>
            <a:r>
              <a:rPr baseline="30000"/>
              <a:t>228</a:t>
            </a:r>
          </a:p>
          <a:p>
            <a:pPr lvl="0"/>
            <a:r>
              <a:rPr/>
              <a:t>O poder estatístico para detectar efeitos de interação é limitado.</a:t>
            </a:r>
            <a:r>
              <a:rPr baseline="30000"/>
              <a:t>228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229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230</a:t>
                </a:r>
              </a:p>
              <a:p>
                <a:pPr lvl="0"/>
                <a:r>
                  <a:rPr/>
                  <a:t>Falso-negativo (</a:t>
                </a:r>
                <a14:m>
                  <m:oMath xmlns:m="http://schemas.openxmlformats.org/officeDocument/2006/math">
                    <m:r>
                      <m:t>F</m:t>
                    </m:r>
                    <m:r>
                      <m:t>N</m:t>
                    </m:r>
                  </m:oMath>
                </a14:m>
                <a:r>
                  <a:rPr/>
                  <a:t>): caso com a condição presente e erroneamente identificado como ausente.</a:t>
                </a:r>
                <a:r>
                  <a:rPr baseline="30000"/>
                  <a:t>230</a:t>
                </a:r>
              </a:p>
              <a:p>
                <a:pPr lvl="0"/>
                <a:r>
                  <a:rPr/>
                  <a:t>Verdadeiro-negativo (</a:t>
                </a:r>
                <a14:m>
                  <m:oMath xmlns:m="http://schemas.openxmlformats.org/officeDocument/2006/math">
                    <m:r>
                      <m:t>V</m:t>
                    </m:r>
                    <m:r>
                      <m:t>N</m:t>
                    </m:r>
                  </m:oMath>
                </a14:m>
                <a:r>
                  <a:rPr/>
                  <a:t>): controle sem a condição presente e corretamente identificados como tal.</a:t>
                </a:r>
                <a:r>
                  <a:rPr baseline="30000"/>
                  <a:t>230</a:t>
                </a:r>
              </a:p>
              <a:p>
                <a:pPr lvl="0"/>
                <a:r>
                  <a:rPr/>
                  <a:t>Falso-positivo (</a:t>
                </a:r>
                <a14:m>
                  <m:oMath xmlns:m="http://schemas.openxmlformats.org/officeDocument/2006/math">
                    <m:r>
                      <m:t>F</m:t>
                    </m:r>
                    <m:r>
                      <m:t>P</m:t>
                    </m:r>
                  </m:oMath>
                </a14:m>
                <a:r>
                  <a:rPr/>
                  <a:t>): controle sem a condição presente e erroneamente identificado como presente.</a:t>
                </a:r>
                <a:r>
                  <a:rPr baseline="30000"/>
                  <a:t>230</a:t>
                </a:r>
              </a:p>
              <a:p>
                <a:pPr lvl="0" indent="0" marL="0">
                  <a:buNone/>
                </a:pPr>
              </a:p>
              <a:p>
                <a:pPr lvl="0" indent="0" marL="0">
                  <a:buNone/>
                </a:pPr>
              </a:p>
              <a:p>
                <a:pPr lvl="0"/>
                <a:r>
                  <a:rPr/>
                  <a:t>Tabelas de confusão também podem ser visualizadas em formato de árvores de frequência.</a:t>
                </a:r>
                <a:r>
                  <a:rPr baseline="30000"/>
                  <a:t>229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230</a:t>
                </a:r>
              </a:p>
              <a:p>
                <a:pPr lvl="0" indent="0" marL="0">
                  <a:buNone/>
                </a:pPr>
              </a:p>
              <a:p>
                <a:pPr lvl="0" indent="0" marL="0">
                  <a:buNone/>
                </a:pPr>
              </a:p>
              <a:p>
                <a:pPr lvl="0" indent="0" marL="0">
                  <a:buNone/>
                </a:pPr>
              </a:p>
              <a:p>
                <a:pPr lvl="0" indent="0" marL="0">
                  <a:buNone/>
                </a:pPr>
                <a:r>
                  <a:rPr/>
                  <a:t>O pacote </a:t>
                </a:r>
                <a:r>
                  <a:rPr i="1"/>
                  <a:t>riskyr</a:t>
                </a:r>
                <a:r>
                  <a:rPr baseline="30000"/>
                  <a:t>231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233</a:t>
            </a:r>
          </a:p>
          <a:p>
            <a:pPr lvl="0" indent="0" marL="0">
              <a:buNone/>
            </a:pPr>
          </a:p>
          <a:p>
            <a:pPr lvl="0" indent="0" marL="0">
              <a:buNone/>
            </a:pPr>
            <a:r>
              <a:rPr/>
              <a:t>O pacote </a:t>
            </a:r>
            <a:r>
              <a:rPr i="1"/>
              <a:t>mada</a:t>
            </a:r>
            <a:r>
              <a:rPr baseline="30000"/>
              <a:t>234</a:t>
            </a:r>
            <a:r>
              <a:rPr/>
              <a:t> fornece a função </a:t>
            </a:r>
            <a:r>
              <a:rPr i="1">
                <a:hlinkClick r:id="rId2"/>
              </a:rPr>
              <a:t>crosshair</a:t>
            </a:r>
            <a:r>
              <a:rPr/>
              <a:t> para criar um gráfico </a:t>
            </a:r>
            <a:r>
              <a:rPr i="1"/>
              <a:t>crosshair</a:t>
            </a:r>
            <a:r>
              <a:rPr baseline="30000"/>
              <a:t>233</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235</a:t>
                </a:r>
              </a:p>
              <a:p>
                <a:pPr lvl="0" indent="0" marL="0">
                  <a:buNone/>
                </a:pPr>
              </a:p>
              <a:p>
                <a:pPr lvl="0" indent="0" marL="0">
                  <a:buNone/>
                </a:pPr>
                <a:r>
                  <a:rPr/>
                  <a:t>O pacote </a:t>
                </a:r>
                <a:r>
                  <a:rPr i="1"/>
                  <a:t>proc</a:t>
                </a:r>
                <a:r>
                  <a:rPr baseline="30000"/>
                  <a:t>236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235</a:t>
                </a:r>
              </a:p>
              <a:p>
                <a:pPr lvl="0"/>
                <a:r>
                  <a:rPr/>
                  <a:t>As interpretações qualitativas (isto é: pobre/fraca/baixa, moderada/razoável/aceitável, boa ou muito boa/alta/excelente) dos valores de área sob a curva são arbitrários e não devem ser considerados isoladamente.</a:t>
                </a:r>
                <a:r>
                  <a:rPr baseline="30000"/>
                  <a:t>235</a:t>
                </a:r>
              </a:p>
              <a:p>
                <a:pPr lvl="0"/>
                <a:r>
                  <a:rPr/>
                  <a:t>Modelos de classificação com valores altos de área sob a curva podem ser enganosos se os valores preditos por esses modelos não estiverem adequadamente calibrados.</a:t>
                </a:r>
                <a:r>
                  <a:rPr baseline="30000"/>
                  <a:t>235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237</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230</a:t>
            </a:r>
          </a:p>
          <a:p>
            <a:pPr lvl="0"/>
            <a:r>
              <a:rPr/>
              <a:t>As probabilidades pontuais estimadas que caracterizam o desempenho diagnóstico do novo teste são altas e adequadas para sua aplicação clínica.</a:t>
            </a:r>
            <a:r>
              <a:rPr baseline="30000"/>
              <a:t>230</a:t>
            </a:r>
          </a:p>
          <a:p>
            <a:pPr lvl="0"/>
            <a:r>
              <a:rPr/>
              <a:t>Os intervalos de confiança estimados para as probabilidades do novo teste são estreitos e adequadas para sua aplicação clínica.</a:t>
            </a:r>
            <a:r>
              <a:rPr baseline="30000"/>
              <a:t>230</a:t>
            </a:r>
          </a:p>
          <a:p>
            <a:pPr lvl="0"/>
            <a:r>
              <a:rPr/>
              <a:t>O novo teste possui adequada confiabilidade intra/inter examinadores.</a:t>
            </a:r>
            <a:r>
              <a:rPr baseline="30000"/>
              <a:t>230</a:t>
            </a:r>
          </a:p>
          <a:p>
            <a:pPr lvl="0"/>
            <a:r>
              <a:rPr/>
              <a:t>O estudo de validação incluiu um espectro adequado da amostra.</a:t>
            </a:r>
            <a:r>
              <a:rPr baseline="30000"/>
              <a:t>230</a:t>
            </a:r>
          </a:p>
          <a:p>
            <a:pPr lvl="0"/>
            <a:r>
              <a:rPr/>
              <a:t>Todos os participantes realizaram ambos o novo teste e o padrão-ouro no estudo de validação.</a:t>
            </a:r>
            <a:r>
              <a:rPr baseline="30000"/>
              <a:t>230</a:t>
            </a:r>
          </a:p>
          <a:p>
            <a:pPr lvl="0"/>
            <a:r>
              <a:rPr/>
              <a:t>Os examinadores do novo teste estavam cegados para o resultado do teste padrão-ouro.</a:t>
            </a:r>
            <a:r>
              <a:rPr baseline="30000"/>
              <a:t>230</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238</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238</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239</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240</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241</a:t>
            </a:r>
          </a:p>
          <a:p>
            <a:pPr lvl="0" indent="0" marL="0">
              <a:buNone/>
            </a:pPr>
          </a:p>
          <a:p>
            <a:pPr lvl="0" indent="0" marL="0">
              <a:spcBef>
                <a:spcPts val="3000"/>
              </a:spcBef>
              <a:buNone/>
            </a:pPr>
            <a:r>
              <a:rPr b="1"/>
              <a:t>O que é validade externa?</a:t>
            </a:r>
          </a:p>
          <a:p>
            <a:pPr lvl="0"/>
            <a:r>
              <a:rPr/>
              <a:t>.</a:t>
            </a:r>
            <a:r>
              <a:rPr baseline="30000"/>
              <a:t>241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242</a:t>
            </a:r>
          </a:p>
          <a:p>
            <a:pPr lvl="0"/>
            <a:r>
              <a:rPr/>
              <a:t>Os diferentes métodos medem a mesma coisa em média?</a:t>
            </a:r>
            <a:r>
              <a:rPr baseline="30000"/>
              <a:t>242</a:t>
            </a:r>
          </a:p>
          <a:p>
            <a:pPr lvl="0"/>
            <a:r>
              <a:rPr/>
              <a:t>Existe viés entre as medidas de diferentes métodos (isto é, medem a mesma coisa em média)?</a:t>
            </a:r>
            <a:r>
              <a:rPr baseline="30000"/>
              <a:t>242</a:t>
            </a:r>
          </a:p>
          <a:p>
            <a:pPr lvl="0"/>
            <a:r>
              <a:rPr/>
              <a:t>Um método pode substituir o outro?</a:t>
            </a:r>
            <a:r>
              <a:rPr baseline="30000"/>
              <a:t>242</a:t>
            </a:r>
          </a:p>
          <a:p>
            <a:pPr lvl="0" indent="0" marL="0">
              <a:buNone/>
            </a:pPr>
          </a:p>
          <a:p>
            <a:pPr lvl="0" indent="0" marL="0">
              <a:spcBef>
                <a:spcPts val="3000"/>
              </a:spcBef>
              <a:buNone/>
            </a:pPr>
            <a:r>
              <a:rPr b="1"/>
              <a:t>Quais fontes de variabilidade são comumente investigadas?</a:t>
            </a:r>
          </a:p>
          <a:p>
            <a:pPr lvl="0"/>
            <a:r>
              <a:rPr/>
              <a:t>Intra/Entre sujeitos.</a:t>
            </a:r>
            <a:r>
              <a:rPr baseline="30000"/>
              <a:t>242</a:t>
            </a:r>
          </a:p>
          <a:p>
            <a:pPr lvl="0"/>
            <a:r>
              <a:rPr/>
              <a:t>Intra/Entre repetições.</a:t>
            </a:r>
            <a:r>
              <a:rPr baseline="30000"/>
              <a:t>242</a:t>
            </a:r>
          </a:p>
          <a:p>
            <a:pPr lvl="0"/>
            <a:r>
              <a:rPr/>
              <a:t>Intra/Entre observadores.</a:t>
            </a:r>
            <a:r>
              <a:rPr baseline="30000"/>
              <a:t>242</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243,244</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245,246</a:t>
                </a:r>
              </a:p>
              <a:p>
                <a:pPr lvl="0" indent="0" marL="0">
                  <a:buNone/>
                </a:pPr>
              </a:p>
              <a:p>
                <a:pPr lvl="0" indent="0" marL="0">
                  <a:buNone/>
                </a:pPr>
                <a:r>
                  <a:rPr/>
                  <a:t>O pacote </a:t>
                </a:r>
                <a:r>
                  <a:rPr i="1"/>
                  <a:t>psych</a:t>
                </a:r>
                <a:r>
                  <a:rPr baseline="30000"/>
                  <a:t>247</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246</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246</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246</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246</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243,244</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243,244</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246</a:t>
                </a:r>
              </a:p>
              <a:p>
                <a:pPr lvl="0" indent="0" marL="0">
                  <a:buNone/>
                </a:pPr>
              </a:p>
              <a:p>
                <a:pPr lvl="0" indent="0" marL="0">
                  <a:buNone/>
                </a:pPr>
                <a:r>
                  <a:rPr/>
                  <a:t>O pacote </a:t>
                </a:r>
                <a:r>
                  <a:rPr i="1"/>
                  <a:t>psych</a:t>
                </a:r>
                <a:r>
                  <a:rPr baseline="30000"/>
                  <a:t>247</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246</a:t>
                </a:r>
              </a:p>
              <a:p>
                <a:pPr lvl="0" indent="0" marL="0">
                  <a:buNone/>
                </a:pPr>
              </a:p>
              <a:p>
                <a:pPr lvl="0" indent="0" marL="0">
                  <a:buNone/>
                </a:pPr>
                <a:r>
                  <a:rPr/>
                  <a:t>O pacote </a:t>
                </a:r>
                <a:r>
                  <a:rPr i="1"/>
                  <a:t>psych</a:t>
                </a:r>
                <a:r>
                  <a:rPr baseline="30000"/>
                  <a:t>247</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243,244</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242</a:t>
                </a:r>
              </a:p>
              <a:p>
                <a:pPr lvl="0"/>
                <a:r>
                  <a:rPr/>
                  <a:t>Gráfico de limites de concordância (média dos testes vs. diferença entre testes) com a reta de regressão do viés e respectivo intervalo de confiança.</a:t>
                </a:r>
                <a:r>
                  <a:rPr baseline="30000"/>
                  <a:t>242</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242</a:t>
                </a:r>
              </a:p>
              <a:p>
                <a:pPr lvl="0" indent="0" marL="0">
                  <a:buNone/>
                </a:pPr>
              </a:p>
              <a:p>
                <a:pPr lvl="0" indent="0" marL="0">
                  <a:spcBef>
                    <a:spcPts val="3000"/>
                  </a:spcBef>
                  <a:buNone/>
                </a:pPr>
                <a:r>
                  <a:rPr b="1"/>
                  <a:t>Quais métodos são adequados para modelagem de concordância?</a:t>
                </a:r>
              </a:p>
              <a:p>
                <a:pPr lvl="0"/>
                <a:r>
                  <a:rPr/>
                  <a:t>Modelo log-linear.</a:t>
                </a:r>
                <a:r>
                  <a:rPr baseline="30000"/>
                  <a:t>246</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248,249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249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250</a:t>
                </a:r>
              </a:p>
              <a:p>
                <a:pPr lvl="0" indent="0" marL="0">
                  <a:buNone/>
                </a:pPr>
              </a:p>
              <a:p>
                <a:pPr lvl="0" indent="0" marL="0">
                  <a:buNone/>
                </a:pPr>
                <a:r>
                  <a:rPr/>
                  <a:t>O pacote </a:t>
                </a:r>
                <a:r>
                  <a:rPr i="1"/>
                  <a:t>metagear</a:t>
                </a:r>
                <a:r>
                  <a:rPr baseline="30000"/>
                  <a:t>251</a:t>
                </a:r>
                <a:r>
                  <a:rPr/>
                  <a:t> fornece funções para condução e análise de revisões sistemáticas.</a:t>
                </a:r>
              </a:p>
              <a:p>
                <a:pPr lvl="0" indent="0" marL="0">
                  <a:buNone/>
                </a:pPr>
              </a:p>
              <a:p>
                <a:pPr lvl="0" indent="0" marL="0">
                  <a:buNone/>
                </a:pPr>
                <a:r>
                  <a:rPr/>
                  <a:t>O pacote </a:t>
                </a:r>
                <a:r>
                  <a:rPr i="1"/>
                  <a:t>metagear</a:t>
                </a:r>
                <a:r>
                  <a:rPr baseline="30000"/>
                  <a:t>251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252</a:t>
                </a:r>
                <a:r>
                  <a:rPr/>
                  <a:t>.</a:t>
                </a:r>
              </a:p>
              <a:p>
                <a:pPr lvl="0" indent="0" marL="0">
                  <a:buNone/>
                </a:pPr>
              </a:p>
              <a:p>
                <a:pPr lvl="0" indent="0" marL="0">
                  <a:buNone/>
                </a:pPr>
                <a:r>
                  <a:rPr/>
                  <a:t>O pacote </a:t>
                </a:r>
                <a:r>
                  <a:rPr i="1"/>
                  <a:t>PRISMA2020</a:t>
                </a:r>
                <a:r>
                  <a:rPr baseline="30000"/>
                  <a:t>253,254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255</a:t>
            </a:r>
          </a:p>
          <a:p>
            <a:pPr lvl="0"/>
            <a:r>
              <a:rPr i="1"/>
              <a:t>Principles and recommendations for incorporating estimands into clinical study protocol templates</a:t>
            </a:r>
            <a:r>
              <a:rPr/>
              <a:t>.</a:t>
            </a:r>
            <a:r>
              <a:rPr baseline="30000"/>
              <a:t>256</a:t>
            </a:r>
          </a:p>
          <a:p>
            <a:pPr lvl="0"/>
            <a:r>
              <a:rPr i="1"/>
              <a:t>How to write statistical analysis section in medical research</a:t>
            </a:r>
            <a:r>
              <a:rPr/>
              <a:t>.</a:t>
            </a:r>
            <a:r>
              <a:rPr baseline="30000"/>
              <a:t>166</a:t>
            </a:r>
          </a:p>
          <a:p>
            <a:pPr lvl="0"/>
            <a:r>
              <a:rPr i="1"/>
              <a:t>Recommendations for Statistical Reporting in Cardiovascular Medicine: A Special Report From the American Heart Association</a:t>
            </a:r>
            <a:r>
              <a:rPr/>
              <a:t>.</a:t>
            </a:r>
            <a:r>
              <a:rPr baseline="30000"/>
              <a:t>257</a:t>
            </a:r>
          </a:p>
          <a:p>
            <a:pPr lvl="0"/>
            <a:r>
              <a:rPr i="1"/>
              <a:t>Framework for the treatment and reporting of missing data in observational studies: The Treatment And Reporting of Missing data in Observational Studies framework</a:t>
            </a:r>
            <a:r>
              <a:rPr/>
              <a:t>.</a:t>
            </a:r>
            <a:r>
              <a:rPr baseline="30000"/>
              <a:t>258</a:t>
            </a:r>
          </a:p>
          <a:p>
            <a:pPr lvl="0"/>
            <a:r>
              <a:rPr i="1"/>
              <a:t>Guidelines for reporting of figures and tables for clinical research in urology</a:t>
            </a:r>
            <a:r>
              <a:rPr/>
              <a:t>.</a:t>
            </a:r>
            <a:r>
              <a:rPr baseline="30000"/>
              <a:t>259</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260</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261</a:t>
            </a:r>
          </a:p>
          <a:p>
            <a:pPr lvl="0"/>
            <a:r>
              <a:rPr i="1"/>
              <a:t>Basic statistical reporting for articles published in Biomedical Journals: The ‘’Statistical Analyses and Methods in the Published Literature’’ or the SAMPL Guidelines</a:t>
            </a:r>
            <a:r>
              <a:rPr/>
              <a:t>.</a:t>
            </a:r>
            <a:r>
              <a:rPr baseline="30000"/>
              <a:t>262</a:t>
            </a:r>
          </a:p>
          <a:p>
            <a:pPr lvl="0"/>
            <a:r>
              <a:rPr i="1"/>
              <a:t>Beyond Bar and Line Graphs: Time for a New Data Presentation Paradigm</a:t>
            </a:r>
            <a:r>
              <a:rPr/>
              <a:t>.</a:t>
            </a:r>
            <a:r>
              <a:rPr baseline="30000"/>
              <a:t>263</a:t>
            </a:r>
          </a:p>
          <a:p>
            <a:pPr lvl="0"/>
            <a:r>
              <a:rPr i="1"/>
              <a:t>STRengthening analytical thinking for observational studies: the STRATOS initiative</a:t>
            </a:r>
            <a:r>
              <a:rPr/>
              <a:t>.</a:t>
            </a:r>
            <a:r>
              <a:rPr baseline="30000"/>
              <a:t>264</a:t>
            </a:r>
          </a:p>
          <a:p>
            <a:pPr lvl="0"/>
            <a:r>
              <a:rPr i="1"/>
              <a:t>Research methods and reporting</a:t>
            </a:r>
            <a:r>
              <a:rPr/>
              <a:t>.</a:t>
            </a:r>
            <a:r>
              <a:rPr baseline="30000"/>
              <a:t>265</a:t>
            </a:r>
          </a:p>
          <a:p>
            <a:pPr lvl="0"/>
            <a:r>
              <a:rPr i="1"/>
              <a:t>How to ensure your paper is rejected by the statistical reviewer</a:t>
            </a:r>
            <a:r>
              <a:rPr/>
              <a:t>.</a:t>
            </a:r>
            <a:r>
              <a:rPr baseline="30000"/>
              <a:t>266</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267</a:t>
            </a:r>
          </a:p>
          <a:p>
            <a:pPr lvl="0"/>
            <a:r>
              <a:rPr i="1"/>
              <a:t>Checklist for clinical applicability of subgroup analysis</a:t>
            </a:r>
            <a:r>
              <a:rPr/>
              <a:t>.</a:t>
            </a:r>
            <a:r>
              <a:rPr baseline="30000"/>
              <a:t>268</a:t>
            </a:r>
          </a:p>
          <a:p>
            <a:pPr lvl="0"/>
            <a:r>
              <a:rPr i="1"/>
              <a:t>Evidence-based statistical analysis and methods in biomedical research (SAMBR) checklists according to design features</a:t>
            </a:r>
            <a:r>
              <a:rPr/>
              <a:t>.</a:t>
            </a:r>
            <a:r>
              <a:rPr baseline="30000"/>
              <a:t>165</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269</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0"/>
              </a:rPr>
              <a:t>10.1093/biomet/1.2.164</a:t>
            </a:r>
          </a:p>
          <a:p>
            <a:pPr lvl="0" indent="0" marL="0">
              <a:buNone/>
            </a:pPr>
            <a:r>
              <a:rPr/>
              <a:t>150. Aylmer Fisher R. The arrangement of field experiments. </a:t>
            </a:r>
            <a:r>
              <a:rPr i="1"/>
              <a:t>Ministry of Agriculture and Fisheries</a:t>
            </a:r>
            <a:r>
              <a:rPr/>
              <a:t>. 1926. doi:</a:t>
            </a:r>
            <a:r>
              <a:rPr>
                <a:hlinkClick r:id="rId151"/>
              </a:rPr>
              <a:t>10.23637/ROTHAMSTED.8V61Q</a:t>
            </a:r>
          </a:p>
          <a:p>
            <a:pPr lvl="0" indent="0" marL="0">
              <a:buNone/>
            </a:pPr>
            <a:r>
              <a:rPr/>
              <a:t>151. Lakens D, Caldwell A. Simulation-based power analysis for factorial analysis of variance designs. 2021;4:251524592095150. doi:</a:t>
            </a:r>
            <a:r>
              <a:rPr>
                <a:hlinkClick r:id="rId152"/>
              </a:rPr>
              <a:t>10.1177/2515245920951503</a:t>
            </a:r>
          </a:p>
          <a:p>
            <a:pPr lvl="0" indent="0" marL="0">
              <a:buNone/>
            </a:pPr>
            <a:r>
              <a:rPr/>
              <a:t>152. Wasserstein RL, Lazar NA. The ASA Statement on </a:t>
            </a:r>
            <a:r>
              <a:rPr i="1"/>
              <a:t>p</a:t>
            </a:r>
            <a:r>
              <a:rPr/>
              <a:t>-Values: Context, Process, and Purpose. </a:t>
            </a:r>
            <a:r>
              <a:rPr i="1"/>
              <a:t>The American Statistician</a:t>
            </a:r>
            <a:r>
              <a:rPr/>
              <a:t>. 2016;70(2):129-133. doi:</a:t>
            </a:r>
            <a:r>
              <a:rPr>
                <a:hlinkClick r:id="rId153"/>
              </a:rPr>
              <a:t>10.1080/00031305.2016.1154108</a:t>
            </a:r>
          </a:p>
          <a:p>
            <a:pPr lvl="0" indent="0" marL="0">
              <a:buNone/>
            </a:pPr>
            <a:r>
              <a:rPr/>
              <a:t>153. Altman N, Krzywinski M. P values and the search for significance. </a:t>
            </a:r>
            <a:r>
              <a:rPr i="1"/>
              <a:t>Nature Methods</a:t>
            </a:r>
            <a:r>
              <a:rPr/>
              <a:t>. 2017;14(1):3-4. doi:</a:t>
            </a:r>
            <a:r>
              <a:rPr>
                <a:hlinkClick r:id="rId154"/>
              </a:rPr>
              <a:t>10.1038/nmeth.4120</a:t>
            </a:r>
          </a:p>
          <a:p>
            <a:pPr lvl="0" indent="0" marL="0">
              <a:buNone/>
            </a:pPr>
            <a:r>
              <a:rPr/>
              <a:t>154. Heinze G, Dunkler D. Five myths about variable selection. </a:t>
            </a:r>
            <a:r>
              <a:rPr i="1"/>
              <a:t>Transplant International</a:t>
            </a:r>
            <a:r>
              <a:rPr/>
              <a:t>. 2016;30(1):6-10. doi:</a:t>
            </a:r>
            <a:r>
              <a:rPr>
                <a:hlinkClick r:id="rId155"/>
              </a:rPr>
              <a:t>10.1111/tri.12895</a:t>
            </a:r>
          </a:p>
          <a:p>
            <a:pPr lvl="0" indent="0" marL="0">
              <a:buNone/>
            </a:pPr>
            <a:r>
              <a:rPr/>
              <a:t>155. Goodman SN. Aligning statistical and scientific reasoning. </a:t>
            </a:r>
            <a:r>
              <a:rPr i="1"/>
              <a:t>Science</a:t>
            </a:r>
            <a:r>
              <a:rPr/>
              <a:t>. 2016;352(6290):1180-1181. doi:</a:t>
            </a:r>
            <a:r>
              <a:rPr>
                <a:hlinkClick r:id="rId156"/>
              </a:rPr>
              <a:t>10.1126/science.aaf5406</a:t>
            </a:r>
          </a:p>
          <a:p>
            <a:pPr lvl="0" indent="0" marL="0">
              <a:buNone/>
            </a:pPr>
            <a:r>
              <a:rPr/>
              <a:t>156. Kim HY. Statistical notes for clinical researchers: effect size. </a:t>
            </a:r>
            <a:r>
              <a:rPr i="1"/>
              <a:t>Restorative Dentistry &amp; Endodontics</a:t>
            </a:r>
            <a:r>
              <a:rPr/>
              <a:t>. 2015;40(4):328. doi:</a:t>
            </a:r>
            <a:r>
              <a:rPr>
                <a:hlinkClick r:id="rId157"/>
              </a:rPr>
              <a:t>10.5395/rde.2015.40.4.328</a:t>
            </a:r>
          </a:p>
          <a:p>
            <a:pPr lvl="0" indent="0" marL="0">
              <a:buNone/>
            </a:pPr>
            <a:r>
              <a:rPr/>
              <a:t>157. Ben-Shachar MS, Lüdecke D, Makowski D. Effectsize: Estimation of effect size indices and standardized parameters. 2020;5:2815. doi:</a:t>
            </a:r>
            <a:r>
              <a:rPr>
                <a:hlinkClick r:id="rId158"/>
              </a:rPr>
              <a:t>10.21105/joss.02815</a:t>
            </a:r>
          </a:p>
          <a:p>
            <a:pPr lvl="0" indent="0" marL="0">
              <a:buNone/>
            </a:pPr>
            <a:r>
              <a:rPr/>
              <a:t>158. Champely S. Pwr: Basic functions for power analysis. 2020. </a:t>
            </a:r>
            <a:r>
              <a:rPr>
                <a:hlinkClick r:id="rId159"/>
              </a:rPr>
              <a:t>https://CRAN.R-project.org/package=pwr.</a:t>
            </a:r>
          </a:p>
          <a:p>
            <a:pPr lvl="0" indent="0" marL="0">
              <a:buNone/>
            </a:pPr>
            <a:r>
              <a:rPr/>
              <a:t>159. Heckman MG, Davis JM, Crowson CS. Post Hoc Power Calculations: An Inappropriate Method for Interpreting the Findings of a Research Study. </a:t>
            </a:r>
            <a:r>
              <a:rPr i="1"/>
              <a:t>The Journal of Rheumatology</a:t>
            </a:r>
            <a:r>
              <a:rPr/>
              <a:t>. 2022;49(8):867-870. doi:</a:t>
            </a:r>
            <a:r>
              <a:rPr>
                <a:hlinkClick r:id="rId160"/>
              </a:rPr>
              <a:t>10.3899/jrheum.211115</a:t>
            </a:r>
          </a:p>
          <a:p>
            <a:pPr lvl="0" indent="0" marL="0">
              <a:buNone/>
            </a:pPr>
            <a:r>
              <a:rPr/>
              <a:t>160. Iddi S, Donohue MC. Power and sample size for longitudinal models in r-the longpower package and shiny app. 2022;14:264-281.</a:t>
            </a:r>
          </a:p>
          <a:p>
            <a:pPr lvl="0" indent="0" marL="0">
              <a:buNone/>
            </a:pPr>
            <a:r>
              <a:rPr/>
              <a:t>161. Greenhalgh T. How to read a paper: Statistics for the non-statistician. II: ̈Significanẗ relations and their pitfalls. </a:t>
            </a:r>
            <a:r>
              <a:rPr i="1"/>
              <a:t>BMJ</a:t>
            </a:r>
            <a:r>
              <a:rPr/>
              <a:t>. 1997;315(7105):422-425. doi:</a:t>
            </a:r>
            <a:r>
              <a:rPr>
                <a:hlinkClick r:id="rId161"/>
              </a:rPr>
              <a:t>10.1136/bmj.315.7105.422</a:t>
            </a:r>
          </a:p>
          <a:p>
            <a:pPr lvl="0" indent="0" marL="0">
              <a:buNone/>
            </a:pPr>
            <a:r>
              <a:rPr/>
              <a:t>162. Weintraub PG. The Importance of Publishing Negative Results. </a:t>
            </a:r>
            <a:r>
              <a:rPr i="1"/>
              <a:t>Journal of Insect Science</a:t>
            </a:r>
            <a:r>
              <a:rPr/>
              <a:t>. 2016;16(1):109. doi:</a:t>
            </a:r>
            <a:r>
              <a:rPr>
                <a:hlinkClick r:id="rId162"/>
              </a:rPr>
              <a:t>10.1093/jisesa/iew092</a:t>
            </a:r>
          </a:p>
          <a:p>
            <a:pPr lvl="0" indent="0" marL="0">
              <a:buNone/>
            </a:pPr>
            <a:r>
              <a:rPr/>
              <a:t>163. Altman DG, Bland JM. Statistics notes: Absence of evidence is not evidence of absence. </a:t>
            </a:r>
            <a:r>
              <a:rPr i="1"/>
              <a:t>BMJ</a:t>
            </a:r>
            <a:r>
              <a:rPr/>
              <a:t>. 1995;311(7003):485-485. doi:</a:t>
            </a:r>
            <a:r>
              <a:rPr>
                <a:hlinkClick r:id="rId163"/>
              </a:rPr>
              <a:t>10.1136/bmj.311.7003.485</a:t>
            </a:r>
          </a:p>
          <a:p>
            <a:pPr lvl="0" indent="0" marL="0">
              <a:buNone/>
            </a:pPr>
            <a:r>
              <a:rPr/>
              <a:t>164. Breznau N, Rinke EM, Wuttke A, et al. Observing many researchers using the same data and hypothesis reveals a hidden universe of uncertainty. </a:t>
            </a:r>
            <a:r>
              <a:rPr i="1"/>
              <a:t>Proceedings of the National Academy of Sciences</a:t>
            </a:r>
            <a:r>
              <a:rPr/>
              <a:t>. 2022;(44):e2203150119. doi:</a:t>
            </a:r>
            <a:r>
              <a:rPr>
                <a:hlinkClick r:id="rId164"/>
              </a:rPr>
              <a:t>10.1073/pnas.2203150119</a:t>
            </a:r>
          </a:p>
          <a:p>
            <a:pPr lvl="0" indent="0" marL="0">
              <a:buNone/>
            </a:pPr>
            <a:r>
              <a:rPr/>
              <a:t>165. Dwivedi AK, Shukla R. Evidence-based statistical analysis and methods in biomedical research (SAMBR) checklists according to design features. </a:t>
            </a:r>
            <a:r>
              <a:rPr i="1"/>
              <a:t>CANCER REPORTS</a:t>
            </a:r>
            <a:r>
              <a:rPr/>
              <a:t>. 2019;3(4). doi:</a:t>
            </a:r>
            <a:r>
              <a:rPr>
                <a:hlinkClick r:id="rId165"/>
              </a:rPr>
              <a:t>10.1002/cnr2.1211</a:t>
            </a:r>
          </a:p>
          <a:p>
            <a:pPr lvl="0" indent="0" marL="0">
              <a:buNone/>
            </a:pPr>
            <a:r>
              <a:rPr/>
              <a:t>166. Dwivedi AK. How to Write Statistical Analysis Section in Medical Research. </a:t>
            </a:r>
            <a:r>
              <a:rPr i="1"/>
              <a:t>Journal of Investigative Medicine</a:t>
            </a:r>
            <a:r>
              <a:rPr/>
              <a:t>. 2022;70(8):1759-1770. doi:</a:t>
            </a:r>
            <a:r>
              <a:rPr>
                <a:hlinkClick r:id="rId166"/>
              </a:rPr>
              <a:t>10.1136/jim-2022-002479</a:t>
            </a:r>
          </a:p>
          <a:p>
            <a:pPr lvl="0" indent="0" marL="0">
              <a:buNone/>
            </a:pPr>
            <a:r>
              <a:rPr/>
              <a:t>167. Kim N, Fischer AH, Dyring-Andersen B, Rosner B, Okoye GA. Research Techniques Made Simple: Choosing Appropriate Statistical Methods for Clinical Research. </a:t>
            </a:r>
            <a:r>
              <a:rPr i="1"/>
              <a:t>Journal of Investigative Dermatology</a:t>
            </a:r>
            <a:r>
              <a:rPr/>
              <a:t>. 2017;137(10):e173-e178. doi:</a:t>
            </a:r>
            <a:r>
              <a:rPr>
                <a:hlinkClick r:id="rId167"/>
              </a:rPr>
              <a:t>10.1016/j.jid.2017.08.007</a:t>
            </a:r>
          </a:p>
          <a:p>
            <a:pPr lvl="0" indent="0" marL="0">
              <a:buNone/>
            </a:pPr>
            <a:r>
              <a:rPr/>
              <a:t>168. Marusteri M, Bacarea V. Comparing groups for statistical differences: How to choose the right statistical test? </a:t>
            </a:r>
            <a:r>
              <a:rPr i="1"/>
              <a:t>Biochemia Medica</a:t>
            </a:r>
            <a:r>
              <a:rPr/>
              <a:t>. 2010:15-32. doi:</a:t>
            </a:r>
            <a:r>
              <a:rPr>
                <a:hlinkClick r:id="rId168"/>
              </a:rPr>
              <a:t>10.11613/bm.2010.004</a:t>
            </a:r>
          </a:p>
          <a:p>
            <a:pPr lvl="0" indent="0" marL="0">
              <a:buNone/>
            </a:pPr>
            <a:r>
              <a:rPr/>
              <a:t>169. Mishra P, Pandey C, Singh U, Keshri A, Sabaretnam M. Selection of appropriate statistical methods for data analysis. </a:t>
            </a:r>
            <a:r>
              <a:rPr i="1"/>
              <a:t>Annals of Cardiac Anaesthesia</a:t>
            </a:r>
            <a:r>
              <a:rPr/>
              <a:t>. 2019;22(3):297. doi:</a:t>
            </a:r>
            <a:r>
              <a:rPr>
                <a:hlinkClick r:id="rId169"/>
              </a:rPr>
              <a:t>10.4103/aca.aca_248_18</a:t>
            </a:r>
          </a:p>
          <a:p>
            <a:pPr lvl="0" indent="0" marL="0">
              <a:buNone/>
            </a:pPr>
            <a:r>
              <a:rPr/>
              <a:t>170. Ray A, Najmi A, Sadasivam B. How to choose and interpret a statistical test? An update for budding researchers. </a:t>
            </a:r>
            <a:r>
              <a:rPr i="1"/>
              <a:t>Journal of Family Medicine and Primary Care</a:t>
            </a:r>
            <a:r>
              <a:rPr/>
              <a:t>. 2021;10(8):2763. doi:</a:t>
            </a:r>
            <a:r>
              <a:rPr>
                <a:hlinkClick r:id="rId170"/>
              </a:rPr>
              <a:t>10.4103/jfmpc.jfmpc_433_21</a:t>
            </a:r>
          </a:p>
          <a:p>
            <a:pPr lvl="0" indent="0" marL="0">
              <a:buNone/>
            </a:pPr>
            <a:r>
              <a:rPr/>
              <a:t>171. Nayak B, Hazra A. How to choose the right statistical test? </a:t>
            </a:r>
            <a:r>
              <a:rPr i="1"/>
              <a:t>Indian Journal of Ophthalmology</a:t>
            </a:r>
            <a:r>
              <a:rPr/>
              <a:t>. 2011;59(2):85. doi:</a:t>
            </a:r>
            <a:r>
              <a:rPr>
                <a:hlinkClick r:id="rId171"/>
              </a:rPr>
              <a:t>10.4103/0301-4738.77005</a:t>
            </a:r>
          </a:p>
          <a:p>
            <a:pPr lvl="0" indent="0" marL="0">
              <a:buNone/>
            </a:pPr>
            <a:r>
              <a:rPr/>
              <a:t>172. Shankar S, Singh R. Demystifying statistics: How to choose a statistical test? </a:t>
            </a:r>
            <a:r>
              <a:rPr i="1"/>
              <a:t>Indian Journal of Rheumatology</a:t>
            </a:r>
            <a:r>
              <a:rPr/>
              <a:t>. 2014;9(2):77-81. doi:</a:t>
            </a:r>
            <a:r>
              <a:rPr>
                <a:hlinkClick r:id="rId172"/>
              </a:rPr>
              <a:t>10.1016/j.injr.2014.04.002</a:t>
            </a:r>
          </a:p>
          <a:p>
            <a:pPr lvl="0" indent="0" marL="0">
              <a:buNone/>
            </a:pPr>
            <a:r>
              <a:rPr/>
              <a:t>173. Diedenhofen B, Musch J. Cocor: A comprehensive solution for the statistical comparison of correlations. 2015;10:e0121945. doi:</a:t>
            </a:r>
            <a:r>
              <a:rPr>
                <a:hlinkClick r:id="rId173"/>
              </a:rPr>
              <a:t>10.1371/journal.pone.0121945</a:t>
            </a:r>
          </a:p>
          <a:p>
            <a:pPr lvl="0" indent="0" marL="0">
              <a:buNone/>
            </a:pPr>
            <a:r>
              <a:rPr/>
              <a:t>174. Diedenhofen B, Musch J. Cocor: A comprehensive solution for the statistical comparison of correlations. 2015;10:e0121945. doi:</a:t>
            </a:r>
            <a:r>
              <a:rPr>
                <a:hlinkClick r:id="rId174"/>
              </a:rPr>
              <a:t>10.1371/journal.pone.0121945</a:t>
            </a:r>
          </a:p>
          <a:p>
            <a:pPr lvl="0" indent="0" marL="0">
              <a:buNone/>
            </a:pPr>
            <a:r>
              <a:rPr/>
              <a:t>175. Khamis H. Measures of Association: How to Choose? </a:t>
            </a:r>
            <a:r>
              <a:rPr i="1"/>
              <a:t>Journal of Diagnostic Medical Sonography</a:t>
            </a:r>
            <a:r>
              <a:rPr/>
              <a:t>. 2008;24(3):155-162. doi:</a:t>
            </a:r>
            <a:r>
              <a:rPr>
                <a:hlinkClick r:id="rId175"/>
              </a:rPr>
              <a:t>10.1177/8756479308317006</a:t>
            </a:r>
          </a:p>
          <a:p>
            <a:pPr lvl="0" indent="0" marL="0">
              <a:buNone/>
            </a:pPr>
            <a:r>
              <a:rPr/>
              <a:t>176. Allison JS, Santana L, (Jaco) Visagie IJH. A primer on simple measures of association taught at undergraduate level. </a:t>
            </a:r>
            <a:r>
              <a:rPr i="1"/>
              <a:t>Teaching Statistics</a:t>
            </a:r>
            <a:r>
              <a:rPr/>
              <a:t>. 2022;44(3):96-103. doi:</a:t>
            </a:r>
            <a:r>
              <a:rPr>
                <a:hlinkClick r:id="rId176"/>
              </a:rPr>
              <a:t>10.1111/test.12307</a:t>
            </a:r>
          </a:p>
          <a:p>
            <a:pPr lvl="0" indent="0" marL="0">
              <a:buNone/>
            </a:pPr>
            <a:r>
              <a:rPr/>
              <a:t>177. Wei T, Simko V. R package ’corrplot’: Visualization of a correlation matrix. 2021. </a:t>
            </a:r>
            <a:r>
              <a:rPr>
                <a:hlinkClick r:id="rId177"/>
              </a:rPr>
              <a:t>https://github.com/taiyun/corrplot.</a:t>
            </a:r>
          </a:p>
          <a:p>
            <a:pPr lvl="0" indent="0" marL="0">
              <a:buNone/>
            </a:pPr>
            <a:r>
              <a:rPr/>
              <a:t>178. Griffith DM, Veech JA, Marsh CJ. Cooccur: Probabilistic species co-occurrence analysis in r. 2016;69. doi:</a:t>
            </a:r>
            <a:r>
              <a:rPr>
                <a:hlinkClick r:id="rId178"/>
              </a:rPr>
              <a:t>10.18637/jss.v069.c02</a:t>
            </a:r>
          </a:p>
          <a:p>
            <a:pPr lvl="0" indent="0" marL="0">
              <a:buNone/>
            </a:pPr>
            <a:r>
              <a:rPr/>
              <a:t>179. McHugh ML. The chi-square test of independence. </a:t>
            </a:r>
            <a:r>
              <a:rPr i="1"/>
              <a:t>Biochemia Medica</a:t>
            </a:r>
            <a:r>
              <a:rPr/>
              <a:t>. 2013:143-149. doi:</a:t>
            </a:r>
            <a:r>
              <a:rPr>
                <a:hlinkClick r:id="rId179"/>
              </a:rPr>
              <a:t>10.11613/bm.2013.018</a:t>
            </a:r>
          </a:p>
          <a:p>
            <a:pPr lvl="0" indent="0" marL="0">
              <a:buNone/>
            </a:pPr>
            <a:r>
              <a:rPr/>
              <a:t>180. Kim HY. Statistical notes for clinical researchers: Chi-squared test and Fisher’s exact test. </a:t>
            </a:r>
            <a:r>
              <a:rPr i="1"/>
              <a:t>Restorative Dentistry &amp; Endodontics</a:t>
            </a:r>
            <a:r>
              <a:rPr/>
              <a:t>. 2017;42(2):152. doi:</a:t>
            </a:r>
            <a:r>
              <a:rPr>
                <a:hlinkClick r:id="rId180"/>
              </a:rPr>
              <a:t>10.5395/rde.2017.42.2.152</a:t>
            </a:r>
          </a:p>
          <a:p>
            <a:pPr lvl="0" indent="0" marL="0">
              <a:buNone/>
            </a:pPr>
            <a:r>
              <a:rPr/>
              <a:t>181. Sjoberg DD, Whiting K, Curry M, Lavery JA, Larmarange J. Reproducible summary tables with the gtsummary package. 2021;13:570-580. doi:</a:t>
            </a:r>
            <a:r>
              <a:rPr>
                <a:hlinkClick r:id="rId181"/>
              </a:rPr>
              <a:t>10.32614/RJ-2021-053</a:t>
            </a:r>
          </a:p>
          <a:p>
            <a:pPr lvl="0" indent="0" marL="0">
              <a:buNone/>
            </a:pPr>
            <a:r>
              <a:rPr/>
              <a:t>182. Hidalgo B, Goodman M. Multivariate or Multivariable Regression? </a:t>
            </a:r>
            <a:r>
              <a:rPr i="1"/>
              <a:t>American Journal of Public Health</a:t>
            </a:r>
            <a:r>
              <a:rPr/>
              <a:t>. 2013;103(1):39-40. doi:</a:t>
            </a:r>
            <a:r>
              <a:rPr>
                <a:hlinkClick r:id="rId182"/>
              </a:rPr>
              <a:t>10.2105/ajph.2012.300897</a:t>
            </a:r>
          </a:p>
          <a:p>
            <a:pPr lvl="0" indent="0" marL="0">
              <a:buNone/>
            </a:pPr>
            <a:r>
              <a:rPr/>
              <a:t>183. Arel-Bundock V. Modelsummary: Data and model summaries in r. 2022;103. doi:</a:t>
            </a:r>
            <a:r>
              <a:rPr>
                <a:hlinkClick r:id="rId183"/>
              </a:rPr>
              <a:t>10.18637/jss.v103.i01</a:t>
            </a:r>
          </a:p>
          <a:p>
            <a:pPr lvl="0" indent="0" marL="0">
              <a:buNone/>
            </a:pPr>
            <a:r>
              <a:rPr/>
              <a:t>184. Suits DB. Use of Dummy Variables in Regression Equations. </a:t>
            </a:r>
            <a:r>
              <a:rPr i="1"/>
              <a:t>Journal of the American Statistical Association</a:t>
            </a:r>
            <a:r>
              <a:rPr/>
              <a:t>. 1957;52(280):548-551. doi:</a:t>
            </a:r>
            <a:r>
              <a:rPr>
                <a:hlinkClick r:id="rId184"/>
              </a:rPr>
              <a:t>10.1080/01621459.1957.10501412</a:t>
            </a:r>
          </a:p>
          <a:p>
            <a:pPr lvl="0" indent="0" marL="0">
              <a:buNone/>
            </a:pPr>
            <a:r>
              <a:rPr/>
              <a:t>185. Healy MJ. Statistics from the inside. 16. Multiple regression (2). </a:t>
            </a:r>
            <a:r>
              <a:rPr i="1"/>
              <a:t>Archives of Disease in Childhood</a:t>
            </a:r>
            <a:r>
              <a:rPr/>
              <a:t>. 1995;73(3):270-274. doi:</a:t>
            </a:r>
            <a:r>
              <a:rPr>
                <a:hlinkClick r:id="rId185"/>
              </a:rPr>
              <a:t>10.1136/adc.73.3.270</a:t>
            </a:r>
          </a:p>
          <a:p>
            <a:pPr lvl="0" indent="0" marL="0">
              <a:buNone/>
            </a:pPr>
            <a:r>
              <a:rPr/>
              <a:t>186. Kaplan J. fastDummies: Fast creation of dummy (binary) columns and rows from categorical variables. 2023. </a:t>
            </a:r>
            <a:r>
              <a:rPr>
                <a:hlinkClick r:id="rId186"/>
              </a:rPr>
              <a:t>https://CRAN.R-project.org/package=fastDummies.</a:t>
            </a:r>
          </a:p>
          <a:p>
            <a:pPr lvl="0" indent="0" marL="0">
              <a:buNone/>
            </a:pPr>
            <a:r>
              <a:rPr/>
              <a:t>187. DALES LG, URY HK. An Improper Use of Statistical Significance Testing in Studying Covariables. </a:t>
            </a:r>
            <a:r>
              <a:rPr i="1"/>
              <a:t>International Journal of Epidemiology</a:t>
            </a:r>
            <a:r>
              <a:rPr/>
              <a:t>. 1978;7(4):373-376. doi:</a:t>
            </a:r>
            <a:r>
              <a:rPr>
                <a:hlinkClick r:id="rId187"/>
              </a:rPr>
              <a:t>10.1093/ije/7.4.373</a:t>
            </a:r>
          </a:p>
          <a:p>
            <a:pPr lvl="0" indent="0" marL="0">
              <a:buNone/>
            </a:pPr>
            <a:r>
              <a:rPr/>
              <a:t>188. Sun GW, Shook TL, Kay GL. Inappropriate use of bivariable analysis to screen risk factors for use in multivariable analysis. </a:t>
            </a:r>
            <a:r>
              <a:rPr i="1"/>
              <a:t>Journal of Clinical Epidemiology</a:t>
            </a:r>
            <a:r>
              <a:rPr/>
              <a:t>. 1996;49(8):907-916. doi:</a:t>
            </a:r>
            <a:r>
              <a:rPr>
                <a:hlinkClick r:id="rId188"/>
              </a:rPr>
              <a:t>10.1016/0895-4356(96)00025-x</a:t>
            </a:r>
          </a:p>
          <a:p>
            <a:pPr lvl="0" indent="0" marL="0">
              <a:buNone/>
            </a:pPr>
            <a:r>
              <a:rPr/>
              <a:t>189. Bours MJL. Using mediators to understand effect modification and interaction. </a:t>
            </a:r>
            <a:r>
              <a:rPr i="1"/>
              <a:t>Journal of Clinical Epidemiology</a:t>
            </a:r>
            <a:r>
              <a:rPr/>
              <a:t>. September 2023. doi:</a:t>
            </a:r>
            <a:r>
              <a:rPr>
                <a:hlinkClick r:id="rId189"/>
              </a:rPr>
              <a:t>10.1016/j.jclinepi.2023.09.005</a:t>
            </a:r>
          </a:p>
          <a:p>
            <a:pPr lvl="0" indent="0" marL="0">
              <a:buNone/>
            </a:pPr>
            <a:r>
              <a:rPr/>
              <a:t>190. Altman DG, Matthews JNS. Statistics Notes: Interaction 1: heterogeneity of effects. </a:t>
            </a:r>
            <a:r>
              <a:rPr i="1"/>
              <a:t>BMJ</a:t>
            </a:r>
            <a:r>
              <a:rPr/>
              <a:t>. 1996;313(7055):486-486. doi:</a:t>
            </a:r>
            <a:r>
              <a:rPr>
                <a:hlinkClick r:id="rId190"/>
              </a:rPr>
              <a:t>10.1136/bmj.313.7055.486</a:t>
            </a:r>
          </a:p>
          <a:p>
            <a:pPr lvl="0" indent="0" marL="0">
              <a:buNone/>
            </a:pPr>
            <a:r>
              <a:rPr/>
              <a:t>191. Pinheiro J, Bates D, R Core Team. Nlme: Linear and nonlinear mixed effects models. 2023. </a:t>
            </a:r>
            <a:r>
              <a:rPr>
                <a:hlinkClick r:id="rId191"/>
              </a:rPr>
              <a:t>https://CRAN.R-project.org/package=nlme.</a:t>
            </a:r>
          </a:p>
          <a:p>
            <a:pPr lvl="0" indent="0" marL="0">
              <a:buNone/>
            </a:pPr>
            <a:r>
              <a:rPr/>
              <a:t>192. Sabanes Bove D, Dedic J, Kelkhoff D, et al. Mmrm: Mixed models for repeated measures. 2022. </a:t>
            </a:r>
            <a:r>
              <a:rPr>
                <a:hlinkClick r:id="rId192"/>
              </a:rPr>
              <a:t>https://CRAN.R-project.org/package=mmrm.</a:t>
            </a:r>
          </a:p>
          <a:p>
            <a:pPr lvl="0" indent="0" marL="0">
              <a:buNone/>
            </a:pPr>
            <a:r>
              <a:rPr/>
              <a:t>193. Lenth RV. Emmeans: Estimated marginal means, aka least-squares means. 2023. </a:t>
            </a:r>
            <a:r>
              <a:rPr>
                <a:hlinkClick r:id="rId193"/>
              </a:rPr>
              <a:t>https://CRAN.R-project.org/package=emmeans.</a:t>
            </a:r>
          </a:p>
          <a:p>
            <a:pPr lvl="0" indent="0" marL="0">
              <a:buNone/>
            </a:pPr>
            <a:r>
              <a:rPr/>
              <a:t>194.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4"/>
              </a:rPr>
              <a:t>10.1037/0022-3514.51.6.1173</a:t>
            </a:r>
          </a:p>
          <a:p>
            <a:pPr lvl="0" indent="0" marL="0">
              <a:buNone/>
            </a:pPr>
            <a:r>
              <a:rPr/>
              <a:t>195. GREENLAND S, SCHLESSELMAN JJ, CRIQUI MH. THE FALLACY OF EMPLOYING STANDARDIZED REGRESSION COEFFICIENTS AND CORRELATIONS AS MEASURES OF EFFECT. </a:t>
            </a:r>
            <a:r>
              <a:rPr i="1"/>
              <a:t>American Journal of Epidemiology</a:t>
            </a:r>
            <a:r>
              <a:rPr/>
              <a:t>. 1986;123(2):203-208. doi:</a:t>
            </a:r>
            <a:r>
              <a:rPr>
                <a:hlinkClick r:id="rId195"/>
              </a:rPr>
              <a:t>10.1093/oxfordjournals.aje.a114229</a:t>
            </a:r>
          </a:p>
          <a:p>
            <a:pPr lvl="0" indent="0" marL="0">
              <a:buNone/>
            </a:pPr>
            <a:r>
              <a:rPr/>
              <a:t>196. Greenland S, Maclure M, Schlesselman JJ, Poole C, Morgenstern H. Standardized Regression Coefficients. </a:t>
            </a:r>
            <a:r>
              <a:rPr i="1"/>
              <a:t>Epidemiology</a:t>
            </a:r>
            <a:r>
              <a:rPr/>
              <a:t>. 1991;2(5):387-392. doi:</a:t>
            </a:r>
            <a:r>
              <a:rPr>
                <a:hlinkClick r:id="rId196"/>
              </a:rPr>
              <a:t>10.1097/00001648-199109000-00015</a:t>
            </a:r>
          </a:p>
          <a:p>
            <a:pPr lvl="0" indent="0" marL="0">
              <a:buNone/>
            </a:pPr>
            <a:r>
              <a:rPr/>
              <a:t>197. Lüdecke D, Ben-Shachar MS, Patil I, Waggoner P, Makowski D. Performance: An r package for assessment, comparison and testing of statistical models. 2021;6:3139. doi:</a:t>
            </a:r>
            <a:r>
              <a:rPr>
                <a:hlinkClick r:id="rId197"/>
              </a:rPr>
              <a:t>10.21105/joss.03139</a:t>
            </a:r>
          </a:p>
          <a:p>
            <a:pPr lvl="0" indent="0" marL="0">
              <a:buNone/>
            </a:pPr>
            <a:r>
              <a:rPr/>
              <a:t>198. Grant MJ, Booth A. A typology of reviews: an analysis of 14 review types and associated methodologies. </a:t>
            </a:r>
            <a:r>
              <a:rPr i="1"/>
              <a:t>Health Information &amp; Libraries Journal</a:t>
            </a:r>
            <a:r>
              <a:rPr/>
              <a:t>. 2009;26(2):91-108. doi:</a:t>
            </a:r>
            <a:r>
              <a:rPr>
                <a:hlinkClick r:id="rId198"/>
              </a:rPr>
              <a:t>10.1111/j.1471-1842.2009.00848.x</a:t>
            </a:r>
          </a:p>
          <a:p>
            <a:pPr lvl="0" indent="0" marL="0">
              <a:buNone/>
            </a:pPr>
            <a:r>
              <a:rPr/>
              <a:t>199. Sut N. Study designs in medicine. </a:t>
            </a:r>
            <a:r>
              <a:rPr i="1"/>
              <a:t>Balkan Medical Journal</a:t>
            </a:r>
            <a:r>
              <a:rPr/>
              <a:t>. 2015;31(4):273-277. doi:</a:t>
            </a:r>
            <a:r>
              <a:rPr>
                <a:hlinkClick r:id="rId199"/>
              </a:rPr>
              <a:t>10.5152/balkanmedj.2014.1408</a:t>
            </a:r>
          </a:p>
          <a:p>
            <a:pPr lvl="0" indent="0" marL="0">
              <a:buNone/>
            </a:pPr>
            <a:r>
              <a:rPr/>
              <a:t>200.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0"/>
              </a:rPr>
              <a:t>10.5123/s1679-49742017000300022</a:t>
            </a:r>
          </a:p>
          <a:p>
            <a:pPr lvl="0" indent="0" marL="0">
              <a:buNone/>
            </a:pPr>
            <a:r>
              <a:rPr/>
              <a:t>201.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1"/>
              </a:rPr>
              <a:t>10.1016/j.jclinepi.2017.02.016</a:t>
            </a:r>
          </a:p>
          <a:p>
            <a:pPr lvl="0" indent="0" marL="0">
              <a:buNone/>
            </a:pPr>
            <a:r>
              <a:rPr/>
              <a:t>202. Echevarría-Guanilo ME, Gonçalves N, Romanoski PJ. PSYCHOMETRIC PROPERTIES OF MEASUREMENT INSTRUMENTS: CONCEPTUAL BASIS AND EVALUATION METHODS - PART II. </a:t>
            </a:r>
            <a:r>
              <a:rPr i="1"/>
              <a:t>Texto &amp; Contexto - Enfermagem</a:t>
            </a:r>
            <a:r>
              <a:rPr/>
              <a:t>. 2019;28. doi:</a:t>
            </a:r>
            <a:r>
              <a:rPr>
                <a:hlinkClick r:id="rId202"/>
              </a:rPr>
              <a:t>10.1590/1980-265x-tce-2017-0311</a:t>
            </a:r>
          </a:p>
          <a:p>
            <a:pPr lvl="0" indent="0" marL="0">
              <a:buNone/>
            </a:pPr>
            <a:r>
              <a:rPr/>
              <a:t>203. Chassé M, Fergusson DA. Diagnostic Accuracy Studies. </a:t>
            </a:r>
            <a:r>
              <a:rPr i="1"/>
              <a:t>Seminars in Nuclear Medicine</a:t>
            </a:r>
            <a:r>
              <a:rPr/>
              <a:t>. 2019;49(2):87-93. doi:</a:t>
            </a:r>
            <a:r>
              <a:rPr>
                <a:hlinkClick r:id="rId203"/>
              </a:rPr>
              <a:t>10.1053/j.semnuclmed.2018.11.005</a:t>
            </a:r>
          </a:p>
          <a:p>
            <a:pPr lvl="0" indent="0" marL="0">
              <a:buNone/>
            </a:pPr>
            <a:r>
              <a:rPr/>
              <a:t>204. Chidambaram AG, Josephson M. Clinical research study designs: The essentials. </a:t>
            </a:r>
            <a:r>
              <a:rPr i="1"/>
              <a:t>PEDIATRIC INVESTIGATION</a:t>
            </a:r>
            <a:r>
              <a:rPr/>
              <a:t>. 2019;3(4):245-252. doi:</a:t>
            </a:r>
            <a:r>
              <a:rPr>
                <a:hlinkClick r:id="rId204"/>
              </a:rPr>
              <a:t>10.1002/ped4.12166</a:t>
            </a:r>
          </a:p>
          <a:p>
            <a:pPr lvl="0" indent="0" marL="0">
              <a:buNone/>
            </a:pPr>
            <a:r>
              <a:rPr/>
              <a:t>205. Erdemir A, Mulugeta L, Ku JP, et al. Credible practice of modeling and simulation in healthcare: ten rules from a multidisciplinary perspective. </a:t>
            </a:r>
            <a:r>
              <a:rPr i="1"/>
              <a:t>Journal of Translational Medicine</a:t>
            </a:r>
            <a:r>
              <a:rPr/>
              <a:t>. 2020;18(1). doi:</a:t>
            </a:r>
            <a:r>
              <a:rPr>
                <a:hlinkClick r:id="rId205"/>
              </a:rPr>
              <a:t>10.1186/s12967-020-02540-4</a:t>
            </a:r>
          </a:p>
          <a:p>
            <a:pPr lvl="0" indent="0" marL="0">
              <a:buNone/>
            </a:pPr>
            <a:r>
              <a:rPr/>
              <a:t>206. Yang B, Olsen M, Vali Y, et al. Study designs for comparative diagnostic test accuracy: A methodological review and classification scheme. </a:t>
            </a:r>
            <a:r>
              <a:rPr i="1"/>
              <a:t>Journal of Clinical Epidemiology</a:t>
            </a:r>
            <a:r>
              <a:rPr/>
              <a:t>. 2021;138:128-138. doi:</a:t>
            </a:r>
            <a:r>
              <a:rPr>
                <a:hlinkClick r:id="rId206"/>
              </a:rPr>
              <a:t>10.1016/j.jclinepi.2021.04.013</a:t>
            </a:r>
          </a:p>
          <a:p>
            <a:pPr lvl="0" indent="0" marL="0">
              <a:buNone/>
            </a:pPr>
            <a:r>
              <a:rPr/>
              <a:t>207. Chipman H, Bingham D. Let’s practice what we preach: Planning and interpreting simulation studies with design and analysis of experiments. </a:t>
            </a:r>
            <a:r>
              <a:rPr i="1"/>
              <a:t>Canadian Journal of Statistics</a:t>
            </a:r>
            <a:r>
              <a:rPr/>
              <a:t>. 2022;50(4):1228-1249. doi:</a:t>
            </a:r>
            <a:r>
              <a:rPr>
                <a:hlinkClick r:id="rId207"/>
              </a:rPr>
              <a:t>10.1002/cjs.11719</a:t>
            </a:r>
          </a:p>
          <a:p>
            <a:pPr lvl="0" indent="0" marL="0">
              <a:buNone/>
            </a:pPr>
            <a:r>
              <a:rPr/>
              <a:t>208. Donthu N, Kumar S, Mukherjee D, Pandey N, Lim WM. How to conduct a bibliometric analysis: An overview and guidelines. </a:t>
            </a:r>
            <a:r>
              <a:rPr i="1"/>
              <a:t>Journal of Business Research</a:t>
            </a:r>
            <a:r>
              <a:rPr/>
              <a:t>. 2021;133:285-296. doi:</a:t>
            </a:r>
            <a:r>
              <a:rPr>
                <a:hlinkClick r:id="rId208"/>
              </a:rPr>
              <a:t>10.1016/j.jbusres.2021.04.070</a:t>
            </a:r>
          </a:p>
          <a:p>
            <a:pPr lvl="0" indent="0" marL="0">
              <a:buNone/>
            </a:pPr>
            <a:r>
              <a:rPr/>
              <a:t>209. Lim WM, Kumar S. Guidelines for interpreting the results of bibliometric analysis: A sensemaking approach. </a:t>
            </a:r>
            <a:r>
              <a:rPr i="1"/>
              <a:t>Global Business and Organizational Excellence</a:t>
            </a:r>
            <a:r>
              <a:rPr/>
              <a:t>. August 2023. doi:</a:t>
            </a:r>
            <a:r>
              <a:rPr>
                <a:hlinkClick r:id="rId209"/>
              </a:rPr>
              <a:t>10.1002/joe.22229</a:t>
            </a:r>
          </a:p>
          <a:p>
            <a:pPr lvl="0" indent="0" marL="0">
              <a:buNone/>
            </a:pPr>
            <a:r>
              <a:rPr/>
              <a:t>210. Bland JM, Altman DG. Statistics notes: Matching. </a:t>
            </a:r>
            <a:r>
              <a:rPr i="1"/>
              <a:t>BMJ</a:t>
            </a:r>
            <a:r>
              <a:rPr/>
              <a:t>. 1994;309(6962):1128-1128. doi:</a:t>
            </a:r>
            <a:r>
              <a:rPr>
                <a:hlinkClick r:id="rId210"/>
              </a:rPr>
              <a:t>10.1136/bmj.309.6962.1128</a:t>
            </a:r>
          </a:p>
          <a:p>
            <a:pPr lvl="0" indent="0" marL="0">
              <a:buNone/>
            </a:pPr>
            <a:r>
              <a:rPr/>
              <a:t>211. Rodríguez del Águila M, González-Ramírez A. Sample size calculation. </a:t>
            </a:r>
            <a:r>
              <a:rPr i="1"/>
              <a:t>Allergologia et Immunopathologia</a:t>
            </a:r>
            <a:r>
              <a:rPr/>
              <a:t>. 2014;42(5):485-492. doi:</a:t>
            </a:r>
            <a:r>
              <a:rPr>
                <a:hlinkClick r:id="rId211"/>
              </a:rPr>
              <a:t>10.1016/j.aller.2013.03.008</a:t>
            </a:r>
          </a:p>
          <a:p>
            <a:pPr lvl="0" indent="0" marL="0">
              <a:buNone/>
            </a:pPr>
            <a:r>
              <a:rPr/>
              <a:t>212. Bacchetti P. Ethics and Sample Size. </a:t>
            </a:r>
            <a:r>
              <a:rPr i="1"/>
              <a:t>American Journal of Epidemiology</a:t>
            </a:r>
            <a:r>
              <a:rPr/>
              <a:t>. 2005;161(2):105-110. doi:</a:t>
            </a:r>
            <a:r>
              <a:rPr>
                <a:hlinkClick r:id="rId212"/>
              </a:rPr>
              <a:t>10.1093/aje/kwi014</a:t>
            </a:r>
          </a:p>
          <a:p>
            <a:pPr lvl="0" indent="0" marL="0">
              <a:buNone/>
            </a:pPr>
            <a:r>
              <a:rPr/>
              <a:t>213. Goldfeld K, Wujciak-Jens J. Simstudy: Illuminating research methods through data generation. 2020;5:2763. doi:</a:t>
            </a:r>
            <a:r>
              <a:rPr>
                <a:hlinkClick r:id="rId213"/>
              </a:rPr>
              <a:t>10.21105/joss.02763</a:t>
            </a:r>
          </a:p>
          <a:p>
            <a:pPr lvl="0" indent="0" marL="0">
              <a:buNone/>
            </a:pPr>
            <a:r>
              <a:rPr/>
              <a:t>214. Bland JM, Altman DG. Comparisons within randomised groups can be very misleading. </a:t>
            </a:r>
            <a:r>
              <a:rPr i="1"/>
              <a:t>BMJ</a:t>
            </a:r>
            <a:r>
              <a:rPr/>
              <a:t>. 2011;342(may06 2):d561-d561. doi:</a:t>
            </a:r>
            <a:r>
              <a:rPr>
                <a:hlinkClick r:id="rId214"/>
              </a:rPr>
              <a:t>10.1136/bmj.d561</a:t>
            </a:r>
          </a:p>
          <a:p>
            <a:pPr lvl="0" indent="0" marL="0">
              <a:buNone/>
            </a:pPr>
            <a:r>
              <a:rPr/>
              <a:t>215.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5"/>
              </a:rPr>
              <a:t>10.1186/s12874-022-01786-4</a:t>
            </a:r>
          </a:p>
          <a:p>
            <a:pPr lvl="0" indent="0" marL="0">
              <a:buNone/>
            </a:pPr>
            <a:r>
              <a:rPr/>
              <a:t>216. Vickers AJ, Altman DG. Statistics Notes: Analysing controlled trials with baseline and follow up measurements. </a:t>
            </a:r>
            <a:r>
              <a:rPr i="1"/>
              <a:t>BMJ</a:t>
            </a:r>
            <a:r>
              <a:rPr/>
              <a:t>. 2001;323(7321):1123-1124. doi:</a:t>
            </a:r>
            <a:r>
              <a:rPr>
                <a:hlinkClick r:id="rId216"/>
              </a:rPr>
              <a:t>10.1136/bmj.323.7321.1123</a:t>
            </a:r>
          </a:p>
          <a:p>
            <a:pPr lvl="0" indent="0" marL="0">
              <a:buNone/>
            </a:pPr>
            <a:r>
              <a:rPr/>
              <a:t>217. O Connell NS, Dai L, Jiang Y, et al. Methods for analysis of pre-post data in clinical research: A comparison of five common methods. </a:t>
            </a:r>
            <a:r>
              <a:rPr i="1"/>
              <a:t>Journal of Biometrics &amp; Biostatistics</a:t>
            </a:r>
            <a:r>
              <a:rPr/>
              <a:t>. 2017;08(01). doi:</a:t>
            </a:r>
            <a:r>
              <a:rPr>
                <a:hlinkClick r:id="rId217"/>
              </a:rPr>
              <a:t>10.4172/2155-6180.1000334</a:t>
            </a:r>
          </a:p>
          <a:p>
            <a:pPr lvl="0" indent="0" marL="0">
              <a:buNone/>
            </a:pPr>
            <a:r>
              <a:rPr/>
              <a:t>218. Cnaan A, Laird NM, Slasor P. Using the general linear mixed model to analyse unbalanced repeated measures and longitudinal data. </a:t>
            </a:r>
            <a:r>
              <a:rPr i="1"/>
              <a:t>Statistics in Medicine</a:t>
            </a:r>
            <a:r>
              <a:rPr/>
              <a:t>. 1997;16(20):2349-2380. doi:</a:t>
            </a:r>
            <a:r>
              <a:rPr>
                <a:hlinkClick r:id="rId218"/>
              </a:rPr>
              <a:t>10.1002/(sici)1097-0258(19971030)16:20&lt;2349::aid-sim667&gt;3.0.co;2-e</a:t>
            </a:r>
          </a:p>
          <a:p>
            <a:pPr lvl="0" indent="0" marL="0">
              <a:buNone/>
            </a:pPr>
            <a:r>
              <a:rPr/>
              <a:t>219. Mallinckrodt CH, Lane PW, Schnell D, Peng Y, Mancuso JP. Recommendations for the Primary Analysis of Continuous Endpoints in Longitudinal Clinical Trials. </a:t>
            </a:r>
            <a:r>
              <a:rPr i="1"/>
              <a:t>Drug Information Journal</a:t>
            </a:r>
            <a:r>
              <a:rPr/>
              <a:t>. 2008;42(4):303-319. doi:</a:t>
            </a:r>
            <a:r>
              <a:rPr>
                <a:hlinkClick r:id="rId219"/>
              </a:rPr>
              <a:t>10.1177/009286150804200402</a:t>
            </a:r>
          </a:p>
          <a:p>
            <a:pPr lvl="0" indent="0" marL="0">
              <a:buNone/>
            </a:pPr>
            <a:r>
              <a:rPr/>
              <a:t>220. Cao Y, Allore H, Vander Wyk B, Gutman R. Review and evaluation of imputation methods for multivariate longitudinal data with mixed-type incomplete variables. </a:t>
            </a:r>
            <a:r>
              <a:rPr i="1"/>
              <a:t>Statistics in Medicine</a:t>
            </a:r>
            <a:r>
              <a:rPr/>
              <a:t>. October 2022. doi:</a:t>
            </a:r>
            <a:r>
              <a:rPr>
                <a:hlinkClick r:id="rId220"/>
              </a:rPr>
              <a:t>10.1002/sim.9592</a:t>
            </a:r>
          </a:p>
          <a:p>
            <a:pPr lvl="0" indent="0" marL="0">
              <a:buNone/>
            </a:pPr>
            <a:r>
              <a:rPr/>
              <a:t>221. Kahan BC, Jairath V, Doré CJ, Morris TP. The risks and rewards of covariate adjustment in randomized trials: an assessment of 12 outcomes from 8 studies. </a:t>
            </a:r>
            <a:r>
              <a:rPr i="1"/>
              <a:t>Trials</a:t>
            </a:r>
            <a:r>
              <a:rPr/>
              <a:t>. 2014;15(1). doi:</a:t>
            </a:r>
            <a:r>
              <a:rPr>
                <a:hlinkClick r:id="rId221"/>
              </a:rPr>
              <a:t>10.1186/1745-6215-15-139</a:t>
            </a:r>
          </a:p>
          <a:p>
            <a:pPr lvl="0" indent="0" marL="0">
              <a:buNone/>
            </a:pPr>
            <a:r>
              <a:rPr/>
              <a:t>222. Roberts C, Torgerson DJ. Understanding controlled trials: Baseline imbalance in randomised controlled trials. </a:t>
            </a:r>
            <a:r>
              <a:rPr i="1"/>
              <a:t>BMJ</a:t>
            </a:r>
            <a:r>
              <a:rPr/>
              <a:t>. 1999;319(7203):185-185. doi:</a:t>
            </a:r>
            <a:r>
              <a:rPr>
                <a:hlinkClick r:id="rId222"/>
              </a:rPr>
              <a:t>10.1136/bmj.319.7203.185</a:t>
            </a:r>
          </a:p>
          <a:p>
            <a:pPr lvl="0" indent="0" marL="0">
              <a:buNone/>
            </a:pPr>
            <a:r>
              <a:rPr/>
              <a:t>223. Hauck WW, Anderson S, Marcus SM. Should We Adjust for Covariates in Nonlinear Regression Analyses of Randomized Trials? </a:t>
            </a:r>
            <a:r>
              <a:rPr i="1"/>
              <a:t>Controlled Clinical Trials</a:t>
            </a:r>
            <a:r>
              <a:rPr/>
              <a:t>. 1998;19(3):249-256. doi:</a:t>
            </a:r>
            <a:r>
              <a:rPr>
                <a:hlinkClick r:id="rId223"/>
              </a:rPr>
              <a:t>10.1016/s0197-2456(97)00147-5</a:t>
            </a:r>
          </a:p>
          <a:p>
            <a:pPr lvl="0" indent="0" marL="0">
              <a:buNone/>
            </a:pPr>
            <a:r>
              <a:rPr/>
              <a:t>224.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4"/>
              </a:rPr>
              <a:t>10.2147/clep.s161508</a:t>
            </a:r>
          </a:p>
          <a:p>
            <a:pPr lvl="0" indent="0" marL="0">
              <a:buNone/>
            </a:pPr>
            <a:r>
              <a:rPr/>
              <a:t>225. Bolzern JE, Mitchell A, Torgerson DJ. Baseline testing in cluster randomised controlled trials: should this be done? </a:t>
            </a:r>
            <a:r>
              <a:rPr i="1"/>
              <a:t>BMC Medical Research Methodology</a:t>
            </a:r>
            <a:r>
              <a:rPr/>
              <a:t>. 2019;19(1). doi:</a:t>
            </a:r>
            <a:r>
              <a:rPr>
                <a:hlinkClick r:id="rId225"/>
              </a:rPr>
              <a:t>10.1186/s12874-019-0750-8</a:t>
            </a:r>
          </a:p>
          <a:p>
            <a:pPr lvl="0" indent="0" marL="0">
              <a:buNone/>
            </a:pPr>
            <a:r>
              <a:rPr/>
              <a:t>226. Gruijters SLK. Baseline comparisons and covariate fishing: Bad statistical habits we should have broken yesterday. July 2020. </a:t>
            </a:r>
            <a:r>
              <a:rPr>
                <a:hlinkClick r:id="rId226"/>
              </a:rPr>
              <a:t>http://dx.doi.org/10.31234/osf.io/qftwg.</a:t>
            </a:r>
          </a:p>
          <a:p>
            <a:pPr lvl="0" indent="0" marL="0">
              <a:buNone/>
            </a:pPr>
            <a:r>
              <a:rPr/>
              <a:t>227. Matthews JNS, Altman DG. Statistics Notes: Interaction 2: compare effect sizes not P values. </a:t>
            </a:r>
            <a:r>
              <a:rPr i="1"/>
              <a:t>BMJ</a:t>
            </a:r>
            <a:r>
              <a:rPr/>
              <a:t>. 1996;313(7060):808-808. doi:</a:t>
            </a:r>
            <a:r>
              <a:rPr>
                <a:hlinkClick r:id="rId227"/>
              </a:rPr>
              <a:t>10.1136/bmj.313.7060.808</a:t>
            </a:r>
          </a:p>
          <a:p>
            <a:pPr lvl="0" indent="0" marL="0">
              <a:buNone/>
            </a:pPr>
            <a:r>
              <a:rPr/>
              <a:t>228. Altman DG. Statistics notes: Interaction revisited: The difference between two estimates. </a:t>
            </a:r>
            <a:r>
              <a:rPr i="1"/>
              <a:t>BMJ</a:t>
            </a:r>
            <a:r>
              <a:rPr/>
              <a:t>. 2003;326(7382):219-219. doi:</a:t>
            </a:r>
            <a:r>
              <a:rPr>
                <a:hlinkClick r:id="rId228"/>
              </a:rPr>
              <a:t>10.1136/bmj.326.7382.219</a:t>
            </a:r>
          </a:p>
          <a:p>
            <a:pPr lvl="0" indent="0" marL="0">
              <a:buNone/>
            </a:pPr>
            <a:r>
              <a:rPr/>
              <a:t>229. Steckelberg A, Balgenorth A, Berger J, Mühlhauser I. Explaining computation of predictive values: 2 × 2 table versus frequency tree. A randomized controlled trial [ISRCTN74278823]. </a:t>
            </a:r>
            <a:r>
              <a:rPr i="1"/>
              <a:t>BMC Medical Education</a:t>
            </a:r>
            <a:r>
              <a:rPr/>
              <a:t>. 2004;4(1). doi:</a:t>
            </a:r>
            <a:r>
              <a:rPr>
                <a:hlinkClick r:id="rId229"/>
              </a:rPr>
              <a:t>10.1186/1472-6920-4-13</a:t>
            </a:r>
          </a:p>
          <a:p>
            <a:pPr lvl="0" indent="0" marL="0">
              <a:buNone/>
            </a:pPr>
            <a:r>
              <a:rPr/>
              <a:t>230. Greenhalgh T. How to read a paper: Papers that report diagnostic or screening tests. </a:t>
            </a:r>
            <a:r>
              <a:rPr i="1"/>
              <a:t>BMJ</a:t>
            </a:r>
            <a:r>
              <a:rPr/>
              <a:t>. 1997;315(7107):540-543. doi:</a:t>
            </a:r>
            <a:r>
              <a:rPr>
                <a:hlinkClick r:id="rId230"/>
              </a:rPr>
              <a:t>10.1136/bmj.315.7107.540</a:t>
            </a:r>
          </a:p>
          <a:p>
            <a:pPr lvl="0" indent="0" marL="0">
              <a:buNone/>
            </a:pPr>
            <a:r>
              <a:rPr/>
              <a:t>231. Neth H, Gaisbauer F, Gradwohl N, Gaissmaier W. Riskyr: Rendering risk literacy more transparent. 2022. </a:t>
            </a:r>
            <a:r>
              <a:rPr>
                <a:hlinkClick r:id="rId231"/>
              </a:rPr>
              <a:t>https://CRAN.R-project.org/package=riskyr.</a:t>
            </a:r>
          </a:p>
          <a:p>
            <a:pPr lvl="0" indent="0" marL="0">
              <a:buNone/>
            </a:pPr>
            <a:r>
              <a:rPr/>
              <a:t>232. Kuhn, Max. Building predictive models in r using the caret package. </a:t>
            </a:r>
            <a:r>
              <a:rPr i="1"/>
              <a:t>Journal of Statistical Software</a:t>
            </a:r>
            <a:r>
              <a:rPr/>
              <a:t>. 2008;28(5):1-26. doi:</a:t>
            </a:r>
            <a:r>
              <a:rPr>
                <a:hlinkClick r:id="rId232"/>
              </a:rPr>
              <a:t>10.18637/jss.v028.i05</a:t>
            </a:r>
          </a:p>
          <a:p>
            <a:pPr lvl="0" indent="0" marL="0">
              <a:buNone/>
            </a:pPr>
            <a:r>
              <a:rPr/>
              <a:t>233. Phillips B, Stewart LA, Sutton AJ. ‘Cross hairs’ plots for diagnostic meta-analysis. </a:t>
            </a:r>
            <a:r>
              <a:rPr i="1"/>
              <a:t>Research Synthesis Methods</a:t>
            </a:r>
            <a:r>
              <a:rPr/>
              <a:t>. 2010;1(3-4):308-315. doi:</a:t>
            </a:r>
            <a:r>
              <a:rPr>
                <a:hlinkClick r:id="rId233"/>
              </a:rPr>
              <a:t>10.1002/jrsm.26</a:t>
            </a:r>
          </a:p>
          <a:p>
            <a:pPr lvl="0" indent="0" marL="0">
              <a:buNone/>
            </a:pPr>
            <a:r>
              <a:rPr/>
              <a:t>234. Sousa-Pinto PD with contributions from B. Mada: Meta-analysis of diagnostic accuracy. 2022. </a:t>
            </a:r>
            <a:r>
              <a:rPr>
                <a:hlinkClick r:id="rId234"/>
              </a:rPr>
              <a:t>https://CRAN.R-project.org/package=mada.</a:t>
            </a:r>
          </a:p>
          <a:p>
            <a:pPr lvl="0" indent="0" marL="0">
              <a:buNone/>
            </a:pPr>
            <a:r>
              <a:rPr/>
              <a:t>235. Hond AAH de, Steyerberg EW, Calster B van. Interpreting area under the receiver operating characteristic curve. </a:t>
            </a:r>
            <a:r>
              <a:rPr i="1"/>
              <a:t>The Lancet Digital Health</a:t>
            </a:r>
            <a:r>
              <a:rPr/>
              <a:t>. 2022;4(12):e853-e855. doi:</a:t>
            </a:r>
            <a:r>
              <a:rPr>
                <a:hlinkClick r:id="rId235"/>
              </a:rPr>
              <a:t>10.1016/s2589-7500(22)00188-1</a:t>
            </a:r>
          </a:p>
          <a:p>
            <a:pPr lvl="0" indent="0" marL="0">
              <a:buNone/>
            </a:pPr>
            <a:r>
              <a:rPr/>
              <a:t>236. Robin X, Turck N, Hainard A, et al. pROC: An open-source package for r and s+ to analyze and compare ROC curves. 2011;12:77.</a:t>
            </a:r>
          </a:p>
          <a:p>
            <a:pPr lvl="0" indent="0" marL="0">
              <a:buNone/>
            </a:pPr>
            <a:r>
              <a:rPr/>
              <a:t>237. Ferreira ADS, Meziat-Filho N, Ferreira APA. Double threshold receiver operating characteristic plot for three-modal continuous predictors. </a:t>
            </a:r>
            <a:r>
              <a:rPr i="1"/>
              <a:t>Computational Statistics</a:t>
            </a:r>
            <a:r>
              <a:rPr/>
              <a:t>. 2021;36(3):2231-2245. doi:</a:t>
            </a:r>
            <a:r>
              <a:rPr>
                <a:hlinkClick r:id="rId236"/>
              </a:rPr>
              <a:t>10.1007/s00180-021-01080-9</a:t>
            </a:r>
          </a:p>
          <a:p>
            <a:pPr lvl="0" indent="0" marL="0">
              <a:buNone/>
            </a:pPr>
            <a:r>
              <a:rPr/>
              <a:t>238. Rosseel Y. Lavaan: An r package for structural equation modeling. 2012;48. doi:</a:t>
            </a:r>
            <a:r>
              <a:rPr>
                <a:hlinkClick r:id="rId237"/>
              </a:rPr>
              <a:t>10.18637/jss.v048.i02</a:t>
            </a:r>
          </a:p>
          <a:p>
            <a:pPr lvl="0" indent="0" marL="0">
              <a:buNone/>
            </a:pPr>
            <a:r>
              <a:rPr/>
              <a:t>239. Contributors semTools. </a:t>
            </a:r>
            <a:r>
              <a:rPr i="1"/>
              <a:t>semTools: Useful Tools for Structural Equation Modeling</a:t>
            </a:r>
            <a:r>
              <a:rPr/>
              <a:t>.; 2016. </a:t>
            </a:r>
            <a:r>
              <a:rPr>
                <a:hlinkClick r:id="rId238"/>
              </a:rPr>
              <a:t>https://CRAN.R-project.org/package=semTools.</a:t>
            </a:r>
          </a:p>
          <a:p>
            <a:pPr lvl="0" indent="0" marL="0">
              <a:buNone/>
            </a:pPr>
            <a:r>
              <a:rPr/>
              <a:t>240. William Revelle. Psych: Procedures for psychological, psychometric, and personality research. 2023. </a:t>
            </a:r>
            <a:r>
              <a:rPr>
                <a:hlinkClick r:id="rId239"/>
              </a:rPr>
              <a:t>https://CRAN.R-project.org/package=psych.</a:t>
            </a:r>
          </a:p>
          <a:p>
            <a:pPr lvl="0" indent="0" marL="0">
              <a:buNone/>
            </a:pPr>
            <a:r>
              <a:rPr/>
              <a:t>241. Findley MG, Kikuta K, Denly M. External Validity. </a:t>
            </a:r>
            <a:r>
              <a:rPr i="1"/>
              <a:t>Annual Review of Political Science</a:t>
            </a:r>
            <a:r>
              <a:rPr/>
              <a:t>. 2021;24(1):365-393. doi:</a:t>
            </a:r>
            <a:r>
              <a:rPr>
                <a:hlinkClick r:id="rId240"/>
              </a:rPr>
              <a:t>10.1146/annurev-polisci-041719-102556</a:t>
            </a:r>
          </a:p>
          <a:p>
            <a:pPr lvl="0" indent="0" marL="0">
              <a:buNone/>
            </a:pPr>
            <a:r>
              <a:rPr/>
              <a:t>242. Altman DG, Bland JM. Measurement in medicine: The analysis of method comparison studies. </a:t>
            </a:r>
            <a:r>
              <a:rPr i="1"/>
              <a:t>The Statistician</a:t>
            </a:r>
            <a:r>
              <a:rPr/>
              <a:t>. 1983;32(3):307. doi:</a:t>
            </a:r>
            <a:r>
              <a:rPr>
                <a:hlinkClick r:id="rId241"/>
              </a:rPr>
              <a:t>10.2307/2987937</a:t>
            </a:r>
          </a:p>
          <a:p>
            <a:pPr lvl="0" indent="0" marL="0">
              <a:buNone/>
            </a:pPr>
            <a:r>
              <a:rPr/>
              <a:t>243. Scott WA. Reliability of content analysis: The case of nominal scale coding. </a:t>
            </a:r>
            <a:r>
              <a:rPr i="1"/>
              <a:t>Public Opinion Quarterly</a:t>
            </a:r>
            <a:r>
              <a:rPr/>
              <a:t>. 1955;19(3):321. doi:</a:t>
            </a:r>
            <a:r>
              <a:rPr>
                <a:hlinkClick r:id="rId242"/>
              </a:rPr>
              <a:t>10.1086/266577</a:t>
            </a:r>
          </a:p>
          <a:p>
            <a:pPr lvl="0" indent="0" marL="0">
              <a:buNone/>
            </a:pPr>
            <a:r>
              <a:rPr/>
              <a:t>244. Cohen J. A Coefficient of Agreement for Nominal Scales. </a:t>
            </a:r>
            <a:r>
              <a:rPr i="1"/>
              <a:t>Educational and Psychological Measurement</a:t>
            </a:r>
            <a:r>
              <a:rPr/>
              <a:t>. 1960;20(1):37-46. doi:</a:t>
            </a:r>
            <a:r>
              <a:rPr>
                <a:hlinkClick r:id="rId243"/>
              </a:rPr>
              <a:t>10.1177/001316446002000104</a:t>
            </a:r>
          </a:p>
          <a:p>
            <a:pPr lvl="0" indent="0" marL="0">
              <a:buNone/>
            </a:pPr>
            <a:r>
              <a:rPr/>
              <a:t>245.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4"/>
              </a:rPr>
              <a:t>10.1098/rsta.1900.0022</a:t>
            </a:r>
          </a:p>
          <a:p>
            <a:pPr lvl="0" indent="0" marL="0">
              <a:buNone/>
            </a:pPr>
            <a:r>
              <a:rPr/>
              <a:t>246. Banerjee M, Capozzoli M, McSweeney L, Sinha D. Beyond kappa: A review of interrater agreement measures. </a:t>
            </a:r>
            <a:r>
              <a:rPr i="1"/>
              <a:t>Canadian Journal of Statistics</a:t>
            </a:r>
            <a:r>
              <a:rPr/>
              <a:t>. 1999;27(1):3-23. doi:</a:t>
            </a:r>
            <a:r>
              <a:rPr>
                <a:hlinkClick r:id="rId245"/>
              </a:rPr>
              <a:t>10.2307/3315487</a:t>
            </a:r>
          </a:p>
          <a:p>
            <a:pPr lvl="0" indent="0" marL="0">
              <a:buNone/>
            </a:pPr>
            <a:r>
              <a:rPr/>
              <a:t>247. William Revelle. Psych: Procedures for psychological, psychometric, and personality research. 2023. </a:t>
            </a:r>
            <a:r>
              <a:rPr>
                <a:hlinkClick r:id="rId246"/>
              </a:rPr>
              <a:t>https://CRAN.R-project.org/package=psych.</a:t>
            </a:r>
          </a:p>
          <a:p>
            <a:pPr lvl="0" indent="0" marL="0">
              <a:buNone/>
            </a:pPr>
            <a:r>
              <a:rPr/>
              <a:t>248. Borenstein M. In a meta-analysis, the I-squared statistic does not tell us how much the effect size varies. </a:t>
            </a:r>
            <a:r>
              <a:rPr i="1"/>
              <a:t>Journal of Clinical Epidemiology</a:t>
            </a:r>
            <a:r>
              <a:rPr/>
              <a:t>. October 2022. doi:</a:t>
            </a:r>
            <a:r>
              <a:rPr>
                <a:hlinkClick r:id="rId247"/>
              </a:rPr>
              <a:t>10.1016/j.jclinepi.2022.10.003</a:t>
            </a:r>
          </a:p>
          <a:p>
            <a:pPr lvl="0" indent="0" marL="0">
              <a:buNone/>
            </a:pPr>
            <a:r>
              <a:rPr/>
              <a:t>249. Rücker G, Schwarzer G, Carpenter JR, Schumacher M. Undue reliance on I 2 in assessing heterogeneity may mislead. </a:t>
            </a:r>
            <a:r>
              <a:rPr i="1"/>
              <a:t>BMC Medical Research Methodology</a:t>
            </a:r>
            <a:r>
              <a:rPr/>
              <a:t>. 2008;8(1). doi:</a:t>
            </a:r>
            <a:r>
              <a:rPr>
                <a:hlinkClick r:id="rId248"/>
              </a:rPr>
              <a:t>10.1186/1471-2288-8-79</a:t>
            </a:r>
          </a:p>
          <a:p>
            <a:pPr lvl="0" indent="0" marL="0">
              <a:buNone/>
            </a:pPr>
            <a:r>
              <a:rPr/>
              <a:t>250. Grooth HJ de, Parienti JJ. Heterogeneity between studies can be explained more reliably with individual patient data. </a:t>
            </a:r>
            <a:r>
              <a:rPr i="1"/>
              <a:t>Intensive Care Medicine</a:t>
            </a:r>
            <a:r>
              <a:rPr/>
              <a:t>. July 2023. doi:</a:t>
            </a:r>
            <a:r>
              <a:rPr>
                <a:hlinkClick r:id="rId249"/>
              </a:rPr>
              <a:t>10.1007/s00134-023-07163-z</a:t>
            </a:r>
          </a:p>
          <a:p>
            <a:pPr lvl="0" indent="0" marL="0">
              <a:buNone/>
            </a:pPr>
            <a:r>
              <a:rPr/>
              <a:t>251. Lajeunesse MJ. Facilitating systematic reviews, data extraction, and meta-analysis with the metagear package for r. 2016;7:323-330.</a:t>
            </a:r>
          </a:p>
          <a:p>
            <a:pPr lvl="0" indent="0" marL="0">
              <a:buNone/>
            </a:pPr>
            <a:r>
              <a:rPr/>
              <a:t>252. Moher D, Shamseer L, Clarke M, et al. Preferred reporting items for systematic review and meta-analysis protocols (PRISMA-P) 2015 statement. </a:t>
            </a:r>
            <a:r>
              <a:rPr i="1"/>
              <a:t>Systematic Reviews</a:t>
            </a:r>
            <a:r>
              <a:rPr/>
              <a:t>. 2015;4(1). doi:</a:t>
            </a:r>
            <a:r>
              <a:rPr>
                <a:hlinkClick r:id="rId250"/>
              </a:rPr>
              <a:t>10.1186/2046-4053-4-1</a:t>
            </a:r>
          </a:p>
          <a:p>
            <a:pPr lvl="0" indent="0" marL="0">
              <a:buNone/>
            </a:pPr>
            <a:r>
              <a:rPr/>
              <a:t>253. Haddaway NR, Page MJ, Pritchard CC, McGuinness LA. PRISMA2020: An r package and shiny app for producing PRISMA 2020-compliant flow diagrams, with interactivity for optimised digital transparency and open synthesis. 2022;18:e1230. doi:</a:t>
            </a:r>
            <a:r>
              <a:rPr>
                <a:hlinkClick r:id="rId251"/>
              </a:rPr>
              <a:t>10.1002/cl2.1230</a:t>
            </a:r>
          </a:p>
          <a:p>
            <a:pPr lvl="0" indent="0" marL="0">
              <a:buNone/>
            </a:pPr>
            <a:r>
              <a:rPr/>
              <a:t>254. Haddaway NR, Page MJ, Pritchard CC, McGuinness LA. PRISMA2020: An r package and shiny app for producing PRISMA 2020-compliant flow diagrams, with interactivity for optimised digital transparency and open synthesis. 2022;18:e1230. doi:</a:t>
            </a:r>
            <a:r>
              <a:rPr>
                <a:hlinkClick r:id="rId252"/>
              </a:rPr>
              <a:t>10.1002/cl2.1230</a:t>
            </a:r>
          </a:p>
          <a:p>
            <a:pPr lvl="0" indent="0" marL="0">
              <a:buNone/>
            </a:pPr>
            <a:r>
              <a:rPr/>
              <a:t>255. Wallisch C, Bach P, Hafermann L, et al. Review of guidance papers on regression modeling in statistical series of medical journals. Mathes T, ed. </a:t>
            </a:r>
            <a:r>
              <a:rPr i="1"/>
              <a:t>PLOS ONE</a:t>
            </a:r>
            <a:r>
              <a:rPr/>
              <a:t>. 2022;17(1):e0262918. doi:</a:t>
            </a:r>
            <a:r>
              <a:rPr>
                <a:hlinkClick r:id="rId253"/>
              </a:rPr>
              <a:t>10.1371/journal.pone.0262918</a:t>
            </a:r>
          </a:p>
          <a:p>
            <a:pPr lvl="0" indent="0" marL="0">
              <a:buNone/>
            </a:pPr>
            <a:r>
              <a:rPr/>
              <a:t>256. Lynggaard H, Bell J, Lösch C, et al. Principles and recommendations for incorporating estimands into clinical study protocol templates. </a:t>
            </a:r>
            <a:r>
              <a:rPr i="1"/>
              <a:t>Trials</a:t>
            </a:r>
            <a:r>
              <a:rPr/>
              <a:t>. 2022;23(1). doi:</a:t>
            </a:r>
            <a:r>
              <a:rPr>
                <a:hlinkClick r:id="rId254"/>
              </a:rPr>
              <a:t>10.1186/s13063-022-06515-2</a:t>
            </a:r>
          </a:p>
          <a:p>
            <a:pPr lvl="0" indent="0" marL="0">
              <a:buNone/>
            </a:pPr>
            <a:r>
              <a:rPr/>
              <a:t>257. Althouse AD, Below JE, Claggett BL, et al. Recommendations for Statistical Reporting in Cardiovascular Medicine: A Special Report From the American Heart Association. </a:t>
            </a:r>
            <a:r>
              <a:rPr i="1"/>
              <a:t>Circulation</a:t>
            </a:r>
            <a:r>
              <a:rPr/>
              <a:t>. 2021;144(4). doi:</a:t>
            </a:r>
            <a:r>
              <a:rPr>
                <a:hlinkClick r:id="rId255"/>
              </a:rPr>
              <a:t>10.1161/circulationaha.121.055393</a:t>
            </a:r>
          </a:p>
          <a:p>
            <a:pPr lvl="0" indent="0" marL="0">
              <a:buNone/>
            </a:pPr>
            <a:r>
              <a:rPr/>
              <a:t>258.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6"/>
              </a:rPr>
              <a:t>10.1016/j.jclinepi.2021.01.008</a:t>
            </a:r>
          </a:p>
          <a:p>
            <a:pPr lvl="0" indent="0" marL="0">
              <a:buNone/>
            </a:pPr>
            <a:r>
              <a:rPr/>
              <a:t>259. Vickers AJ, Assel MJ, Sjoberg DD, et al. Guidelines for Reporting of Figures and Tables for Clinical Research in Urology. </a:t>
            </a:r>
            <a:r>
              <a:rPr i="1"/>
              <a:t>Urology</a:t>
            </a:r>
            <a:r>
              <a:rPr/>
              <a:t>. 2020;142:1-13. doi:</a:t>
            </a:r>
            <a:r>
              <a:rPr>
                <a:hlinkClick r:id="rId257"/>
              </a:rPr>
              <a:t>10.1016/j.urology.2020.05.002</a:t>
            </a:r>
          </a:p>
          <a:p>
            <a:pPr lvl="0" indent="0" marL="0">
              <a:buNone/>
            </a:pPr>
            <a:r>
              <a:rPr/>
              <a:t>260. Assel M, Sjoberg D, Elders A, et al. Guidelines for Reporting of Statistics for Clinical Research in Urology. </a:t>
            </a:r>
            <a:r>
              <a:rPr i="1"/>
              <a:t>Journal of Urology</a:t>
            </a:r>
            <a:r>
              <a:rPr/>
              <a:t>. 2019;201(3):595-604. doi:</a:t>
            </a:r>
            <a:r>
              <a:rPr>
                <a:hlinkClick r:id="rId258"/>
              </a:rPr>
              <a:t>10.1097/ju.0000000000000001</a:t>
            </a:r>
          </a:p>
          <a:p>
            <a:pPr lvl="0" indent="0" marL="0">
              <a:buNone/>
            </a:pPr>
            <a:r>
              <a:rPr/>
              <a:t>261. Gamble C, Krishan A, Stocken D, et al. Guidelines for the Content of Statistical Analysis Plans in Clinical Trials. </a:t>
            </a:r>
            <a:r>
              <a:rPr i="1"/>
              <a:t>JAMA</a:t>
            </a:r>
            <a:r>
              <a:rPr/>
              <a:t>. 2017;318(23):2337. doi:</a:t>
            </a:r>
            <a:r>
              <a:rPr>
                <a:hlinkClick r:id="rId259"/>
              </a:rPr>
              <a:t>10.1001/jama.2017.18556</a:t>
            </a:r>
          </a:p>
          <a:p>
            <a:pPr lvl="0" indent="0" marL="0">
              <a:buNone/>
            </a:pPr>
            <a:r>
              <a:rPr/>
              <a:t>262.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0"/>
              </a:rPr>
              <a:t>10.1016/j.ijnurstu.2014.09.006</a:t>
            </a:r>
          </a:p>
          <a:p>
            <a:pPr lvl="0" indent="0" marL="0">
              <a:buNone/>
            </a:pPr>
            <a:r>
              <a:rPr/>
              <a:t>263. Weissgerber TL, Milic NM, Winham SJ, Garovic VD. Beyond Bar and Line Graphs: Time for a New Data Presentation Paradigm. </a:t>
            </a:r>
            <a:r>
              <a:rPr i="1"/>
              <a:t>PLOS Biology</a:t>
            </a:r>
            <a:r>
              <a:rPr/>
              <a:t>. 2015;13(4):e1002128. doi:</a:t>
            </a:r>
            <a:r>
              <a:rPr>
                <a:hlinkClick r:id="rId261"/>
              </a:rPr>
              <a:t>10.1371/journal.pbio.1002128</a:t>
            </a:r>
          </a:p>
          <a:p>
            <a:pPr lvl="0" indent="0" marL="0">
              <a:buNone/>
            </a:pPr>
            <a:r>
              <a:rPr/>
              <a:t>264. Sauerbrei W, Abrahamowicz M, Altman DG, Cessie S, Carpenter J. STRengthening Analytical Thinking for Observational Studies: the STRATOS initiative. </a:t>
            </a:r>
            <a:r>
              <a:rPr i="1"/>
              <a:t>Statistics in Medicine</a:t>
            </a:r>
            <a:r>
              <a:rPr/>
              <a:t>. 2014;33(30):5413-5432. doi:</a:t>
            </a:r>
            <a:r>
              <a:rPr>
                <a:hlinkClick r:id="rId262"/>
              </a:rPr>
              <a:t>10.1002/sim.6265</a:t>
            </a:r>
          </a:p>
          <a:p>
            <a:pPr lvl="0" indent="0" marL="0">
              <a:buNone/>
            </a:pPr>
            <a:r>
              <a:rPr/>
              <a:t>265. Groves T. Research methods and reporting. </a:t>
            </a:r>
            <a:r>
              <a:rPr i="1"/>
              <a:t>BMJ</a:t>
            </a:r>
            <a:r>
              <a:rPr/>
              <a:t>. 2008;337(oct22 1):a2201-a2201. doi:</a:t>
            </a:r>
            <a:r>
              <a:rPr>
                <a:hlinkClick r:id="rId263"/>
              </a:rPr>
              <a:t>10.1136/bmj.a2201</a:t>
            </a:r>
          </a:p>
          <a:p>
            <a:pPr lvl="0" indent="0" marL="0">
              <a:buNone/>
            </a:pPr>
            <a:r>
              <a:rPr/>
              <a:t>266. Stratton IM, Neil A. How to ensure your paper is rejected by the statistical reviewer. </a:t>
            </a:r>
            <a:r>
              <a:rPr i="1"/>
              <a:t>Diabetic Medicine</a:t>
            </a:r>
            <a:r>
              <a:rPr/>
              <a:t>. 2005;22(4):371-373. doi:</a:t>
            </a:r>
            <a:r>
              <a:rPr>
                <a:hlinkClick r:id="rId264"/>
              </a:rPr>
              <a:t>10.1111/j.1464-5491.2004.01443.x</a:t>
            </a:r>
          </a:p>
          <a:p>
            <a:pPr lvl="0" indent="0" marL="0">
              <a:buNone/>
            </a:pPr>
            <a:r>
              <a:rPr/>
              <a:t>267. Mansournia MA, Collins GS, Nielsen RO, et al. A CHecklist for statistical Assessment of Medical Papers (the CHAMP statement): explanation and elaboration. </a:t>
            </a:r>
            <a:r>
              <a:rPr i="1"/>
              <a:t>British Journal of Sports Medicine</a:t>
            </a:r>
            <a:r>
              <a:rPr/>
              <a:t>. 2021;55(18):1009-1017. doi:</a:t>
            </a:r>
            <a:r>
              <a:rPr>
                <a:hlinkClick r:id="rId265"/>
              </a:rPr>
              <a:t>10.1136/bjsports-2020-103652</a:t>
            </a:r>
          </a:p>
          <a:p>
            <a:pPr lvl="0" indent="0" marL="0">
              <a:buNone/>
            </a:pPr>
            <a:r>
              <a:rPr/>
              <a:t>268. Gil-Sierra MD, Fénix-Caballero S, Abdel kader-Martin L, et al. Checklist for clinical applicability of subgroup analysis. </a:t>
            </a:r>
            <a:r>
              <a:rPr i="1"/>
              <a:t>Journal of Clinical Pharmacy and Therapeutics</a:t>
            </a:r>
            <a:r>
              <a:rPr/>
              <a:t>. 2019;45(3):530-538. doi:</a:t>
            </a:r>
            <a:r>
              <a:rPr>
                <a:hlinkClick r:id="rId266"/>
              </a:rPr>
              <a:t>10.1111/jcpt.13102</a:t>
            </a:r>
          </a:p>
          <a:p>
            <a:pPr lvl="0" indent="0" marL="0">
              <a:buNone/>
            </a:pPr>
            <a:r>
              <a:rPr/>
              <a:t>269. Altman DG, Simera I, Hoey J, Moher D, Schulz K. EQUATOR: reporting guidelines for health research. </a:t>
            </a:r>
            <a:r>
              <a:rPr i="1"/>
              <a:t>The Lancet</a:t>
            </a:r>
            <a:r>
              <a:rPr/>
              <a:t>. 2008;371(9619):1149-1150. doi:</a:t>
            </a:r>
            <a:r>
              <a:rPr>
                <a:hlinkClick r:id="rId267"/>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149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151</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151</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152</a:t>
                </a:r>
              </a:p>
              <a:p>
                <a:pPr lvl="0"/>
                <a:r>
                  <a:rPr/>
                  <a:t>P-valores menores/maiores do que o nível de significância estatístico pré-estabelecido não devem ser utilizados como única fonte de informação para tomada de decisão em ciência.</a:t>
                </a:r>
                <a:r>
                  <a:rPr baseline="30000"/>
                  <a:t>152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152</a:t>
                </a:r>
              </a:p>
              <a:p>
                <a:pPr lvl="0"/>
                <a:r>
                  <a:rPr/>
                  <a:t>P-valor não mede o tamanho do efeito ou a relevância da sua observação.</a:t>
                </a:r>
                <a:r>
                  <a:rPr baseline="30000"/>
                  <a:t>152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152</a:t>
                </a:r>
              </a:p>
              <a:p>
                <a:pPr lvl="0"/>
                <a:r>
                  <a:rPr/>
                  <a:t>Evidência estatística de significância não provê informação sobre a magnitude do efeito observado e não necessariamente implica que o efeito é robusto.</a:t>
                </a:r>
                <a:r>
                  <a:rPr baseline="30000"/>
                  <a:t>116,153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152</a:t>
                </a:r>
              </a:p>
              <a:p>
                <a:pPr lvl="0"/>
                <a:r>
                  <a:rPr/>
                  <a:t>Razão de verossimilhança.</a:t>
                </a:r>
                <a:r>
                  <a:rPr baseline="30000"/>
                  <a:t>152</a:t>
                </a:r>
              </a:p>
              <a:p>
                <a:pPr lvl="0"/>
                <a:r>
                  <a:rPr/>
                  <a:t>Métodos Bayesianos, fator Bayes.</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156</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156</a:t>
                </a:r>
              </a:p>
              <a:p>
                <a:pPr lvl="0" indent="0" marL="0">
                  <a:buNone/>
                </a:pPr>
              </a:p>
              <a:p>
                <a:pPr lvl="0" indent="0" marL="0">
                  <a:buNone/>
                </a:pPr>
                <a:r>
                  <a:rPr/>
                  <a:t>O pacote </a:t>
                </a:r>
                <a:r>
                  <a:rPr i="1"/>
                  <a:t>effectsize</a:t>
                </a:r>
                <a:r>
                  <a:rPr baseline="30000"/>
                  <a:t>157</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effectsize</a:t>
                </a:r>
                <a:r>
                  <a:rPr baseline="30000"/>
                  <a:t>157</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157</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158</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159</a:t>
                </a:r>
              </a:p>
              <a:p>
                <a:pPr lvl="0"/>
                <a:r>
                  <a:rPr/>
                  <a:t>Após a coleta de dados: a análise de poder objetiva informar estudos futuros a respeito do tamanho da amostra necessário para a detecção de um efeito significativo pré-especificado.</a:t>
                </a:r>
                <a:r>
                  <a:rPr baseline="30000"/>
                  <a:t>159</a:t>
                </a:r>
              </a:p>
              <a:p>
                <a:pPr lvl="0" indent="0" marL="0">
                  <a:buNone/>
                </a:pPr>
              </a:p>
              <a:p>
                <a:pPr lvl="0" indent="0" marL="0">
                  <a:buNone/>
                </a:pPr>
                <a:r>
                  <a:rPr/>
                  <a:t>O pacote </a:t>
                </a:r>
                <a:r>
                  <a:rPr i="1"/>
                  <a:t>pwr</a:t>
                </a:r>
                <a:r>
                  <a:rPr baseline="30000"/>
                  <a:t>158</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158</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158</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158</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158</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158</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158</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158</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159</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155</a:t>
                </a:r>
              </a:p>
              <a:p>
                <a:pPr lvl="0"/>
                <a:r>
                  <a:rPr/>
                  <a:t>P-valor como evidência estatística sobre (</a:t>
                </a:r>
                <a14:m>
                  <m:oMath xmlns:m="http://schemas.openxmlformats.org/officeDocument/2006/math">
                    <m:sSub>
                      <m:e>
                        <m:r>
                          <m:t>H</m:t>
                        </m:r>
                      </m:e>
                      <m:sub>
                        <m:r>
                          <m:t>0</m:t>
                        </m:r>
                      </m:sub>
                    </m:sSub>
                  </m:oMath>
                </a14:m>
                <a:r>
                  <a:rPr/>
                  <a:t>).</a:t>
                </a:r>
                <a:r>
                  <a:rPr baseline="30000"/>
                  <a:t>155</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155</a:t>
                </a:r>
              </a:p>
              <a:p>
                <a:pPr lvl="0"/>
                <a:r>
                  <a:rPr/>
                  <a:t>Análise Bayesiana.</a:t>
                </a:r>
                <a:r>
                  <a:rPr baseline="30000"/>
                  <a:t>155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162</a:t>
                </a:r>
              </a:p>
              <a:p>
                <a:pPr lvl="0"/>
                <a:r>
                  <a:rPr/>
                  <a:t>Resultados negativos permitem um melhor planejamento das pesquisas futuras e pode aumentar suas chances de sucesso.</a:t>
                </a:r>
                <a:r>
                  <a:rPr baseline="30000"/>
                  <a:t>162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164</a:t>
            </a:r>
          </a:p>
          <a:p>
            <a:pPr lvl="0"/>
            <a:r>
              <a:rPr/>
              <a:t>As decisões para especificação das análises estatísticas podem ser tão minuciosas que muitas vezes nem sequer são registadas como decisões e, assim, podem impactar na reprodutibilidade do estudo.</a:t>
            </a:r>
            <a:r>
              <a:rPr baseline="30000"/>
              <a:t>164</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165</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a:r>
              <a:rPr/>
              <a:t>.</a:t>
            </a:r>
            <a:r>
              <a:rPr baseline="30000"/>
              <a:t>170</a:t>
            </a:r>
          </a:p>
          <a:p>
            <a:pPr lvl="0"/>
            <a:r>
              <a:rPr/>
              <a:t>.</a:t>
            </a:r>
            <a:r>
              <a:rPr baseline="30000"/>
              <a:t>171</a:t>
            </a:r>
          </a:p>
          <a:p>
            <a:pPr lvl="0"/>
            <a:r>
              <a:rPr/>
              <a:t>.</a:t>
            </a:r>
            <a:r>
              <a:rPr baseline="30000"/>
              <a:t>172</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2023-11-07T13:47:13Z</dcterms:created>
  <dcterms:modified xsi:type="dcterms:W3CDTF">2023-11-07T10:47:15Z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