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presProps" Target="presProps.xml"/>
<Relationship Id="rId1" Type="http://schemas.openxmlformats.org/officeDocument/2006/relationships/slideMaster" Target="slideMasters/slideMaster1.xml"/>
<Relationship Id="rId124" Type="http://schemas.openxmlformats.org/officeDocument/2006/relationships/tableStyles" Target="tableStyles.xml"/>
<Relationship Id="rId123" Type="http://schemas.openxmlformats.org/officeDocument/2006/relationships/theme" Target="theme/theme1.xml"/>
<Relationship Id="rId1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186/1471-2288-12-21" TargetMode="External"/>
<Relationship Id="rId33" Type="http://schemas.openxmlformats.org/officeDocument/2006/relationships/hyperlink" Target="https://doi.org/10.1002/1097-0142(1950)3:1&lt;32::aid-cncr2820030106&gt;3.0.co;2-3" TargetMode="External"/>
<Relationship Id="rId34" Type="http://schemas.openxmlformats.org/officeDocument/2006/relationships/hyperlink" Target="https://doi.org/10.1016/j.csda.2006.12.030" TargetMode="External"/>
<Relationship Id="rId35" Type="http://schemas.openxmlformats.org/officeDocument/2006/relationships/hyperlink" Target="https://doi.org/10.1080/14786440009463897" TargetMode="External"/>
<Relationship Id="rId36" Type="http://schemas.openxmlformats.org/officeDocument/2006/relationships/hyperlink" Target="https://doi.org/10.1016/s0167-5877(00)00115-x" TargetMode="External"/>
<Relationship Id="rId37" Type="http://schemas.openxmlformats.org/officeDocument/2006/relationships/hyperlink" Target="https://doi.org/10.1037/h0031619" TargetMode="External"/>
<Relationship Id="rId38" Type="http://schemas.openxmlformats.org/officeDocument/2006/relationships/hyperlink" Target="https://CRAN.R-project.org/package=forcats" TargetMode="External"/>
<Relationship Id="rId39" Type="http://schemas.openxmlformats.org/officeDocument/2006/relationships/hyperlink" Target="https://doi.org/10.4135/9781849208499" TargetMode="External"/>
<Relationship Id="rId40" Type="http://schemas.openxmlformats.org/officeDocument/2006/relationships/hyperlink" Target="https://doi.org/10.1152/advan.90123.2008" TargetMode="External"/>
<Relationship Id="rId41" Type="http://schemas.openxmlformats.org/officeDocument/2006/relationships/hyperlink" Target="https://doi.org/10.1136/bmj.309.6960.996" TargetMode="External"/>
<Relationship Id="rId42" Type="http://schemas.openxmlformats.org/officeDocument/2006/relationships/hyperlink" Target="https://www.R-project.org/" TargetMode="External"/>
<Relationship Id="rId43" Type="http://schemas.openxmlformats.org/officeDocument/2006/relationships/hyperlink" Target="https://doi.org/10.1111/j.2041-210x.2009.00001.x" TargetMode="External"/>
<Relationship Id="rId44" Type="http://schemas.openxmlformats.org/officeDocument/2006/relationships/hyperlink" Target="https://doi.org/10.2307/1390807" TargetMode="External"/>
<Relationship Id="rId45" Type="http://schemas.openxmlformats.org/officeDocument/2006/relationships/hyperlink" Target="https://doi.org/10.5167/UZH-205154" TargetMode="External"/>
<Relationship Id="rId46" Type="http://schemas.openxmlformats.org/officeDocument/2006/relationships/hyperlink" Target="https://doi.org/10.1038/nn.4550" TargetMode="External"/>
<Relationship Id="rId47" Type="http://schemas.openxmlformats.org/officeDocument/2006/relationships/hyperlink" Target="https://doi.org/10.1177/17407745221123244" TargetMode="External"/>
<Relationship Id="rId48" Type="http://schemas.openxmlformats.org/officeDocument/2006/relationships/hyperlink" Target="https://CRAN.R-project.org/package=formatR" TargetMode="External"/>
<Relationship Id="rId49" Type="http://schemas.openxmlformats.org/officeDocument/2006/relationships/hyperlink" Target="https://CRAN.R-project.org/package=pkglite" TargetMode="External"/>
<Relationship Id="rId50" Type="http://schemas.openxmlformats.org/officeDocument/2006/relationships/hyperlink" Target="https://doi.org/10.18637/jss.v088.i02" TargetMode="External"/>
<Relationship Id="rId51" Type="http://schemas.openxmlformats.org/officeDocument/2006/relationships/hyperlink" Target="https://doi.org/10.21449/ijate.661803" TargetMode="External"/>
<Relationship Id="rId52" Type="http://schemas.openxmlformats.org/officeDocument/2006/relationships/hyperlink" Target="https://doi.org/10.18637/jss.v105.i07" TargetMode="External"/>
<Relationship Id="rId53" Type="http://schemas.openxmlformats.org/officeDocument/2006/relationships/hyperlink" Target="https://doi.org/10.1080/00031305.2017.1375989" TargetMode="External"/>
<Relationship Id="rId54" Type="http://schemas.openxmlformats.org/officeDocument/2006/relationships/hyperlink" Target="https://doi.org/10.1016/j.acra.2015.08.024" TargetMode="External"/>
<Relationship Id="rId55" Type="http://schemas.openxmlformats.org/officeDocument/2006/relationships/hyperlink" Target="https://CRAN.R-project.org/package=data.table" TargetMode="External"/>
<Relationship Id="rId56" Type="http://schemas.openxmlformats.org/officeDocument/2006/relationships/hyperlink" Target="https://doi.org/10.1111/j.1471-1842.2009.00848.x" TargetMode="External"/>
<Relationship Id="rId57" Type="http://schemas.openxmlformats.org/officeDocument/2006/relationships/hyperlink" Target="https://doi.org/10.5152/balkanmedj.2014.1408" TargetMode="External"/>
<Relationship Id="rId58" Type="http://schemas.openxmlformats.org/officeDocument/2006/relationships/hyperlink" Target="https://doi.org/10.5123/s1679-49742017000300022" TargetMode="External"/>
<Relationship Id="rId59" Type="http://schemas.openxmlformats.org/officeDocument/2006/relationships/hyperlink" Target="https://doi.org/10.1016/j.jclinepi.2017.02.016" TargetMode="External"/>
<Relationship Id="rId60" Type="http://schemas.openxmlformats.org/officeDocument/2006/relationships/hyperlink" Target="https://doi.org/10.1590/1980-265x-tce-2017-0311" TargetMode="External"/>
<Relationship Id="rId61" Type="http://schemas.openxmlformats.org/officeDocument/2006/relationships/hyperlink" Target="https://doi.org/10.1053/j.semnuclmed.2018.11.005" TargetMode="External"/>
<Relationship Id="rId62" Type="http://schemas.openxmlformats.org/officeDocument/2006/relationships/hyperlink" Target="https://doi.org/10.1002/ped4.12166" TargetMode="External"/>
<Relationship Id="rId63" Type="http://schemas.openxmlformats.org/officeDocument/2006/relationships/hyperlink" Target="https://doi.org/10.1186/s12967-020-02540-4" TargetMode="External"/>
<Relationship Id="rId64" Type="http://schemas.openxmlformats.org/officeDocument/2006/relationships/hyperlink" Target="https://doi.org/10.1016/j.jclinepi.2021.04.013" TargetMode="External"/>
<Relationship Id="rId65" Type="http://schemas.openxmlformats.org/officeDocument/2006/relationships/hyperlink" Target="https://doi.org/10.1002/cjs.11719" TargetMode="External"/>
<Relationship Id="rId66" Type="http://schemas.openxmlformats.org/officeDocument/2006/relationships/hyperlink" Target="https://doi.org/10.1016/j.jbusres.2021.04.070" TargetMode="External"/>
<Relationship Id="rId67" Type="http://schemas.openxmlformats.org/officeDocument/2006/relationships/hyperlink" Target="https://doi.org/10.1002/joe.22229" TargetMode="External"/>
<Relationship Id="rId68" Type="http://schemas.openxmlformats.org/officeDocument/2006/relationships/hyperlink" Target="https://doi.org/10.1136/bmj.309.6962.1128" TargetMode="External"/>
<Relationship Id="rId69" Type="http://schemas.openxmlformats.org/officeDocument/2006/relationships/hyperlink" Target="https://doi.org/10.1146/annurev-polisci-041719-102556" TargetMode="External"/>
<Relationship Id="rId70" Type="http://schemas.openxmlformats.org/officeDocument/2006/relationships/hyperlink" Target="https://doi.org/10.1177/019394598600800409" TargetMode="External"/>
<Relationship Id="rId71" Type="http://schemas.openxmlformats.org/officeDocument/2006/relationships/hyperlink" Target="https://doi.org/10.1207/s15327957pspr0203_4" TargetMode="External"/>
<Relationship Id="rId72" Type="http://schemas.openxmlformats.org/officeDocument/2006/relationships/hyperlink" Target="https://doi.org/10.1016/j.jtcvs.2015.09.085" TargetMode="External"/>
<Relationship Id="rId73" Type="http://schemas.openxmlformats.org/officeDocument/2006/relationships/hyperlink" Target="https://CRAN.R-project.org/package=explore" TargetMode="External"/>
<Relationship Id="rId74" Type="http://schemas.openxmlformats.org/officeDocument/2006/relationships/hyperlink" Target="https://www.R-project.org/" TargetMode="External"/>
<Relationship Id="rId75" Type="http://schemas.openxmlformats.org/officeDocument/2006/relationships/hyperlink" Target="https://CRAN.R-project.org/package=DataExplorer" TargetMode="External"/>
<Relationship Id="rId76" Type="http://schemas.openxmlformats.org/officeDocument/2006/relationships/hyperlink" Target="https://doi.org/10.1186/s13690-017-0180-1" TargetMode="External"/>
<Relationship Id="rId77" Type="http://schemas.openxmlformats.org/officeDocument/2006/relationships/hyperlink" Target="https://doi.org/10.18203/2349-3259.ijct20201720" TargetMode="External"/>
<Relationship Id="rId78" Type="http://schemas.openxmlformats.org/officeDocument/2006/relationships/hyperlink" Target="https://doi.org/10.1016/j.jclinepi.2019.06.011" TargetMode="External"/>
<Relationship Id="rId79" Type="http://schemas.openxmlformats.org/officeDocument/2006/relationships/hyperlink" Target="https://doi.org/10.4097/kja.20582" TargetMode="External"/>
<Relationship Id="rId80" Type="http://schemas.openxmlformats.org/officeDocument/2006/relationships/hyperlink" Target="https://CRAN.R-project.org/package=table1" TargetMode="External"/>
<Relationship Id="rId81" Type="http://schemas.openxmlformats.org/officeDocument/2006/relationships/hyperlink" Target="https://doi.org/10.1093/aje/kws412" TargetMode="External"/>
<Relationship Id="rId82" Type="http://schemas.openxmlformats.org/officeDocument/2006/relationships/hyperlink" Target="https://doi.org/10.4097/kja.21508" TargetMode="External"/>
<Relationship Id="rId83" Type="http://schemas.openxmlformats.org/officeDocument/2006/relationships/hyperlink" Target="https://ggplot2.tidyverse.org" TargetMode="External"/>
<Relationship Id="rId84" Type="http://schemas.openxmlformats.org/officeDocument/2006/relationships/hyperlink" Target="https://plotly-r.com" TargetMode="External"/>
<Relationship Id="rId85" Type="http://schemas.openxmlformats.org/officeDocument/2006/relationships/hyperlink" Target="https://github.com/taiyun/corrplot" TargetMode="External"/>
<Relationship Id="rId86" Type="http://schemas.openxmlformats.org/officeDocument/2006/relationships/hyperlink" Target="https://doi.org/10.1083/jcb.200611141" TargetMode="External"/>
<Relationship Id="rId87" Type="http://schemas.openxmlformats.org/officeDocument/2006/relationships/hyperlink" Target="https://doi.org/10.1161/circulationaha.118.037777" TargetMode="External"/>
<Relationship Id="rId88" Type="http://schemas.openxmlformats.org/officeDocument/2006/relationships/hyperlink" Target="https://CRAN.R-project.org/package=ggsci" TargetMode="External"/>
<Relationship Id="rId89" Type="http://schemas.openxmlformats.org/officeDocument/2006/relationships/hyperlink" Target="https://doi.org/10.1152/advan.90218.2008" TargetMode="External"/>
<Relationship Id="rId90" Type="http://schemas.openxmlformats.org/officeDocument/2006/relationships/hyperlink" Target="https://doi.org/10.2147/clep.s142940" TargetMode="External"/>
<Relationship Id="rId91" Type="http://schemas.openxmlformats.org/officeDocument/2006/relationships/hyperlink" Target="https://doi.org/10.1177/2515245918770963" TargetMode="External"/>
<Relationship Id="rId92" Type="http://schemas.openxmlformats.org/officeDocument/2006/relationships/hyperlink" Target="https://doi.org/10.4300/jgme-d-12-00156.1" TargetMode="External"/>
<Relationship Id="rId93" Type="http://schemas.openxmlformats.org/officeDocument/2006/relationships/hyperlink" Target="https://doi.org/10.5395/rde.2015.40.4.328" TargetMode="External"/>
<Relationship Id="rId94" Type="http://schemas.openxmlformats.org/officeDocument/2006/relationships/hyperlink" Target="https://doi.org/10.1177/8756479308317006" TargetMode="External"/>
<Relationship Id="rId95" Type="http://schemas.openxmlformats.org/officeDocument/2006/relationships/hyperlink" Target="https://doi.org/10.1111/test.12307" TargetMode="External"/>
<Relationship Id="rId96" Type="http://schemas.openxmlformats.org/officeDocument/2006/relationships/hyperlink" Target="https://doi.org/10.11613/bm.2013.018" TargetMode="External"/>
<Relationship Id="rId97" Type="http://schemas.openxmlformats.org/officeDocument/2006/relationships/hyperlink" Target="https://doi.org/10.5395/rde.2017.42.2.152" TargetMode="External"/>
<Relationship Id="rId98" Type="http://schemas.openxmlformats.org/officeDocument/2006/relationships/hyperlink" Target="https://doi.org/10.32614/RJ-2021-053" TargetMode="External"/>
<Relationship Id="rId99" Type="http://schemas.openxmlformats.org/officeDocument/2006/relationships/hyperlink" Target="https://doi.org/10.1080/01621459.1957.10501412" TargetMode="External"/>
<Relationship Id="rId100" Type="http://schemas.openxmlformats.org/officeDocument/2006/relationships/hyperlink" Target="https://doi.org/10.1136/adc.73.3.270" TargetMode="External"/>
<Relationship Id="rId101" Type="http://schemas.openxmlformats.org/officeDocument/2006/relationships/hyperlink" Target="https://doi.org/10.2105/ajph.2012.300897" TargetMode="External"/>
<Relationship Id="rId102" Type="http://schemas.openxmlformats.org/officeDocument/2006/relationships/hyperlink" Target="https://doi.org/10.18637/jss.v103.i01" TargetMode="External"/>
<Relationship Id="rId103" Type="http://schemas.openxmlformats.org/officeDocument/2006/relationships/hyperlink" Target="https://doi.org/10.1093/ije/7.4.373" TargetMode="External"/>
<Relationship Id="rId104" Type="http://schemas.openxmlformats.org/officeDocument/2006/relationships/hyperlink" Target="https://doi.org/10.1016/0895-4356(96)00025-x" TargetMode="External"/>
<Relationship Id="rId105" Type="http://schemas.openxmlformats.org/officeDocument/2006/relationships/hyperlink" Target="https://doi.org/10.1136/bmj.d561" TargetMode="External"/>
<Relationship Id="rId106" Type="http://schemas.openxmlformats.org/officeDocument/2006/relationships/hyperlink" Target="https://doi.org/10.1186/s12874-022-01786-4" TargetMode="External"/>
<Relationship Id="rId107" Type="http://schemas.openxmlformats.org/officeDocument/2006/relationships/hyperlink" Target="https://doi.org/10.1136/bmj.323.7321.1123" TargetMode="External"/>
<Relationship Id="rId108" Type="http://schemas.openxmlformats.org/officeDocument/2006/relationships/hyperlink" Target="https://doi.org/10.4172/2155-6180.1000334" TargetMode="External"/>
<Relationship Id="rId109" Type="http://schemas.openxmlformats.org/officeDocument/2006/relationships/hyperlink" Target="https://doi.org/10.1136/bmj.319.7203.185" TargetMode="External"/>
<Relationship Id="rId110" Type="http://schemas.openxmlformats.org/officeDocument/2006/relationships/hyperlink" Target="https://doi.org/10.1016/s0197-2456(97)00147-5" TargetMode="External"/>
<Relationship Id="rId111" Type="http://schemas.openxmlformats.org/officeDocument/2006/relationships/hyperlink" Target="https://doi.org/10.1186/1745-6215-15-139" TargetMode="External"/>
<Relationship Id="rId112" Type="http://schemas.openxmlformats.org/officeDocument/2006/relationships/hyperlink" Target="https://doi.org/10.2147/clep.s161508" TargetMode="External"/>
<Relationship Id="rId113" Type="http://schemas.openxmlformats.org/officeDocument/2006/relationships/hyperlink" Target="https://doi.org/10.1186/s12874-019-0750-8" TargetMode="External"/>
<Relationship Id="rId114" Type="http://schemas.openxmlformats.org/officeDocument/2006/relationships/hyperlink" Target="http://dx.doi.org/10.31234/osf.io/qftwg" TargetMode="External"/>
<Relationship Id="rId115" Type="http://schemas.openxmlformats.org/officeDocument/2006/relationships/hyperlink" Target="https://doi.org/10.1016/j.jclinepi.2023.09.005" TargetMode="External"/>
<Relationship Id="rId116" Type="http://schemas.openxmlformats.org/officeDocument/2006/relationships/hyperlink" Target="https://doi.org/10.1136/bmj.313.7055.486" TargetMode="External"/>
<Relationship Id="rId117" Type="http://schemas.openxmlformats.org/officeDocument/2006/relationships/hyperlink" Target="https://doi.org/10.1136/bmj.313.7060.808" TargetMode="External"/>
<Relationship Id="rId118" Type="http://schemas.openxmlformats.org/officeDocument/2006/relationships/hyperlink" Target="https://doi.org/10.1136/bmj.326.7382.219" TargetMode="External"/>
<Relationship Id="rId119" Type="http://schemas.openxmlformats.org/officeDocument/2006/relationships/hyperlink" Target="https://doi.org/10.1007/s00180-021-01080-9" TargetMode="External"/>
<Relationship Id="rId120" Type="http://schemas.openxmlformats.org/officeDocument/2006/relationships/hyperlink" Target="https://doi.org/10.2307/2987937" TargetMode="External"/>
<Relationship Id="rId121" Type="http://schemas.openxmlformats.org/officeDocument/2006/relationships/hyperlink" Target="https://doi.org/10.1016/j.jclinepi.2022.10.003" TargetMode="External"/>
<Relationship Id="rId122" Type="http://schemas.openxmlformats.org/officeDocument/2006/relationships/hyperlink" Target="https://doi.org/10.1186/1471-2288-8-79" TargetMode="External"/>
<Relationship Id="rId123" Type="http://schemas.openxmlformats.org/officeDocument/2006/relationships/hyperlink" Target="https://doi.org/10.1007/s00134-023-07163-z" TargetMode="External"/>
<Relationship Id="rId124" Type="http://schemas.openxmlformats.org/officeDocument/2006/relationships/hyperlink" Target="https://doi.org/10.1002/cnr2.1211" TargetMode="External"/>
<Relationship Id="rId125" Type="http://schemas.openxmlformats.org/officeDocument/2006/relationships/hyperlink" Target="https://doi.org/10.1136/jim-2022-002479" TargetMode="External"/>
<Relationship Id="rId126" Type="http://schemas.openxmlformats.org/officeDocument/2006/relationships/hyperlink" Target="https://doi.org/10.1016/j.jid.2017.08.007" TargetMode="External"/>
<Relationship Id="rId127" Type="http://schemas.openxmlformats.org/officeDocument/2006/relationships/hyperlink" Target="https://doi.org/10.11613/bm.2010.004" TargetMode="External"/>
<Relationship Id="rId128" Type="http://schemas.openxmlformats.org/officeDocument/2006/relationships/hyperlink" Target="https://doi.org/10.4103/aca.aca_248_18" TargetMode="External"/>
<Relationship Id="rId129" Type="http://schemas.openxmlformats.org/officeDocument/2006/relationships/hyperlink" Target="https://doi.org/10.4103/jfmpc.jfmpc_433_21" TargetMode="External"/>
<Relationship Id="rId130" Type="http://schemas.openxmlformats.org/officeDocument/2006/relationships/hyperlink" Target="https://doi.org/10.4103/0301-4738.77005" TargetMode="External"/>
<Relationship Id="rId131" Type="http://schemas.openxmlformats.org/officeDocument/2006/relationships/hyperlink" Target="https://doi.org/10.1016/j.injr.2014.04.002" TargetMode="External"/>
<Relationship Id="rId132" Type="http://schemas.openxmlformats.org/officeDocument/2006/relationships/hyperlink" Target="https://doi.org/10.1371/journal.pone.0262918" TargetMode="External"/>
<Relationship Id="rId133" Type="http://schemas.openxmlformats.org/officeDocument/2006/relationships/hyperlink" Target="https://doi.org/10.1186/s13063-022-06515-2" TargetMode="External"/>
<Relationship Id="rId134" Type="http://schemas.openxmlformats.org/officeDocument/2006/relationships/hyperlink" Target="https://doi.org/10.1161/circulationaha.121.055393" TargetMode="External"/>
<Relationship Id="rId135" Type="http://schemas.openxmlformats.org/officeDocument/2006/relationships/hyperlink" Target="https://doi.org/10.1016/j.jclinepi.2021.01.008" TargetMode="External"/>
<Relationship Id="rId136" Type="http://schemas.openxmlformats.org/officeDocument/2006/relationships/hyperlink" Target="https://doi.org/10.1016/j.urology.2020.05.002" TargetMode="External"/>
<Relationship Id="rId137" Type="http://schemas.openxmlformats.org/officeDocument/2006/relationships/hyperlink" Target="https://doi.org/10.1097/ju.0000000000000001" TargetMode="External"/>
<Relationship Id="rId138" Type="http://schemas.openxmlformats.org/officeDocument/2006/relationships/hyperlink" Target="https://doi.org/10.1001/jama.2017.18556" TargetMode="External"/>
<Relationship Id="rId139" Type="http://schemas.openxmlformats.org/officeDocument/2006/relationships/hyperlink" Target="https://doi.org/10.1016/j.ijnurstu.2014.09.006" TargetMode="External"/>
<Relationship Id="rId140" Type="http://schemas.openxmlformats.org/officeDocument/2006/relationships/hyperlink" Target="https://doi.org/10.1371/journal.pbio.1002128" TargetMode="External"/>
<Relationship Id="rId141" Type="http://schemas.openxmlformats.org/officeDocument/2006/relationships/hyperlink" Target="https://doi.org/10.1002/sim.6265" TargetMode="External"/>
<Relationship Id="rId142" Type="http://schemas.openxmlformats.org/officeDocument/2006/relationships/hyperlink" Target="https://doi.org/10.1136/bmj.a2201" TargetMode="External"/>
<Relationship Id="rId143" Type="http://schemas.openxmlformats.org/officeDocument/2006/relationships/hyperlink" Target="https://doi.org/10.1111/j.1464-5491.2004.01443.x" TargetMode="External"/>
<Relationship Id="rId144" Type="http://schemas.openxmlformats.org/officeDocument/2006/relationships/hyperlink" Target="https://doi.org/10.1136/bmj.292.6523.810" TargetMode="External"/>
<Relationship Id="rId145" Type="http://schemas.openxmlformats.org/officeDocument/2006/relationships/hyperlink" Target="https://doi.org/10.1213/ane.0000000000001863" TargetMode="External"/>
<Relationship Id="rId146" Type="http://schemas.openxmlformats.org/officeDocument/2006/relationships/hyperlink" Target="https://doi.org/10.1136/bjsports-2020-103652" TargetMode="External"/>
<Relationship Id="rId147" Type="http://schemas.openxmlformats.org/officeDocument/2006/relationships/hyperlink" Target="https://doi.org/10.1111/jcpt.13102" TargetMode="External"/>
<Relationship Id="rId148" Type="http://schemas.openxmlformats.org/officeDocument/2006/relationships/hyperlink" Target="https://doi.org/10.1016/s0140-6736(08)60505-x" TargetMode="External"/>
<Relationship Id="rId149" Type="http://schemas.openxmlformats.org/officeDocument/2006/relationships/hyperlink" Target="https://doi.org/10.1002/cl2.1230" TargetMode="External"/>
<Relationship Id="rId150" Type="http://schemas.openxmlformats.org/officeDocument/2006/relationships/hyperlink" Target="https://doi.org/10.1002/cl2.1230"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26/09/2023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132</a:t>
            </a:r>
          </a:p>
          <a:p>
            <a:pPr lvl="0"/>
            <a:r>
              <a:rPr i="1"/>
              <a:t>Principles and recommendations for incorporating estimands into clinical study protocol templates</a:t>
            </a:r>
            <a:r>
              <a:rPr/>
              <a:t>.</a:t>
            </a:r>
            <a:r>
              <a:rPr baseline="30000"/>
              <a:t>133</a:t>
            </a:r>
          </a:p>
          <a:p>
            <a:pPr lvl="0"/>
            <a:r>
              <a:rPr i="1"/>
              <a:t>How to write statistical analysis section in medical research</a:t>
            </a:r>
            <a:r>
              <a:rPr/>
              <a:t>.</a:t>
            </a:r>
            <a:r>
              <a:rPr baseline="30000"/>
              <a:t>125</a:t>
            </a:r>
          </a:p>
          <a:p>
            <a:pPr lvl="0"/>
            <a:r>
              <a:rPr i="1"/>
              <a:t>Recommendations for Statistical Reporting in Cardiovascular Medicine: A Special Report From the American Heart Association</a:t>
            </a:r>
            <a:r>
              <a:rPr/>
              <a:t>.</a:t>
            </a:r>
            <a:r>
              <a:rPr baseline="30000"/>
              <a:t>134</a:t>
            </a:r>
          </a:p>
          <a:p>
            <a:pPr lvl="0"/>
            <a:r>
              <a:rPr i="1"/>
              <a:t>Framework for the treatment and reporting of missing data in observational studies: The Treatment And Reporting of Missing data in Observational Studies framework</a:t>
            </a:r>
            <a:r>
              <a:rPr/>
              <a:t>.</a:t>
            </a:r>
            <a:r>
              <a:rPr baseline="30000"/>
              <a:t>135</a:t>
            </a:r>
          </a:p>
          <a:p>
            <a:pPr lvl="0"/>
            <a:r>
              <a:rPr i="1"/>
              <a:t>Guidelines for reporting of figures and tables for clinical research in urology</a:t>
            </a:r>
            <a:r>
              <a:rPr/>
              <a:t>.</a:t>
            </a:r>
            <a:r>
              <a:rPr baseline="30000"/>
              <a:t>136</a:t>
            </a:r>
          </a:p>
          <a:p>
            <a:pPr lvl="0"/>
            <a:r>
              <a:rPr i="1"/>
              <a:t>Who is in this study, anyway? Guidelines for a useful Table 1</a:t>
            </a:r>
            <a:r>
              <a:rPr/>
              <a:t>.</a:t>
            </a:r>
            <a:r>
              <a:rPr baseline="30000"/>
              <a:t>77</a:t>
            </a:r>
          </a:p>
          <a:p>
            <a:pPr lvl="0"/>
            <a:r>
              <a:rPr i="1"/>
              <a:t>Guidelines for Reporting of Statistics for Clinical Research in Urology</a:t>
            </a:r>
            <a:r>
              <a:rPr/>
              <a:t>.</a:t>
            </a:r>
            <a:r>
              <a:rPr baseline="30000"/>
              <a:t>137</a:t>
            </a:r>
          </a:p>
          <a:p>
            <a:pPr lvl="0"/>
            <a:r>
              <a:rPr i="1"/>
              <a:t>Reveal, Don’t Conceal: Transforming Data Visualization to Improve Transparency</a:t>
            </a:r>
            <a:r>
              <a:rPr/>
              <a:t>.</a:t>
            </a:r>
            <a:r>
              <a:rPr baseline="30000"/>
              <a:t>86</a:t>
            </a:r>
          </a:p>
          <a:p>
            <a:pPr lvl="0"/>
            <a:r>
              <a:rPr i="1"/>
              <a:t>Guidelines for the Content of Statistical Analysis Plans in Clinical Trials</a:t>
            </a:r>
            <a:r>
              <a:rPr/>
              <a:t>.</a:t>
            </a:r>
            <a:r>
              <a:rPr baseline="30000"/>
              <a:t>138</a:t>
            </a:r>
          </a:p>
          <a:p>
            <a:pPr lvl="0"/>
            <a:r>
              <a:rPr i="1"/>
              <a:t>Basic statistical reporting for articles published in Biomedical Journals: The ‘’Statistical Analyses and Methods in the Published Literature’’ or the SAMPL Guidelines</a:t>
            </a:r>
            <a:r>
              <a:rPr/>
              <a:t>.</a:t>
            </a:r>
            <a:r>
              <a:rPr baseline="30000"/>
              <a:t>139</a:t>
            </a:r>
          </a:p>
          <a:p>
            <a:pPr lvl="0"/>
            <a:r>
              <a:rPr i="1"/>
              <a:t>Beyond Bar and Line Graphs: Time for a New Data Presentation Paradigm</a:t>
            </a:r>
            <a:r>
              <a:rPr/>
              <a:t>.</a:t>
            </a:r>
            <a:r>
              <a:rPr baseline="30000"/>
              <a:t>140</a:t>
            </a:r>
          </a:p>
          <a:p>
            <a:pPr lvl="0"/>
            <a:r>
              <a:rPr i="1"/>
              <a:t>STRengthening analytical thinking for observational studies: the STRATOS initiative</a:t>
            </a:r>
            <a:r>
              <a:rPr/>
              <a:t>.</a:t>
            </a:r>
            <a:r>
              <a:rPr baseline="30000"/>
              <a:t>141</a:t>
            </a:r>
          </a:p>
          <a:p>
            <a:pPr lvl="0"/>
            <a:r>
              <a:rPr i="1"/>
              <a:t>Research methods and reporting</a:t>
            </a:r>
            <a:r>
              <a:rPr/>
              <a:t>.</a:t>
            </a:r>
            <a:r>
              <a:rPr baseline="30000"/>
              <a:t>142</a:t>
            </a:r>
          </a:p>
          <a:p>
            <a:pPr lvl="0"/>
            <a:r>
              <a:rPr i="1"/>
              <a:t>How to ensure your paper is rejected by the statistical reviewer</a:t>
            </a:r>
            <a:r>
              <a:rPr/>
              <a:t>.</a:t>
            </a:r>
            <a:r>
              <a:rPr baseline="30000"/>
              <a:t>143</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144</a:t>
            </a:r>
          </a:p>
          <a:p>
            <a:pPr lvl="0"/>
            <a:r>
              <a:rPr/>
              <a:t>Trabalhos acadêmicos que relatam análises de dados devem ser passar por revisão por pares que inclua apreciação da análise estatística, e sua adequação ao delineamento do estudo e instrumentos utilizados.</a:t>
            </a:r>
            <a:r>
              <a:rPr baseline="30000"/>
              <a:t>145</a:t>
            </a:r>
          </a:p>
          <a:p>
            <a:pPr lvl="0"/>
            <a:r>
              <a:rPr/>
              <a:t>Checklists não são suficientes para garantir a qualidade técnica da pesquisa, mas podem contribuir para a revisão por pares.</a:t>
            </a:r>
            <a:r>
              <a:rPr baseline="30000"/>
              <a:t>145</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146</a:t>
            </a:r>
          </a:p>
          <a:p>
            <a:pPr lvl="0"/>
            <a:r>
              <a:rPr i="1"/>
              <a:t>Checklist for clinical applicability of subgroup analysis</a:t>
            </a:r>
            <a:r>
              <a:rPr/>
              <a:t>.</a:t>
            </a:r>
            <a:r>
              <a:rPr baseline="30000"/>
              <a:t>147</a:t>
            </a:r>
          </a:p>
          <a:p>
            <a:pPr lvl="0"/>
            <a:r>
              <a:rPr i="1"/>
              <a:t>Evidence‐based statistical analysis and methods in biomedical research (SAMBR) checklists according to design features</a:t>
            </a:r>
            <a:r>
              <a:rPr/>
              <a:t>.</a:t>
            </a:r>
            <a:r>
              <a:rPr baseline="30000"/>
              <a:t>124</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86</a:t>
            </a:r>
          </a:p>
          <a:p>
            <a:pPr lvl="0"/>
            <a:r>
              <a:rPr/>
              <a:t>A </a:t>
            </a:r>
            <a:r>
              <a:rPr>
                <a:hlinkClick r:id="rId2"/>
              </a:rPr>
              <a:t>EQUATOR Network</a:t>
            </a:r>
            <a:r>
              <a:rPr/>
              <a:t> disponibiliza modelos de fluxogramas para os mais diversos delineamentos de estudo.</a:t>
            </a:r>
            <a:r>
              <a:rPr baseline="30000"/>
              <a:t>148</a:t>
            </a:r>
          </a:p>
          <a:p>
            <a:pPr lvl="0" indent="0" marL="0">
              <a:buNone/>
            </a:pPr>
          </a:p>
          <a:p>
            <a:pPr lvl="0" indent="0" marL="0">
              <a:buNone/>
            </a:pPr>
            <a:r>
              <a:rPr/>
              <a:t>O pacote </a:t>
            </a:r>
            <a:r>
              <a:rPr i="1"/>
              <a:t>PRISMA2020</a:t>
            </a:r>
            <a:r>
              <a:rPr baseline="30000"/>
              <a:t>149,150</a:t>
            </a:r>
            <a:r>
              <a:rPr/>
              <a:t> fornece funções para elaboração do fluxograma de revisões sistemáticas no formato padrão </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Bennette C, Vickers A. Against quantiles: categorization of continuous variables in epidemiologic research, and its discontents. </a:t>
            </a:r>
            <a:r>
              <a:rPr i="1"/>
              <a:t>BMC Medical Research Methodology</a:t>
            </a:r>
            <a:r>
              <a:rPr/>
              <a:t>. 2012;12(1). doi:</a:t>
            </a:r>
            <a:r>
              <a:rPr>
                <a:hlinkClick r:id="rId32"/>
              </a:rPr>
              <a:t>10.1186/1471-2288-12-21</a:t>
            </a:r>
          </a:p>
          <a:p>
            <a:pPr lvl="0" indent="0" marL="0">
              <a:buNone/>
            </a:pPr>
            <a:r>
              <a:rPr/>
              <a:t>32. Youden WJ. Index for rating diagnostic tests. </a:t>
            </a:r>
            <a:r>
              <a:rPr i="1"/>
              <a:t>Cancer</a:t>
            </a:r>
            <a:r>
              <a:rPr/>
              <a:t>. 1950;3(1):32-35. doi:</a:t>
            </a:r>
            <a:r>
              <a:rPr>
                <a:hlinkClick r:id="rId33"/>
              </a:rPr>
              <a:t>10.1002/1097-0142(1950)3:1&lt;32::aid-cncr2820030106&gt;3.0.co;2-3</a:t>
            </a:r>
          </a:p>
          <a:p>
            <a:pPr lvl="0" indent="0" marL="0">
              <a:buNone/>
            </a:pPr>
            <a:r>
              <a:rPr/>
              <a:t>33. Strobl C, Boulesteix AL, Augustin T. Unbiased split selection for classification trees based on the Gini Index. </a:t>
            </a:r>
            <a:r>
              <a:rPr i="1"/>
              <a:t>Computational Statistics &amp; Data Analysis</a:t>
            </a:r>
            <a:r>
              <a:rPr/>
              <a:t>. 2007;52(1):483-501. doi:</a:t>
            </a:r>
            <a:r>
              <a:rPr>
                <a:hlinkClick r:id="rId34"/>
              </a:rPr>
              <a:t>10.1016/j.csda.2006.12.030</a:t>
            </a:r>
          </a:p>
          <a:p>
            <a:pPr lvl="0" indent="0" marL="0">
              <a:buNone/>
            </a:pPr>
            <a:r>
              <a:rPr/>
              <a:t>34.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5"/>
              </a:rPr>
              <a:t>10.1080/14786440009463897</a:t>
            </a:r>
          </a:p>
          <a:p>
            <a:pPr lvl="0" indent="0" marL="0">
              <a:buNone/>
            </a:pPr>
            <a:r>
              <a:rPr/>
              <a:t>35. Greiner M, Pfeiffer D, Smith RD. Principles and practical application of the receiver-operating characteristic analysis for diagnostic tests. </a:t>
            </a:r>
            <a:r>
              <a:rPr i="1"/>
              <a:t>Preventive Veterinary Medicine</a:t>
            </a:r>
            <a:r>
              <a:rPr/>
              <a:t>. 2000;45(1-2):23-41. doi:</a:t>
            </a:r>
            <a:r>
              <a:rPr>
                <a:hlinkClick r:id="rId36"/>
              </a:rPr>
              <a:t>10.1016/s0167-5877(00)00115-x</a:t>
            </a:r>
          </a:p>
          <a:p>
            <a:pPr lvl="0" indent="0" marL="0">
              <a:buNone/>
            </a:pPr>
            <a:r>
              <a:rPr/>
              <a:t>36. Fleiss JL. Measuring nominal scale agreement among many raters. </a:t>
            </a:r>
            <a:r>
              <a:rPr i="1"/>
              <a:t>Psychological Bulletin</a:t>
            </a:r>
            <a:r>
              <a:rPr/>
              <a:t>. 1971;76(5):378-382. doi:</a:t>
            </a:r>
            <a:r>
              <a:rPr>
                <a:hlinkClick r:id="rId37"/>
              </a:rPr>
              <a:t>10.1037/h0031619</a:t>
            </a:r>
          </a:p>
          <a:p>
            <a:pPr lvl="0" indent="0" marL="0">
              <a:buNone/>
            </a:pPr>
            <a:r>
              <a:rPr/>
              <a:t>37. Wickham H. Forcats: Tools for working with categorical variables (factors). 2023. </a:t>
            </a:r>
            <a:r>
              <a:rPr>
                <a:hlinkClick r:id="rId38"/>
              </a:rPr>
              <a:t>https://CRAN.R-project.org/package=forcats.</a:t>
            </a:r>
          </a:p>
          <a:p>
            <a:pPr lvl="0" indent="0" marL="0">
              <a:buNone/>
            </a:pPr>
            <a:r>
              <a:rPr/>
              <a:t>38. Kanji G. 100 statistical tests. 2006. doi:</a:t>
            </a:r>
            <a:r>
              <a:rPr>
                <a:hlinkClick r:id="rId39"/>
              </a:rPr>
              <a:t>10.4135/9781849208499</a:t>
            </a:r>
          </a:p>
          <a:p>
            <a:pPr lvl="0" indent="0" marL="0">
              <a:buNone/>
            </a:pPr>
            <a:r>
              <a:rPr/>
              <a:t>39. Curran-Everett D. Explorations in statistics: standard deviations and standard errors. </a:t>
            </a:r>
            <a:r>
              <a:rPr i="1"/>
              <a:t>Advances in Physiology Education</a:t>
            </a:r>
            <a:r>
              <a:rPr/>
              <a:t>. 2008;32(3):203-208. doi:</a:t>
            </a:r>
            <a:r>
              <a:rPr>
                <a:hlinkClick r:id="rId40"/>
              </a:rPr>
              <a:t>10.1152/advan.90123.2008</a:t>
            </a:r>
          </a:p>
          <a:p>
            <a:pPr lvl="0" indent="0" marL="0">
              <a:buNone/>
            </a:pPr>
            <a:r>
              <a:rPr/>
              <a:t>40. Altman DG, Bland JM. Statistics Notes: Quartiles, quintiles, centiles, and other quantiles. </a:t>
            </a:r>
            <a:r>
              <a:rPr i="1"/>
              <a:t>BMJ</a:t>
            </a:r>
            <a:r>
              <a:rPr/>
              <a:t>. 1994;309(6960):996-996. doi:</a:t>
            </a:r>
            <a:r>
              <a:rPr>
                <a:hlinkClick r:id="rId41"/>
              </a:rPr>
              <a:t>10.1136/bmj.309.6960.996</a:t>
            </a:r>
          </a:p>
          <a:p>
            <a:pPr lvl="0" indent="0" marL="0">
              <a:buNone/>
            </a:pPr>
            <a:r>
              <a:rPr/>
              <a:t>41. R Core Team. R: A language and environment for statistical computing. 2022. </a:t>
            </a:r>
            <a:r>
              <a:rPr>
                <a:hlinkClick r:id="rId42"/>
              </a:rPr>
              <a:t>https://www.R-project.org/.</a:t>
            </a:r>
          </a:p>
          <a:p>
            <a:pPr lvl="0" indent="0" marL="0">
              <a:buNone/>
            </a:pPr>
            <a:r>
              <a:rPr/>
              <a:t>42. Zuur AF, Ieno EN, Elphick CS. A protocol for data exploration to avoid common statistical problems. </a:t>
            </a:r>
            <a:r>
              <a:rPr i="1"/>
              <a:t>Methods in Ecology and Evolution</a:t>
            </a:r>
            <a:r>
              <a:rPr/>
              <a:t>. 2009;1(1):3-14. doi:</a:t>
            </a:r>
            <a:r>
              <a:rPr>
                <a:hlinkClick r:id="rId43"/>
              </a:rPr>
              <a:t>10.1111/j.2041-210x.2009.00001.x</a:t>
            </a:r>
          </a:p>
          <a:p>
            <a:pPr lvl="0" indent="0" marL="0">
              <a:buNone/>
            </a:pPr>
            <a:r>
              <a:rPr/>
              <a:t>43. Ihaka R, Gentleman R. R: A language for data analysis and graphics. </a:t>
            </a:r>
            <a:r>
              <a:rPr i="1"/>
              <a:t>Journal of Computational and Graphical Statistics</a:t>
            </a:r>
            <a:r>
              <a:rPr/>
              <a:t>. 1996;5(3):299. doi:</a:t>
            </a:r>
            <a:r>
              <a:rPr>
                <a:hlinkClick r:id="rId44"/>
              </a:rPr>
              <a:t>10.2307/1390807</a:t>
            </a:r>
          </a:p>
          <a:p>
            <a:pPr lvl="0" indent="0" marL="0">
              <a:buNone/>
            </a:pPr>
            <a:r>
              <a:rPr/>
              <a:t>44. Schwab, Simon, Held, Leonhard. Statistical programming: Small mistakes, big impacts. </a:t>
            </a:r>
            <a:r>
              <a:rPr i="1"/>
              <a:t>Wiley-Blackwell Publishing, Inc</a:t>
            </a:r>
            <a:r>
              <a:rPr/>
              <a:t>. 2021. doi:</a:t>
            </a:r>
            <a:r>
              <a:rPr>
                <a:hlinkClick r:id="rId45"/>
              </a:rPr>
              <a:t>10.5167/UZH-205154</a:t>
            </a:r>
          </a:p>
          <a:p>
            <a:pPr lvl="0" indent="0" marL="0">
              <a:buNone/>
            </a:pPr>
            <a:r>
              <a:rPr/>
              <a:t>45. Eglen SJ, Marwick B, Halchenko YO, et al. Toward standard practices for sharing computer code and programs in neuroscience. </a:t>
            </a:r>
            <a:r>
              <a:rPr i="1"/>
              <a:t>Nature Neuroscience</a:t>
            </a:r>
            <a:r>
              <a:rPr/>
              <a:t>. 2017;20(6):770-773. doi:</a:t>
            </a:r>
            <a:r>
              <a:rPr>
                <a:hlinkClick r:id="rId46"/>
              </a:rPr>
              <a:t>10.1038/nn.4550</a:t>
            </a:r>
          </a:p>
          <a:p>
            <a:pPr lvl="0" indent="0" marL="0">
              <a:buNone/>
            </a:pPr>
            <a:r>
              <a:rPr/>
              <a:t>46. Zhao Y, Xiao N, Anderson K, Zhang Y. Electronic common technical document submission with analysis using R. </a:t>
            </a:r>
            <a:r>
              <a:rPr i="1"/>
              <a:t>Clinical Trials</a:t>
            </a:r>
            <a:r>
              <a:rPr/>
              <a:t>. 2022;20(1):89-92. doi:</a:t>
            </a:r>
            <a:r>
              <a:rPr>
                <a:hlinkClick r:id="rId47"/>
              </a:rPr>
              <a:t>10.1177/17407745221123244</a:t>
            </a:r>
          </a:p>
          <a:p>
            <a:pPr lvl="0" indent="0" marL="0">
              <a:buNone/>
            </a:pPr>
            <a:r>
              <a:rPr/>
              <a:t>47. Xie Y. formatR: Format r code automatically. 2022. </a:t>
            </a:r>
            <a:r>
              <a:rPr>
                <a:hlinkClick r:id="rId48"/>
              </a:rPr>
              <a:t>https://CRAN.R-project.org/package=formatR.</a:t>
            </a:r>
          </a:p>
          <a:p>
            <a:pPr lvl="0" indent="0" marL="0">
              <a:buNone/>
            </a:pPr>
            <a:r>
              <a:rPr/>
              <a:t>48. Xiao N, Zhang Y, Anderson K. Pkglite: Compact package representations. 2022. </a:t>
            </a:r>
            <a:r>
              <a:rPr>
                <a:hlinkClick r:id="rId49"/>
              </a:rPr>
              <a:t>https://CRAN.R-project.org/package=pkglite.</a:t>
            </a:r>
          </a:p>
          <a:p>
            <a:pPr lvl="0" indent="0" marL="0">
              <a:buNone/>
            </a:pPr>
            <a:r>
              <a:rPr/>
              <a:t>49. Love J, Selker R, Marsman M, et al. </a:t>
            </a:r>
            <a:r>
              <a:rPr b="1"/>
              <a:t>JASP</a:t>
            </a:r>
            <a:r>
              <a:rPr/>
              <a:t>: Graphical Statistical Software for Common Statistical Designs. </a:t>
            </a:r>
            <a:r>
              <a:rPr i="1"/>
              <a:t>Journal of Statistical Software</a:t>
            </a:r>
            <a:r>
              <a:rPr/>
              <a:t>. 2019;88(2). doi:</a:t>
            </a:r>
            <a:r>
              <a:rPr>
                <a:hlinkClick r:id="rId50"/>
              </a:rPr>
              <a:t>10.18637/jss.v088.i02</a:t>
            </a:r>
          </a:p>
          <a:p>
            <a:pPr lvl="0" indent="0" marL="0">
              <a:buNone/>
            </a:pPr>
            <a:r>
              <a:rPr/>
              <a:t>50. ŞAHİN M, AYBEK E. Jamovi: An easy to use statistical software for the social scientists. </a:t>
            </a:r>
            <a:r>
              <a:rPr i="1"/>
              <a:t>International Journal of Assessment Tools in Education</a:t>
            </a:r>
            <a:r>
              <a:rPr/>
              <a:t>. 2020;6(4):670-692. doi:</a:t>
            </a:r>
            <a:r>
              <a:rPr>
                <a:hlinkClick r:id="rId51"/>
              </a:rPr>
              <a:t>10.21449/ijate.661803</a:t>
            </a:r>
          </a:p>
          <a:p>
            <a:pPr lvl="0" indent="0" marL="0">
              <a:buNone/>
            </a:pPr>
            <a:r>
              <a:rPr/>
              <a:t>51. Tierney N, Cook D. Expanding Tidy Data Principles to Facilitate Missing Data Exploration, Visualization and Assessment of Imputations. </a:t>
            </a:r>
            <a:r>
              <a:rPr i="1"/>
              <a:t>Journal of Statistical Software</a:t>
            </a:r>
            <a:r>
              <a:rPr/>
              <a:t>. 2023;105(7). doi:</a:t>
            </a:r>
            <a:r>
              <a:rPr>
                <a:hlinkClick r:id="rId52"/>
              </a:rPr>
              <a:t>10.18637/jss.v105.i07</a:t>
            </a:r>
          </a:p>
          <a:p>
            <a:pPr lvl="0" indent="0" marL="0">
              <a:buNone/>
            </a:pPr>
            <a:r>
              <a:rPr/>
              <a:t>52. Broman KW, Woo KH. Data Organization in Spreadsheets. </a:t>
            </a:r>
            <a:r>
              <a:rPr i="1"/>
              <a:t>The American Statistician</a:t>
            </a:r>
            <a:r>
              <a:rPr/>
              <a:t>. 2018;72(1):2-10. doi:</a:t>
            </a:r>
            <a:r>
              <a:rPr>
                <a:hlinkClick r:id="rId53"/>
              </a:rPr>
              <a:t>10.1080/00031305.2017.1375989</a:t>
            </a:r>
          </a:p>
          <a:p>
            <a:pPr lvl="0" indent="0" marL="0">
              <a:buNone/>
            </a:pPr>
            <a:r>
              <a:rPr/>
              <a:t>53. Juluru K, Eng J. Use of Spreadsheets for Research Data Collection and Preparation: </a:t>
            </a:r>
            <a:r>
              <a:rPr i="1"/>
              <a:t>Academic Radiology</a:t>
            </a:r>
            <a:r>
              <a:rPr/>
              <a:t>. 2015;22(12):1592-1599. doi:</a:t>
            </a:r>
            <a:r>
              <a:rPr>
                <a:hlinkClick r:id="rId54"/>
              </a:rPr>
              <a:t>10.1016/j.acra.2015.08.024</a:t>
            </a:r>
          </a:p>
          <a:p>
            <a:pPr lvl="0" indent="0" marL="0">
              <a:buNone/>
            </a:pPr>
            <a:r>
              <a:rPr/>
              <a:t>54. Dowle M, Srinivasan A. Data.table: Extension of ‘data.frame‘. 2023. </a:t>
            </a:r>
            <a:r>
              <a:rPr>
                <a:hlinkClick r:id="rId55"/>
              </a:rPr>
              <a:t>https://CRAN.R-project.org/package=data.table.</a:t>
            </a:r>
          </a:p>
          <a:p>
            <a:pPr lvl="0" indent="0" marL="0">
              <a:buNone/>
            </a:pPr>
            <a:r>
              <a:rPr/>
              <a:t>55. Grant MJ, Booth A. A typology of reviews: an analysis of 14 review types and associated methodologies. </a:t>
            </a:r>
            <a:r>
              <a:rPr i="1"/>
              <a:t>Health Information &amp; Libraries Journal</a:t>
            </a:r>
            <a:r>
              <a:rPr/>
              <a:t>. 2009;26(2):91-108. doi:</a:t>
            </a:r>
            <a:r>
              <a:rPr>
                <a:hlinkClick r:id="rId56"/>
              </a:rPr>
              <a:t>10.1111/j.1471-1842.2009.00848.x</a:t>
            </a:r>
          </a:p>
          <a:p>
            <a:pPr lvl="0" indent="0" marL="0">
              <a:buNone/>
            </a:pPr>
            <a:r>
              <a:rPr/>
              <a:t>56. Sut N. Study designs in medicine. </a:t>
            </a:r>
            <a:r>
              <a:rPr i="1"/>
              <a:t>Balkan Medical Journal</a:t>
            </a:r>
            <a:r>
              <a:rPr/>
              <a:t>. 2015;31(4):273-277. doi:</a:t>
            </a:r>
            <a:r>
              <a:rPr>
                <a:hlinkClick r:id="rId57"/>
              </a:rPr>
              <a:t>10.5152/balkanmedj.2014.1408</a:t>
            </a:r>
          </a:p>
          <a:p>
            <a:pPr lvl="0" indent="0" marL="0">
              <a:buNone/>
            </a:pPr>
            <a:r>
              <a:rPr/>
              <a:t>57.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58"/>
              </a:rPr>
              <a:t>10.5123/s1679-49742017000300022</a:t>
            </a:r>
          </a:p>
          <a:p>
            <a:pPr lvl="0" indent="0" marL="0">
              <a:buNone/>
            </a:pPr>
            <a:r>
              <a:rPr/>
              <a:t>58.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59"/>
              </a:rPr>
              <a:t>10.1016/j.jclinepi.2017.02.016</a:t>
            </a:r>
          </a:p>
          <a:p>
            <a:pPr lvl="0" indent="0" marL="0">
              <a:buNone/>
            </a:pPr>
            <a:r>
              <a:rPr/>
              <a:t>59. Echevarría-Guanilo ME, Gonçalves N, Romanoski PJ. PSYCHOMETRIC PROPERTIES OF MEASUREMENT INSTRUMENTS: CONCEPTUAL BASIS AND EVALUATION METHODS - PART II. </a:t>
            </a:r>
            <a:r>
              <a:rPr i="1"/>
              <a:t>Texto &amp; Contexto - Enfermagem</a:t>
            </a:r>
            <a:r>
              <a:rPr/>
              <a:t>. 2019;28. doi:</a:t>
            </a:r>
            <a:r>
              <a:rPr>
                <a:hlinkClick r:id="rId60"/>
              </a:rPr>
              <a:t>10.1590/1980-265x-tce-2017-0311</a:t>
            </a:r>
          </a:p>
          <a:p>
            <a:pPr lvl="0" indent="0" marL="0">
              <a:buNone/>
            </a:pPr>
            <a:r>
              <a:rPr/>
              <a:t>60. Chassé M, Fergusson DA. Diagnostic Accuracy Studies. </a:t>
            </a:r>
            <a:r>
              <a:rPr i="1"/>
              <a:t>Seminars in Nuclear Medicine</a:t>
            </a:r>
            <a:r>
              <a:rPr/>
              <a:t>. 2019;49(2):87-93. doi:</a:t>
            </a:r>
            <a:r>
              <a:rPr>
                <a:hlinkClick r:id="rId61"/>
              </a:rPr>
              <a:t>10.1053/j.semnuclmed.2018.11.005</a:t>
            </a:r>
          </a:p>
          <a:p>
            <a:pPr lvl="0" indent="0" marL="0">
              <a:buNone/>
            </a:pPr>
            <a:r>
              <a:rPr/>
              <a:t>61. Chidambaram AG, Josephson M. Clinical research study designs: The essentials. </a:t>
            </a:r>
            <a:r>
              <a:rPr i="1"/>
              <a:t>PEDIATRIC INVESTIGATION</a:t>
            </a:r>
            <a:r>
              <a:rPr/>
              <a:t>. 2019;3(4):245-252. doi:</a:t>
            </a:r>
            <a:r>
              <a:rPr>
                <a:hlinkClick r:id="rId62"/>
              </a:rPr>
              <a:t>10.1002/ped4.12166</a:t>
            </a:r>
          </a:p>
          <a:p>
            <a:pPr lvl="0" indent="0" marL="0">
              <a:buNone/>
            </a:pPr>
            <a:r>
              <a:rPr/>
              <a:t>62. Erdemir A, Mulugeta L, Ku JP, et al. Credible practice of modeling and simulation in healthcare: ten rules from a multidisciplinary perspective. </a:t>
            </a:r>
            <a:r>
              <a:rPr i="1"/>
              <a:t>Journal of Translational Medicine</a:t>
            </a:r>
            <a:r>
              <a:rPr/>
              <a:t>. 2020;18(1). doi:</a:t>
            </a:r>
            <a:r>
              <a:rPr>
                <a:hlinkClick r:id="rId63"/>
              </a:rPr>
              <a:t>10.1186/s12967-020-02540-4</a:t>
            </a:r>
          </a:p>
          <a:p>
            <a:pPr lvl="0" indent="0" marL="0">
              <a:buNone/>
            </a:pPr>
            <a:r>
              <a:rPr/>
              <a:t>63. Yang B, Olsen M, Vali Y, et al. Study designs for comparative diagnostic test accuracy: A methodological review and classification scheme. </a:t>
            </a:r>
            <a:r>
              <a:rPr i="1"/>
              <a:t>Journal of Clinical Epidemiology</a:t>
            </a:r>
            <a:r>
              <a:rPr/>
              <a:t>. 2021;138:128-138. doi:</a:t>
            </a:r>
            <a:r>
              <a:rPr>
                <a:hlinkClick r:id="rId64"/>
              </a:rPr>
              <a:t>10.1016/j.jclinepi.2021.04.013</a:t>
            </a:r>
          </a:p>
          <a:p>
            <a:pPr lvl="0" indent="0" marL="0">
              <a:buNone/>
            </a:pPr>
            <a:r>
              <a:rPr/>
              <a:t>64. Chipman H, Bingham D. Let’s practice what we preach: Planning and interpreting simulation studies with design and analysis of experiments. </a:t>
            </a:r>
            <a:r>
              <a:rPr i="1"/>
              <a:t>Canadian Journal of Statistics</a:t>
            </a:r>
            <a:r>
              <a:rPr/>
              <a:t>. 2022;50(4):1228-1249. doi:</a:t>
            </a:r>
            <a:r>
              <a:rPr>
                <a:hlinkClick r:id="rId65"/>
              </a:rPr>
              <a:t>10.1002/cjs.11719</a:t>
            </a:r>
          </a:p>
          <a:p>
            <a:pPr lvl="0" indent="0" marL="0">
              <a:buNone/>
            </a:pPr>
            <a:r>
              <a:rPr/>
              <a:t>65. Donthu N, Kumar S, Mukherjee D, Pandey N, Lim WM. How to conduct a bibliometric analysis: An overview and guidelines. </a:t>
            </a:r>
            <a:r>
              <a:rPr i="1"/>
              <a:t>Journal of Business Research</a:t>
            </a:r>
            <a:r>
              <a:rPr/>
              <a:t>. 2021;133:285-296. doi:</a:t>
            </a:r>
            <a:r>
              <a:rPr>
                <a:hlinkClick r:id="rId66"/>
              </a:rPr>
              <a:t>10.1016/j.jbusres.2021.04.070</a:t>
            </a:r>
          </a:p>
          <a:p>
            <a:pPr lvl="0" indent="0" marL="0">
              <a:buNone/>
            </a:pPr>
            <a:r>
              <a:rPr/>
              <a:t>66. Lim WM, Kumar S. Guidelines for interpreting the results of bibliometric analysis: A sensemaking approach. </a:t>
            </a:r>
            <a:r>
              <a:rPr i="1"/>
              <a:t>Global Business and Organizational Excellence</a:t>
            </a:r>
            <a:r>
              <a:rPr/>
              <a:t>. August 2023. doi:</a:t>
            </a:r>
            <a:r>
              <a:rPr>
                <a:hlinkClick r:id="rId67"/>
              </a:rPr>
              <a:t>10.1002/joe.22229</a:t>
            </a:r>
          </a:p>
          <a:p>
            <a:pPr lvl="0" indent="0" marL="0">
              <a:buNone/>
            </a:pPr>
            <a:r>
              <a:rPr/>
              <a:t>67. Bland JM, Altman DG. Statistics notes: Matching. </a:t>
            </a:r>
            <a:r>
              <a:rPr i="1"/>
              <a:t>BMJ</a:t>
            </a:r>
            <a:r>
              <a:rPr/>
              <a:t>. 1994;309(6962):1128-1128. doi:</a:t>
            </a:r>
            <a:r>
              <a:rPr>
                <a:hlinkClick r:id="rId68"/>
              </a:rPr>
              <a:t>10.1136/bmj.309.6962.1128</a:t>
            </a:r>
          </a:p>
          <a:p>
            <a:pPr lvl="0" indent="0" marL="0">
              <a:buNone/>
            </a:pPr>
            <a:r>
              <a:rPr/>
              <a:t>68. Findley MG, Kikuta K, Denly M. External Validity. </a:t>
            </a:r>
            <a:r>
              <a:rPr i="1"/>
              <a:t>Annual Review of Political Science</a:t>
            </a:r>
            <a:r>
              <a:rPr/>
              <a:t>. 2021;24(1):365-393. doi:</a:t>
            </a:r>
            <a:r>
              <a:rPr>
                <a:hlinkClick r:id="rId69"/>
              </a:rPr>
              <a:t>10.1146/annurev-polisci-041719-102556</a:t>
            </a:r>
          </a:p>
          <a:p>
            <a:pPr lvl="0" indent="0" marL="0">
              <a:buNone/>
            </a:pPr>
            <a:r>
              <a:rPr/>
              <a:t>69. Ferketich S, Verran J. Technical Notes. </a:t>
            </a:r>
            <a:r>
              <a:rPr i="1"/>
              <a:t>Western Journal of Nursing Research</a:t>
            </a:r>
            <a:r>
              <a:rPr/>
              <a:t>. 1986;8(4):464-466. doi:</a:t>
            </a:r>
            <a:r>
              <a:rPr>
                <a:hlinkClick r:id="rId70"/>
              </a:rPr>
              <a:t>10.1177/019394598600800409</a:t>
            </a:r>
          </a:p>
          <a:p>
            <a:pPr lvl="0" indent="0" marL="0">
              <a:buNone/>
            </a:pPr>
            <a:r>
              <a:rPr/>
              <a:t>70. Kerr NL. HARKing: Hypothesizing After the Results are Known. </a:t>
            </a:r>
            <a:r>
              <a:rPr i="1"/>
              <a:t>Personality and Social Psychology Review</a:t>
            </a:r>
            <a:r>
              <a:rPr/>
              <a:t>. 1998;2(3):196-217. doi:</a:t>
            </a:r>
            <a:r>
              <a:rPr>
                <a:hlinkClick r:id="rId71"/>
              </a:rPr>
              <a:t>10.1207/s15327957pspr0203_4</a:t>
            </a:r>
          </a:p>
          <a:p>
            <a:pPr lvl="0" indent="0" marL="0">
              <a:buNone/>
            </a:pPr>
            <a:r>
              <a:rPr/>
              <a:t>71. Huebner M, Vach W, Cessie S le. A systematic approach to initial data analysis is good research practice. </a:t>
            </a:r>
            <a:r>
              <a:rPr i="1"/>
              <a:t>The Journal of Thoracic and Cardiovascular Surgery</a:t>
            </a:r>
            <a:r>
              <a:rPr/>
              <a:t>. 2016;151(1):25-27. doi:</a:t>
            </a:r>
            <a:r>
              <a:rPr>
                <a:hlinkClick r:id="rId72"/>
              </a:rPr>
              <a:t>10.1016/j.jtcvs.2015.09.085</a:t>
            </a:r>
          </a:p>
          <a:p>
            <a:pPr lvl="0" indent="0" marL="0">
              <a:buNone/>
            </a:pPr>
            <a:r>
              <a:rPr/>
              <a:t>72. Krasser R. Explore: Simplifies exploratory data analysis. 2023. </a:t>
            </a:r>
            <a:r>
              <a:rPr>
                <a:hlinkClick r:id="rId73"/>
              </a:rPr>
              <a:t>https://CRAN.R-project.org/package=explore.</a:t>
            </a:r>
          </a:p>
          <a:p>
            <a:pPr lvl="0" indent="0" marL="0">
              <a:buNone/>
            </a:pPr>
            <a:r>
              <a:rPr/>
              <a:t>73. R Core Team. R: A language and environment for statistical computing. 2023. </a:t>
            </a:r>
            <a:r>
              <a:rPr>
                <a:hlinkClick r:id="rId74"/>
              </a:rPr>
              <a:t>https://www.R-project.org/.</a:t>
            </a:r>
          </a:p>
          <a:p>
            <a:pPr lvl="0" indent="0" marL="0">
              <a:buNone/>
            </a:pPr>
            <a:r>
              <a:rPr/>
              <a:t>74. Cui B. DataExplorer: Automate data exploration and treatment. 2020. </a:t>
            </a:r>
            <a:r>
              <a:rPr>
                <a:hlinkClick r:id="rId75"/>
              </a:rPr>
              <a:t>https://CRAN.R-project.org/package=DataExplorer.</a:t>
            </a:r>
          </a:p>
          <a:p>
            <a:pPr lvl="0" indent="0" marL="0">
              <a:buNone/>
            </a:pPr>
            <a:r>
              <a:rPr/>
              <a:t>75. Inskip H, Ntani G, Westbury L, et al. Getting started with tables. </a:t>
            </a:r>
            <a:r>
              <a:rPr i="1"/>
              <a:t>Archives of Public Health</a:t>
            </a:r>
            <a:r>
              <a:rPr/>
              <a:t>. 2017;75(1). doi:</a:t>
            </a:r>
            <a:r>
              <a:rPr>
                <a:hlinkClick r:id="rId76"/>
              </a:rPr>
              <a:t>10.1186/s13690-017-0180-1</a:t>
            </a:r>
          </a:p>
          <a:p>
            <a:pPr lvl="0" indent="0" marL="0">
              <a:buNone/>
            </a:pPr>
            <a:r>
              <a:rPr/>
              <a:t>76. Chen H, Lu Y, Slye N. Testing for baseline differences in clinical trials. </a:t>
            </a:r>
            <a:r>
              <a:rPr i="1"/>
              <a:t>International Journal of Clinical Trials</a:t>
            </a:r>
            <a:r>
              <a:rPr/>
              <a:t>. 2020;7(2):150. doi:</a:t>
            </a:r>
            <a:r>
              <a:rPr>
                <a:hlinkClick r:id="rId77"/>
              </a:rPr>
              <a:t>10.18203/2349-3259.ijct20201720</a:t>
            </a:r>
          </a:p>
          <a:p>
            <a:pPr lvl="0" indent="0" marL="0">
              <a:buNone/>
            </a:pPr>
            <a:r>
              <a:rPr/>
              <a:t>77. Hayes-Larson E, Kezios KL, Mooney SJ, Lovasi G. Who is in this study, anyway? Guidelines for a useful Table 1. </a:t>
            </a:r>
            <a:r>
              <a:rPr i="1"/>
              <a:t>Journal of Clinical Epidemiology</a:t>
            </a:r>
            <a:r>
              <a:rPr/>
              <a:t>. 2019;114:125-132. doi:</a:t>
            </a:r>
            <a:r>
              <a:rPr>
                <a:hlinkClick r:id="rId78"/>
              </a:rPr>
              <a:t>10.1016/j.jclinepi.2019.06.011</a:t>
            </a:r>
          </a:p>
          <a:p>
            <a:pPr lvl="0" indent="0" marL="0">
              <a:buNone/>
            </a:pPr>
            <a:r>
              <a:rPr/>
              <a:t>78. Kwak SG, Kang H, Kim JH, et al. The principles of presenting statistical results: Table. </a:t>
            </a:r>
            <a:r>
              <a:rPr i="1"/>
              <a:t>Korean Journal of Anesthesiology</a:t>
            </a:r>
            <a:r>
              <a:rPr/>
              <a:t>. 2021;74(2):115-119. doi:</a:t>
            </a:r>
            <a:r>
              <a:rPr>
                <a:hlinkClick r:id="rId79"/>
              </a:rPr>
              <a:t>10.4097/kja.20582</a:t>
            </a:r>
          </a:p>
          <a:p>
            <a:pPr lvl="0" indent="0" marL="0">
              <a:buNone/>
            </a:pPr>
            <a:r>
              <a:rPr/>
              <a:t>79. Rich B. table1: Tables of descriptive statistics in HTML. 2023. </a:t>
            </a:r>
            <a:r>
              <a:rPr>
                <a:hlinkClick r:id="rId80"/>
              </a:rPr>
              <a:t>https://CRAN.R-project.org/package=table1.</a:t>
            </a:r>
          </a:p>
          <a:p>
            <a:pPr lvl="0" indent="0" marL="0">
              <a:buNone/>
            </a:pPr>
            <a:r>
              <a:rPr/>
              <a:t>80. Westreich D, Greenland S. The Table 2 Fallacy: Presenting and Interpreting Confounder and Modifier Coefficients. </a:t>
            </a:r>
            <a:r>
              <a:rPr i="1"/>
              <a:t>American Journal of Epidemiology</a:t>
            </a:r>
            <a:r>
              <a:rPr/>
              <a:t>. 2013;177(4):292-298. doi:</a:t>
            </a:r>
            <a:r>
              <a:rPr>
                <a:hlinkClick r:id="rId81"/>
              </a:rPr>
              <a:t>10.1093/aje/kws412</a:t>
            </a:r>
          </a:p>
          <a:p>
            <a:pPr lvl="0" indent="0" marL="0">
              <a:buNone/>
            </a:pPr>
            <a:r>
              <a:rPr/>
              <a:t>81. Park JH, Lee DK, Kang H, et al. The principles of presenting statistical results using figures. </a:t>
            </a:r>
            <a:r>
              <a:rPr i="1"/>
              <a:t>Korean Journal of Anesthesiology</a:t>
            </a:r>
            <a:r>
              <a:rPr/>
              <a:t>. 2022;75(2):139-150. doi:</a:t>
            </a:r>
            <a:r>
              <a:rPr>
                <a:hlinkClick r:id="rId82"/>
              </a:rPr>
              <a:t>10.4097/kja.21508</a:t>
            </a:r>
          </a:p>
          <a:p>
            <a:pPr lvl="0" indent="0" marL="0">
              <a:buNone/>
            </a:pPr>
            <a:r>
              <a:rPr/>
              <a:t>82. Wickham H. ggplot2: Elegant graphics for data analysis. 2016. </a:t>
            </a:r>
            <a:r>
              <a:rPr>
                <a:hlinkClick r:id="rId83"/>
              </a:rPr>
              <a:t>https://ggplot2.tidyverse.org.</a:t>
            </a:r>
          </a:p>
          <a:p>
            <a:pPr lvl="0" indent="0" marL="0">
              <a:buNone/>
            </a:pPr>
            <a:r>
              <a:rPr/>
              <a:t>83. Sievert C. Interactive web-based data visualization with r, plotly, and shiny. 2020. </a:t>
            </a:r>
            <a:r>
              <a:rPr>
                <a:hlinkClick r:id="rId84"/>
              </a:rPr>
              <a:t>https://plotly-r.com.</a:t>
            </a:r>
          </a:p>
          <a:p>
            <a:pPr lvl="0" indent="0" marL="0">
              <a:buNone/>
            </a:pPr>
            <a:r>
              <a:rPr/>
              <a:t>84. Wei T, Simko V. R package ’corrplot’: Visualization of a correlation matrix. 2021. </a:t>
            </a:r>
            <a:r>
              <a:rPr>
                <a:hlinkClick r:id="rId85"/>
              </a:rPr>
              <a:t>https://github.com/taiyun/corrplot.</a:t>
            </a:r>
          </a:p>
          <a:p>
            <a:pPr lvl="0" indent="0" marL="0">
              <a:buNone/>
            </a:pPr>
            <a:r>
              <a:rPr/>
              <a:t>85. Cumming G, Fidler F, Vaux DL. Error bars in experimental biology. </a:t>
            </a:r>
            <a:r>
              <a:rPr i="1"/>
              <a:t>The Journal of Cell Biology</a:t>
            </a:r>
            <a:r>
              <a:rPr/>
              <a:t>. 2007;177(1):7-11. doi:</a:t>
            </a:r>
            <a:r>
              <a:rPr>
                <a:hlinkClick r:id="rId86"/>
              </a:rPr>
              <a:t>10.1083/jcb.200611141</a:t>
            </a:r>
          </a:p>
          <a:p>
            <a:pPr lvl="0" indent="0" marL="0">
              <a:buNone/>
            </a:pPr>
            <a:r>
              <a:rPr/>
              <a:t>86. Weissgerber TL, Winham SJ, Heinzen EP, et al. Reveal, Don’t Conceal. </a:t>
            </a:r>
            <a:r>
              <a:rPr i="1"/>
              <a:t>Circulation</a:t>
            </a:r>
            <a:r>
              <a:rPr/>
              <a:t>. 2019;140(18):1506-1518. doi:</a:t>
            </a:r>
            <a:r>
              <a:rPr>
                <a:hlinkClick r:id="rId87"/>
              </a:rPr>
              <a:t>10.1161/circulationaha.118.037777</a:t>
            </a:r>
          </a:p>
          <a:p>
            <a:pPr lvl="0" indent="0" marL="0">
              <a:buNone/>
            </a:pPr>
            <a:r>
              <a:rPr/>
              <a:t>87. Xiao N. Ggsci: Scientific journal and sci-fi themed color palettes for ’ggplot2’. 2023. </a:t>
            </a:r>
            <a:r>
              <a:rPr>
                <a:hlinkClick r:id="rId88"/>
              </a:rPr>
              <a:t>https://CRAN.R-project.org/package=ggsci.</a:t>
            </a:r>
          </a:p>
          <a:p>
            <a:pPr lvl="0" indent="0" marL="0">
              <a:buNone/>
            </a:pPr>
            <a:r>
              <a:rPr/>
              <a:t>88. Curran-Everett D. Explorations in statistics: hypothesis tests and </a:t>
            </a:r>
            <a:r>
              <a:rPr i="1"/>
              <a:t>P</a:t>
            </a:r>
            <a:r>
              <a:rPr/>
              <a:t> values. </a:t>
            </a:r>
            <a:r>
              <a:rPr i="1"/>
              <a:t>Advances in Physiology Education</a:t>
            </a:r>
            <a:r>
              <a:rPr/>
              <a:t>. 2009;33(2):81-86. doi:</a:t>
            </a:r>
            <a:r>
              <a:rPr>
                <a:hlinkClick r:id="rId89"/>
              </a:rPr>
              <a:t>10.1152/advan.90218.2008</a:t>
            </a:r>
          </a:p>
          <a:p>
            <a:pPr lvl="0" indent="0" marL="0">
              <a:buNone/>
            </a:pPr>
            <a:r>
              <a:rPr/>
              <a:t>89. Vandenbroucke JP, Pearce N. From ideas to studies: how to get ideas and sharpen them into research questions. </a:t>
            </a:r>
            <a:r>
              <a:rPr i="1"/>
              <a:t>Clinical Epidemiology</a:t>
            </a:r>
            <a:r>
              <a:rPr/>
              <a:t>. 2018;Volume 10:253-264. doi:</a:t>
            </a:r>
            <a:r>
              <a:rPr>
                <a:hlinkClick r:id="rId90"/>
              </a:rPr>
              <a:t>10.2147/clep.s142940</a:t>
            </a:r>
          </a:p>
          <a:p>
            <a:pPr lvl="0" indent="0" marL="0">
              <a:buNone/>
            </a:pPr>
            <a:r>
              <a:rPr/>
              <a:t>90. Lakens D, Scheel AM, Isager PM. Equivalence Testing for Psychological Research: A Tutorial. </a:t>
            </a:r>
            <a:r>
              <a:rPr i="1"/>
              <a:t>Advances in Methods and Practices in Psychological Science</a:t>
            </a:r>
            <a:r>
              <a:rPr/>
              <a:t>. 2018;1(2):259-269. doi:</a:t>
            </a:r>
            <a:r>
              <a:rPr>
                <a:hlinkClick r:id="rId91"/>
              </a:rPr>
              <a:t>10.1177/2515245918770963</a:t>
            </a:r>
          </a:p>
          <a:p>
            <a:pPr lvl="0" indent="0" marL="0">
              <a:buNone/>
            </a:pPr>
            <a:r>
              <a:rPr/>
              <a:t>91. Sullivan GM, Feinn R. Using Effect Sizeor Why the </a:t>
            </a:r>
            <a:r>
              <a:rPr i="1"/>
              <a:t>P</a:t>
            </a:r>
            <a:r>
              <a:rPr/>
              <a:t> Value Is Not Enough. </a:t>
            </a:r>
            <a:r>
              <a:rPr i="1"/>
              <a:t>Journal of Graduate Medical Education</a:t>
            </a:r>
            <a:r>
              <a:rPr/>
              <a:t>. 2012;4(3):279-282. doi:</a:t>
            </a:r>
            <a:r>
              <a:rPr>
                <a:hlinkClick r:id="rId92"/>
              </a:rPr>
              <a:t>10.4300/jgme-d-12-00156.1</a:t>
            </a:r>
          </a:p>
          <a:p>
            <a:pPr lvl="0" indent="0" marL="0">
              <a:buNone/>
            </a:pPr>
            <a:r>
              <a:rPr/>
              <a:t>92. Kim HY. Statistical notes for clinical researchers: effect size. </a:t>
            </a:r>
            <a:r>
              <a:rPr i="1"/>
              <a:t>Restorative Dentistry &amp; Endodontics</a:t>
            </a:r>
            <a:r>
              <a:rPr/>
              <a:t>. 2015;40(4):328. doi:</a:t>
            </a:r>
            <a:r>
              <a:rPr>
                <a:hlinkClick r:id="rId93"/>
              </a:rPr>
              <a:t>10.5395/rde.2015.40.4.328</a:t>
            </a:r>
          </a:p>
          <a:p>
            <a:pPr lvl="0" indent="0" marL="0">
              <a:buNone/>
            </a:pPr>
            <a:r>
              <a:rPr/>
              <a:t>93. Khamis H. Measures of Association: How to Choose? </a:t>
            </a:r>
            <a:r>
              <a:rPr i="1"/>
              <a:t>Journal of Diagnostic Medical Sonography</a:t>
            </a:r>
            <a:r>
              <a:rPr/>
              <a:t>. 2008;24(3):155-162. doi:</a:t>
            </a:r>
            <a:r>
              <a:rPr>
                <a:hlinkClick r:id="rId94"/>
              </a:rPr>
              <a:t>10.1177/8756479308317006</a:t>
            </a:r>
          </a:p>
          <a:p>
            <a:pPr lvl="0" indent="0" marL="0">
              <a:buNone/>
            </a:pPr>
            <a:r>
              <a:rPr/>
              <a:t>94. Allison JS, Santana L, (Jaco) Visagie IJH. A primer on simple measures of association taught at undergraduate level. </a:t>
            </a:r>
            <a:r>
              <a:rPr i="1"/>
              <a:t>Teaching Statistics</a:t>
            </a:r>
            <a:r>
              <a:rPr/>
              <a:t>. 2022;44(3):96-103. doi:</a:t>
            </a:r>
            <a:r>
              <a:rPr>
                <a:hlinkClick r:id="rId95"/>
              </a:rPr>
              <a:t>10.1111/test.12307</a:t>
            </a:r>
          </a:p>
          <a:p>
            <a:pPr lvl="0" indent="0" marL="0">
              <a:buNone/>
            </a:pPr>
            <a:r>
              <a:rPr/>
              <a:t>95. McHugh ML. The chi-square test of independence. </a:t>
            </a:r>
            <a:r>
              <a:rPr i="1"/>
              <a:t>Biochemia Medica</a:t>
            </a:r>
            <a:r>
              <a:rPr/>
              <a:t>. 2013:143-149. doi:</a:t>
            </a:r>
            <a:r>
              <a:rPr>
                <a:hlinkClick r:id="rId96"/>
              </a:rPr>
              <a:t>10.11613/bm.2013.018</a:t>
            </a:r>
          </a:p>
          <a:p>
            <a:pPr lvl="0" indent="0" marL="0">
              <a:buNone/>
            </a:pPr>
            <a:r>
              <a:rPr/>
              <a:t>96. Kim HY. Statistical notes for clinical researchers: Chi-squared test and Fisher’s exact test. </a:t>
            </a:r>
            <a:r>
              <a:rPr i="1"/>
              <a:t>Restorative Dentistry &amp; Endodontics</a:t>
            </a:r>
            <a:r>
              <a:rPr/>
              <a:t>. 2017;42(2):152. doi:</a:t>
            </a:r>
            <a:r>
              <a:rPr>
                <a:hlinkClick r:id="rId97"/>
              </a:rPr>
              <a:t>10.5395/rde.2017.42.2.152</a:t>
            </a:r>
          </a:p>
          <a:p>
            <a:pPr lvl="0" indent="0" marL="0">
              <a:buNone/>
            </a:pPr>
            <a:r>
              <a:rPr/>
              <a:t>97. Sjoberg DD, Whiting K, Curry M, Lavery JA, Larmarange J. Reproducible summary tables with the gtsummary package. 2021;13:570-580. doi:</a:t>
            </a:r>
            <a:r>
              <a:rPr>
                <a:hlinkClick r:id="rId98"/>
              </a:rPr>
              <a:t>10.32614/RJ-2021-053</a:t>
            </a:r>
          </a:p>
          <a:p>
            <a:pPr lvl="0" indent="0" marL="0">
              <a:buNone/>
            </a:pPr>
            <a:r>
              <a:rPr/>
              <a:t>98. Suits DB. Use of Dummy Variables in Regression Equations. </a:t>
            </a:r>
            <a:r>
              <a:rPr i="1"/>
              <a:t>Journal of the American Statistical Association</a:t>
            </a:r>
            <a:r>
              <a:rPr/>
              <a:t>. 1957;52(280):548-551. doi:</a:t>
            </a:r>
            <a:r>
              <a:rPr>
                <a:hlinkClick r:id="rId99"/>
              </a:rPr>
              <a:t>10.1080/01621459.1957.10501412</a:t>
            </a:r>
          </a:p>
          <a:p>
            <a:pPr lvl="0" indent="0" marL="0">
              <a:buNone/>
            </a:pPr>
            <a:r>
              <a:rPr/>
              <a:t>99. Healy MJ. Statistics from the inside. 16. Multiple regression (2). </a:t>
            </a:r>
            <a:r>
              <a:rPr i="1"/>
              <a:t>Archives of Disease in Childhood</a:t>
            </a:r>
            <a:r>
              <a:rPr/>
              <a:t>. 1995;73(3):270-274. doi:</a:t>
            </a:r>
            <a:r>
              <a:rPr>
                <a:hlinkClick r:id="rId100"/>
              </a:rPr>
              <a:t>10.1136/adc.73.3.270</a:t>
            </a:r>
          </a:p>
          <a:p>
            <a:pPr lvl="0" indent="0" marL="0">
              <a:buNone/>
            </a:pPr>
            <a:r>
              <a:rPr/>
              <a:t>100. Hidalgo B, Goodman M. Multivariate or Multivariable Regression? </a:t>
            </a:r>
            <a:r>
              <a:rPr i="1"/>
              <a:t>American Journal of Public Health</a:t>
            </a:r>
            <a:r>
              <a:rPr/>
              <a:t>. 2013;103(1):39-40. doi:</a:t>
            </a:r>
            <a:r>
              <a:rPr>
                <a:hlinkClick r:id="rId101"/>
              </a:rPr>
              <a:t>10.2105/ajph.2012.300897</a:t>
            </a:r>
          </a:p>
          <a:p>
            <a:pPr lvl="0" indent="0" marL="0">
              <a:buNone/>
            </a:pPr>
            <a:r>
              <a:rPr/>
              <a:t>101. Arel-Bundock V. Modelsummary: Data and model summaries in r. 2022;103. doi:</a:t>
            </a:r>
            <a:r>
              <a:rPr>
                <a:hlinkClick r:id="rId102"/>
              </a:rPr>
              <a:t>10.18637/jss.v103.i01</a:t>
            </a:r>
          </a:p>
          <a:p>
            <a:pPr lvl="0" indent="0" marL="0">
              <a:buNone/>
            </a:pPr>
            <a:r>
              <a:rPr/>
              <a:t>102. DALES LG, URY HK. An Improper Use of Statistical Significance Testing in Studying Covariables. </a:t>
            </a:r>
            <a:r>
              <a:rPr i="1"/>
              <a:t>International Journal of Epidemiology</a:t>
            </a:r>
            <a:r>
              <a:rPr/>
              <a:t>. 1978;7(4):373-376. doi:</a:t>
            </a:r>
            <a:r>
              <a:rPr>
                <a:hlinkClick r:id="rId103"/>
              </a:rPr>
              <a:t>10.1093/ije/7.4.373</a:t>
            </a:r>
          </a:p>
          <a:p>
            <a:pPr lvl="0" indent="0" marL="0">
              <a:buNone/>
            </a:pPr>
            <a:r>
              <a:rPr/>
              <a:t>103. Sun GW, Shook TL, Kay GL. Inappropriate use of bivariable analysis to screen risk factors for use in multivariable analysis. </a:t>
            </a:r>
            <a:r>
              <a:rPr i="1"/>
              <a:t>Journal of Clinical Epidemiology</a:t>
            </a:r>
            <a:r>
              <a:rPr/>
              <a:t>. 1996;49(8):907-916. doi:</a:t>
            </a:r>
            <a:r>
              <a:rPr>
                <a:hlinkClick r:id="rId104"/>
              </a:rPr>
              <a:t>10.1016/0895-4356(96)00025-x</a:t>
            </a:r>
          </a:p>
          <a:p>
            <a:pPr lvl="0" indent="0" marL="0">
              <a:buNone/>
            </a:pPr>
            <a:r>
              <a:rPr/>
              <a:t>104. Bland JM, Altman DG. Comparisons within randomised groups can be very misleading. </a:t>
            </a:r>
            <a:r>
              <a:rPr i="1"/>
              <a:t>BMJ</a:t>
            </a:r>
            <a:r>
              <a:rPr/>
              <a:t>. 2011;342(may06 2):d561-d561. doi:</a:t>
            </a:r>
            <a:r>
              <a:rPr>
                <a:hlinkClick r:id="rId105"/>
              </a:rPr>
              <a:t>10.1136/bmj.d561</a:t>
            </a:r>
          </a:p>
          <a:p>
            <a:pPr lvl="0" indent="0" marL="0">
              <a:buNone/>
            </a:pPr>
            <a:r>
              <a:rPr/>
              <a:t>105.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06"/>
              </a:rPr>
              <a:t>10.1186/s12874-022-01786-4</a:t>
            </a:r>
          </a:p>
          <a:p>
            <a:pPr lvl="0" indent="0" marL="0">
              <a:buNone/>
            </a:pPr>
            <a:r>
              <a:rPr/>
              <a:t>106. Vickers AJ, Altman DG. Statistics Notes: Analysing controlled trials with baseline and follow up measurements. </a:t>
            </a:r>
            <a:r>
              <a:rPr i="1"/>
              <a:t>BMJ</a:t>
            </a:r>
            <a:r>
              <a:rPr/>
              <a:t>. 2001;323(7321):1123-1124. doi:</a:t>
            </a:r>
            <a:r>
              <a:rPr>
                <a:hlinkClick r:id="rId107"/>
              </a:rPr>
              <a:t>10.1136/bmj.323.7321.1123</a:t>
            </a:r>
          </a:p>
          <a:p>
            <a:pPr lvl="0" indent="0" marL="0">
              <a:buNone/>
            </a:pPr>
            <a:r>
              <a:rPr/>
              <a:t>107. O Connell NS, Dai L, Jiang Y, et al. Methods for analysis of pre-post data in clinical research: A comparison of five common methods. </a:t>
            </a:r>
            <a:r>
              <a:rPr i="1"/>
              <a:t>Journal of Biometrics &amp; Biostatistics</a:t>
            </a:r>
            <a:r>
              <a:rPr/>
              <a:t>. 2017;08(01). doi:</a:t>
            </a:r>
            <a:r>
              <a:rPr>
                <a:hlinkClick r:id="rId108"/>
              </a:rPr>
              <a:t>10.4172/2155-6180.1000334</a:t>
            </a:r>
          </a:p>
          <a:p>
            <a:pPr lvl="0" indent="0" marL="0">
              <a:buNone/>
            </a:pPr>
            <a:r>
              <a:rPr/>
              <a:t>108. Roberts C, Torgerson DJ. Understanding controlled trials: Baseline imbalance in randomised controlled trials. </a:t>
            </a:r>
            <a:r>
              <a:rPr i="1"/>
              <a:t>BMJ</a:t>
            </a:r>
            <a:r>
              <a:rPr/>
              <a:t>. 1999;319(7203):185-185. doi:</a:t>
            </a:r>
            <a:r>
              <a:rPr>
                <a:hlinkClick r:id="rId109"/>
              </a:rPr>
              <a:t>10.1136/bmj.319.7203.185</a:t>
            </a:r>
          </a:p>
          <a:p>
            <a:pPr lvl="0" indent="0" marL="0">
              <a:buNone/>
            </a:pPr>
            <a:r>
              <a:rPr/>
              <a:t>109. Hauck WW, Anderson S, Marcus SM. Should We Adjust for Covariates in Nonlinear Regression Analyses of Randomized Trials? </a:t>
            </a:r>
            <a:r>
              <a:rPr i="1"/>
              <a:t>Controlled Clinical Trials</a:t>
            </a:r>
            <a:r>
              <a:rPr/>
              <a:t>. 1998;19(3):249-256. doi:</a:t>
            </a:r>
            <a:r>
              <a:rPr>
                <a:hlinkClick r:id="rId110"/>
              </a:rPr>
              <a:t>10.1016/s0197-2456(97)00147-5</a:t>
            </a:r>
          </a:p>
          <a:p>
            <a:pPr lvl="0" indent="0" marL="0">
              <a:buNone/>
            </a:pPr>
            <a:r>
              <a:rPr/>
              <a:t>110. Kahan BC, Jairath V, Doré CJ, Morris TP. The risks and rewards of covariate adjustment in randomized trials: an assessment of 12 outcomes from 8 studies. </a:t>
            </a:r>
            <a:r>
              <a:rPr i="1"/>
              <a:t>Trials</a:t>
            </a:r>
            <a:r>
              <a:rPr/>
              <a:t>. 2014;15(1). doi:</a:t>
            </a:r>
            <a:r>
              <a:rPr>
                <a:hlinkClick r:id="rId111"/>
              </a:rPr>
              <a:t>10.1186/1745-6215-15-139</a:t>
            </a:r>
          </a:p>
          <a:p>
            <a:pPr lvl="0" indent="0" marL="0">
              <a:buNone/>
            </a:pPr>
            <a:r>
              <a:rPr/>
              <a:t>111.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12"/>
              </a:rPr>
              <a:t>10.2147/clep.s161508</a:t>
            </a:r>
          </a:p>
          <a:p>
            <a:pPr lvl="0" indent="0" marL="0">
              <a:buNone/>
            </a:pPr>
            <a:r>
              <a:rPr/>
              <a:t>112. Bolzern JE, Mitchell A, Torgerson DJ. Baseline testing in cluster randomised controlled trials: should this be done? </a:t>
            </a:r>
            <a:r>
              <a:rPr i="1"/>
              <a:t>BMC Medical Research Methodology</a:t>
            </a:r>
            <a:r>
              <a:rPr/>
              <a:t>. 2019;19(1). doi:</a:t>
            </a:r>
            <a:r>
              <a:rPr>
                <a:hlinkClick r:id="rId113"/>
              </a:rPr>
              <a:t>10.1186/s12874-019-0750-8</a:t>
            </a:r>
          </a:p>
          <a:p>
            <a:pPr lvl="0" indent="0" marL="0">
              <a:buNone/>
            </a:pPr>
            <a:r>
              <a:rPr/>
              <a:t>113. Gruijters SLK. Baseline comparisons and covariate fishing: Bad statistical habits we should have broken yesterday. July 2020. </a:t>
            </a:r>
            <a:r>
              <a:rPr>
                <a:hlinkClick r:id="rId114"/>
              </a:rPr>
              <a:t>http://dx.doi.org/10.31234/osf.io/qftwg.</a:t>
            </a:r>
          </a:p>
          <a:p>
            <a:pPr lvl="0" indent="0" marL="0">
              <a:buNone/>
            </a:pPr>
            <a:r>
              <a:rPr/>
              <a:t>114. Bours MJL. Using mediators to understand effect modification and interaction. </a:t>
            </a:r>
            <a:r>
              <a:rPr i="1"/>
              <a:t>Journal of Clinical Epidemiology</a:t>
            </a:r>
            <a:r>
              <a:rPr/>
              <a:t>. September 2023. doi:</a:t>
            </a:r>
            <a:r>
              <a:rPr>
                <a:hlinkClick r:id="rId115"/>
              </a:rPr>
              <a:t>10.1016/j.jclinepi.2023.09.005</a:t>
            </a:r>
          </a:p>
          <a:p>
            <a:pPr lvl="0" indent="0" marL="0">
              <a:buNone/>
            </a:pPr>
            <a:r>
              <a:rPr/>
              <a:t>115. Altman DG, Matthews JNS. Statistics Notes: Interaction 1: heterogeneity of effects. </a:t>
            </a:r>
            <a:r>
              <a:rPr i="1"/>
              <a:t>BMJ</a:t>
            </a:r>
            <a:r>
              <a:rPr/>
              <a:t>. 1996;313(7055):486-486. doi:</a:t>
            </a:r>
            <a:r>
              <a:rPr>
                <a:hlinkClick r:id="rId116"/>
              </a:rPr>
              <a:t>10.1136/bmj.313.7055.486</a:t>
            </a:r>
          </a:p>
          <a:p>
            <a:pPr lvl="0" indent="0" marL="0">
              <a:buNone/>
            </a:pPr>
            <a:r>
              <a:rPr/>
              <a:t>116. Matthews JNS, Altman DG. Statistics Notes: Interaction 2: compare effect sizes not P values. </a:t>
            </a:r>
            <a:r>
              <a:rPr i="1"/>
              <a:t>BMJ</a:t>
            </a:r>
            <a:r>
              <a:rPr/>
              <a:t>. 1996;313(7060):808-808. doi:</a:t>
            </a:r>
            <a:r>
              <a:rPr>
                <a:hlinkClick r:id="rId117"/>
              </a:rPr>
              <a:t>10.1136/bmj.313.7060.808</a:t>
            </a:r>
          </a:p>
          <a:p>
            <a:pPr lvl="0" indent="0" marL="0">
              <a:buNone/>
            </a:pPr>
            <a:r>
              <a:rPr/>
              <a:t>117. Altman DG. Statistics notes: Interaction revisited: The difference between two estimates. </a:t>
            </a:r>
            <a:r>
              <a:rPr i="1"/>
              <a:t>BMJ</a:t>
            </a:r>
            <a:r>
              <a:rPr/>
              <a:t>. 2003;326(7382):219-219. doi:</a:t>
            </a:r>
            <a:r>
              <a:rPr>
                <a:hlinkClick r:id="rId118"/>
              </a:rPr>
              <a:t>10.1136/bmj.326.7382.219</a:t>
            </a:r>
          </a:p>
          <a:p>
            <a:pPr lvl="0" indent="0" marL="0">
              <a:buNone/>
            </a:pPr>
            <a:r>
              <a:rPr/>
              <a:t>118. Ferreira ADS, Meziat-Filho N, Ferreira APA. Double threshold receiver operating characteristic plot for three-modal continuous predictors. </a:t>
            </a:r>
            <a:r>
              <a:rPr i="1"/>
              <a:t>Computational Statistics</a:t>
            </a:r>
            <a:r>
              <a:rPr/>
              <a:t>. 2021;36(3):2231-2245. doi:</a:t>
            </a:r>
            <a:r>
              <a:rPr>
                <a:hlinkClick r:id="rId119"/>
              </a:rPr>
              <a:t>10.1007/s00180-021-01080-9</a:t>
            </a:r>
          </a:p>
          <a:p>
            <a:pPr lvl="0" indent="0" marL="0">
              <a:buNone/>
            </a:pPr>
            <a:r>
              <a:rPr/>
              <a:t>119. Altman DG, Bland JM. Measurement in medicine: The analysis of method comparison studies. </a:t>
            </a:r>
            <a:r>
              <a:rPr i="1"/>
              <a:t>The Statistician</a:t>
            </a:r>
            <a:r>
              <a:rPr/>
              <a:t>. 1983;32(3):307. doi:</a:t>
            </a:r>
            <a:r>
              <a:rPr>
                <a:hlinkClick r:id="rId120"/>
              </a:rPr>
              <a:t>10.2307/2987937</a:t>
            </a:r>
          </a:p>
          <a:p>
            <a:pPr lvl="0" indent="0" marL="0">
              <a:buNone/>
            </a:pPr>
            <a:r>
              <a:rPr/>
              <a:t>120. Borenstein M. In a meta-analysis, the I-squared statistic does not tell us how much the effect size varies. </a:t>
            </a:r>
            <a:r>
              <a:rPr i="1"/>
              <a:t>Journal of Clinical Epidemiology</a:t>
            </a:r>
            <a:r>
              <a:rPr/>
              <a:t>. October 2022. doi:</a:t>
            </a:r>
            <a:r>
              <a:rPr>
                <a:hlinkClick r:id="rId121"/>
              </a:rPr>
              <a:t>10.1016/j.jclinepi.2022.10.003</a:t>
            </a:r>
          </a:p>
          <a:p>
            <a:pPr lvl="0" indent="0" marL="0">
              <a:buNone/>
            </a:pPr>
            <a:r>
              <a:rPr/>
              <a:t>121. Rücker G, Schwarzer G, Carpenter JR, Schumacher M. Undue reliance on I 2 in assessing heterogeneity may mislead. </a:t>
            </a:r>
            <a:r>
              <a:rPr i="1"/>
              <a:t>BMC Medical Research Methodology</a:t>
            </a:r>
            <a:r>
              <a:rPr/>
              <a:t>. 2008;8(1). doi:</a:t>
            </a:r>
            <a:r>
              <a:rPr>
                <a:hlinkClick r:id="rId122"/>
              </a:rPr>
              <a:t>10.1186/1471-2288-8-79</a:t>
            </a:r>
          </a:p>
          <a:p>
            <a:pPr lvl="0" indent="0" marL="0">
              <a:buNone/>
            </a:pPr>
            <a:r>
              <a:rPr/>
              <a:t>122. Grooth HJ de, Parienti JJ. Heterogeneity between studies can be explained more reliably with individual patient data. </a:t>
            </a:r>
            <a:r>
              <a:rPr i="1"/>
              <a:t>Intensive Care Medicine</a:t>
            </a:r>
            <a:r>
              <a:rPr/>
              <a:t>. July 2023. doi:</a:t>
            </a:r>
            <a:r>
              <a:rPr>
                <a:hlinkClick r:id="rId123"/>
              </a:rPr>
              <a:t>10.1007/s00134-023-07163-z</a:t>
            </a:r>
          </a:p>
          <a:p>
            <a:pPr lvl="0" indent="0" marL="0">
              <a:buNone/>
            </a:pPr>
            <a:r>
              <a:rPr/>
              <a:t>123. Lajeunesse MJ. Facilitating systematic reviews, data extraction, and meta-analysis with the metagear package for r. 2016;7:323-330.</a:t>
            </a:r>
          </a:p>
          <a:p>
            <a:pPr lvl="0" indent="0" marL="0">
              <a:buNone/>
            </a:pPr>
            <a:r>
              <a:rPr/>
              <a:t>124. Dwivedi AK, Shukla R. Evidence-based statistical analysis and methods in biomedical research (SAMBR) checklists according to design features. </a:t>
            </a:r>
            <a:r>
              <a:rPr i="1"/>
              <a:t>CANCER REPORTS</a:t>
            </a:r>
            <a:r>
              <a:rPr/>
              <a:t>. 2019;3(4). doi:</a:t>
            </a:r>
            <a:r>
              <a:rPr>
                <a:hlinkClick r:id="rId124"/>
              </a:rPr>
              <a:t>10.1002/cnr2.1211</a:t>
            </a:r>
          </a:p>
          <a:p>
            <a:pPr lvl="0" indent="0" marL="0">
              <a:buNone/>
            </a:pPr>
            <a:r>
              <a:rPr/>
              <a:t>125. Dwivedi AK. How to Write Statistical Analysis Section in Medical Research. </a:t>
            </a:r>
            <a:r>
              <a:rPr i="1"/>
              <a:t>Journal of Investigative Medicine</a:t>
            </a:r>
            <a:r>
              <a:rPr/>
              <a:t>. 2022;70(8):1759-1770. doi:</a:t>
            </a:r>
            <a:r>
              <a:rPr>
                <a:hlinkClick r:id="rId125"/>
              </a:rPr>
              <a:t>10.1136/jim-2022-002479</a:t>
            </a:r>
          </a:p>
          <a:p>
            <a:pPr lvl="0" indent="0" marL="0">
              <a:buNone/>
            </a:pPr>
            <a:r>
              <a:rPr/>
              <a:t>126. Kim N, Fischer AH, Dyring-Andersen B, Rosner B, Okoye GA. Research Techniques Made Simple: Choosing Appropriate Statistical Methods for Clinical Research. </a:t>
            </a:r>
            <a:r>
              <a:rPr i="1"/>
              <a:t>Journal of Investigative Dermatology</a:t>
            </a:r>
            <a:r>
              <a:rPr/>
              <a:t>. 2017;137(10):e173-e178. doi:</a:t>
            </a:r>
            <a:r>
              <a:rPr>
                <a:hlinkClick r:id="rId126"/>
              </a:rPr>
              <a:t>10.1016/j.jid.2017.08.007</a:t>
            </a:r>
          </a:p>
          <a:p>
            <a:pPr lvl="0" indent="0" marL="0">
              <a:buNone/>
            </a:pPr>
            <a:r>
              <a:rPr/>
              <a:t>127. Marusteri M, Bacarea V. Comparing groups for statistical differences: How to choose the right statistical test? </a:t>
            </a:r>
            <a:r>
              <a:rPr i="1"/>
              <a:t>Biochemia Medica</a:t>
            </a:r>
            <a:r>
              <a:rPr/>
              <a:t>. 2010:15-32. doi:</a:t>
            </a:r>
            <a:r>
              <a:rPr>
                <a:hlinkClick r:id="rId127"/>
              </a:rPr>
              <a:t>10.11613/bm.2010.004</a:t>
            </a:r>
          </a:p>
          <a:p>
            <a:pPr lvl="0" indent="0" marL="0">
              <a:buNone/>
            </a:pPr>
            <a:r>
              <a:rPr/>
              <a:t>128. Mishra P, Pandey C, Singh U, Keshri A, Sabaretnam M. Selection of appropriate statistical methods for data analysis. </a:t>
            </a:r>
            <a:r>
              <a:rPr i="1"/>
              <a:t>Annals of Cardiac Anaesthesia</a:t>
            </a:r>
            <a:r>
              <a:rPr/>
              <a:t>. 2019;22(3):297. doi:</a:t>
            </a:r>
            <a:r>
              <a:rPr>
                <a:hlinkClick r:id="rId128"/>
              </a:rPr>
              <a:t>10.4103/aca.aca_248_18</a:t>
            </a:r>
          </a:p>
          <a:p>
            <a:pPr lvl="0" indent="0" marL="0">
              <a:buNone/>
            </a:pPr>
            <a:r>
              <a:rPr/>
              <a:t>129. Ray A, Najmi A, Sadasivam B. How to choose and interpret a statistical test? An update for budding researchers. </a:t>
            </a:r>
            <a:r>
              <a:rPr i="1"/>
              <a:t>Journal of Family Medicine and Primary Care</a:t>
            </a:r>
            <a:r>
              <a:rPr/>
              <a:t>. 2021;10(8):2763. doi:</a:t>
            </a:r>
            <a:r>
              <a:rPr>
                <a:hlinkClick r:id="rId129"/>
              </a:rPr>
              <a:t>10.4103/jfmpc.jfmpc_433_21</a:t>
            </a:r>
          </a:p>
          <a:p>
            <a:pPr lvl="0" indent="0" marL="0">
              <a:buNone/>
            </a:pPr>
            <a:r>
              <a:rPr/>
              <a:t>130. Nayak B, Hazra A. How to choose the right statistical test? </a:t>
            </a:r>
            <a:r>
              <a:rPr i="1"/>
              <a:t>Indian Journal of Ophthalmology</a:t>
            </a:r>
            <a:r>
              <a:rPr/>
              <a:t>. 2011;59(2):85. doi:</a:t>
            </a:r>
            <a:r>
              <a:rPr>
                <a:hlinkClick r:id="rId130"/>
              </a:rPr>
              <a:t>10.4103/0301-4738.77005</a:t>
            </a:r>
          </a:p>
          <a:p>
            <a:pPr lvl="0" indent="0" marL="0">
              <a:buNone/>
            </a:pPr>
            <a:r>
              <a:rPr/>
              <a:t>131. Shankar S, Singh R. Demystifying statistics: How to choose a statistical test? </a:t>
            </a:r>
            <a:r>
              <a:rPr i="1"/>
              <a:t>Indian Journal of Rheumatology</a:t>
            </a:r>
            <a:r>
              <a:rPr/>
              <a:t>. 2014;9(2):77-81. doi:</a:t>
            </a:r>
            <a:r>
              <a:rPr>
                <a:hlinkClick r:id="rId131"/>
              </a:rPr>
              <a:t>10.1016/j.injr.2014.04.002</a:t>
            </a:r>
          </a:p>
          <a:p>
            <a:pPr lvl="0" indent="0" marL="0">
              <a:buNone/>
            </a:pPr>
            <a:r>
              <a:rPr/>
              <a:t>132. Wallisch C, Bach P, Hafermann L, et al. Review of guidance papers on regression modeling in statistical series of medical journals. Mathes T, ed. </a:t>
            </a:r>
            <a:r>
              <a:rPr i="1"/>
              <a:t>PLOS ONE</a:t>
            </a:r>
            <a:r>
              <a:rPr/>
              <a:t>. 2022;17(1):e0262918. doi:</a:t>
            </a:r>
            <a:r>
              <a:rPr>
                <a:hlinkClick r:id="rId132"/>
              </a:rPr>
              <a:t>10.1371/journal.pone.0262918</a:t>
            </a:r>
          </a:p>
          <a:p>
            <a:pPr lvl="0" indent="0" marL="0">
              <a:buNone/>
            </a:pPr>
            <a:r>
              <a:rPr/>
              <a:t>133. Lynggaard H, Bell J, Lösch C, et al. Principles and recommendations for incorporating estimands into clinical study protocol templates. </a:t>
            </a:r>
            <a:r>
              <a:rPr i="1"/>
              <a:t>Trials</a:t>
            </a:r>
            <a:r>
              <a:rPr/>
              <a:t>. 2022;23(1). doi:</a:t>
            </a:r>
            <a:r>
              <a:rPr>
                <a:hlinkClick r:id="rId133"/>
              </a:rPr>
              <a:t>10.1186/s13063-022-06515-2</a:t>
            </a:r>
          </a:p>
          <a:p>
            <a:pPr lvl="0" indent="0" marL="0">
              <a:buNone/>
            </a:pPr>
            <a:r>
              <a:rPr/>
              <a:t>134. Althouse AD, Below JE, Claggett BL, et al. Recommendations for Statistical Reporting in Cardiovascular Medicine: A Special Report From the American Heart Association. </a:t>
            </a:r>
            <a:r>
              <a:rPr i="1"/>
              <a:t>Circulation</a:t>
            </a:r>
            <a:r>
              <a:rPr/>
              <a:t>. 2021;144(4). doi:</a:t>
            </a:r>
            <a:r>
              <a:rPr>
                <a:hlinkClick r:id="rId134"/>
              </a:rPr>
              <a:t>10.1161/circulationaha.121.055393</a:t>
            </a:r>
          </a:p>
          <a:p>
            <a:pPr lvl="0" indent="0" marL="0">
              <a:buNone/>
            </a:pPr>
            <a:r>
              <a:rPr/>
              <a:t>135.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35"/>
              </a:rPr>
              <a:t>10.1016/j.jclinepi.2021.01.008</a:t>
            </a:r>
          </a:p>
          <a:p>
            <a:pPr lvl="0" indent="0" marL="0">
              <a:buNone/>
            </a:pPr>
            <a:r>
              <a:rPr/>
              <a:t>136. Vickers AJ, Assel MJ, Sjoberg DD, et al. Guidelines for Reporting of Figures and Tables for Clinical Research in Urology. </a:t>
            </a:r>
            <a:r>
              <a:rPr i="1"/>
              <a:t>Urology</a:t>
            </a:r>
            <a:r>
              <a:rPr/>
              <a:t>. 2020;142:1-13. doi:</a:t>
            </a:r>
            <a:r>
              <a:rPr>
                <a:hlinkClick r:id="rId136"/>
              </a:rPr>
              <a:t>10.1016/j.urology.2020.05.002</a:t>
            </a:r>
          </a:p>
          <a:p>
            <a:pPr lvl="0" indent="0" marL="0">
              <a:buNone/>
            </a:pPr>
            <a:r>
              <a:rPr/>
              <a:t>137. Assel M, Sjoberg D, Elders A, et al. Guidelines for Reporting of Statistics for Clinical Research in Urology. </a:t>
            </a:r>
            <a:r>
              <a:rPr i="1"/>
              <a:t>Journal of Urology</a:t>
            </a:r>
            <a:r>
              <a:rPr/>
              <a:t>. 2019;201(3):595-604. doi:</a:t>
            </a:r>
            <a:r>
              <a:rPr>
                <a:hlinkClick r:id="rId137"/>
              </a:rPr>
              <a:t>10.1097/ju.0000000000000001</a:t>
            </a:r>
          </a:p>
          <a:p>
            <a:pPr lvl="0" indent="0" marL="0">
              <a:buNone/>
            </a:pPr>
            <a:r>
              <a:rPr/>
              <a:t>138. Gamble C, Krishan A, Stocken D, et al. Guidelines for the Content of Statistical Analysis Plans in Clinical Trials. </a:t>
            </a:r>
            <a:r>
              <a:rPr i="1"/>
              <a:t>JAMA</a:t>
            </a:r>
            <a:r>
              <a:rPr/>
              <a:t>. 2017;318(23):2337. doi:</a:t>
            </a:r>
            <a:r>
              <a:rPr>
                <a:hlinkClick r:id="rId138"/>
              </a:rPr>
              <a:t>10.1001/jama.2017.18556</a:t>
            </a:r>
          </a:p>
          <a:p>
            <a:pPr lvl="0" indent="0" marL="0">
              <a:buNone/>
            </a:pPr>
            <a:r>
              <a:rPr/>
              <a:t>139.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39"/>
              </a:rPr>
              <a:t>10.1016/j.ijnurstu.2014.09.006</a:t>
            </a:r>
          </a:p>
          <a:p>
            <a:pPr lvl="0" indent="0" marL="0">
              <a:buNone/>
            </a:pPr>
            <a:r>
              <a:rPr/>
              <a:t>140. Weissgerber TL, Milic NM, Winham SJ, Garovic VD. Beyond Bar and Line Graphs: Time for a New Data Presentation Paradigm. </a:t>
            </a:r>
            <a:r>
              <a:rPr i="1"/>
              <a:t>PLOS Biology</a:t>
            </a:r>
            <a:r>
              <a:rPr/>
              <a:t>. 2015;13(4):e1002128. doi:</a:t>
            </a:r>
            <a:r>
              <a:rPr>
                <a:hlinkClick r:id="rId140"/>
              </a:rPr>
              <a:t>10.1371/journal.pbio.1002128</a:t>
            </a:r>
          </a:p>
          <a:p>
            <a:pPr lvl="0" indent="0" marL="0">
              <a:buNone/>
            </a:pPr>
            <a:r>
              <a:rPr/>
              <a:t>141. Sauerbrei W, Abrahamowicz M, Altman DG, Cessie S, Carpenter J. STRengthening Analytical Thinking for Observational Studies: the STRATOS initiative. </a:t>
            </a:r>
            <a:r>
              <a:rPr i="1"/>
              <a:t>Statistics in Medicine</a:t>
            </a:r>
            <a:r>
              <a:rPr/>
              <a:t>. 2014;33(30):5413-5432. doi:</a:t>
            </a:r>
            <a:r>
              <a:rPr>
                <a:hlinkClick r:id="rId141"/>
              </a:rPr>
              <a:t>10.1002/sim.6265</a:t>
            </a:r>
          </a:p>
          <a:p>
            <a:pPr lvl="0" indent="0" marL="0">
              <a:buNone/>
            </a:pPr>
            <a:r>
              <a:rPr/>
              <a:t>142. Groves T. Research methods and reporting. </a:t>
            </a:r>
            <a:r>
              <a:rPr i="1"/>
              <a:t>BMJ</a:t>
            </a:r>
            <a:r>
              <a:rPr/>
              <a:t>. 2008;337(oct22 1):a2201-a2201. doi:</a:t>
            </a:r>
            <a:r>
              <a:rPr>
                <a:hlinkClick r:id="rId142"/>
              </a:rPr>
              <a:t>10.1136/bmj.a2201</a:t>
            </a:r>
          </a:p>
          <a:p>
            <a:pPr lvl="0" indent="0" marL="0">
              <a:buNone/>
            </a:pPr>
            <a:r>
              <a:rPr/>
              <a:t>143. Stratton IM, Neil A. How to ensure your paper is rejected by the statistical reviewer. </a:t>
            </a:r>
            <a:r>
              <a:rPr i="1"/>
              <a:t>Diabetic Medicine</a:t>
            </a:r>
            <a:r>
              <a:rPr/>
              <a:t>. 2005;22(4):371-373. doi:</a:t>
            </a:r>
            <a:r>
              <a:rPr>
                <a:hlinkClick r:id="rId143"/>
              </a:rPr>
              <a:t>10.1111/j.1464-5491.2004.01443.x</a:t>
            </a:r>
          </a:p>
          <a:p>
            <a:pPr lvl="0" indent="0" marL="0">
              <a:buNone/>
            </a:pPr>
            <a:r>
              <a:rPr/>
              <a:t>144. Gardner MJ, Machin D, Campbell MJ. Use of check lists in assessing the statistical content of medical studies. </a:t>
            </a:r>
            <a:r>
              <a:rPr i="1"/>
              <a:t>BMJ</a:t>
            </a:r>
            <a:r>
              <a:rPr/>
              <a:t>. 1986;292(6523):810-812. doi:</a:t>
            </a:r>
            <a:r>
              <a:rPr>
                <a:hlinkClick r:id="rId144"/>
              </a:rPr>
              <a:t>10.1136/bmj.292.6523.810</a:t>
            </a:r>
          </a:p>
          <a:p>
            <a:pPr lvl="0" indent="0" marL="0">
              <a:buNone/>
            </a:pPr>
            <a:r>
              <a:rPr/>
              <a:t>145. Mascha EJ, Vetter TR. The Statistical Checklist and Statistical Review. </a:t>
            </a:r>
            <a:r>
              <a:rPr i="1"/>
              <a:t>Anesthesia &amp; Analgesia</a:t>
            </a:r>
            <a:r>
              <a:rPr/>
              <a:t>. 2017;124(3):719-721. doi:</a:t>
            </a:r>
            <a:r>
              <a:rPr>
                <a:hlinkClick r:id="rId145"/>
              </a:rPr>
              <a:t>10.1213/ane.0000000000001863</a:t>
            </a:r>
          </a:p>
          <a:p>
            <a:pPr lvl="0" indent="0" marL="0">
              <a:buNone/>
            </a:pPr>
            <a:r>
              <a:rPr/>
              <a:t>146. Mansournia MA, Collins GS, Nielsen RO, et al. A CHecklist for statistical Assessment of Medical Papers (the CHAMP statement): explanation and elaboration. </a:t>
            </a:r>
            <a:r>
              <a:rPr i="1"/>
              <a:t>British Journal of Sports Medicine</a:t>
            </a:r>
            <a:r>
              <a:rPr/>
              <a:t>. 2021;55(18):1009-1017. doi:</a:t>
            </a:r>
            <a:r>
              <a:rPr>
                <a:hlinkClick r:id="rId146"/>
              </a:rPr>
              <a:t>10.1136/bjsports-2020-103652</a:t>
            </a:r>
          </a:p>
          <a:p>
            <a:pPr lvl="0" indent="0" marL="0">
              <a:buNone/>
            </a:pPr>
            <a:r>
              <a:rPr/>
              <a:t>147. Gil-Sierra MD, Fénix-Caballero S, Abdel kader-Martin L, et al. Checklist for clinical applicability of subgroup analysis. </a:t>
            </a:r>
            <a:r>
              <a:rPr i="1"/>
              <a:t>Journal of Clinical Pharmacy and Therapeutics</a:t>
            </a:r>
            <a:r>
              <a:rPr/>
              <a:t>. 2019;45(3):530-538. doi:</a:t>
            </a:r>
            <a:r>
              <a:rPr>
                <a:hlinkClick r:id="rId147"/>
              </a:rPr>
              <a:t>10.1111/jcpt.13102</a:t>
            </a:r>
          </a:p>
          <a:p>
            <a:pPr lvl="0" indent="0" marL="0">
              <a:buNone/>
            </a:pPr>
            <a:r>
              <a:rPr/>
              <a:t>148. Altman DG, Simera I, Hoey J, Moher D, Schulz K. EQUATOR: reporting guidelines for health research. </a:t>
            </a:r>
            <a:r>
              <a:rPr i="1"/>
              <a:t>The Lancet</a:t>
            </a:r>
            <a:r>
              <a:rPr/>
              <a:t>. 2008;371(9619):1149-1150. doi:</a:t>
            </a:r>
            <a:r>
              <a:rPr>
                <a:hlinkClick r:id="rId148"/>
              </a:rPr>
              <a:t>10.1016/s0140-6736(08)60505-x</a:t>
            </a:r>
          </a:p>
          <a:p>
            <a:pPr lvl="0" indent="0" marL="0">
              <a:buNone/>
            </a:pPr>
            <a:r>
              <a:rPr/>
              <a:t>149. Haddaway NR, Page MJ, Pritchard CC, McGuinness LA. PRISMA2020: An r package and shiny app for producing PRISMA 2020-compliant flow diagrams, with interactivity for optimised digital transparency and open synthesis. 2022;18:e1230. doi:</a:t>
            </a:r>
            <a:r>
              <a:rPr>
                <a:hlinkClick r:id="rId149"/>
              </a:rPr>
              <a:t>10.1002/cl2.1230</a:t>
            </a:r>
          </a:p>
          <a:p>
            <a:pPr lvl="0" indent="0" marL="0">
              <a:buNone/>
            </a:pPr>
            <a:r>
              <a:rPr/>
              <a:t>150. Haddaway NR, Page MJ, Pritchard CC, McGuinness LA. PRISMA2020: An r package and shiny app for producing PRISMA 2020-compliant flow diagrams, with interactivity for optimised digital transparency and open synthesis. 2022;18:e1230. doi:</a:t>
            </a:r>
            <a:r>
              <a:rPr>
                <a:hlinkClick r:id="rId150"/>
              </a:rPr>
              <a:t>10.1002/cl2.1230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26</a:t>
            </a:r>
          </a:p>
          <a:p>
            <a:pPr lvl="0"/>
            <a:r>
              <a:rPr/>
              <a:t>Categorizar variáveis não é necessário para conduzir análises estatísticas. Ao invés de categorizar,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Caso exista um ponto de corte ou limiar verdadeiro que discrimine três ou mais grupos independentes, identificar tal ponto de corte ainda é um desafio.</a:t>
            </a:r>
            <a:r>
              <a:rPr baseline="30000"/>
              <a:t>30</a:t>
            </a:r>
          </a:p>
          <a:p>
            <a:pPr lvl="0"/>
            <a:r>
              <a:rPr/>
              <a:t>Categorização de variáveis contínuas aumenta a quantidade de testes de hipótese para comparações pareadas entre os quantis, inflando portanto o erro tipo I.</a:t>
            </a:r>
            <a:r>
              <a:rPr baseline="30000"/>
              <a:t>31</a:t>
            </a:r>
          </a:p>
          <a:p>
            <a:pPr lvl="0"/>
            <a:r>
              <a:rPr/>
              <a:t>Categorização de variáveis contínuas requer uma função teórica que pressupõe a homogeneidade da varia’vel dentro dos grupos, levando tanto a uma perda de poder como a uma estimativa imprecisa.</a:t>
            </a:r>
            <a:r>
              <a:rPr baseline="30000"/>
              <a:t>31</a:t>
            </a:r>
          </a:p>
          <a:p>
            <a:pPr lvl="0"/>
            <a:r>
              <a:rPr/>
              <a:t>Categorização de variáveis contínuas pode dificultar a comparação d resultados entre estudos devido aos pontos de corte baseados em dados de um banco usados para definir as categorias.</a:t>
            </a:r>
            <a:r>
              <a:rPr baseline="30000"/>
              <a:t>31</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26</a:t>
            </a:r>
          </a:p>
          <a:p>
            <a:pPr lvl="0"/>
            <a:r>
              <a:rPr/>
              <a:t>Análise com modelos de regressão com pesos locais (</a:t>
            </a:r>
            <a:r>
              <a:rPr i="1"/>
              <a:t>lowess</a:t>
            </a:r>
            <a:r>
              <a:rPr/>
              <a:t>) tais como </a:t>
            </a:r>
            <a:r>
              <a:rPr i="1"/>
              <a:t>splines</a:t>
            </a:r>
            <a:r>
              <a:rPr/>
              <a:t> e polinômios fracionais.</a:t>
            </a:r>
            <a:r>
              <a:rPr baseline="30000"/>
              <a:t>26</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26</a:t>
                </a:r>
              </a:p>
              <a:p>
                <a:pPr lvl="0"/>
                <a:r>
                  <a:rPr/>
                  <a:t>Dicotomizar variáveis não é necessário para conduzir análises estatísticas. Ao invés de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discrimine dois grupos independentes,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está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32</a:t>
                </a:r>
              </a:p>
              <a:p>
                <a:pPr lvl="1"/>
                <a:r>
                  <a:rPr/>
                  <a:t>Gini Index.</a:t>
                </a:r>
                <a:r>
                  <a:rPr baseline="30000"/>
                  <a:t>33</a:t>
                </a:r>
              </a:p>
              <a:p>
                <a:pPr lvl="1"/>
                <a:r>
                  <a:rPr/>
                  <a:t>Estatística qui-quadrado (</a:t>
                </a:r>
                <a14:m>
                  <m:oMath xmlns:m="http://schemas.openxmlformats.org/officeDocument/2006/math">
                    <m:sSup>
                      <m:e>
                        <m:r>
                          <m:t>χ</m:t>
                        </m:r>
                      </m:e>
                      <m:sup>
                        <m:r>
                          <m:t>2</m:t>
                        </m:r>
                      </m:sup>
                    </m:sSup>
                  </m:oMath>
                </a14:m>
                <a:r>
                  <a:rPr/>
                  <a:t>).</a:t>
                </a:r>
                <a:r>
                  <a:rPr baseline="30000"/>
                  <a:t>34</a:t>
                </a:r>
              </a:p>
              <a:p>
                <a:pPr lvl="1"/>
                <a:r>
                  <a:rPr/>
                  <a:t>Risco relativo.</a:t>
                </a:r>
                <a:r>
                  <a:rPr baseline="30000"/>
                  <a:t>35</a:t>
                </a:r>
              </a:p>
              <a:p>
                <a:pPr lvl="1"/>
                <a:r>
                  <a:rPr/>
                  <a:t>Kappa (</a:t>
                </a:r>
                <a14:m>
                  <m:oMath xmlns:m="http://schemas.openxmlformats.org/officeDocument/2006/math">
                    <m:r>
                      <m:t>κ</m:t>
                    </m:r>
                  </m:oMath>
                </a14:m>
                <a:r>
                  <a:rPr/>
                  <a:t>).</a:t>
                </a:r>
                <a:r>
                  <a:rPr baseline="30000"/>
                  <a:t>36</a:t>
                </a:r>
                <a:r>
                  <a:rPr/>
                  <a:t>.</a:t>
                </a:r>
              </a:p>
              <a:p>
                <a:pPr lvl="0" indent="0" marL="0">
                  <a:buNone/>
                </a:pP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37</a:t>
            </a:r>
            <a:r>
              <a:rPr/>
              <a:t> fornece a função </a:t>
            </a:r>
            <a:r>
              <a:rPr i="1"/>
              <a:t>as_factor</a:t>
            </a:r>
            <a:r>
              <a:rPr/>
              <a:t> para converter uma variável em fator. </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101p.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18,38</a:t>
            </a:r>
          </a:p>
          <a:p>
            <a:pPr lvl="1"/>
            <a:r>
              <a:rPr i="1"/>
              <a:t>Média</a:t>
            </a:r>
          </a:p>
          <a:p>
            <a:pPr lvl="1"/>
            <a:r>
              <a:rPr i="1"/>
              <a:t>Mediana</a:t>
            </a:r>
          </a:p>
          <a:p>
            <a:pPr lvl="1"/>
            <a:r>
              <a:rPr i="1"/>
              <a:t>Moda</a:t>
            </a:r>
          </a:p>
          <a:p>
            <a:pPr lvl="0"/>
            <a:r>
              <a:rPr/>
              <a:t>Parâmetros de dispersão:</a:t>
            </a:r>
            <a:r>
              <a:rPr baseline="30000"/>
              <a:t>18,38</a:t>
            </a:r>
          </a:p>
          <a:p>
            <a:pPr lvl="1"/>
            <a:r>
              <a:rPr i="1"/>
              <a:t>Variância</a:t>
            </a:r>
          </a:p>
          <a:p>
            <a:pPr lvl="1"/>
            <a:r>
              <a:rPr i="1"/>
              <a:t>Desvio-padrão</a:t>
            </a:r>
            <a:r>
              <a:rPr/>
              <a:t>: Estima a variabilidade entre as observações e a média amostra, e estima a variabilidade na população.</a:t>
            </a:r>
            <a:r>
              <a:rPr baseline="30000"/>
              <a:t>39</a:t>
            </a:r>
          </a:p>
          <a:p>
            <a:pPr lvl="1"/>
            <a:r>
              <a:rPr i="1"/>
              <a:t>Erro-padrão</a:t>
            </a:r>
            <a:r>
              <a:rPr/>
              <a:t>: Estima a variabilidade teórica entre médias amostrais.</a:t>
            </a:r>
            <a:r>
              <a:rPr baseline="30000"/>
              <a:t>39</a:t>
            </a:r>
          </a:p>
          <a:p>
            <a:pPr lvl="1"/>
            <a:r>
              <a:rPr i="1"/>
              <a:t>Amplitude</a:t>
            </a:r>
          </a:p>
          <a:p>
            <a:pPr lvl="1"/>
            <a:r>
              <a:rPr i="1"/>
              <a:t>Intervalo interquartil</a:t>
            </a:r>
          </a:p>
          <a:p>
            <a:pPr lvl="1"/>
            <a:r>
              <a:rPr i="1"/>
              <a:t>Intervalo de confiança</a:t>
            </a:r>
          </a:p>
          <a:p>
            <a:pPr lvl="0"/>
            <a:r>
              <a:rPr/>
              <a:t>Parâmetros de proporção:</a:t>
            </a:r>
            <a:r>
              <a:rPr baseline="30000"/>
              <a:t>18,38,40</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40</a:t>
            </a:r>
          </a:p>
          <a:p>
            <a:pPr lvl="0"/>
            <a:r>
              <a:rPr/>
              <a:t>Parâmetros de distribuição:</a:t>
            </a:r>
            <a:r>
              <a:rPr baseline="30000"/>
              <a:t>38</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41</a:t>
            </a:r>
            <a:r>
              <a:rPr/>
              <a:t> fornece a função </a:t>
            </a:r>
            <a:r>
              <a:rPr i="1"/>
              <a:t>quantile</a:t>
            </a:r>
            <a:r>
              <a:rPr/>
              <a:t> para executar análise de percentis. </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fora da curva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42</a:t>
            </a:r>
          </a:p>
          <a:p>
            <a:pPr lvl="0"/>
            <a:r>
              <a:rPr/>
              <a:t>Mais especificamente, um valor discrepante é uma observação incomun que exerce influencia indevida em uma análise.</a:t>
            </a:r>
            <a:r>
              <a:rPr baseline="30000"/>
              <a:t>42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42</a:t>
            </a:r>
          </a:p>
          <a:p>
            <a:pPr lvl="0"/>
            <a:r>
              <a:rPr/>
              <a:t>Valores discrepantes na variável de desfecho podem exigir uma abordagem mais refinada, especialmente quando representam uma variação real na variável que está sendo medida.</a:t>
            </a:r>
            <a:r>
              <a:rPr baseline="30000"/>
              <a:t>42</a:t>
            </a:r>
          </a:p>
          <a:p>
            <a:pPr lvl="0"/>
            <a:r>
              <a:rPr/>
              <a:t>Valores discrepantes em uma (co)variável podem surgir devido a um projeto experimental inadequado; nesse caso, abandonar a observação ou transformar a covariável são opções adequadas.</a:t>
            </a:r>
            <a:r>
              <a:rPr baseline="30000"/>
              <a:t>42</a:t>
            </a:r>
          </a:p>
          <a:p>
            <a:pPr lvl="0"/>
            <a:r>
              <a:rPr/>
              <a:t>É importante reportar se existem valores discrepantes e como foram tratados.</a:t>
            </a:r>
            <a:r>
              <a:rPr baseline="30000"/>
              <a:t>42</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43</a:t>
            </a:r>
          </a:p>
          <a:p>
            <a:pPr lvl="0"/>
            <a:r>
              <a:rPr>
                <a:hlinkClick r:id="rId2"/>
              </a:rPr>
              <a:t>R version 4.3.1 (2023-06-16)</a:t>
            </a:r>
            <a:r>
              <a:rPr/>
              <a:t>.</a:t>
            </a:r>
            <a:r>
              <a:rPr baseline="30000"/>
              <a:t>43</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44</a:t>
            </a:r>
          </a:p>
          <a:p>
            <a:pPr lvl="0"/>
            <a:r>
              <a:rPr/>
              <a:t>Defina os tipos de variáveis adequadamente no banco de dados.</a:t>
            </a:r>
            <a:r>
              <a:rPr baseline="30000"/>
              <a:t>44</a:t>
            </a:r>
          </a:p>
          <a:p>
            <a:pPr lvl="0"/>
            <a:r>
              <a:rPr/>
              <a:t>Defina constantes - isto é, variáveis de valor fixo - ao invés de digitar valores.</a:t>
            </a:r>
            <a:r>
              <a:rPr baseline="30000"/>
              <a:t>44</a:t>
            </a:r>
          </a:p>
          <a:p>
            <a:pPr lvl="0"/>
            <a:r>
              <a:rPr/>
              <a:t>Use e cite os pacotes disponíveis para suas análises.</a:t>
            </a:r>
            <a:r>
              <a:rPr baseline="30000"/>
              <a:t>44</a:t>
            </a:r>
          </a:p>
          <a:p>
            <a:pPr lvl="0"/>
            <a:r>
              <a:rPr/>
              <a:t>Controle as versões do script.</a:t>
            </a:r>
            <a:r>
              <a:rPr baseline="30000"/>
              <a:t>44,45</a:t>
            </a:r>
          </a:p>
          <a:p>
            <a:pPr lvl="0"/>
            <a:r>
              <a:rPr/>
              <a:t>Teste o script antes de sua utilização.</a:t>
            </a:r>
            <a:r>
              <a:rPr baseline="30000"/>
              <a:t>44</a:t>
            </a:r>
          </a:p>
          <a:p>
            <a:pPr lvl="0"/>
            <a:r>
              <a:rPr/>
              <a:t>Conduza revisão por pares do código durante a redação (digitação em dupla).</a:t>
            </a:r>
            <a:r>
              <a:rPr baseline="30000"/>
              <a:t>44</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45</a:t>
            </a:r>
          </a:p>
          <a:p>
            <a:pPr lvl="0"/>
            <a:r>
              <a:rPr/>
              <a:t>Minimamente, partes importantes incluindo implementações de novos algoritmos e dados que permitam reproduzir um resultado importante.</a:t>
            </a:r>
            <a:r>
              <a:rPr baseline="30000"/>
              <a:t>45</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45</a:t>
            </a:r>
          </a:p>
          <a:p>
            <a:pPr lvl="0"/>
            <a:r>
              <a:rPr/>
              <a:t>Escolha uma licença apropriada para garantir como outros usarão seus scripts.</a:t>
            </a:r>
            <a:r>
              <a:rPr baseline="30000"/>
              <a:t>45</a:t>
            </a:r>
          </a:p>
          <a:p>
            <a:pPr lvl="0"/>
            <a:r>
              <a:rPr/>
              <a:t>Providencie a documentação sobre seu script (ex.: arquivos </a:t>
            </a:r>
            <a:r>
              <a:rPr i="1"/>
              <a:t>README</a:t>
            </a:r>
            <a:r>
              <a:rPr/>
              <a:t>).</a:t>
            </a:r>
            <a:r>
              <a:rPr baseline="30000"/>
              <a:t>45</a:t>
            </a:r>
          </a:p>
          <a:p>
            <a:pPr lvl="0"/>
            <a:r>
              <a:rPr/>
              <a:t>Compartilhar todos os pacotes relacionados à sua análise.</a:t>
            </a:r>
            <a:r>
              <a:rPr baseline="30000"/>
              <a:t>46</a:t>
            </a:r>
          </a:p>
          <a:p>
            <a:pPr lvl="0" indent="0" marL="0">
              <a:buNone/>
            </a:pPr>
          </a:p>
          <a:p>
            <a:pPr lvl="0" indent="0" marL="0">
              <a:buNone/>
            </a:pPr>
            <a:r>
              <a:rPr/>
              <a:t>O pacote </a:t>
            </a:r>
            <a:r>
              <a:rPr i="1"/>
              <a:t>formatR</a:t>
            </a:r>
            <a:r>
              <a:rPr baseline="30000"/>
              <a:t>47</a:t>
            </a:r>
            <a:r>
              <a:rPr/>
              <a:t> fornece funções para formatar um ou mais scripts. </a:t>
            </a:r>
          </a:p>
          <a:p>
            <a:pPr lvl="0" indent="0" marL="0">
              <a:buNone/>
            </a:pPr>
            <a:r>
              <a:rPr/>
              <a:t>O pacote </a:t>
            </a:r>
            <a:r>
              <a:rPr i="1"/>
              <a:t>pkglite</a:t>
            </a:r>
            <a:r>
              <a:rPr baseline="30000"/>
              <a:t>48</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49</a:t>
            </a:r>
          </a:p>
          <a:p>
            <a:pPr lvl="0"/>
            <a:r>
              <a:rPr>
                <a:hlinkClick r:id="rId6"/>
              </a:rPr>
              <a:t>jamovi</a:t>
            </a:r>
            <a:r>
              <a:rPr/>
              <a:t>.</a:t>
            </a:r>
            <a:r>
              <a:rPr baseline="30000"/>
              <a:t>50</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51</a:t>
            </a:r>
          </a:p>
          <a:p>
            <a:pPr lvl="0"/>
            <a:r>
              <a:rPr/>
              <a:t>Cada observação possui sua própria linha (horizontal).</a:t>
            </a:r>
            <a:r>
              <a:rPr baseline="30000"/>
              <a:t>51</a:t>
            </a:r>
          </a:p>
          <a:p>
            <a:pPr lvl="0"/>
            <a:r>
              <a:rPr/>
              <a:t>Cada valor possui sua própria célula especificada em um par (linha, coluna).</a:t>
            </a:r>
            <a:r>
              <a:rPr baseline="30000"/>
              <a:t>51</a:t>
            </a:r>
          </a:p>
          <a:p>
            <a:pPr lvl="0"/>
            <a:r>
              <a:rPr/>
              <a:t>Cada célula possui seu próprio dado.</a:t>
            </a:r>
            <a:r>
              <a:rPr baseline="30000"/>
              <a:t>51</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52</a:t>
            </a:r>
          </a:p>
          <a:p>
            <a:pPr lvl="0"/>
            <a:r>
              <a:rPr/>
              <a:t>Use apenas 1 (uma) linha de cabeçalho para nomear os fatores e variáveis do seu estudo.</a:t>
            </a:r>
            <a:r>
              <a:rPr baseline="30000"/>
              <a:t>52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52,53</a:t>
            </a:r>
          </a:p>
          <a:p>
            <a:pPr lvl="0"/>
            <a:r>
              <a:rPr/>
              <a:t>Crie um dicionário de dados (metadados) em um arquivo separado contendo: nome da variável, descrição da variável, unidades de medida e valores extremos possíveis.</a:t>
            </a:r>
            <a:r>
              <a:rPr baseline="30000"/>
              <a:t>52</a:t>
            </a:r>
          </a:p>
          <a:p>
            <a:pPr lvl="0"/>
            <a:r>
              <a:rPr/>
              <a:t>Use recursos para validação de dados antes e durante a digitação de dados.</a:t>
            </a:r>
            <a:r>
              <a:rPr baseline="30000"/>
              <a:t>52,53</a:t>
            </a:r>
          </a:p>
          <a:p>
            <a:pPr lvl="0" indent="0" marL="0">
              <a:buNone/>
            </a:pPr>
          </a:p>
          <a:p>
            <a:pPr lvl="0" indent="0" marL="0">
              <a:buNone/>
            </a:pPr>
            <a:r>
              <a:rPr/>
              <a:t>O pacote </a:t>
            </a:r>
            <a:r>
              <a:rPr i="1"/>
              <a:t>data.table</a:t>
            </a:r>
            <a:r>
              <a:rPr baseline="30000"/>
              <a:t>54</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52</a:t>
            </a:r>
          </a:p>
          <a:p>
            <a:pPr lvl="0"/>
            <a:r>
              <a:rPr/>
              <a:t>Não inclua análises estatísticas ou gráficos nas tabelas de dados brutos.</a:t>
            </a:r>
            <a:r>
              <a:rPr baseline="30000"/>
              <a:t>52</a:t>
            </a:r>
          </a:p>
          <a:p>
            <a:pPr lvl="0"/>
            <a:r>
              <a:rPr/>
              <a:t>Não utilize cores como informação. Se necessário, crie colunas adicionais - variáveis instrumentais ou auxiliares - para identificar a informação de modo que possa ser analisada.</a:t>
            </a:r>
            <a:r>
              <a:rPr baseline="30000"/>
              <a:t>52</a:t>
            </a:r>
          </a:p>
          <a:p>
            <a:pPr lvl="0"/>
            <a:r>
              <a:rPr/>
              <a:t>Não use células mescladas.</a:t>
            </a:r>
          </a:p>
          <a:p>
            <a:pPr lvl="0"/>
            <a:r>
              <a:rPr/>
              <a:t>Delete linhas e/ou colunas totalmente em branco (sem unidades de análise e/ou sem variáveis).</a:t>
            </a:r>
          </a:p>
          <a:p>
            <a:pPr lvl="0" indent="0" marL="0">
              <a:buNone/>
            </a:pP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55–64</a:t>
            </a:r>
          </a:p>
          <a:p>
            <a:pPr lvl="0"/>
            <a:r>
              <a:rPr i="1"/>
              <a:t>Estudos básicos</a:t>
            </a:r>
            <a:r>
              <a:rPr baseline="30000"/>
              <a:t>56,61</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62,64</a:t>
            </a:r>
          </a:p>
          <a:p>
            <a:pPr lvl="0"/>
            <a:r>
              <a:rPr i="1"/>
              <a:t>Estudos observacionais</a:t>
            </a:r>
            <a:r>
              <a:rPr baseline="30000"/>
              <a:t>56,61</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60,63</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57,59</a:t>
            </a:r>
          </a:p>
          <a:p>
            <a:pPr lvl="1"/>
            <a:r>
              <a:rPr/>
              <a:t>Validade</a:t>
            </a:r>
          </a:p>
          <a:p>
            <a:pPr lvl="1"/>
            <a:r>
              <a:rPr/>
              <a:t>Confiabilidade</a:t>
            </a:r>
          </a:p>
          <a:p>
            <a:pPr lvl="1"/>
            <a:r>
              <a:rPr/>
              <a:t>Concordância</a:t>
            </a:r>
          </a:p>
          <a:p>
            <a:pPr lvl="0"/>
            <a:r>
              <a:rPr i="1"/>
              <a:t>Estudos quase-experimentais</a:t>
            </a:r>
            <a:r>
              <a:rPr baseline="30000"/>
              <a:t>58</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56,61</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56</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55</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65,66</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67</a:t>
            </a:r>
          </a:p>
          <a:p>
            <a:pPr lvl="0"/>
            <a:r>
              <a:rPr/>
              <a:t>As variáveis escolhidas para pareamento devem ter relação com as variáveis de desfecho, mas não são de interesse elas mesmas.</a:t>
            </a:r>
            <a:r>
              <a:rPr baseline="30000"/>
              <a:t>67</a:t>
            </a:r>
          </a:p>
          <a:p>
            <a:pPr lvl="0"/>
            <a:r>
              <a:rPr/>
              <a:t>O ajuste por pareamento deve ser incluído nas análises estatísticas mesmo que as variáveis de pareamento não sejam consideradas prognósticas ou confundidores na amostra estudada.</a:t>
            </a:r>
            <a:r>
              <a:rPr baseline="30000"/>
              <a:t>67</a:t>
            </a:r>
          </a:p>
          <a:p>
            <a:pPr lvl="0"/>
            <a:r>
              <a:rPr/>
              <a:t>A ausência de evidência estatística de diferença entre grupos não é considerada pareamento.</a:t>
            </a:r>
            <a:r>
              <a:rPr baseline="30000"/>
              <a:t>67</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68</a:t>
            </a:r>
          </a:p>
          <a:p>
            <a:pPr lvl="0" indent="0" marL="0">
              <a:buNone/>
            </a:pPr>
          </a:p>
          <a:p>
            <a:pPr lvl="0" indent="0" marL="0">
              <a:spcBef>
                <a:spcPts val="3000"/>
              </a:spcBef>
              <a:buNone/>
            </a:pPr>
            <a:r>
              <a:rPr b="1"/>
              <a:t>O que é validade externa?</a:t>
            </a:r>
          </a:p>
          <a:p>
            <a:pPr lvl="0"/>
            <a:r>
              <a:rPr/>
              <a:t>.</a:t>
            </a:r>
            <a:r>
              <a:rPr baseline="30000"/>
              <a:t>68</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69</a:t>
            </a:r>
            <a:r>
              <a:rPr/>
              <a:t>, nem deve ser utilizada para hipotetizar após os dados serem coletados (conhecido como </a:t>
            </a:r>
            <a:r>
              <a:rPr i="1"/>
              <a:t>Hypothesizing After Results are Known</a:t>
            </a:r>
            <a:r>
              <a:rPr/>
              <a:t>, HARKing)</a:t>
            </a:r>
            <a:r>
              <a:rPr baseline="30000"/>
              <a:t>70</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71</a:t>
            </a:r>
          </a:p>
          <a:p>
            <a:pPr lvl="0"/>
            <a:r>
              <a:rPr/>
              <a:t>Codificação 0 ou 1 para variáveis dicotômicas para representar a direção esperada da associação entre elas.</a:t>
            </a:r>
            <a:r>
              <a:rPr baseline="30000"/>
              <a:t>71</a:t>
            </a:r>
          </a:p>
          <a:p>
            <a:pPr lvl="0"/>
            <a:r>
              <a:rPr/>
              <a:t>Ordenação cronológica de variáveis com registros temporais (retrospectivos ou prospectivos).</a:t>
            </a:r>
            <a:r>
              <a:rPr baseline="30000"/>
              <a:t>71</a:t>
            </a:r>
          </a:p>
          <a:p>
            <a:pPr lvl="0"/>
            <a:r>
              <a:rPr/>
              <a:t>A distribuição das variáveis para verificação das suposições das análises planejadas.</a:t>
            </a:r>
            <a:r>
              <a:rPr baseline="30000"/>
              <a:t>71</a:t>
            </a:r>
          </a:p>
          <a:p>
            <a:pPr lvl="0"/>
            <a:r>
              <a:rPr/>
              <a:t>Ocorrência de efeitos teto e piso nas variáveis.</a:t>
            </a:r>
            <a:r>
              <a:rPr baseline="30000"/>
              <a:t>71</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42</a:t>
                </a:r>
              </a:p>
              <a:p>
                <a:pPr lvl="0"/>
                <a:r>
                  <a:rPr/>
                  <a:t>A condução de análise exploratória de dados pode ajudar a identificar padrões e pode prientar trabalhos futuros, mas os resultados não devem ser interpretatos como inferências sobre uma população.</a:t>
                </a:r>
                <a:r>
                  <a:rPr baseline="30000"/>
                  <a:t>42</a:t>
                </a:r>
              </a:p>
              <a:p>
                <a:pPr lvl="0"/>
                <a:r>
                  <a:rPr/>
                  <a:t>A análise exploratória não deve ser usada para definir as questões e hipóteses científicas do estudo.</a:t>
                </a:r>
                <a:r>
                  <a:rPr baseline="30000"/>
                  <a:t>42</a:t>
                </a:r>
              </a:p>
              <a:p>
                <a:pPr lvl="0"/>
                <a:r>
                  <a:rPr/>
                  <a:t>Cada combinação de problema de pesquisa e delineamento de estudo pode demandar um plano de análise exploratório distinto.</a:t>
                </a:r>
                <a:r>
                  <a:rPr baseline="30000"/>
                  <a:t>42</a:t>
                </a:r>
              </a:p>
              <a:p>
                <a:pPr lvl="0" indent="0" marL="0">
                  <a:buNone/>
                </a:pPr>
              </a:p>
              <a:p>
                <a:pPr lvl="0" indent="0" marL="0">
                  <a:buNone/>
                </a:pPr>
                <a:r>
                  <a:rPr/>
                  <a:t>O pacote </a:t>
                </a:r>
                <a:r>
                  <a:rPr i="1"/>
                  <a:t>explore</a:t>
                </a:r>
                <a:r>
                  <a:rPr baseline="30000"/>
                  <a:t>72</a:t>
                </a:r>
                <a:r>
                  <a:rPr/>
                  <a:t> fornece funções para análise exploratória interativa. </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42</a:t>
                </a:r>
              </a:p>
              <a:p>
                <a:pPr lvl="1"/>
                <a:r>
                  <a:rPr/>
                  <a:t>Boxplots</a:t>
                </a:r>
              </a:p>
              <a:p>
                <a:pPr lvl="0" indent="0" marL="0">
                  <a:buNone/>
                </a:pPr>
              </a:p>
              <a:p>
                <a:pPr lvl="0" indent="0" marL="0">
                  <a:buNone/>
                </a:pPr>
                <a:r>
                  <a:rPr/>
                  <a:t>O pacote </a:t>
                </a:r>
                <a:r>
                  <a:rPr i="1"/>
                  <a:t>graphics</a:t>
                </a:r>
                <a:r>
                  <a:rPr baseline="30000"/>
                  <a:t>73</a:t>
                </a:r>
                <a:r>
                  <a:rPr/>
                  <a:t> fornece a função </a:t>
                </a:r>
                <a:r>
                  <a:rPr i="1"/>
                  <a:t>boxplot</a:t>
                </a:r>
                <a:r>
                  <a:rPr/>
                  <a:t> para construção de boxplots. </a:t>
                </a:r>
              </a:p>
              <a:p>
                <a:pPr lvl="0" indent="0" marL="0">
                  <a:buNone/>
                </a:pPr>
              </a:p>
              <a:p>
                <a:pPr lvl="0"/>
                <a:r>
                  <a:rPr/>
                  <a:t>Verifique a homocedasticidade (homogeneidade da variância):</a:t>
                </a:r>
                <a:r>
                  <a:rPr baseline="30000"/>
                  <a:t>42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42</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42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42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42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42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73</a:t>
                </a:r>
                <a:r>
                  <a:rPr/>
                  <a:t> fornece a função </a:t>
                </a:r>
                <a:r>
                  <a:rPr i="1"/>
                  <a:t>coplot</a:t>
                </a:r>
                <a:r>
                  <a:rPr/>
                  <a:t> para construção de coplots. </a:t>
                </a:r>
              </a:p>
              <a:p>
                <a:pPr lvl="0" indent="0" marL="0">
                  <a:buNone/>
                </a:pPr>
              </a:p>
              <a:p>
                <a:pPr lvl="0"/>
                <a:r>
                  <a:rPr/>
                  <a:t>Verifique por dependência entre variáveis de um modelo de regressão:</a:t>
                </a:r>
                <a:r>
                  <a:rPr baseline="30000"/>
                  <a:t>42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74</a:t>
            </a:r>
            <a:r>
              <a:rPr/>
              <a:t> fornece a função </a:t>
            </a:r>
            <a:r>
              <a:rPr i="1"/>
              <a:t>create_report</a:t>
            </a:r>
            <a:r>
              <a:rPr/>
              <a:t> para executar análise exploratória. </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75</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76</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76</a:t>
            </a:r>
          </a:p>
          <a:p>
            <a:pPr lvl="0"/>
            <a:r>
              <a:rPr/>
              <a:t>Verificar aderência ao protocolo do estudo, incluindo critérios de inclusão/exclusão, tamanho da amostra e perdas amostrais.</a:t>
            </a:r>
            <a:r>
              <a:rPr baseline="30000"/>
              <a:t>76</a:t>
            </a:r>
          </a:p>
          <a:p>
            <a:pPr lvl="0"/>
            <a:r>
              <a:rPr/>
              <a:t>Permitir a replicação do estudo.</a:t>
            </a:r>
            <a:r>
              <a:rPr baseline="30000"/>
              <a:t>76</a:t>
            </a:r>
          </a:p>
          <a:p>
            <a:pPr lvl="0"/>
            <a:r>
              <a:rPr/>
              <a:t>Meta-analisar os dados junto a estudos similares.</a:t>
            </a:r>
            <a:r>
              <a:rPr baseline="30000"/>
              <a:t>76</a:t>
            </a:r>
          </a:p>
          <a:p>
            <a:pPr lvl="0"/>
            <a:r>
              <a:rPr/>
              <a:t>Avaliar a generalização (validade externa) das conclusões do estudo.</a:t>
            </a:r>
            <a:r>
              <a:rPr baseline="30000"/>
              <a:t>76</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77</a:t>
            </a:r>
          </a:p>
          <a:p>
            <a:pPr lvl="0"/>
            <a:r>
              <a:rPr/>
              <a:t>Inclua na tabela: título ou legenda, uma síntese descritiva (geralmente por meio de parâmetros descritivos), intervalos de confiança e/ou p-valores conforme necessário para adequada interpretação.</a:t>
            </a:r>
            <a:r>
              <a:rPr baseline="30000"/>
              <a:t>75,78</a:t>
            </a:r>
          </a:p>
          <a:p>
            <a:pPr lvl="0" indent="0" marL="0">
              <a:buNone/>
            </a:pPr>
          </a:p>
          <a:p>
            <a:pPr lvl="0" indent="0" marL="0">
              <a:buNone/>
            </a:pPr>
            <a:r>
              <a:rPr/>
              <a:t>O pacote </a:t>
            </a:r>
            <a:r>
              <a:rPr i="1"/>
              <a:t>table1</a:t>
            </a:r>
            <a:r>
              <a:rPr baseline="30000"/>
              <a:t>79</a:t>
            </a:r>
            <a:r>
              <a:rPr/>
              <a:t> fornece funções para construção da ‘Tabela 1’ </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80</a:t>
            </a:r>
          </a:p>
          <a:p>
            <a:pPr lvl="0" indent="0" marL="0">
              <a:buNone/>
            </a:pPr>
          </a:p>
          <a:p>
            <a:pPr lvl="0" indent="0" marL="0">
              <a:buNone/>
            </a:pPr>
            <a:r>
              <a:rPr/>
              <a:t>O pacote </a:t>
            </a:r>
            <a:r>
              <a:rPr i="1"/>
              <a:t>table1</a:t>
            </a:r>
            <a:r>
              <a:rPr baseline="30000"/>
              <a:t>79</a:t>
            </a:r>
            <a:r>
              <a:rPr/>
              <a:t> fornece funções para construção da ‘Tabela 2’ </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81</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81</a:t>
            </a:r>
          </a:p>
          <a:p>
            <a:pPr lvl="0" indent="0" marL="0">
              <a:buNone/>
            </a:pPr>
          </a:p>
          <a:p>
            <a:pPr lvl="0" indent="0" marL="0">
              <a:buNone/>
            </a:pPr>
            <a:r>
              <a:rPr/>
              <a:t>Os pacotes </a:t>
            </a:r>
            <a:r>
              <a:rPr i="1"/>
              <a:t>ggplot2</a:t>
            </a:r>
            <a:r>
              <a:rPr baseline="30000"/>
              <a:t>82</a:t>
            </a:r>
            <a:r>
              <a:rPr/>
              <a:t>, </a:t>
            </a:r>
            <a:r>
              <a:rPr i="1"/>
              <a:t>plotly</a:t>
            </a:r>
            <a:r>
              <a:rPr baseline="30000"/>
              <a:t>83</a:t>
            </a:r>
            <a:r>
              <a:rPr/>
              <a:t> e </a:t>
            </a:r>
            <a:r>
              <a:rPr i="1"/>
              <a:t>corrplot</a:t>
            </a:r>
            <a:r>
              <a:rPr baseline="30000"/>
              <a:t>84</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85</a:t>
            </a:r>
          </a:p>
          <a:p>
            <a:pPr lvl="0"/>
            <a:r>
              <a:rPr/>
              <a:t>Barras de erro mais longas representam mais imprecisão (maiores erros), enquanto barras mais curtas representam mais precisão na estimativa.</a:t>
            </a:r>
            <a:r>
              <a:rPr baseline="30000"/>
              <a:t>85</a:t>
            </a:r>
          </a:p>
          <a:p>
            <a:pPr lvl="0"/>
            <a:r>
              <a:rPr/>
              <a:t>Barras de erro descritivas geralmente apresentam a amplitude (mínimo-máximo) ou desvio-padrão.</a:t>
            </a:r>
            <a:r>
              <a:rPr baseline="30000"/>
              <a:t>85</a:t>
            </a:r>
          </a:p>
          <a:p>
            <a:pPr lvl="0"/>
            <a:r>
              <a:rPr/>
              <a:t>Barras de erro inferenciais geralmente apresentam o erro-padrão ou intervalo de confiança (por exemplo, de 95%).</a:t>
            </a:r>
            <a:r>
              <a:rPr baseline="30000"/>
              <a:t>85</a:t>
            </a:r>
          </a:p>
          <a:p>
            <a:pPr lvl="0"/>
            <a:r>
              <a:rPr/>
              <a:t>O comprimento das barras de erro sugere graficamente a imprecisão dos dados do estudo, uma vez que o valor verdadeiro da população pode estar em qualquer nível do intervalo da barra.</a:t>
            </a:r>
            <a:r>
              <a:rPr baseline="30000"/>
              <a:t>85</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85</a:t>
            </a:r>
          </a:p>
          <a:p>
            <a:pPr lvl="0"/>
            <a:r>
              <a:rPr/>
              <a:t>Para análise inferencial de figuras, as barras de erro representadas por erro-padrão ou intervalo de confiança são preferíveis à amplitude ou desvio-padrão.</a:t>
            </a:r>
            <a:r>
              <a:rPr baseline="30000"/>
              <a:t>85</a:t>
            </a:r>
          </a:p>
          <a:p>
            <a:pPr lvl="0"/>
            <a:r>
              <a:rPr/>
              <a:t>Evite gráficos de barra e mostre a distribuição dos dados sempre que possível.</a:t>
            </a:r>
            <a:r>
              <a:rPr baseline="30000"/>
              <a:t>86</a:t>
            </a:r>
          </a:p>
          <a:p>
            <a:pPr lvl="0"/>
            <a:r>
              <a:rPr/>
              <a:t>Exiba os pontos de dados em boxplots.</a:t>
            </a:r>
            <a:r>
              <a:rPr baseline="30000"/>
              <a:t>86</a:t>
            </a:r>
          </a:p>
          <a:p>
            <a:pPr lvl="0"/>
            <a:r>
              <a:rPr/>
              <a:t>Use </a:t>
            </a:r>
            <a:r>
              <a:rPr i="1"/>
              <a:t>jitter</a:t>
            </a:r>
            <a:r>
              <a:rPr/>
              <a:t> simétrico em gráficos de pontos para permitir a visualização de todos os dados.</a:t>
            </a:r>
            <a:r>
              <a:rPr baseline="30000"/>
              <a:t>86</a:t>
            </a:r>
          </a:p>
          <a:p>
            <a:pPr lvl="0"/>
            <a:r>
              <a:rPr/>
              <a:t>Prefira palhetas de cor adaptadas para daltônicos.</a:t>
            </a:r>
            <a:r>
              <a:rPr baseline="30000"/>
              <a:t>86</a:t>
            </a:r>
          </a:p>
          <a:p>
            <a:pPr lvl="0" indent="0" marL="0">
              <a:buNone/>
            </a:pPr>
          </a:p>
          <a:p>
            <a:pPr lvl="0" indent="0" marL="0">
              <a:buNone/>
            </a:pPr>
            <a:r>
              <a:rPr/>
              <a:t>O pacote </a:t>
            </a:r>
            <a:r>
              <a:rPr i="1"/>
              <a:t>ggsci</a:t>
            </a:r>
            <a:r>
              <a:rPr baseline="30000"/>
              <a:t>87</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88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89</a:t>
            </a:r>
          </a:p>
          <a:p>
            <a:pPr lvl="0"/>
            <a:r>
              <a:rPr/>
              <a:t>Desafio a ideias aceitas.</a:t>
            </a:r>
            <a:r>
              <a:rPr baseline="30000"/>
              <a:t>89</a:t>
            </a:r>
          </a:p>
          <a:p>
            <a:pPr lvl="0"/>
            <a:r>
              <a:rPr/>
              <a:t>Conflito entre ideias divergentes.</a:t>
            </a:r>
            <a:r>
              <a:rPr baseline="30000"/>
              <a:t>89</a:t>
            </a:r>
          </a:p>
          <a:p>
            <a:pPr lvl="0"/>
            <a:r>
              <a:rPr/>
              <a:t>Variações regionais, temporais e populacionais.</a:t>
            </a:r>
            <a:r>
              <a:rPr baseline="30000"/>
              <a:t>89</a:t>
            </a:r>
          </a:p>
          <a:p>
            <a:pPr lvl="0"/>
            <a:r>
              <a:rPr/>
              <a:t>Experiências dos próprios pesquisadores.</a:t>
            </a:r>
            <a:r>
              <a:rPr baseline="30000"/>
              <a:t>89</a:t>
            </a:r>
          </a:p>
          <a:p>
            <a:pPr lvl="0"/>
            <a:r>
              <a:rPr/>
              <a:t>Imaginação sem fronteiras ou limites convencionais.</a:t>
            </a:r>
            <a:r>
              <a:rPr baseline="30000"/>
              <a:t>89</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90</a:t>
            </a:r>
          </a:p>
          <a:p>
            <a:pPr lvl="0"/>
            <a:r>
              <a:rPr/>
              <a:t>Teste de mínimos efeitos.</a:t>
            </a:r>
            <a:r>
              <a:rPr baseline="30000"/>
              <a:t>90</a:t>
            </a:r>
          </a:p>
          <a:p>
            <a:pPr lvl="0"/>
            <a:r>
              <a:rPr/>
              <a:t>Teste de equivalência.</a:t>
            </a:r>
            <a:r>
              <a:rPr baseline="30000"/>
              <a:t>90</a:t>
            </a:r>
          </a:p>
          <a:p>
            <a:pPr lvl="0"/>
            <a:r>
              <a:rPr/>
              <a:t>Teste de inferioridade.</a:t>
            </a:r>
            <a:r>
              <a:rPr baseline="30000"/>
              <a:t>90</a:t>
            </a:r>
          </a:p>
          <a:p>
            <a:pPr lvl="0"/>
            <a:r>
              <a:rPr/>
              <a:t>Teste de não-inferioridade.[REF]</a:t>
            </a:r>
          </a:p>
          <a:p>
            <a:pPr lvl="0"/>
            <a:r>
              <a:rPr/>
              <a:t>Teste de superioridade.[REF]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88</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88</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91</a:t>
                </a:r>
              </a:p>
              <a:p>
                <a:pPr lvl="0"/>
                <a:r>
                  <a:rPr/>
                  <a:t>Tamanho do efeito, como estimativa de significância substantiva (clínica).</a:t>
                </a:r>
                <a:r>
                  <a:rPr baseline="30000"/>
                  <a:t>91</a:t>
                </a:r>
              </a:p>
              <a:p>
                <a:pPr lvl="0" indent="0" marL="0">
                  <a:buNone/>
                </a:pP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88</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88</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88</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88</a:t>
                </a:r>
              </a:p>
              <a:p>
                <a:pPr lvl="0"/>
                <a:r>
                  <a:rPr/>
                  <a:t>Poder do teste pode ser calculado como (</a:t>
                </a:r>
                <a14:m>
                  <m:oMath xmlns:m="http://schemas.openxmlformats.org/officeDocument/2006/math">
                    <m:r>
                      <m:t>1</m:t>
                    </m:r>
                    <m:r>
                      <m:rPr>
                        <m:sty m:val="p"/>
                      </m:rPr>
                      <m:t>−</m:t>
                    </m:r>
                    <m:r>
                      <m:t>β</m:t>
                    </m:r>
                  </m:oMath>
                </a14:m>
                <a:r>
                  <a:rPr/>
                  <a:t>).</a:t>
                </a:r>
                <a:r>
                  <a:rPr baseline="30000"/>
                  <a:t>88</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92</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91</a:t>
                </a:r>
              </a:p>
              <a:p>
                <a:pPr lvl="0" indent="0" marL="0">
                  <a:buNone/>
                </a:pPr>
              </a:p>
              <a:p>
                <a:pPr lvl="0" indent="0" marL="0">
                  <a:spcBef>
                    <a:spcPts val="3000"/>
                  </a:spcBef>
                  <a:buNone/>
                </a:pPr>
                <a:r>
                  <a:rPr b="1"/>
                  <a:t>Quais são os tipos de tamanho do efeito?</a:t>
                </a:r>
              </a:p>
              <a:p>
                <a:pPr lvl="0"/>
                <a:r>
                  <a:rPr/>
                  <a:t>Diferenças padronizadas entre grupos:</a:t>
                </a:r>
                <a:r>
                  <a:rPr baseline="30000"/>
                  <a:t>91,92</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91,92</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92</a:t>
                </a:r>
              </a:p>
              <a:p>
                <a:pPr lvl="0" indent="0" marL="0">
                  <a:buNone/>
                </a:pPr>
              </a:p>
            </p:txBody>
          </p:sp>
        </mc:Choice>
      </mc:AlternateContent>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estatístico (maior erro tipo II) comparados aos testes paramétricos correspondentes.</a:t>
            </a:r>
            <a:r>
              <a:rPr baseline="30000"/>
              <a:t>18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93,94</a:t>
                </a:r>
              </a:p>
              <a:p>
                <a:pPr lvl="0"/>
                <a:r>
                  <a:rPr/>
                  <a:t>Valores de correlação positivos representam uma relação direta entre as variáveis, tal que valores maiores de uma variável estão associados a valores maiores de outra variável.</a:t>
                </a:r>
                <a:r>
                  <a:rPr baseline="30000"/>
                  <a:t>93,94</a:t>
                </a:r>
              </a:p>
              <a:p>
                <a:pPr lvl="0"/>
                <a:r>
                  <a:rPr/>
                  <a:t>Valores de correlação negativos representam uma relação indireta (ou inversa) entre as variáveis, tal que valores maiores (menores) de uma variável estão associados a valores maiores (menores) de outra variável.</a:t>
                </a:r>
                <a:r>
                  <a:rPr baseline="30000"/>
                  <a:t>93,94</a:t>
                </a:r>
              </a:p>
              <a:p>
                <a:pPr lvl="0"/>
                <a:r>
                  <a:rPr/>
                  <a:t>Valores de correlação próximos de </a:t>
                </a:r>
                <a14:m>
                  <m:oMath xmlns:m="http://schemas.openxmlformats.org/officeDocument/2006/math">
                    <m:r>
                      <m:t>0</m:t>
                    </m:r>
                  </m:oMath>
                </a14:m>
                <a:r>
                  <a:rPr/>
                  <a:t> representam a inexistência de relação entre as variáveis.</a:t>
                </a:r>
                <a:r>
                  <a:rPr baseline="30000"/>
                  <a:t>93,94</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93</a:t>
                </a:r>
              </a:p>
              <a:p>
                <a:pPr lvl="0"/>
                <a:r>
                  <a:rPr/>
                  <a:t>Tamanhos de efeito grande (ou qualquer outro) não representam necessariamente uma relação de concordância ou confiabilidade entre as variáveis.</a:t>
                </a:r>
                <a:r>
                  <a:rPr baseline="30000"/>
                  <a:t>93</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93,94</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93,94</a:t>
                </a:r>
              </a:p>
              <a:p>
                <a:pPr lvl="1"/>
                <a:r>
                  <a:rPr/>
                  <a:t>Tipo: paramétrico.</a:t>
                </a:r>
                <a:r>
                  <a:rPr baseline="30000"/>
                  <a:t>93,94</a:t>
                </a:r>
              </a:p>
              <a:p>
                <a:pPr lvl="1"/>
                <a:r>
                  <a:rPr/>
                  <a:t>Hipóteses:</a:t>
                </a:r>
                <a:r>
                  <a:rPr baseline="30000"/>
                  <a:t>94</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93,94</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Pearson (</a:t>
                </a:r>
                <a14:m>
                  <m:oMath xmlns:m="http://schemas.openxmlformats.org/officeDocument/2006/math">
                    <m:r>
                      <m:t>r</m:t>
                    </m:r>
                  </m:oMath>
                </a14:m>
                <a:r>
                  <a:rPr/>
                  <a:t>). </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93</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93</a:t>
                </a:r>
              </a:p>
              <a:p>
                <a:pPr lvl="1"/>
                <a:r>
                  <a:rPr/>
                  <a:t>Tipo: paramétrico.</a:t>
                </a:r>
                <a:r>
                  <a:rPr baseline="30000"/>
                  <a:t>93</a:t>
                </a:r>
              </a:p>
              <a:p>
                <a:pPr lvl="1"/>
                <a:r>
                  <a:rPr/>
                  <a:t>Hipóteses:</a:t>
                </a:r>
                <a:r>
                  <a:rPr baseline="30000"/>
                  <a:t>93</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93</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ponto-bisserial (</a:t>
                </a:r>
                <a14:m>
                  <m:oMath xmlns:m="http://schemas.openxmlformats.org/officeDocument/2006/math">
                    <m:sSub>
                      <m:e>
                        <m:r>
                          <m:t>r</m:t>
                        </m:r>
                      </m:e>
                      <m:sub>
                        <m:r>
                          <m:t>s</m:t>
                        </m:r>
                      </m:sub>
                    </m:sSub>
                  </m:oMath>
                </a14:m>
                <a:r>
                  <a:rPr/>
                  <a:t>). </a:t>
                </a:r>
              </a:p>
              <a:p>
                <a:pPr lvl="0" indent="0" marL="0">
                  <a:buNone/>
                </a:pPr>
              </a:p>
              <a:p>
                <a:pPr lvl="0"/>
                <a:r>
                  <a:rPr/>
                  <a:t>Coeficiente de correlação de Spearman (</a:t>
                </a:r>
                <a14:m>
                  <m:oMath xmlns:m="http://schemas.openxmlformats.org/officeDocument/2006/math">
                    <m:r>
                      <m:t>ρ</m:t>
                    </m:r>
                  </m:oMath>
                </a14:m>
                <a:r>
                  <a:rPr/>
                  <a:t>).</a:t>
                </a:r>
                <a:r>
                  <a:rPr baseline="30000"/>
                  <a:t>93,94</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93,94</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93,94</a:t>
                </a:r>
              </a:p>
              <a:p>
                <a:pPr lvl="1"/>
                <a:r>
                  <a:rPr/>
                  <a:t>Tipo: não-paramétrico.</a:t>
                </a:r>
                <a:r>
                  <a:rPr baseline="30000"/>
                  <a:t>93,94</a:t>
                </a:r>
              </a:p>
              <a:p>
                <a:pPr lvl="1"/>
                <a:r>
                  <a:rPr/>
                  <a:t>Hipóteses:</a:t>
                </a:r>
                <a:r>
                  <a:rPr baseline="30000"/>
                  <a:t>93,94</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93,94</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Spearman </a:t>
                </a:r>
                <a14:m>
                  <m:oMath xmlns:m="http://schemas.openxmlformats.org/officeDocument/2006/math">
                    <m:r>
                      <m:t>ρ</m:t>
                    </m:r>
                  </m:oMath>
                </a14:m>
                <a:r>
                  <a:rPr/>
                  <a:t>. </a:t>
                </a:r>
              </a:p>
              <a:p>
                <a:pPr lvl="0" indent="0" marL="0">
                  <a:buNone/>
                </a:pP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vieses, paradoxos, mitos e mal 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95,96</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96</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96</a:t>
                </a:r>
              </a:p>
              <a:p>
                <a:pPr lvl="1"/>
                <a:r>
                  <a:rPr/>
                  <a:t>Tipo: não paramétrico.</a:t>
                </a:r>
                <a:r>
                  <a:rPr baseline="30000"/>
                  <a:t>95,96</a:t>
                </a:r>
              </a:p>
              <a:p>
                <a:pPr lvl="1"/>
                <a:r>
                  <a:rPr/>
                  <a:t>Suposições:</a:t>
                </a:r>
                <a:r>
                  <a:rPr baseline="30000"/>
                  <a:t>95,96</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96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96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97</a:t>
                </a:r>
                <a:r>
                  <a:rPr/>
                  <a:t> fornece a função </a:t>
                </a:r>
                <a:r>
                  <a:rPr i="1"/>
                  <a:t>tbl_cross</a:t>
                </a:r>
                <a:r>
                  <a:rPr/>
                  <a:t> para criar uma tabela NxM. </a:t>
                </a:r>
              </a:p>
              <a:p>
                <a:pPr lvl="0" indent="0" marL="0">
                  <a:buNone/>
                </a:pPr>
              </a:p>
              <a:p>
                <a:pPr lvl="0"/>
                <a:r>
                  <a:rPr/>
                  <a:t>Teste Exato de Fisher (</a:t>
                </a:r>
                <a14:m>
                  <m:oMath xmlns:m="http://schemas.openxmlformats.org/officeDocument/2006/math">
                    <m:sSup>
                      <m:e>
                        <m:r>
                          <m:t>χ</m:t>
                        </m:r>
                      </m:e>
                      <m:sup>
                        <m:r>
                          <m:t>2</m:t>
                        </m:r>
                      </m:sup>
                    </m:sSup>
                  </m:oMath>
                </a14:m>
                <a:r>
                  <a:rPr/>
                  <a:t>).</a:t>
                </a:r>
                <a:r>
                  <a:rPr baseline="30000"/>
                  <a:t>95,96</a:t>
                </a:r>
              </a:p>
              <a:p>
                <a:pPr lvl="1"/>
                <a:r>
                  <a:rPr/>
                  <a:t>O teste exato de Fisher avalia a hipótese nula de independência aplicando a distribuição hipergeométrica dos números nas células da tabela.</a:t>
                </a:r>
                <a:r>
                  <a:rPr baseline="30000"/>
                  <a:t>96</a:t>
                </a:r>
              </a:p>
              <a:p>
                <a:pPr lvl="1"/>
                <a:r>
                  <a:rPr/>
                  <a:t>Hipóteses:</a:t>
                </a:r>
                <a:r>
                  <a:rPr baseline="30000"/>
                  <a:t>95,96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95,96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97</a:t>
                </a:r>
                <a:r>
                  <a:rPr/>
                  <a:t> fornece a função </a:t>
                </a:r>
                <a:r>
                  <a:rPr i="1"/>
                  <a:t>tbl_cross</a:t>
                </a:r>
                <a:r>
                  <a:rPr/>
                  <a:t> para criar uma tabela NxM. </a:t>
                </a:r>
              </a:p>
              <a:p>
                <a:pPr lvl="0" indent="0" marL="0">
                  <a:buNone/>
                </a:pPr>
              </a:p>
              <a:p>
                <a:pPr lvl="0"/>
                <a:r>
                  <a:rPr/>
                  <a:t>Kendall </a:t>
                </a:r>
                <a14:m>
                  <m:oMath xmlns:m="http://schemas.openxmlformats.org/officeDocument/2006/math">
                    <m:r>
                      <m:t>τ</m:t>
                    </m:r>
                  </m:oMath>
                </a14:m>
                <a:r>
                  <a:rPr/>
                  <a:t>.</a:t>
                </a:r>
                <a:r>
                  <a:rPr baseline="30000"/>
                  <a:t>93,94</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93,94</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93,94</a:t>
                </a:r>
              </a:p>
              <a:p>
                <a:pPr lvl="1"/>
                <a:r>
                  <a:rPr/>
                  <a:t>Tipo: não-paramétrico.</a:t>
                </a:r>
                <a:r>
                  <a:rPr baseline="30000"/>
                  <a:t>93,94</a:t>
                </a:r>
              </a:p>
              <a:p>
                <a:pPr lvl="1"/>
                <a:r>
                  <a:rPr/>
                  <a:t>Hipóteses:</a:t>
                </a:r>
                <a:r>
                  <a:rPr baseline="30000"/>
                  <a:t>93,94</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93,94</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a:t>
                </a:r>
                <a:r>
                  <a:rPr/>
                  <a:t> fornece a função </a:t>
                </a:r>
                <a:r>
                  <a:rPr i="1"/>
                  <a:t>cor.test</a:t>
                </a:r>
                <a:r>
                  <a:rPr/>
                  <a:t> para calcular o coeficiente Kendall </a:t>
                </a:r>
                <a14:m>
                  <m:oMath xmlns:m="http://schemas.openxmlformats.org/officeDocument/2006/math">
                    <m:r>
                      <m:t>τ</m:t>
                    </m:r>
                  </m:oMath>
                </a14:m>
                <a:r>
                  <a:rPr/>
                  <a:t> </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98</a:t>
            </a:r>
          </a:p>
          <a:p>
            <a:pPr lvl="0"/>
            <a:r>
              <a:rPr/>
              <a:t>Variáveis categóricas nominais, com 2 ou mais níveis, devem ser subdivididas em variáveis fictícias dicotômicas para ser usada em modelos de regressão.</a:t>
            </a:r>
            <a:r>
              <a:rPr baseline="30000"/>
              <a:t>99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99</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100</a:t>
            </a:r>
          </a:p>
          <a:p>
            <a:pPr lvl="0"/>
            <a:r>
              <a:rPr/>
              <a:t>A análise multivariável (ou múltiplo) consiste em modelos estatísticos com 1 variável dependente (desfecho) e duas ou mais variáveis independentes.</a:t>
            </a:r>
            <a:r>
              <a:rPr baseline="30000"/>
              <a:t>100</a:t>
            </a:r>
          </a:p>
          <a:p>
            <a:pPr lvl="0"/>
            <a:r>
              <a:rPr/>
              <a:t>A análise multivariada consiste em modelos estatísticos com 2 ou mais variáveis dependente (desfechos) e duas ou mais variáveis independentes.</a:t>
            </a:r>
            <a:r>
              <a:rPr baseline="30000"/>
              <a:t>100</a:t>
            </a:r>
          </a:p>
          <a:p>
            <a:pPr lvl="0" indent="0" marL="0">
              <a:buNone/>
            </a:pPr>
          </a:p>
          <a:p>
            <a:pPr lvl="0" indent="0" marL="0">
              <a:buNone/>
            </a:pPr>
            <a:r>
              <a:rPr/>
              <a:t>O pacote </a:t>
            </a:r>
            <a:r>
              <a:rPr i="1"/>
              <a:t>modelsummary</a:t>
            </a:r>
            <a:r>
              <a:rPr baseline="30000"/>
              <a:t>101</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102,103</a:t>
            </a:r>
          </a:p>
          <a:p>
            <a:pPr lvl="0"/>
            <a:r>
              <a:rPr/>
              <a:t>A seleção bivariada de variáveis torna o modelo mais suscetível a otimismo no ajuste se as variáveis de confundimento não são adequadamente controladas.</a:t>
            </a:r>
            <a:r>
              <a:rPr baseline="30000"/>
              <a:t>102,103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99</a:t>
            </a:r>
          </a:p>
          <a:p>
            <a:pPr lvl="0"/>
            <a:r>
              <a:rPr/>
              <a:t>Nenhum método de regressão gradual garante a seleção ótima de variáveis de um banco de dados.</a:t>
            </a:r>
            <a:r>
              <a:rPr baseline="30000"/>
              <a:t>99</a:t>
            </a:r>
          </a:p>
          <a:p>
            <a:pPr lvl="0"/>
            <a:r>
              <a:rPr/>
              <a:t>As regras de término da regressão baseadas em p-valor tendem a ser arbitrárias.</a:t>
            </a:r>
            <a:r>
              <a:rPr baseline="30000"/>
              <a:t>99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103</a:t>
            </a:r>
          </a:p>
          <a:p>
            <a:pPr lvl="0"/>
            <a:r>
              <a:rPr/>
              <a:t>Em caso de uma proporção baixa entre o número de participantes e de variáveis, use o conhecimento prévio da literatura para selecionar um pequeno conjunto de variáveis candidatas.</a:t>
            </a:r>
            <a:r>
              <a:rPr baseline="30000"/>
              <a:t>103</a:t>
            </a:r>
          </a:p>
          <a:p>
            <a:pPr lvl="0"/>
            <a:r>
              <a:rPr/>
              <a:t>Colapse categorias com contagem nula (células com valor igual a 0) de variáveis candidatas.</a:t>
            </a:r>
            <a:r>
              <a:rPr baseline="30000"/>
              <a:t>103</a:t>
            </a:r>
          </a:p>
          <a:p>
            <a:pPr lvl="0"/>
            <a:r>
              <a:rPr/>
              <a:t>Use simulações de dados para identificar qual(is) variável(is) está(ão) causando problemas de convergência do ajuste do modelo.</a:t>
            </a:r>
            <a:r>
              <a:rPr baseline="30000"/>
              <a:t>103</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104</a:t>
            </a:r>
          </a:p>
          <a:p>
            <a:pPr lvl="0"/>
            <a:r>
              <a:rPr/>
              <a:t>Quanto à unidade de alocação:</a:t>
            </a:r>
            <a:r>
              <a:rPr baseline="30000"/>
              <a:t>105</a:t>
            </a:r>
          </a:p>
          <a:p>
            <a:pPr lvl="1"/>
            <a:r>
              <a:rPr/>
              <a:t>Individual</a:t>
            </a:r>
          </a:p>
          <a:p>
            <a:pPr lvl="1"/>
            <a:r>
              <a:rPr/>
              <a:t>Agrupado</a:t>
            </a:r>
          </a:p>
          <a:p>
            <a:pPr lvl="0"/>
            <a:r>
              <a:rPr/>
              <a:t>Quanto ao número de braços:</a:t>
            </a:r>
            <a:r>
              <a:rPr baseline="30000"/>
              <a:t>105</a:t>
            </a:r>
          </a:p>
          <a:p>
            <a:pPr lvl="1"/>
            <a:r>
              <a:rPr/>
              <a:t>Único*</a:t>
            </a:r>
          </a:p>
          <a:p>
            <a:pPr lvl="1"/>
            <a:r>
              <a:rPr/>
              <a:t>Múltiplos</a:t>
            </a:r>
          </a:p>
          <a:p>
            <a:pPr lvl="0"/>
            <a:r>
              <a:rPr/>
              <a:t>Quanto ao número de centros:</a:t>
            </a:r>
            <a:r>
              <a:rPr baseline="30000"/>
              <a:t>105</a:t>
            </a:r>
          </a:p>
          <a:p>
            <a:pPr lvl="1"/>
            <a:r>
              <a:rPr/>
              <a:t>Único</a:t>
            </a:r>
          </a:p>
          <a:p>
            <a:pPr lvl="1"/>
            <a:r>
              <a:rPr/>
              <a:t>Múltiplos</a:t>
            </a:r>
          </a:p>
          <a:p>
            <a:pPr lvl="0"/>
            <a:r>
              <a:rPr/>
              <a:t>Quanto ao cegamento:</a:t>
            </a:r>
            <a:r>
              <a:rPr baseline="30000"/>
              <a:t>105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105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106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106</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106</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107</a:t>
            </a:r>
          </a:p>
          <a:p>
            <a:pPr lvl="0"/>
            <a:r>
              <a:rPr/>
              <a:t>Análise de variância (ANOVA) e modelos lineares mistos (MLM) são outras opções de métodos, embora apresentem maior variância, menor poder, e cobertura nominal comparados à ANCOVA.</a:t>
            </a:r>
            <a:r>
              <a:rPr baseline="30000"/>
              <a:t>107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108</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109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110</a:t>
            </a:r>
          </a:p>
          <a:p>
            <a:pPr lvl="0"/>
            <a:r>
              <a:rPr/>
              <a:t>Incluir outras variáveis medidas na linha de base, com potencial para serem desbalanceadas entre grupos após a aleatorização, diminui a chance de afetar as estimativas de efeito dos tratamentos.</a:t>
            </a:r>
            <a:r>
              <a:rPr baseline="30000"/>
              <a:t>110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110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110</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110</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111</a:t>
            </a:r>
          </a:p>
          <a:p>
            <a:pPr lvl="0"/>
            <a:r>
              <a:rPr/>
              <a:t>A interpretação isolada do p-valor da comparação entre grupos na linha de base não permite identificar as razões para eventuais diferenças.</a:t>
            </a:r>
            <a:r>
              <a:rPr baseline="30000"/>
              <a:t>111</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112</a:t>
            </a:r>
          </a:p>
          <a:p>
            <a:pPr lvl="0"/>
            <a:r>
              <a:rPr/>
              <a:t>Em ensaios clínicos aleatorizados, a comparação de (co)variáveis na linha de base é usada para avaliar se aleatorização foi ‘bem sucedida’.</a:t>
            </a:r>
            <a:r>
              <a:rPr baseline="30000"/>
              <a:t>112</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76,111</a:t>
            </a:r>
          </a:p>
          <a:p>
            <a:pPr lvl="0"/>
            <a:r>
              <a:rPr/>
              <a:t>Viés.</a:t>
            </a:r>
            <a:r>
              <a:rPr baseline="30000"/>
              <a:t>76,111</a:t>
            </a:r>
          </a:p>
          <a:p>
            <a:pPr lvl="0"/>
            <a:r>
              <a:rPr/>
              <a:t>Tamanho da amostra.</a:t>
            </a:r>
            <a:r>
              <a:rPr baseline="30000"/>
              <a:t>76,111</a:t>
            </a:r>
          </a:p>
          <a:p>
            <a:pPr lvl="0"/>
            <a:r>
              <a:rPr/>
              <a:t>Má conduta científica.</a:t>
            </a:r>
            <a:r>
              <a:rPr baseline="30000"/>
              <a:t>76</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112</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112</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108</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113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108</a:t>
            </a:r>
          </a:p>
          <a:p>
            <a:pPr lvl="0"/>
            <a:r>
              <a:rPr/>
              <a:t>Na fase de análise: inclua as variáveis prognósticas nos modelos para ajuste.</a:t>
            </a:r>
            <a:r>
              <a:rPr baseline="30000"/>
              <a:t>108</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104</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104</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Modificação de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114</a:t>
            </a:r>
          </a:p>
          <a:p>
            <a:pPr lvl="0" indent="0" marL="0">
              <a:buNone/>
            </a:pPr>
          </a:p>
          <a:p>
            <a:pPr lvl="0" indent="0" marL="0">
              <a:spcBef>
                <a:spcPts val="3000"/>
              </a:spcBef>
              <a:buNone/>
            </a:pPr>
            <a:r>
              <a:rPr b="1"/>
              <a:t>O que é um modificador de efeito?</a:t>
            </a:r>
          </a:p>
          <a:p>
            <a:pPr lvl="0"/>
            <a:r>
              <a:rPr/>
              <a:t>.</a:t>
            </a:r>
            <a:r>
              <a:rPr baseline="30000"/>
              <a:t>114</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115</a:t>
            </a:r>
          </a:p>
          <a:p>
            <a:pPr lvl="0"/>
            <a:r>
              <a:rPr/>
              <a:t>Em ensaios clínicos aleatorizados, o principal problema de pesquisa é se há uma diferença pré-pós maior em um grupo do que em outro(s).</a:t>
            </a:r>
            <a:r>
              <a:rPr baseline="30000"/>
              <a:t>104</a:t>
            </a:r>
          </a:p>
          <a:p>
            <a:pPr lvl="0"/>
            <a:r>
              <a:rPr/>
              <a:t>.</a:t>
            </a:r>
            <a:r>
              <a:rPr baseline="30000"/>
              <a:t>114</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enganosa por não testar (comparar) diretamente os tamanhos dos efeitos dos tratamentos.</a:t>
            </a:r>
            <a:r>
              <a:rPr baseline="30000"/>
              <a:t>116</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115</a:t>
            </a:r>
          </a:p>
          <a:p>
            <a:pPr lvl="0"/>
            <a:r>
              <a:rPr/>
              <a:t>A interação entre duas (ou mais) variáveis pode ser utilizada para comparar efeitos do tratamento em subgrupos de ensaios clínicos.</a:t>
            </a:r>
            <a:r>
              <a:rPr baseline="30000"/>
              <a:t>117</a:t>
            </a:r>
          </a:p>
          <a:p>
            <a:pPr lvl="0"/>
            <a:r>
              <a:rPr/>
              <a:t>O poder estatístico para detectar efeitos de interação é limitado.</a:t>
            </a:r>
            <a:r>
              <a:rPr baseline="30000"/>
              <a:t>117</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114</a:t>
            </a:r>
          </a:p>
          <a:p>
            <a:pPr lvl="0" indent="0" marL="0">
              <a:buNone/>
            </a:pPr>
          </a:p>
          <a:p>
            <a:pPr lvl="0" indent="0" marL="0">
              <a:spcBef>
                <a:spcPts val="3000"/>
              </a:spcBef>
              <a:buNone/>
            </a:pPr>
            <a:r>
              <a:rPr b="1"/>
              <a:t>O que é um mediador?</a:t>
            </a:r>
          </a:p>
          <a:p>
            <a:pPr lvl="0"/>
            <a:r>
              <a:rPr/>
              <a:t>.</a:t>
            </a:r>
            <a:r>
              <a:rPr baseline="30000"/>
              <a:t>114</a:t>
            </a:r>
          </a:p>
          <a:p>
            <a:pPr lvl="0" indent="0" marL="0">
              <a:buNone/>
            </a:pPr>
          </a:p>
          <a:p>
            <a:pPr lvl="0" indent="0" marL="0">
              <a:spcBef>
                <a:spcPts val="3000"/>
              </a:spcBef>
              <a:buNone/>
            </a:pPr>
            <a:r>
              <a:rPr b="1"/>
              <a:t>O que é efeito direto?</a:t>
            </a:r>
          </a:p>
          <a:p>
            <a:pPr lvl="0"/>
            <a:r>
              <a:rPr/>
              <a:t>.</a:t>
            </a:r>
            <a:r>
              <a:rPr baseline="30000"/>
              <a:t>114</a:t>
            </a:r>
          </a:p>
          <a:p>
            <a:pPr lvl="0" indent="0" marL="0">
              <a:buNone/>
            </a:pPr>
          </a:p>
          <a:p>
            <a:pPr lvl="0" indent="0" marL="0">
              <a:spcBef>
                <a:spcPts val="3000"/>
              </a:spcBef>
              <a:buNone/>
            </a:pPr>
            <a:r>
              <a:rPr b="1"/>
              <a:t>O que é efeito indireto?</a:t>
            </a:r>
          </a:p>
          <a:p>
            <a:pPr lvl="0"/>
            <a:r>
              <a:rPr/>
              <a:t>.</a:t>
            </a:r>
            <a:r>
              <a:rPr baseline="30000"/>
              <a:t>114</a:t>
            </a:r>
          </a:p>
          <a:p>
            <a:pPr lvl="0" indent="0" marL="0">
              <a:buNone/>
            </a:pPr>
          </a:p>
          <a:p>
            <a:pPr lvl="0" indent="0" marL="0">
              <a:spcBef>
                <a:spcPts val="3000"/>
              </a:spcBef>
              <a:buNone/>
            </a:pPr>
            <a:r>
              <a:rPr b="1"/>
              <a:t>O que é efeito total?</a:t>
            </a:r>
          </a:p>
          <a:p>
            <a:pPr lvl="0"/>
            <a:r>
              <a:rPr/>
              <a:t>.</a:t>
            </a:r>
            <a:r>
              <a:rPr baseline="30000"/>
              <a:t>114</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118</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119</a:t>
            </a:r>
          </a:p>
          <a:p>
            <a:pPr lvl="0"/>
            <a:r>
              <a:rPr/>
              <a:t>Os diferentes métodos medem a mesma coisa em média?</a:t>
            </a:r>
            <a:r>
              <a:rPr baseline="30000"/>
              <a:t>119</a:t>
            </a:r>
          </a:p>
          <a:p>
            <a:pPr lvl="0"/>
            <a:r>
              <a:rPr/>
              <a:t>Existe viés entre as medidas de diferentes métodos (isto é, medem a mesma coisa em média)?</a:t>
            </a:r>
            <a:r>
              <a:rPr baseline="30000"/>
              <a:t>119</a:t>
            </a:r>
          </a:p>
          <a:p>
            <a:pPr lvl="0"/>
            <a:r>
              <a:rPr/>
              <a:t>Um método pode substituir o outro?</a:t>
            </a:r>
            <a:r>
              <a:rPr baseline="30000"/>
              <a:t>119</a:t>
            </a:r>
          </a:p>
          <a:p>
            <a:pPr lvl="0" indent="0" marL="0">
              <a:buNone/>
            </a:pPr>
          </a:p>
          <a:p>
            <a:pPr lvl="0" indent="0" marL="0">
              <a:spcBef>
                <a:spcPts val="3000"/>
              </a:spcBef>
              <a:buNone/>
            </a:pPr>
            <a:r>
              <a:rPr b="1"/>
              <a:t>Quais fontes de variabilidade são comumente investigadas?</a:t>
            </a:r>
          </a:p>
          <a:p>
            <a:pPr lvl="0"/>
            <a:r>
              <a:rPr/>
              <a:t>Intra/Entre sujeitos.</a:t>
            </a:r>
            <a:r>
              <a:rPr baseline="30000"/>
              <a:t>119</a:t>
            </a:r>
          </a:p>
          <a:p>
            <a:pPr lvl="0"/>
            <a:r>
              <a:rPr/>
              <a:t>Intra/Entre repetições.</a:t>
            </a:r>
            <a:r>
              <a:rPr baseline="30000"/>
              <a:t>119</a:t>
            </a:r>
          </a:p>
          <a:p>
            <a:pPr lvl="0"/>
            <a:r>
              <a:rPr/>
              <a:t>Intra/Entre observadores.</a:t>
            </a:r>
            <a:r>
              <a:rPr baseline="30000"/>
              <a:t>119</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119</a:t>
                </a:r>
              </a:p>
              <a:p>
                <a:pPr lvl="0"/>
                <a:r>
                  <a:rPr/>
                  <a:t>Gráfico de limites de concordância (média dos testes vs. diferença entre testes) com a reta de regressão do viés e respectivo intervalo de confiança.</a:t>
                </a:r>
                <a:r>
                  <a:rPr baseline="30000"/>
                  <a:t>119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119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119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119</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120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120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120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120,121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120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121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122</a:t>
                </a:r>
              </a:p>
              <a:p>
                <a:pPr lvl="0" indent="0" marL="0">
                  <a:buNone/>
                </a:pPr>
              </a:p>
              <a:p>
                <a:pPr lvl="0" indent="0" marL="0">
                  <a:buNone/>
                </a:pPr>
                <a:r>
                  <a:rPr/>
                  <a:t>O pacote </a:t>
                </a:r>
                <a:r>
                  <a:rPr i="1"/>
                  <a:t>metagear</a:t>
                </a:r>
                <a:r>
                  <a:rPr baseline="30000"/>
                  <a:t>123</a:t>
                </a:r>
                <a:r>
                  <a:rPr/>
                  <a:t> fornece funções para condução e análise de revisões sistemáticas </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124</a:t>
            </a:r>
          </a:p>
          <a:p>
            <a:pPr lvl="0"/>
            <a:r>
              <a:rPr/>
              <a:t>.</a:t>
            </a:r>
            <a:r>
              <a:rPr baseline="30000"/>
              <a:t>125</a:t>
            </a:r>
          </a:p>
          <a:p>
            <a:pPr lvl="0"/>
            <a:r>
              <a:rPr/>
              <a:t>.</a:t>
            </a:r>
            <a:r>
              <a:rPr baseline="30000"/>
              <a:t>126</a:t>
            </a:r>
          </a:p>
          <a:p>
            <a:pPr lvl="0"/>
            <a:r>
              <a:rPr/>
              <a:t>.</a:t>
            </a:r>
            <a:r>
              <a:rPr baseline="30000"/>
              <a:t>127</a:t>
            </a:r>
          </a:p>
          <a:p>
            <a:pPr lvl="0"/>
            <a:r>
              <a:rPr/>
              <a:t>.</a:t>
            </a:r>
            <a:r>
              <a:rPr baseline="30000"/>
              <a:t>128</a:t>
            </a:r>
          </a:p>
          <a:p>
            <a:pPr lvl="0"/>
            <a:r>
              <a:rPr/>
              <a:t>.</a:t>
            </a:r>
            <a:r>
              <a:rPr baseline="30000"/>
              <a:t>129</a:t>
            </a:r>
          </a:p>
          <a:p>
            <a:pPr lvl="0"/>
            <a:r>
              <a:rPr/>
              <a:t>.</a:t>
            </a:r>
            <a:r>
              <a:rPr baseline="30000"/>
              <a:t>130</a:t>
            </a:r>
          </a:p>
          <a:p>
            <a:pPr lvl="0"/>
            <a:r>
              <a:rPr/>
              <a:t>.</a:t>
            </a:r>
            <a:r>
              <a:rPr baseline="30000"/>
              <a:t>131</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2023-09-27T02:31:05Z</dcterms:created>
  <dcterms:modified xsi:type="dcterms:W3CDTF">2023-09-26T23:31:06Z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26/09/2023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