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presProps" Target="presProps.xml"/>
<Relationship Id="rId1" Type="http://schemas.openxmlformats.org/officeDocument/2006/relationships/slideMaster" Target="slideMasters/slideMaster1.xml"/>
<Relationship Id="rId119" Type="http://schemas.openxmlformats.org/officeDocument/2006/relationships/tableStyles" Target="tableStyles.xml"/>
<Relationship Id="rId118" Type="http://schemas.openxmlformats.org/officeDocument/2006/relationships/theme" Target="theme/theme1.xml"/>
<Relationship Id="rId11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1002/cnr2.1211" TargetMode="External"/>
<Relationship Id="rId76" Type="http://schemas.openxmlformats.org/officeDocument/2006/relationships/hyperlink" Target="https://doi.org/10.1136/jim-2022-002479" TargetMode="External"/>
<Relationship Id="rId77" Type="http://schemas.openxmlformats.org/officeDocument/2006/relationships/hyperlink" Target="https://doi.org/10.1016/j.jid.2017.08.007" TargetMode="External"/>
<Relationship Id="rId78" Type="http://schemas.openxmlformats.org/officeDocument/2006/relationships/hyperlink" Target="https://doi.org/10.11613/bm.2010.004" TargetMode="External"/>
<Relationship Id="rId79" Type="http://schemas.openxmlformats.org/officeDocument/2006/relationships/hyperlink" Target="https://doi.org/10.4103/aca.aca_248_18" TargetMode="External"/>
<Relationship Id="rId80" Type="http://schemas.openxmlformats.org/officeDocument/2006/relationships/hyperlink" Target="https://doi.org/10.4103/jfmpc.jfmpc_433_21" TargetMode="External"/>
<Relationship Id="rId81" Type="http://schemas.openxmlformats.org/officeDocument/2006/relationships/hyperlink" Target="https://doi.org/10.4103/0301-4738.77005" TargetMode="External"/>
<Relationship Id="rId82" Type="http://schemas.openxmlformats.org/officeDocument/2006/relationships/hyperlink" Target="https://doi.org/10.1016/j.injr.2014.04.002" TargetMode="External"/>
<Relationship Id="rId83" Type="http://schemas.openxmlformats.org/officeDocument/2006/relationships/hyperlink" Target="https://doi.org/10.5395/rde.2017.42.2.152" TargetMode="External"/>
<Relationship Id="rId84" Type="http://schemas.openxmlformats.org/officeDocument/2006/relationships/hyperlink" Target="https://doi.org/10.11613/bm.2013.018" TargetMode="External"/>
<Relationship Id="rId85" Type="http://schemas.openxmlformats.org/officeDocument/2006/relationships/hyperlink" Target="https://doi.org/10.32614/RJ-2021-053" TargetMode="External"/>
<Relationship Id="rId86" Type="http://schemas.openxmlformats.org/officeDocument/2006/relationships/hyperlink" Target="https://doi.org/10.2105/ajph.2012.300897" TargetMode="External"/>
<Relationship Id="rId87" Type="http://schemas.openxmlformats.org/officeDocument/2006/relationships/hyperlink" Target="https://doi.org/10.18637/jss.v103.i01" TargetMode="External"/>
<Relationship Id="rId88" Type="http://schemas.openxmlformats.org/officeDocument/2006/relationships/hyperlink" Target="https://doi.org/10.1093/ije/7.4.373" TargetMode="External"/>
<Relationship Id="rId89" Type="http://schemas.openxmlformats.org/officeDocument/2006/relationships/hyperlink" Target="https://doi.org/10.1016/0895-4356(96)00025-x" TargetMode="External"/>
<Relationship Id="rId90" Type="http://schemas.openxmlformats.org/officeDocument/2006/relationships/hyperlink" Target="https://doi.org/10.1007/s00180-021-01080-9" TargetMode="External"/>
<Relationship Id="rId91" Type="http://schemas.openxmlformats.org/officeDocument/2006/relationships/hyperlink" Target="https://doi.org/10.2307/2987937" TargetMode="External"/>
<Relationship Id="rId92" Type="http://schemas.openxmlformats.org/officeDocument/2006/relationships/hyperlink" Target="https://doi.org/10.1111/j.1471-1842.2009.00848.x" TargetMode="External"/>
<Relationship Id="rId93" Type="http://schemas.openxmlformats.org/officeDocument/2006/relationships/hyperlink" Target="https://doi.org/10.5152/balkanmedj.2014.1408" TargetMode="External"/>
<Relationship Id="rId94" Type="http://schemas.openxmlformats.org/officeDocument/2006/relationships/hyperlink" Target="https://doi.org/10.5123/s1679-49742017000300022" TargetMode="External"/>
<Relationship Id="rId95" Type="http://schemas.openxmlformats.org/officeDocument/2006/relationships/hyperlink" Target="https://doi.org/10.1016/j.jclinepi.2017.02.016" TargetMode="External"/>
<Relationship Id="rId96" Type="http://schemas.openxmlformats.org/officeDocument/2006/relationships/hyperlink" Target="https://doi.org/10.1590/1980-265x-tce-2017-0311" TargetMode="External"/>
<Relationship Id="rId97" Type="http://schemas.openxmlformats.org/officeDocument/2006/relationships/hyperlink" Target="https://doi.org/10.1053/j.semnuclmed.2018.11.005" TargetMode="External"/>
<Relationship Id="rId98" Type="http://schemas.openxmlformats.org/officeDocument/2006/relationships/hyperlink" Target="https://doi.org/10.1002/ped4.12166" TargetMode="External"/>
<Relationship Id="rId99" Type="http://schemas.openxmlformats.org/officeDocument/2006/relationships/hyperlink" Target="https://doi.org/10.1186/s12967-020-02540-4" TargetMode="External"/>
<Relationship Id="rId100" Type="http://schemas.openxmlformats.org/officeDocument/2006/relationships/hyperlink" Target="https://doi.org/10.1016/j.jclinepi.2021.04.013" TargetMode="External"/>
<Relationship Id="rId101" Type="http://schemas.openxmlformats.org/officeDocument/2006/relationships/hyperlink" Target="https://doi.org/10.1002/cjs.11719" TargetMode="External"/>
<Relationship Id="rId102" Type="http://schemas.openxmlformats.org/officeDocument/2006/relationships/hyperlink" Target="https://doi.org/10.1016/j.jbusres.2021.04.070" TargetMode="External"/>
<Relationship Id="rId103" Type="http://schemas.openxmlformats.org/officeDocument/2006/relationships/hyperlink" Target="https://doi.org/10.1002/joe.22229" TargetMode="External"/>
<Relationship Id="rId104" Type="http://schemas.openxmlformats.org/officeDocument/2006/relationships/hyperlink" Target="https://doi.org/10.1136/bmj.309.6962.1128" TargetMode="External"/>
<Relationship Id="rId105" Type="http://schemas.openxmlformats.org/officeDocument/2006/relationships/hyperlink" Target="https://doi.org/10.1146/annurev-polisci-041719-102556" TargetMode="External"/>
<Relationship Id="rId106" Type="http://schemas.openxmlformats.org/officeDocument/2006/relationships/hyperlink" Target="https://doi.org/10.1136/bmj.d561" TargetMode="External"/>
<Relationship Id="rId107" Type="http://schemas.openxmlformats.org/officeDocument/2006/relationships/hyperlink" Target="https://doi.org/10.1186/s12874-022-01786-4" TargetMode="External"/>
<Relationship Id="rId108" Type="http://schemas.openxmlformats.org/officeDocument/2006/relationships/hyperlink" Target="https://doi.org/10.1136/bmj.323.7321.1123" TargetMode="External"/>
<Relationship Id="rId109" Type="http://schemas.openxmlformats.org/officeDocument/2006/relationships/hyperlink" Target="https://doi.org/10.4172/2155-6180.1000334" TargetMode="External"/>
<Relationship Id="rId110" Type="http://schemas.openxmlformats.org/officeDocument/2006/relationships/hyperlink" Target="https://doi.org/10.1136/bmj.319.7203.185" TargetMode="External"/>
<Relationship Id="rId111" Type="http://schemas.openxmlformats.org/officeDocument/2006/relationships/hyperlink" Target="https://doi.org/10.1016/s0197-2456(97)00147-5" TargetMode="External"/>
<Relationship Id="rId112" Type="http://schemas.openxmlformats.org/officeDocument/2006/relationships/hyperlink" Target="https://doi.org/10.1186/1745-6215-15-139" TargetMode="External"/>
<Relationship Id="rId113" Type="http://schemas.openxmlformats.org/officeDocument/2006/relationships/hyperlink" Target="https://doi.org/10.2147/clep.s161508" TargetMode="External"/>
<Relationship Id="rId114" Type="http://schemas.openxmlformats.org/officeDocument/2006/relationships/hyperlink" Target="https://doi.org/10.1186/s12874-019-0750-8" TargetMode="External"/>
<Relationship Id="rId115" Type="http://schemas.openxmlformats.org/officeDocument/2006/relationships/hyperlink" Target="http://dx.doi.org/10.31234/osf.io/qftwg" TargetMode="External"/>
<Relationship Id="rId116" Type="http://schemas.openxmlformats.org/officeDocument/2006/relationships/hyperlink" Target="https://doi.org/10.1016/j.jclinepi.2023.09.005" TargetMode="External"/>
<Relationship Id="rId117" Type="http://schemas.openxmlformats.org/officeDocument/2006/relationships/hyperlink" Target="https://doi.org/10.1136/bmj.313.7055.486" TargetMode="External"/>
<Relationship Id="rId118" Type="http://schemas.openxmlformats.org/officeDocument/2006/relationships/hyperlink" Target="https://doi.org/10.1136/bmj.313.7060.808" TargetMode="External"/>
<Relationship Id="rId119" Type="http://schemas.openxmlformats.org/officeDocument/2006/relationships/hyperlink" Target="https://doi.org/10.1136/bmj.326.7382.219" TargetMode="External"/>
<Relationship Id="rId120" Type="http://schemas.openxmlformats.org/officeDocument/2006/relationships/hyperlink" Target="https://doi.org/10.1016/j.jclinepi.2022.10.003" TargetMode="External"/>
<Relationship Id="rId121" Type="http://schemas.openxmlformats.org/officeDocument/2006/relationships/hyperlink" Target="https://doi.org/10.1186/1471-2288-8-79" TargetMode="External"/>
<Relationship Id="rId122" Type="http://schemas.openxmlformats.org/officeDocument/2006/relationships/hyperlink" Target="https://doi.org/10.1007/s00134-023-07163-z" TargetMode="External"/>
<Relationship Id="rId123" Type="http://schemas.openxmlformats.org/officeDocument/2006/relationships/hyperlink" Target="https://doi.org/10.1371/journal.pone.0262918" TargetMode="External"/>
<Relationship Id="rId124" Type="http://schemas.openxmlformats.org/officeDocument/2006/relationships/hyperlink" Target="https://doi.org/10.1186/s13063-022-06515-2" TargetMode="External"/>
<Relationship Id="rId125" Type="http://schemas.openxmlformats.org/officeDocument/2006/relationships/hyperlink" Target="https://doi.org/10.1161/circulationaha.121.055393" TargetMode="External"/>
<Relationship Id="rId126" Type="http://schemas.openxmlformats.org/officeDocument/2006/relationships/hyperlink" Target="https://doi.org/10.1016/j.jclinepi.2021.01.008" TargetMode="External"/>
<Relationship Id="rId127" Type="http://schemas.openxmlformats.org/officeDocument/2006/relationships/hyperlink" Target="https://doi.org/10.1016/j.urology.2020.05.002" TargetMode="External"/>
<Relationship Id="rId128" Type="http://schemas.openxmlformats.org/officeDocument/2006/relationships/hyperlink" Target="https://doi.org/10.1097/ju.0000000000000001" TargetMode="External"/>
<Relationship Id="rId129" Type="http://schemas.openxmlformats.org/officeDocument/2006/relationships/hyperlink" Target="https://doi.org/10.1001/jama.2017.18556" TargetMode="External"/>
<Relationship Id="rId130" Type="http://schemas.openxmlformats.org/officeDocument/2006/relationships/hyperlink" Target="https://doi.org/10.1016/j.ijnurstu.2014.09.006" TargetMode="External"/>
<Relationship Id="rId131" Type="http://schemas.openxmlformats.org/officeDocument/2006/relationships/hyperlink" Target="https://doi.org/10.1371/journal.pbio.1002128" TargetMode="External"/>
<Relationship Id="rId132" Type="http://schemas.openxmlformats.org/officeDocument/2006/relationships/hyperlink" Target="https://doi.org/10.1002/sim.6265" TargetMode="External"/>
<Relationship Id="rId133" Type="http://schemas.openxmlformats.org/officeDocument/2006/relationships/hyperlink" Target="https://doi.org/10.1136/bmj.a2201" TargetMode="External"/>
<Relationship Id="rId134" Type="http://schemas.openxmlformats.org/officeDocument/2006/relationships/hyperlink" Target="https://doi.org/10.1111/j.1464-5491.2004.01443.x" TargetMode="External"/>
<Relationship Id="rId135" Type="http://schemas.openxmlformats.org/officeDocument/2006/relationships/hyperlink" Target="https://doi.org/10.1136/bmj.292.6523.810" TargetMode="External"/>
<Relationship Id="rId136" Type="http://schemas.openxmlformats.org/officeDocument/2006/relationships/hyperlink" Target="https://doi.org/10.1213/ane.0000000000001863" TargetMode="External"/>
<Relationship Id="rId137" Type="http://schemas.openxmlformats.org/officeDocument/2006/relationships/hyperlink" Target="https://doi.org/10.1136/bjsports-2020-103652" TargetMode="External"/>
<Relationship Id="rId138" Type="http://schemas.openxmlformats.org/officeDocument/2006/relationships/hyperlink" Target="https://doi.org/10.1111/jcpt.13102" TargetMode="External"/>
<Relationship Id="rId139" Type="http://schemas.openxmlformats.org/officeDocument/2006/relationships/hyperlink" Target="https://doi.org/10.1016/s0140-6736(08)60505-x" TargetMode="External"/>
<Relationship Id="rId140" Type="http://schemas.openxmlformats.org/officeDocument/2006/relationships/hyperlink" Target="https://doi.org/10.1002/cl2.1230" TargetMode="External"/>
<Relationship Id="rId141"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24/09/2023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123</a:t>
            </a:r>
          </a:p>
          <a:p>
            <a:pPr lvl="0"/>
            <a:r>
              <a:rPr i="1"/>
              <a:t>Principles and recommendations for incorporating estimands into clinical study protocol templates</a:t>
            </a:r>
            <a:r>
              <a:rPr/>
              <a:t>.</a:t>
            </a:r>
            <a:r>
              <a:rPr baseline="30000"/>
              <a:t>124</a:t>
            </a:r>
          </a:p>
          <a:p>
            <a:pPr lvl="0"/>
            <a:r>
              <a:rPr i="1"/>
              <a:t>How to write statistical analysis section in medical research</a:t>
            </a:r>
            <a:r>
              <a:rPr/>
              <a:t>.</a:t>
            </a:r>
            <a:r>
              <a:rPr baseline="30000"/>
              <a:t>75</a:t>
            </a:r>
          </a:p>
          <a:p>
            <a:pPr lvl="0"/>
            <a:r>
              <a:rPr i="1"/>
              <a:t>Recommendations for Statistical Reporting in Cardiovascular Medicine: A Special Report From the American Heart Association</a:t>
            </a:r>
            <a:r>
              <a:rPr/>
              <a:t>.</a:t>
            </a:r>
            <a:r>
              <a:rPr baseline="30000"/>
              <a:t>125</a:t>
            </a:r>
          </a:p>
          <a:p>
            <a:pPr lvl="0"/>
            <a:r>
              <a:rPr i="1"/>
              <a:t>Framework for the treatment and reporting of missing data in observational studies: The Treatment And Reporting of Missing data in Observational Studies framework</a:t>
            </a:r>
            <a:r>
              <a:rPr/>
              <a:t>.</a:t>
            </a:r>
            <a:r>
              <a:rPr baseline="30000"/>
              <a:t>126</a:t>
            </a:r>
          </a:p>
          <a:p>
            <a:pPr lvl="0"/>
            <a:r>
              <a:rPr i="1"/>
              <a:t>Guidelines for reporting of figures and tables for clinical research in urology</a:t>
            </a:r>
            <a:r>
              <a:rPr/>
              <a:t>.</a:t>
            </a:r>
            <a:r>
              <a:rPr baseline="30000"/>
              <a:t>127</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128</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129</a:t>
            </a:r>
          </a:p>
          <a:p>
            <a:pPr lvl="0"/>
            <a:r>
              <a:rPr i="1"/>
              <a:t>Basic statistical reporting for articles published in Biomedical Journals: The ‘’Statistical Analyses and Methods in the Published Literature’’ or the SAMPL Guidelines</a:t>
            </a:r>
            <a:r>
              <a:rPr/>
              <a:t>.</a:t>
            </a:r>
            <a:r>
              <a:rPr baseline="30000"/>
              <a:t>130</a:t>
            </a:r>
          </a:p>
          <a:p>
            <a:pPr lvl="0"/>
            <a:r>
              <a:rPr i="1"/>
              <a:t>Beyond Bar and Line Graphs: Time for a New Data Presentation Paradigm</a:t>
            </a:r>
            <a:r>
              <a:rPr/>
              <a:t>.</a:t>
            </a:r>
            <a:r>
              <a:rPr baseline="30000"/>
              <a:t>131</a:t>
            </a:r>
          </a:p>
          <a:p>
            <a:pPr lvl="0"/>
            <a:r>
              <a:rPr i="1"/>
              <a:t>STRengthening analytical thinking for observational studies: the STRATOS initiative</a:t>
            </a:r>
            <a:r>
              <a:rPr/>
              <a:t>.</a:t>
            </a:r>
            <a:r>
              <a:rPr baseline="30000"/>
              <a:t>132</a:t>
            </a:r>
          </a:p>
          <a:p>
            <a:pPr lvl="0"/>
            <a:r>
              <a:rPr i="1"/>
              <a:t>Research methods and reporting</a:t>
            </a:r>
            <a:r>
              <a:rPr/>
              <a:t>.</a:t>
            </a:r>
            <a:r>
              <a:rPr baseline="30000"/>
              <a:t>133</a:t>
            </a:r>
          </a:p>
          <a:p>
            <a:pPr lvl="0"/>
            <a:r>
              <a:rPr i="1"/>
              <a:t>How to ensure your paper is rejected by the statistical reviewer</a:t>
            </a:r>
            <a:r>
              <a:rPr/>
              <a:t>.</a:t>
            </a:r>
            <a:r>
              <a:rPr baseline="30000"/>
              <a:t>134</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135</a:t>
            </a:r>
          </a:p>
          <a:p>
            <a:pPr lvl="0"/>
            <a:r>
              <a:rPr/>
              <a:t>Trabalhos acadêmicos que relatam análises de dados devem ser passar por revisão por pares que inclua apreciação da análise estatóstica, e sua adequaçào ao delineamento do estudo e instrumentos utilizados.</a:t>
            </a:r>
            <a:r>
              <a:rPr baseline="30000"/>
              <a:t>136</a:t>
            </a:r>
          </a:p>
          <a:p>
            <a:pPr lvl="0"/>
            <a:r>
              <a:rPr/>
              <a:t>Checklists não são suficientes para garantir a qualidade técnica da pesquisa, mas podem conitribuir para a revisão por pares.</a:t>
            </a:r>
            <a:r>
              <a:rPr baseline="30000"/>
              <a:t>136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137</a:t>
            </a:r>
          </a:p>
          <a:p>
            <a:pPr lvl="0"/>
            <a:r>
              <a:rPr i="1"/>
              <a:t>Checklist for clinical applicability of subgroup analysis</a:t>
            </a:r>
            <a:r>
              <a:rPr/>
              <a:t>.</a:t>
            </a:r>
            <a:r>
              <a:rPr baseline="30000"/>
              <a:t>138</a:t>
            </a:r>
          </a:p>
          <a:p>
            <a:pPr lvl="0"/>
            <a:r>
              <a:rPr i="1"/>
              <a:t>Evidence‐based statistical analysis and methods in biomedical research (SAMBR) checklists according to design features</a:t>
            </a:r>
            <a:r>
              <a:rPr/>
              <a:t>.</a:t>
            </a:r>
            <a:r>
              <a:rPr baseline="30000"/>
              <a:t>74</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139</a:t>
            </a:r>
          </a:p>
          <a:p>
            <a:pPr lvl="0" indent="0" marL="0">
              <a:buNone/>
            </a:pPr>
          </a:p>
          <a:p>
            <a:pPr lvl="0" indent="0" marL="0">
              <a:buNone/>
            </a:pPr>
            <a:r>
              <a:rPr/>
              <a:t>O pacote </a:t>
            </a:r>
            <a:r>
              <a:rPr i="1"/>
              <a:t>PRISMA2020</a:t>
            </a:r>
            <a:r>
              <a:rPr baseline="30000"/>
              <a:t>140,141</a:t>
            </a:r>
            <a:r>
              <a:rPr/>
              <a:t> fornece funções para elaboração do fluxograma de revisões sistemáticas no formato padrão </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Dwivedi AK, Shukla R. Evidence-based statistical analysis and methods in biomedical research (SAMBR) checklists according to design features. </a:t>
            </a:r>
            <a:r>
              <a:rPr i="1"/>
              <a:t>CANCER REPORTS</a:t>
            </a:r>
            <a:r>
              <a:rPr/>
              <a:t>. 2019;3(4). doi:</a:t>
            </a:r>
            <a:r>
              <a:rPr>
                <a:hlinkClick r:id="rId75"/>
              </a:rPr>
              <a:t>10.1002/cnr2.1211</a:t>
            </a:r>
          </a:p>
          <a:p>
            <a:pPr lvl="0" indent="0" marL="0">
              <a:buNone/>
            </a:pPr>
            <a:r>
              <a:rPr/>
              <a:t>75. Dwivedi AK. How to Write Statistical Analysis Section in Medical Research. </a:t>
            </a:r>
            <a:r>
              <a:rPr i="1"/>
              <a:t>Journal of Investigative Medicine</a:t>
            </a:r>
            <a:r>
              <a:rPr/>
              <a:t>. 2022;70(8):1759-1770. doi:</a:t>
            </a:r>
            <a:r>
              <a:rPr>
                <a:hlinkClick r:id="rId76"/>
              </a:rPr>
              <a:t>10.1136/jim-2022-002479</a:t>
            </a:r>
          </a:p>
          <a:p>
            <a:pPr lvl="0" indent="0" marL="0">
              <a:buNone/>
            </a:pPr>
            <a:r>
              <a:rPr/>
              <a:t>76. Kim N, Fischer AH, Dyring-Andersen B, Rosner B, Okoye GA. Research Techniques Made Simple: Choosing Appropriate Statistical Methods for Clinical Research. </a:t>
            </a:r>
            <a:r>
              <a:rPr i="1"/>
              <a:t>Journal of Investigative Dermatology</a:t>
            </a:r>
            <a:r>
              <a:rPr/>
              <a:t>. 2017;137(10):e173-e178. doi:</a:t>
            </a:r>
            <a:r>
              <a:rPr>
                <a:hlinkClick r:id="rId77"/>
              </a:rPr>
              <a:t>10.1016/j.jid.2017.08.007</a:t>
            </a:r>
          </a:p>
          <a:p>
            <a:pPr lvl="0" indent="0" marL="0">
              <a:buNone/>
            </a:pPr>
            <a:r>
              <a:rPr/>
              <a:t>77. Marusteri M, Bacarea V. Comparing groups for statistical differences: How to choose the right statistical test? </a:t>
            </a:r>
            <a:r>
              <a:rPr i="1"/>
              <a:t>Biochemia Medica</a:t>
            </a:r>
            <a:r>
              <a:rPr/>
              <a:t>. 2010:15-32. doi:</a:t>
            </a:r>
            <a:r>
              <a:rPr>
                <a:hlinkClick r:id="rId78"/>
              </a:rPr>
              <a:t>10.11613/bm.2010.004</a:t>
            </a:r>
          </a:p>
          <a:p>
            <a:pPr lvl="0" indent="0" marL="0">
              <a:buNone/>
            </a:pPr>
            <a:r>
              <a:rPr/>
              <a:t>78. Mishra P, Pandey C, Singh U, Keshri A, Sabaretnam M. Selection of appropriate statistical methods for data analysis. </a:t>
            </a:r>
            <a:r>
              <a:rPr i="1"/>
              <a:t>Annals of Cardiac Anaesthesia</a:t>
            </a:r>
            <a:r>
              <a:rPr/>
              <a:t>. 2019;22(3):297. doi:</a:t>
            </a:r>
            <a:r>
              <a:rPr>
                <a:hlinkClick r:id="rId79"/>
              </a:rPr>
              <a:t>10.4103/aca.aca_248_18</a:t>
            </a:r>
          </a:p>
          <a:p>
            <a:pPr lvl="0" indent="0" marL="0">
              <a:buNone/>
            </a:pPr>
            <a:r>
              <a:rPr/>
              <a:t>79. Ray A, Najmi A, Sadasivam B. How to choose and interpret a statistical test? An update for budding researchers. </a:t>
            </a:r>
            <a:r>
              <a:rPr i="1"/>
              <a:t>Journal of Family Medicine and Primary Care</a:t>
            </a:r>
            <a:r>
              <a:rPr/>
              <a:t>. 2021;10(8):2763. doi:</a:t>
            </a:r>
            <a:r>
              <a:rPr>
                <a:hlinkClick r:id="rId80"/>
              </a:rPr>
              <a:t>10.4103/jfmpc.jfmpc_433_21</a:t>
            </a:r>
          </a:p>
          <a:p>
            <a:pPr lvl="0" indent="0" marL="0">
              <a:buNone/>
            </a:pPr>
            <a:r>
              <a:rPr/>
              <a:t>80. Nayak B, Hazra A. How to choose the right statistical test? </a:t>
            </a:r>
            <a:r>
              <a:rPr i="1"/>
              <a:t>Indian Journal of Ophthalmology</a:t>
            </a:r>
            <a:r>
              <a:rPr/>
              <a:t>. 2011;59(2):85. doi:</a:t>
            </a:r>
            <a:r>
              <a:rPr>
                <a:hlinkClick r:id="rId81"/>
              </a:rPr>
              <a:t>10.4103/0301-4738.77005</a:t>
            </a:r>
          </a:p>
          <a:p>
            <a:pPr lvl="0" indent="0" marL="0">
              <a:buNone/>
            </a:pPr>
            <a:r>
              <a:rPr/>
              <a:t>81. Shankar S, Singh R. Demystifying statistics: How to choose a statistical test? </a:t>
            </a:r>
            <a:r>
              <a:rPr i="1"/>
              <a:t>Indian Journal of Rheumatology</a:t>
            </a:r>
            <a:r>
              <a:rPr/>
              <a:t>. 2014;9(2):77-81. doi:</a:t>
            </a:r>
            <a:r>
              <a:rPr>
                <a:hlinkClick r:id="rId82"/>
              </a:rPr>
              <a:t>10.1016/j.injr.2014.04.002</a:t>
            </a:r>
          </a:p>
          <a:p>
            <a:pPr lvl="0" indent="0" marL="0">
              <a:buNone/>
            </a:pPr>
            <a:r>
              <a:rPr/>
              <a:t>82. Kim HY. Statistical notes for clinical researchers: Chi-squared test and Fisher’s exact test. </a:t>
            </a:r>
            <a:r>
              <a:rPr i="1"/>
              <a:t>Restorative Dentistry &amp; Endodontics</a:t>
            </a:r>
            <a:r>
              <a:rPr/>
              <a:t>. 2017;42(2):152. doi:</a:t>
            </a:r>
            <a:r>
              <a:rPr>
                <a:hlinkClick r:id="rId83"/>
              </a:rPr>
              <a:t>10.5395/rde.2017.42.2.152</a:t>
            </a:r>
          </a:p>
          <a:p>
            <a:pPr lvl="0" indent="0" marL="0">
              <a:buNone/>
            </a:pPr>
            <a:r>
              <a:rPr/>
              <a:t>83. McHugh ML. The chi-square test of independence. </a:t>
            </a:r>
            <a:r>
              <a:rPr i="1"/>
              <a:t>Biochemia Medica</a:t>
            </a:r>
            <a:r>
              <a:rPr/>
              <a:t>. 2013:143-149. doi:</a:t>
            </a:r>
            <a:r>
              <a:rPr>
                <a:hlinkClick r:id="rId84"/>
              </a:rPr>
              <a:t>10.11613/bm.2013.018</a:t>
            </a:r>
          </a:p>
          <a:p>
            <a:pPr lvl="0" indent="0" marL="0">
              <a:buNone/>
            </a:pPr>
            <a:r>
              <a:rPr/>
              <a:t>84. Sjoberg DD, Whiting K, Curry M, Lavery JA, Larmarange J. Reproducible summary tables with the gtsummary package. 2021;13:570-580. doi:</a:t>
            </a:r>
            <a:r>
              <a:rPr>
                <a:hlinkClick r:id="rId85"/>
              </a:rPr>
              <a:t>10.32614/RJ-2021-053</a:t>
            </a:r>
          </a:p>
          <a:p>
            <a:pPr lvl="0" indent="0" marL="0">
              <a:buNone/>
            </a:pPr>
            <a:r>
              <a:rPr/>
              <a:t>85. Hidalgo B, Goodman M. Multivariate or Multivariable Regression? </a:t>
            </a:r>
            <a:r>
              <a:rPr i="1"/>
              <a:t>American Journal of Public Health</a:t>
            </a:r>
            <a:r>
              <a:rPr/>
              <a:t>. 2013;103(1):39-40. doi:</a:t>
            </a:r>
            <a:r>
              <a:rPr>
                <a:hlinkClick r:id="rId86"/>
              </a:rPr>
              <a:t>10.2105/ajph.2012.300897</a:t>
            </a:r>
          </a:p>
          <a:p>
            <a:pPr lvl="0" indent="0" marL="0">
              <a:buNone/>
            </a:pPr>
            <a:r>
              <a:rPr/>
              <a:t>86. Arel-Bundock V. Modelsummary: Data and model summaries in r. 2022;103. doi:</a:t>
            </a:r>
            <a:r>
              <a:rPr>
                <a:hlinkClick r:id="rId87"/>
              </a:rPr>
              <a:t>10.18637/jss.v103.i01</a:t>
            </a:r>
          </a:p>
          <a:p>
            <a:pPr lvl="0" indent="0" marL="0">
              <a:buNone/>
            </a:pPr>
            <a:r>
              <a:rPr/>
              <a:t>87. DALES LG, URY HK. An Improper Use of Statistical Significance Testing in Studying Covariables. </a:t>
            </a:r>
            <a:r>
              <a:rPr i="1"/>
              <a:t>International Journal of Epidemiology</a:t>
            </a:r>
            <a:r>
              <a:rPr/>
              <a:t>. 1978;7(4):373-376. doi:</a:t>
            </a:r>
            <a:r>
              <a:rPr>
                <a:hlinkClick r:id="rId88"/>
              </a:rPr>
              <a:t>10.1093/ije/7.4.373</a:t>
            </a:r>
          </a:p>
          <a:p>
            <a:pPr lvl="0" indent="0" marL="0">
              <a:buNone/>
            </a:pPr>
            <a:r>
              <a:rPr/>
              <a:t>88. Sun GW, Shook TL, Kay GL. Inappropriate use of bivariable analysis to screen risk factors for use in multivariable analysis. </a:t>
            </a:r>
            <a:r>
              <a:rPr i="1"/>
              <a:t>Journal of Clinical Epidemiology</a:t>
            </a:r>
            <a:r>
              <a:rPr/>
              <a:t>. 1996;49(8):907-916. doi:</a:t>
            </a:r>
            <a:r>
              <a:rPr>
                <a:hlinkClick r:id="rId89"/>
              </a:rPr>
              <a:t>10.1016/0895-4356(96)00025-x</a:t>
            </a:r>
          </a:p>
          <a:p>
            <a:pPr lvl="0" indent="0" marL="0">
              <a:buNone/>
            </a:pPr>
            <a:r>
              <a:rPr/>
              <a:t>89. Ferreira ADS, Meziat-Filho N, Ferreira APA. Double threshold receiver operating characteristic plot for three-modal continuous predictors. </a:t>
            </a:r>
            <a:r>
              <a:rPr i="1"/>
              <a:t>Computational Statistics</a:t>
            </a:r>
            <a:r>
              <a:rPr/>
              <a:t>. 2021;36(3):2231-2245. doi:</a:t>
            </a:r>
            <a:r>
              <a:rPr>
                <a:hlinkClick r:id="rId90"/>
              </a:rPr>
              <a:t>10.1007/s00180-021-01080-9</a:t>
            </a:r>
          </a:p>
          <a:p>
            <a:pPr lvl="0" indent="0" marL="0">
              <a:buNone/>
            </a:pPr>
            <a:r>
              <a:rPr/>
              <a:t>90. Altman DG, Bland JM. Measurement in medicine: The analysis of method comparison studies. </a:t>
            </a:r>
            <a:r>
              <a:rPr i="1"/>
              <a:t>The Statistician</a:t>
            </a:r>
            <a:r>
              <a:rPr/>
              <a:t>. 1983;32(3):307. doi:</a:t>
            </a:r>
            <a:r>
              <a:rPr>
                <a:hlinkClick r:id="rId91"/>
              </a:rPr>
              <a:t>10.2307/2987937</a:t>
            </a:r>
          </a:p>
          <a:p>
            <a:pPr lvl="0" indent="0" marL="0">
              <a:buNone/>
            </a:pPr>
            <a:r>
              <a:rPr/>
              <a:t>91. Grant MJ, Booth A. A typology of reviews: an analysis of 14 review types and associated methodologies. </a:t>
            </a:r>
            <a:r>
              <a:rPr i="1"/>
              <a:t>Health Information &amp; Libraries Journal</a:t>
            </a:r>
            <a:r>
              <a:rPr/>
              <a:t>. 2009;26(2):91-108. doi:</a:t>
            </a:r>
            <a:r>
              <a:rPr>
                <a:hlinkClick r:id="rId92"/>
              </a:rPr>
              <a:t>10.1111/j.1471-1842.2009.00848.x</a:t>
            </a:r>
          </a:p>
          <a:p>
            <a:pPr lvl="0" indent="0" marL="0">
              <a:buNone/>
            </a:pPr>
            <a:r>
              <a:rPr/>
              <a:t>92. Sut N. Study designs in medicine. </a:t>
            </a:r>
            <a:r>
              <a:rPr i="1"/>
              <a:t>Balkan Medical Journal</a:t>
            </a:r>
            <a:r>
              <a:rPr/>
              <a:t>. 2015;31(4):273-277. doi:</a:t>
            </a:r>
            <a:r>
              <a:rPr>
                <a:hlinkClick r:id="rId93"/>
              </a:rPr>
              <a:t>10.5152/balkanmedj.2014.1408</a:t>
            </a:r>
          </a:p>
          <a:p>
            <a:pPr lvl="0" indent="0" marL="0">
              <a:buNone/>
            </a:pPr>
            <a:r>
              <a:rPr/>
              <a:t>93.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4"/>
              </a:rPr>
              <a:t>10.5123/s1679-49742017000300022</a:t>
            </a:r>
          </a:p>
          <a:p>
            <a:pPr lvl="0" indent="0" marL="0">
              <a:buNone/>
            </a:pPr>
            <a:r>
              <a:rPr/>
              <a:t>94.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5"/>
              </a:rPr>
              <a:t>10.1016/j.jclinepi.2017.02.016</a:t>
            </a:r>
          </a:p>
          <a:p>
            <a:pPr lvl="0" indent="0" marL="0">
              <a:buNone/>
            </a:pPr>
            <a:r>
              <a:rPr/>
              <a:t>95. Echevarría-Guanilo ME, Gonçalves N, Romanoski PJ. PSYCHOMETRIC PROPERTIES OF MEASUREMENT INSTRUMENTS: CONCEPTUAL BASIS AND EVALUATION METHODS - PART II. </a:t>
            </a:r>
            <a:r>
              <a:rPr i="1"/>
              <a:t>Texto &amp; Contexto - Enfermagem</a:t>
            </a:r>
            <a:r>
              <a:rPr/>
              <a:t>. 2019;28. doi:</a:t>
            </a:r>
            <a:r>
              <a:rPr>
                <a:hlinkClick r:id="rId96"/>
              </a:rPr>
              <a:t>10.1590/1980-265x-tce-2017-0311</a:t>
            </a:r>
          </a:p>
          <a:p>
            <a:pPr lvl="0" indent="0" marL="0">
              <a:buNone/>
            </a:pPr>
            <a:r>
              <a:rPr/>
              <a:t>96. Chassé M, Fergusson DA. Diagnostic Accuracy Studies. </a:t>
            </a:r>
            <a:r>
              <a:rPr i="1"/>
              <a:t>Seminars in Nuclear Medicine</a:t>
            </a:r>
            <a:r>
              <a:rPr/>
              <a:t>. 2019;49(2):87-93. doi:</a:t>
            </a:r>
            <a:r>
              <a:rPr>
                <a:hlinkClick r:id="rId97"/>
              </a:rPr>
              <a:t>10.1053/j.semnuclmed.2018.11.005</a:t>
            </a:r>
          </a:p>
          <a:p>
            <a:pPr lvl="0" indent="0" marL="0">
              <a:buNone/>
            </a:pPr>
            <a:r>
              <a:rPr/>
              <a:t>97. Chidambaram AG, Josephson M. Clinical research study designs: The essentials. </a:t>
            </a:r>
            <a:r>
              <a:rPr i="1"/>
              <a:t>PEDIATRIC INVESTIGATION</a:t>
            </a:r>
            <a:r>
              <a:rPr/>
              <a:t>. 2019;3(4):245-252. doi:</a:t>
            </a:r>
            <a:r>
              <a:rPr>
                <a:hlinkClick r:id="rId98"/>
              </a:rPr>
              <a:t>10.1002/ped4.12166</a:t>
            </a:r>
          </a:p>
          <a:p>
            <a:pPr lvl="0" indent="0" marL="0">
              <a:buNone/>
            </a:pPr>
            <a:r>
              <a:rPr/>
              <a:t>98. Erdemir A, Mulugeta L, Ku JP, et al. Credible practice of modeling and simulation in healthcare: ten rules from a multidisciplinary perspective. </a:t>
            </a:r>
            <a:r>
              <a:rPr i="1"/>
              <a:t>Journal of Translational Medicine</a:t>
            </a:r>
            <a:r>
              <a:rPr/>
              <a:t>. 2020;18(1). doi:</a:t>
            </a:r>
            <a:r>
              <a:rPr>
                <a:hlinkClick r:id="rId99"/>
              </a:rPr>
              <a:t>10.1186/s12967-020-02540-4</a:t>
            </a:r>
          </a:p>
          <a:p>
            <a:pPr lvl="0" indent="0" marL="0">
              <a:buNone/>
            </a:pPr>
            <a:r>
              <a:rPr/>
              <a:t>99. Yang B, Olsen M, Vali Y, et al. Study designs for comparative diagnostic test accuracy: A methodological review and classification scheme. </a:t>
            </a:r>
            <a:r>
              <a:rPr i="1"/>
              <a:t>Journal of Clinical Epidemiology</a:t>
            </a:r>
            <a:r>
              <a:rPr/>
              <a:t>. 2021;138:128-138. doi:</a:t>
            </a:r>
            <a:r>
              <a:rPr>
                <a:hlinkClick r:id="rId100"/>
              </a:rPr>
              <a:t>10.1016/j.jclinepi.2021.04.013</a:t>
            </a:r>
          </a:p>
          <a:p>
            <a:pPr lvl="0" indent="0" marL="0">
              <a:buNone/>
            </a:pPr>
            <a:r>
              <a:rPr/>
              <a:t>100. Chipman H, Bingham D. Let’s practice what we preach: Planning and interpreting simulation studies with design and analysis of experiments. </a:t>
            </a:r>
            <a:r>
              <a:rPr i="1"/>
              <a:t>Canadian Journal of Statistics</a:t>
            </a:r>
            <a:r>
              <a:rPr/>
              <a:t>. 2022;50(4):1228-1249. doi:</a:t>
            </a:r>
            <a:r>
              <a:rPr>
                <a:hlinkClick r:id="rId101"/>
              </a:rPr>
              <a:t>10.1002/cjs.11719</a:t>
            </a:r>
          </a:p>
          <a:p>
            <a:pPr lvl="0" indent="0" marL="0">
              <a:buNone/>
            </a:pPr>
            <a:r>
              <a:rPr/>
              <a:t>101. Donthu N, Kumar S, Mukherjee D, Pandey N, Lim WM. How to conduct a bibliometric analysis: An overview and guidelines. </a:t>
            </a:r>
            <a:r>
              <a:rPr i="1"/>
              <a:t>Journal of Business Research</a:t>
            </a:r>
            <a:r>
              <a:rPr/>
              <a:t>. 2021;133:285-296. doi:</a:t>
            </a:r>
            <a:r>
              <a:rPr>
                <a:hlinkClick r:id="rId102"/>
              </a:rPr>
              <a:t>10.1016/j.jbusres.2021.04.070</a:t>
            </a:r>
          </a:p>
          <a:p>
            <a:pPr lvl="0" indent="0" marL="0">
              <a:buNone/>
            </a:pPr>
            <a:r>
              <a:rPr/>
              <a:t>102. Lim WM, Kumar S. Guidelines for interpreting the results of bibliometric analysis: A sensemaking approach. </a:t>
            </a:r>
            <a:r>
              <a:rPr i="1"/>
              <a:t>Global Business and Organizational Excellence</a:t>
            </a:r>
            <a:r>
              <a:rPr/>
              <a:t>. August 2023. doi:</a:t>
            </a:r>
            <a:r>
              <a:rPr>
                <a:hlinkClick r:id="rId103"/>
              </a:rPr>
              <a:t>10.1002/joe.22229</a:t>
            </a:r>
          </a:p>
          <a:p>
            <a:pPr lvl="0" indent="0" marL="0">
              <a:buNone/>
            </a:pPr>
            <a:r>
              <a:rPr/>
              <a:t>103. Bland JM, Altman DG. Statistics notes: Matching. </a:t>
            </a:r>
            <a:r>
              <a:rPr i="1"/>
              <a:t>BMJ</a:t>
            </a:r>
            <a:r>
              <a:rPr/>
              <a:t>. 1994;309(6962):1128-1128. doi:</a:t>
            </a:r>
            <a:r>
              <a:rPr>
                <a:hlinkClick r:id="rId104"/>
              </a:rPr>
              <a:t>10.1136/bmj.309.6962.1128</a:t>
            </a:r>
          </a:p>
          <a:p>
            <a:pPr lvl="0" indent="0" marL="0">
              <a:buNone/>
            </a:pPr>
            <a:r>
              <a:rPr/>
              <a:t>104. Findley MG, Kikuta K, Denly M. External Validity. </a:t>
            </a:r>
            <a:r>
              <a:rPr i="1"/>
              <a:t>Annual Review of Political Science</a:t>
            </a:r>
            <a:r>
              <a:rPr/>
              <a:t>. 2021;24(1):365-393. doi:</a:t>
            </a:r>
            <a:r>
              <a:rPr>
                <a:hlinkClick r:id="rId105"/>
              </a:rPr>
              <a:t>10.1146/annurev-polisci-041719-102556</a:t>
            </a:r>
          </a:p>
          <a:p>
            <a:pPr lvl="0" indent="0" marL="0">
              <a:buNone/>
            </a:pPr>
            <a:r>
              <a:rPr/>
              <a:t>105. Bland JM, Altman DG. Comparisons within randomised groups can be very misleading. </a:t>
            </a:r>
            <a:r>
              <a:rPr i="1"/>
              <a:t>BMJ</a:t>
            </a:r>
            <a:r>
              <a:rPr/>
              <a:t>. 2011;342(may06 2):d561-d561. doi:</a:t>
            </a:r>
            <a:r>
              <a:rPr>
                <a:hlinkClick r:id="rId106"/>
              </a:rPr>
              <a:t>10.1136/bmj.d561</a:t>
            </a:r>
          </a:p>
          <a:p>
            <a:pPr lvl="0" indent="0" marL="0">
              <a:buNone/>
            </a:pPr>
            <a:r>
              <a:rPr/>
              <a:t>106.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7"/>
              </a:rPr>
              <a:t>10.1186/s12874-022-01786-4</a:t>
            </a:r>
          </a:p>
          <a:p>
            <a:pPr lvl="0" indent="0" marL="0">
              <a:buNone/>
            </a:pPr>
            <a:r>
              <a:rPr/>
              <a:t>107. Vickers AJ, Altman DG. Statistics Notes: Analysing controlled trials with baseline and follow up measurements. </a:t>
            </a:r>
            <a:r>
              <a:rPr i="1"/>
              <a:t>BMJ</a:t>
            </a:r>
            <a:r>
              <a:rPr/>
              <a:t>. 2001;323(7321):1123-1124. doi:</a:t>
            </a:r>
            <a:r>
              <a:rPr>
                <a:hlinkClick r:id="rId108"/>
              </a:rPr>
              <a:t>10.1136/bmj.323.7321.1123</a:t>
            </a:r>
          </a:p>
          <a:p>
            <a:pPr lvl="0" indent="0" marL="0">
              <a:buNone/>
            </a:pPr>
            <a:r>
              <a:rPr/>
              <a:t>108. O Connell NS, Dai L, Jiang Y, et al. Methods for analysis of pre-post data in clinical research: A comparison of five common methods. </a:t>
            </a:r>
            <a:r>
              <a:rPr i="1"/>
              <a:t>Journal of Biometrics &amp; Biostatistics</a:t>
            </a:r>
            <a:r>
              <a:rPr/>
              <a:t>. 2017;08(01). doi:</a:t>
            </a:r>
            <a:r>
              <a:rPr>
                <a:hlinkClick r:id="rId109"/>
              </a:rPr>
              <a:t>10.4172/2155-6180.1000334</a:t>
            </a:r>
          </a:p>
          <a:p>
            <a:pPr lvl="0" indent="0" marL="0">
              <a:buNone/>
            </a:pPr>
            <a:r>
              <a:rPr/>
              <a:t>109. Roberts C, Torgerson DJ. Understanding controlled trials: Baseline imbalance in randomised controlled trials. </a:t>
            </a:r>
            <a:r>
              <a:rPr i="1"/>
              <a:t>BMJ</a:t>
            </a:r>
            <a:r>
              <a:rPr/>
              <a:t>. 1999;319(7203):185-185. doi:</a:t>
            </a:r>
            <a:r>
              <a:rPr>
                <a:hlinkClick r:id="rId110"/>
              </a:rPr>
              <a:t>10.1136/bmj.319.7203.185</a:t>
            </a:r>
          </a:p>
          <a:p>
            <a:pPr lvl="0" indent="0" marL="0">
              <a:buNone/>
            </a:pPr>
            <a:r>
              <a:rPr/>
              <a:t>110. Hauck WW, Anderson S, Marcus SM. Should We Adjust for Covariates in Nonlinear Regression Analyses of Randomized Trials? </a:t>
            </a:r>
            <a:r>
              <a:rPr i="1"/>
              <a:t>Controlled Clinical Trials</a:t>
            </a:r>
            <a:r>
              <a:rPr/>
              <a:t>. 1998;19(3):249-256. doi:</a:t>
            </a:r>
            <a:r>
              <a:rPr>
                <a:hlinkClick r:id="rId111"/>
              </a:rPr>
              <a:t>10.1016/s0197-2456(97)00147-5</a:t>
            </a:r>
          </a:p>
          <a:p>
            <a:pPr lvl="0" indent="0" marL="0">
              <a:buNone/>
            </a:pPr>
            <a:r>
              <a:rPr/>
              <a:t>111. Kahan BC, Jairath V, Doré CJ, Morris TP. The risks and rewards of covariate adjustment in randomized trials: an assessment of 12 outcomes from 8 studies. </a:t>
            </a:r>
            <a:r>
              <a:rPr i="1"/>
              <a:t>Trials</a:t>
            </a:r>
            <a:r>
              <a:rPr/>
              <a:t>. 2014;15(1). doi:</a:t>
            </a:r>
            <a:r>
              <a:rPr>
                <a:hlinkClick r:id="rId112"/>
              </a:rPr>
              <a:t>10.1186/1745-6215-15-139</a:t>
            </a:r>
          </a:p>
          <a:p>
            <a:pPr lvl="0" indent="0" marL="0">
              <a:buNone/>
            </a:pPr>
            <a:r>
              <a:rPr/>
              <a:t>112.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3"/>
              </a:rPr>
              <a:t>10.2147/clep.s161508</a:t>
            </a:r>
          </a:p>
          <a:p>
            <a:pPr lvl="0" indent="0" marL="0">
              <a:buNone/>
            </a:pPr>
            <a:r>
              <a:rPr/>
              <a:t>113. Bolzern JE, Mitchell A, Torgerson DJ. Baseline testing in cluster randomised controlled trials: should this be done? </a:t>
            </a:r>
            <a:r>
              <a:rPr i="1"/>
              <a:t>BMC Medical Research Methodology</a:t>
            </a:r>
            <a:r>
              <a:rPr/>
              <a:t>. 2019;19(1). doi:</a:t>
            </a:r>
            <a:r>
              <a:rPr>
                <a:hlinkClick r:id="rId114"/>
              </a:rPr>
              <a:t>10.1186/s12874-019-0750-8</a:t>
            </a:r>
          </a:p>
          <a:p>
            <a:pPr lvl="0" indent="0" marL="0">
              <a:buNone/>
            </a:pPr>
            <a:r>
              <a:rPr/>
              <a:t>114. Gruijters SLK. Baseline comparisons and covariate fishing: Bad statistical habits we should have broken yesterday. July 2020. </a:t>
            </a:r>
            <a:r>
              <a:rPr>
                <a:hlinkClick r:id="rId115"/>
              </a:rPr>
              <a:t>http://dx.doi.org/10.31234/osf.io/qftwg.</a:t>
            </a:r>
          </a:p>
          <a:p>
            <a:pPr lvl="0" indent="0" marL="0">
              <a:buNone/>
            </a:pPr>
            <a:r>
              <a:rPr/>
              <a:t>115. Bours MJL. Using mediators to understand effect modification and interaction. </a:t>
            </a:r>
            <a:r>
              <a:rPr i="1"/>
              <a:t>Journal of Clinical Epidemiology</a:t>
            </a:r>
            <a:r>
              <a:rPr/>
              <a:t>. September 2023. doi:</a:t>
            </a:r>
            <a:r>
              <a:rPr>
                <a:hlinkClick r:id="rId116"/>
              </a:rPr>
              <a:t>10.1016/j.jclinepi.2023.09.005</a:t>
            </a:r>
          </a:p>
          <a:p>
            <a:pPr lvl="0" indent="0" marL="0">
              <a:buNone/>
            </a:pPr>
            <a:r>
              <a:rPr/>
              <a:t>116. Altman DG, Matthews JNS. Statistics Notes: Interaction 1: heterogeneity of effects. </a:t>
            </a:r>
            <a:r>
              <a:rPr i="1"/>
              <a:t>BMJ</a:t>
            </a:r>
            <a:r>
              <a:rPr/>
              <a:t>. 1996;313(7055):486-486. doi:</a:t>
            </a:r>
            <a:r>
              <a:rPr>
                <a:hlinkClick r:id="rId117"/>
              </a:rPr>
              <a:t>10.1136/bmj.313.7055.486</a:t>
            </a:r>
          </a:p>
          <a:p>
            <a:pPr lvl="0" indent="0" marL="0">
              <a:buNone/>
            </a:pPr>
            <a:r>
              <a:rPr/>
              <a:t>117. Matthews JNS, Altman DG. Statistics Notes: Interaction 2: compare effect sizes not P values. </a:t>
            </a:r>
            <a:r>
              <a:rPr i="1"/>
              <a:t>BMJ</a:t>
            </a:r>
            <a:r>
              <a:rPr/>
              <a:t>. 1996;313(7060):808-808. doi:</a:t>
            </a:r>
            <a:r>
              <a:rPr>
                <a:hlinkClick r:id="rId118"/>
              </a:rPr>
              <a:t>10.1136/bmj.313.7060.808</a:t>
            </a:r>
          </a:p>
          <a:p>
            <a:pPr lvl="0" indent="0" marL="0">
              <a:buNone/>
            </a:pPr>
            <a:r>
              <a:rPr/>
              <a:t>118. Altman DG. Statistics notes: Interaction revisited: The difference between two estimates. </a:t>
            </a:r>
            <a:r>
              <a:rPr i="1"/>
              <a:t>BMJ</a:t>
            </a:r>
            <a:r>
              <a:rPr/>
              <a:t>. 2003;326(7382):219-219. doi:</a:t>
            </a:r>
            <a:r>
              <a:rPr>
                <a:hlinkClick r:id="rId119"/>
              </a:rPr>
              <a:t>10.1136/bmj.326.7382.219</a:t>
            </a:r>
          </a:p>
          <a:p>
            <a:pPr lvl="0" indent="0" marL="0">
              <a:buNone/>
            </a:pPr>
            <a:r>
              <a:rPr/>
              <a:t>119. Borenstein M. In a meta-analysis, the I-squared statistic does not tell us how much the effect size varies. </a:t>
            </a:r>
            <a:r>
              <a:rPr i="1"/>
              <a:t>Journal of Clinical Epidemiology</a:t>
            </a:r>
            <a:r>
              <a:rPr/>
              <a:t>. October 2022. doi:</a:t>
            </a:r>
            <a:r>
              <a:rPr>
                <a:hlinkClick r:id="rId120"/>
              </a:rPr>
              <a:t>10.1016/j.jclinepi.2022.10.003</a:t>
            </a:r>
          </a:p>
          <a:p>
            <a:pPr lvl="0" indent="0" marL="0">
              <a:buNone/>
            </a:pPr>
            <a:r>
              <a:rPr/>
              <a:t>120. Rücker G, Schwarzer G, Carpenter JR, Schumacher M. Undue reliance on I 2 in assessing heterogeneity may mislead. </a:t>
            </a:r>
            <a:r>
              <a:rPr i="1"/>
              <a:t>BMC Medical Research Methodology</a:t>
            </a:r>
            <a:r>
              <a:rPr/>
              <a:t>. 2008;8(1). doi:</a:t>
            </a:r>
            <a:r>
              <a:rPr>
                <a:hlinkClick r:id="rId121"/>
              </a:rPr>
              <a:t>10.1186/1471-2288-8-79</a:t>
            </a:r>
          </a:p>
          <a:p>
            <a:pPr lvl="0" indent="0" marL="0">
              <a:buNone/>
            </a:pPr>
            <a:r>
              <a:rPr/>
              <a:t>121. Grooth HJ de, Parienti JJ. Heterogeneity between studies can be explained more reliably with individual patient data. </a:t>
            </a:r>
            <a:r>
              <a:rPr i="1"/>
              <a:t>Intensive Care Medicine</a:t>
            </a:r>
            <a:r>
              <a:rPr/>
              <a:t>. July 2023. doi:</a:t>
            </a:r>
            <a:r>
              <a:rPr>
                <a:hlinkClick r:id="rId122"/>
              </a:rPr>
              <a:t>10.1007/s00134-023-07163-z</a:t>
            </a:r>
          </a:p>
          <a:p>
            <a:pPr lvl="0" indent="0" marL="0">
              <a:buNone/>
            </a:pPr>
            <a:r>
              <a:rPr/>
              <a:t>122. Lajeunesse MJ. Facilitating systematic reviews, data extraction, and meta-analysis with the metagear package for r. 2016;7:323-330.</a:t>
            </a:r>
          </a:p>
          <a:p>
            <a:pPr lvl="0" indent="0" marL="0">
              <a:buNone/>
            </a:pPr>
            <a:r>
              <a:rPr/>
              <a:t>123. Wallisch C, Bach P, Hafermann L, et al. Review of guidance papers on regression modeling in statistical series of medical journals. Mathes T, ed. </a:t>
            </a:r>
            <a:r>
              <a:rPr i="1"/>
              <a:t>PLOS ONE</a:t>
            </a:r>
            <a:r>
              <a:rPr/>
              <a:t>. 2022;17(1):e0262918. doi:</a:t>
            </a:r>
            <a:r>
              <a:rPr>
                <a:hlinkClick r:id="rId123"/>
              </a:rPr>
              <a:t>10.1371/journal.pone.0262918</a:t>
            </a:r>
          </a:p>
          <a:p>
            <a:pPr lvl="0" indent="0" marL="0">
              <a:buNone/>
            </a:pPr>
            <a:r>
              <a:rPr/>
              <a:t>124. Lynggaard H, Bell J, Lösch C, et al. Principles and recommendations for incorporating estimands into clinical study protocol templates. </a:t>
            </a:r>
            <a:r>
              <a:rPr i="1"/>
              <a:t>Trials</a:t>
            </a:r>
            <a:r>
              <a:rPr/>
              <a:t>. 2022;23(1). doi:</a:t>
            </a:r>
            <a:r>
              <a:rPr>
                <a:hlinkClick r:id="rId124"/>
              </a:rPr>
              <a:t>10.1186/s13063-022-06515-2</a:t>
            </a:r>
          </a:p>
          <a:p>
            <a:pPr lvl="0" indent="0" marL="0">
              <a:buNone/>
            </a:pPr>
            <a:r>
              <a:rPr/>
              <a:t>125. Althouse AD, Below JE, Claggett BL, et al. Recommendations for Statistical Reporting in Cardiovascular Medicine: A Special Report From the American Heart Association. </a:t>
            </a:r>
            <a:r>
              <a:rPr i="1"/>
              <a:t>Circulation</a:t>
            </a:r>
            <a:r>
              <a:rPr/>
              <a:t>. 2021;144(4). doi:</a:t>
            </a:r>
            <a:r>
              <a:rPr>
                <a:hlinkClick r:id="rId125"/>
              </a:rPr>
              <a:t>10.1161/circulationaha.121.055393</a:t>
            </a:r>
          </a:p>
          <a:p>
            <a:pPr lvl="0" indent="0" marL="0">
              <a:buNone/>
            </a:pPr>
            <a:r>
              <a:rPr/>
              <a:t>126.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6"/>
              </a:rPr>
              <a:t>10.1016/j.jclinepi.2021.01.008</a:t>
            </a:r>
          </a:p>
          <a:p>
            <a:pPr lvl="0" indent="0" marL="0">
              <a:buNone/>
            </a:pPr>
            <a:r>
              <a:rPr/>
              <a:t>127. Vickers AJ, Assel MJ, Sjoberg DD, et al. Guidelines for Reporting of Figures and Tables for Clinical Research in Urology. </a:t>
            </a:r>
            <a:r>
              <a:rPr i="1"/>
              <a:t>Urology</a:t>
            </a:r>
            <a:r>
              <a:rPr/>
              <a:t>. 2020;142:1-13. doi:</a:t>
            </a:r>
            <a:r>
              <a:rPr>
                <a:hlinkClick r:id="rId127"/>
              </a:rPr>
              <a:t>10.1016/j.urology.2020.05.002</a:t>
            </a:r>
          </a:p>
          <a:p>
            <a:pPr lvl="0" indent="0" marL="0">
              <a:buNone/>
            </a:pPr>
            <a:r>
              <a:rPr/>
              <a:t>128. Assel M, Sjoberg D, Elders A, et al. Guidelines for Reporting of Statistics for Clinical Research in Urology. </a:t>
            </a:r>
            <a:r>
              <a:rPr i="1"/>
              <a:t>Journal of Urology</a:t>
            </a:r>
            <a:r>
              <a:rPr/>
              <a:t>. 2019;201(3):595-604. doi:</a:t>
            </a:r>
            <a:r>
              <a:rPr>
                <a:hlinkClick r:id="rId128"/>
              </a:rPr>
              <a:t>10.1097/ju.0000000000000001</a:t>
            </a:r>
          </a:p>
          <a:p>
            <a:pPr lvl="0" indent="0" marL="0">
              <a:buNone/>
            </a:pPr>
            <a:r>
              <a:rPr/>
              <a:t>129. Gamble C, Krishan A, Stocken D, et al. Guidelines for the Content of Statistical Analysis Plans in Clinical Trials. </a:t>
            </a:r>
            <a:r>
              <a:rPr i="1"/>
              <a:t>JAMA</a:t>
            </a:r>
            <a:r>
              <a:rPr/>
              <a:t>. 2017;318(23):2337. doi:</a:t>
            </a:r>
            <a:r>
              <a:rPr>
                <a:hlinkClick r:id="rId129"/>
              </a:rPr>
              <a:t>10.1001/jama.2017.18556</a:t>
            </a:r>
          </a:p>
          <a:p>
            <a:pPr lvl="0" indent="0" marL="0">
              <a:buNone/>
            </a:pPr>
            <a:r>
              <a:rPr/>
              <a:t>130.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0"/>
              </a:rPr>
              <a:t>10.1016/j.ijnurstu.2014.09.006</a:t>
            </a:r>
          </a:p>
          <a:p>
            <a:pPr lvl="0" indent="0" marL="0">
              <a:buNone/>
            </a:pPr>
            <a:r>
              <a:rPr/>
              <a:t>131. Weissgerber TL, Milic NM, Winham SJ, Garovic VD. Beyond Bar and Line Graphs: Time for a New Data Presentation Paradigm. </a:t>
            </a:r>
            <a:r>
              <a:rPr i="1"/>
              <a:t>PLOS Biology</a:t>
            </a:r>
            <a:r>
              <a:rPr/>
              <a:t>. 2015;13(4):e1002128. doi:</a:t>
            </a:r>
            <a:r>
              <a:rPr>
                <a:hlinkClick r:id="rId131"/>
              </a:rPr>
              <a:t>10.1371/journal.pbio.1002128</a:t>
            </a:r>
          </a:p>
          <a:p>
            <a:pPr lvl="0" indent="0" marL="0">
              <a:buNone/>
            </a:pPr>
            <a:r>
              <a:rPr/>
              <a:t>132. Sauerbrei W, Abrahamowicz M, Altman DG, Cessie S, Carpenter J. STRengthening Analytical Thinking for Observational Studies: the STRATOS initiative. </a:t>
            </a:r>
            <a:r>
              <a:rPr i="1"/>
              <a:t>Statistics in Medicine</a:t>
            </a:r>
            <a:r>
              <a:rPr/>
              <a:t>. 2014;33(30):5413-5432. doi:</a:t>
            </a:r>
            <a:r>
              <a:rPr>
                <a:hlinkClick r:id="rId132"/>
              </a:rPr>
              <a:t>10.1002/sim.6265</a:t>
            </a:r>
          </a:p>
          <a:p>
            <a:pPr lvl="0" indent="0" marL="0">
              <a:buNone/>
            </a:pPr>
            <a:r>
              <a:rPr/>
              <a:t>133. Groves T. Research methods and reporting. </a:t>
            </a:r>
            <a:r>
              <a:rPr i="1"/>
              <a:t>BMJ</a:t>
            </a:r>
            <a:r>
              <a:rPr/>
              <a:t>. 2008;337(oct22 1):a2201-a2201. doi:</a:t>
            </a:r>
            <a:r>
              <a:rPr>
                <a:hlinkClick r:id="rId133"/>
              </a:rPr>
              <a:t>10.1136/bmj.a2201</a:t>
            </a:r>
          </a:p>
          <a:p>
            <a:pPr lvl="0" indent="0" marL="0">
              <a:buNone/>
            </a:pPr>
            <a:r>
              <a:rPr/>
              <a:t>134. Stratton IM, Neil A. How to ensure your paper is rejected by the statistical reviewer. </a:t>
            </a:r>
            <a:r>
              <a:rPr i="1"/>
              <a:t>Diabetic Medicine</a:t>
            </a:r>
            <a:r>
              <a:rPr/>
              <a:t>. 2005;22(4):371-373. doi:</a:t>
            </a:r>
            <a:r>
              <a:rPr>
                <a:hlinkClick r:id="rId134"/>
              </a:rPr>
              <a:t>10.1111/j.1464-5491.2004.01443.x</a:t>
            </a:r>
          </a:p>
          <a:p>
            <a:pPr lvl="0" indent="0" marL="0">
              <a:buNone/>
            </a:pPr>
            <a:r>
              <a:rPr/>
              <a:t>135. Gardner MJ, Machin D, Campbell MJ. Use of check lists in assessing the statistical content of medical studies. </a:t>
            </a:r>
            <a:r>
              <a:rPr i="1"/>
              <a:t>BMJ</a:t>
            </a:r>
            <a:r>
              <a:rPr/>
              <a:t>. 1986;292(6523):810-812. doi:</a:t>
            </a:r>
            <a:r>
              <a:rPr>
                <a:hlinkClick r:id="rId135"/>
              </a:rPr>
              <a:t>10.1136/bmj.292.6523.810</a:t>
            </a:r>
          </a:p>
          <a:p>
            <a:pPr lvl="0" indent="0" marL="0">
              <a:buNone/>
            </a:pPr>
            <a:r>
              <a:rPr/>
              <a:t>136. Mascha EJ, Vetter TR. The Statistical Checklist and Statistical Review. </a:t>
            </a:r>
            <a:r>
              <a:rPr i="1"/>
              <a:t>Anesthesia &amp; Analgesia</a:t>
            </a:r>
            <a:r>
              <a:rPr/>
              <a:t>. 2017;124(3):719-721. doi:</a:t>
            </a:r>
            <a:r>
              <a:rPr>
                <a:hlinkClick r:id="rId136"/>
              </a:rPr>
              <a:t>10.1213/ane.0000000000001863</a:t>
            </a:r>
          </a:p>
          <a:p>
            <a:pPr lvl="0" indent="0" marL="0">
              <a:buNone/>
            </a:pPr>
            <a:r>
              <a:rPr/>
              <a:t>137. Mansournia MA, Collins GS, Nielsen RO, et al. A CHecklist for statistical Assessment of Medical Papers (the CHAMP statement): explanation and elaboration. </a:t>
            </a:r>
            <a:r>
              <a:rPr i="1"/>
              <a:t>British Journal of Sports Medicine</a:t>
            </a:r>
            <a:r>
              <a:rPr/>
              <a:t>. 2021;55(18):1009-1017. doi:</a:t>
            </a:r>
            <a:r>
              <a:rPr>
                <a:hlinkClick r:id="rId137"/>
              </a:rPr>
              <a:t>10.1136/bjsports-2020-103652</a:t>
            </a:r>
          </a:p>
          <a:p>
            <a:pPr lvl="0" indent="0" marL="0">
              <a:buNone/>
            </a:pPr>
            <a:r>
              <a:rPr/>
              <a:t>138. Gil-Sierra MD, Fénix-Caballero S, Abdel kader-Martin L, et al. Checklist for clinical applicability of subgroup analysis. </a:t>
            </a:r>
            <a:r>
              <a:rPr i="1"/>
              <a:t>Journal of Clinical Pharmacy and Therapeutics</a:t>
            </a:r>
            <a:r>
              <a:rPr/>
              <a:t>. 2019;45(3):530-538. doi:</a:t>
            </a:r>
            <a:r>
              <a:rPr>
                <a:hlinkClick r:id="rId138"/>
              </a:rPr>
              <a:t>10.1111/jcpt.13102</a:t>
            </a:r>
          </a:p>
          <a:p>
            <a:pPr lvl="0" indent="0" marL="0">
              <a:buNone/>
            </a:pPr>
            <a:r>
              <a:rPr/>
              <a:t>139. Altman DG, Simera I, Hoey J, Moher D, Schulz K. EQUATOR: reporting guidelines for health research. </a:t>
            </a:r>
            <a:r>
              <a:rPr i="1"/>
              <a:t>The Lancet</a:t>
            </a:r>
            <a:r>
              <a:rPr/>
              <a:t>. 2008;371(9619):1149-1150. doi:</a:t>
            </a:r>
            <a:r>
              <a:rPr>
                <a:hlinkClick r:id="rId139"/>
              </a:rPr>
              <a:t>10.1016/s0140-6736(08)60505-x</a:t>
            </a:r>
          </a:p>
          <a:p>
            <a:pPr lvl="0" indent="0" marL="0">
              <a:buNone/>
            </a:pPr>
            <a:r>
              <a:rPr/>
              <a:t>140. Haddaway NR, Page MJ, Pritchard CC, McGuinness LA. PRISMA2020: An r package and shiny app for producing PRISMA 2020-compliant flow diagrams, with interactivity for optimised digital transparency and open synthesis. 2022;18:e1230. doi:</a:t>
            </a:r>
            <a:r>
              <a:rPr>
                <a:hlinkClick r:id="rId140"/>
              </a:rPr>
              <a:t>10.1002/cl2.1230</a:t>
            </a:r>
          </a:p>
          <a:p>
            <a:pPr lvl="0" indent="0" marL="0">
              <a:buNone/>
            </a:pPr>
            <a:r>
              <a:rPr/>
              <a:t>141. Haddaway NR, Page MJ, Pritchard CC, McGuinness LA. PRISMA2020: An r package and shiny app for producing PRISMA 2020-compliant flow diagrams, with interactivity for optimised digital transparency and open synthesis. 2022;18:e1230. doi:</a:t>
            </a:r>
            <a:r>
              <a:rPr>
                <a:hlinkClick r:id="rId141"/>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cumprimento das barras de erro sugerem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74</a:t>
            </a:r>
          </a:p>
          <a:p>
            <a:pPr lvl="0"/>
            <a:r>
              <a:rPr/>
              <a:t>.</a:t>
            </a:r>
            <a:r>
              <a:rPr baseline="30000"/>
              <a:t>75</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Qui-quadrado (</a:t>
                </a:r>
                <a14:m>
                  <m:oMath xmlns:m="http://schemas.openxmlformats.org/officeDocument/2006/math">
                    <m:sSup>
                      <m:e>
                        <m:r>
                          <m:t>χ</m:t>
                        </m:r>
                      </m:e>
                      <m:sup>
                        <m:r>
                          <m:t>2</m:t>
                        </m:r>
                      </m:sup>
                    </m:sSup>
                  </m:oMath>
                </a14:m>
                <a:r>
                  <a:rPr b="1"/>
                  <a:t>)</a:t>
                </a:r>
              </a:p>
              <a:p>
                <a:pPr lvl="0"/>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82</a:t>
                </a:r>
              </a:p>
              <a:p>
                <a:pPr lvl="0"/>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82</a:t>
                </a:r>
              </a:p>
              <a:p>
                <a:pPr lvl="0"/>
                <a:r>
                  <a:rPr/>
                  <a:t>Tipo: não paramétrico.</a:t>
                </a:r>
                <a:r>
                  <a:rPr baseline="30000"/>
                  <a:t>82,83</a:t>
                </a:r>
              </a:p>
              <a:p>
                <a:pPr lvl="0"/>
                <a:r>
                  <a:rPr/>
                  <a:t>Suposições:</a:t>
                </a:r>
                <a:r>
                  <a:rPr baseline="30000"/>
                  <a:t>82,83</a:t>
                </a:r>
              </a:p>
              <a:p>
                <a:pPr lvl="1"/>
                <a:r>
                  <a:rPr/>
                  <a:t>As variáveis são ordinais ou categóricas nominais, de modo que as células representem frequência.</a:t>
                </a:r>
              </a:p>
              <a:p>
                <a:pPr lvl="1"/>
                <a:r>
                  <a:rPr/>
                  <a:t>Os níveis dos fatores (variáveis categóricas) são mutuamente exclusivos.</a:t>
                </a:r>
              </a:p>
              <a:p>
                <a:pPr lvl="1"/>
                <a:r>
                  <a:rPr/>
                  <a:t>Tamanho de amostra grande e adequado porque é baseado em uma abordagem de aproximação.</a:t>
                </a:r>
              </a:p>
              <a:p>
                <a:pPr lvl="1"/>
                <a:r>
                  <a:rPr/>
                  <a:t>Menos de 20% das células com frequências esperadas &lt; 5</a:t>
                </a:r>
              </a:p>
              <a:p>
                <a:pPr lvl="1"/>
                <a:r>
                  <a:rPr/>
                  <a:t>Nenhuma célula com frequência esperada &lt; 1.</a:t>
                </a:r>
              </a:p>
              <a:p>
                <a:pPr lvl="0"/>
                <a:r>
                  <a:rPr/>
                  <a:t>Hipóteses:</a:t>
                </a:r>
                <a:r>
                  <a:rPr baseline="30000"/>
                  <a:t>82</a:t>
                </a:r>
              </a:p>
              <a:p>
                <a:pPr lvl="1"/>
                <a:r>
                  <a:rPr/>
                  <a:t>Nula (</a:t>
                </a:r>
                <a14:m>
                  <m:oMath xmlns:m="http://schemas.openxmlformats.org/officeDocument/2006/math">
                    <m:sSub>
                      <m:e>
                        <m:r>
                          <m:t>H</m:t>
                        </m:r>
                      </m:e>
                      <m:sub>
                        <m:r>
                          <m:t>0</m:t>
                        </m:r>
                      </m:sub>
                    </m:sSub>
                  </m:oMath>
                </a14:m>
                <a:r>
                  <a:rPr/>
                  <a:t>): independente (sem associação)</a:t>
                </a:r>
              </a:p>
              <a:p>
                <a:pPr lvl="1"/>
                <a:r>
                  <a:rPr/>
                  <a:t>Alternativa (</a:t>
                </a:r>
                <a14:m>
                  <m:oMath xmlns:m="http://schemas.openxmlformats.org/officeDocument/2006/math">
                    <m:sSub>
                      <m:e>
                        <m:r>
                          <m:t>H</m:t>
                        </m:r>
                      </m:e>
                      <m:sub>
                        <m:r>
                          <m:t>1</m:t>
                        </m:r>
                      </m:sub>
                    </m:sSub>
                  </m:oMath>
                </a14:m>
                <a:r>
                  <a:rPr/>
                  <a:t>): não independente (associação)</a:t>
                </a:r>
              </a:p>
              <a:p>
                <a:pPr lvl="0"/>
                <a:r>
                  <a:rPr/>
                  <a:t>Tamanho do efeito:</a:t>
                </a:r>
                <a:r>
                  <a:rPr baseline="30000"/>
                  <a:t>82</a:t>
                </a:r>
              </a:p>
              <a:p>
                <a:pPr lvl="1"/>
                <a:r>
                  <a:rPr/>
                  <a:t>Phi (</a:t>
                </a:r>
                <a14:m>
                  <m:oMath xmlns:m="http://schemas.openxmlformats.org/officeDocument/2006/math">
                    <m:r>
                      <m:t>ϕ</m:t>
                    </m:r>
                  </m:oMath>
                </a14:m>
                <a:r>
                  <a:rPr/>
                  <a:t>), para tabelas de contingência 2x2</a:t>
                </a:r>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1"/>
                <a:r>
                  <a:rPr/>
                  <a:t>Cramer V (</a:t>
                </a:r>
                <a14:m>
                  <m:oMath xmlns:m="http://schemas.openxmlformats.org/officeDocument/2006/math">
                    <m:r>
                      <m:t>V</m:t>
                    </m:r>
                  </m:oMath>
                </a14:m>
                <a:r>
                  <a:rPr/>
                  <a:t>), para tabelas de contingência NxM</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a:r>
                  <a:rPr/>
                  <a:t>O teste exato de Fisher avalia a hipótese nula de independência aplicando a distribuição hipergeométrica dos números nas células da tabela.</a:t>
                </a:r>
                <a:r>
                  <a:rPr baseline="30000"/>
                  <a:t>82</a:t>
                </a:r>
              </a:p>
              <a:p>
                <a:pPr lvl="0"/>
                <a:r>
                  <a:rPr/>
                  <a:t>Hipóteses:</a:t>
                </a:r>
                <a:r>
                  <a:rPr baseline="30000"/>
                  <a:t>82,83</a:t>
                </a:r>
              </a:p>
              <a:p>
                <a:pPr lvl="1"/>
                <a:r>
                  <a:rPr/>
                  <a:t>Nula (</a:t>
                </a:r>
                <a14:m>
                  <m:oMath xmlns:m="http://schemas.openxmlformats.org/officeDocument/2006/math">
                    <m:sSub>
                      <m:e>
                        <m:r>
                          <m:t>H</m:t>
                        </m:r>
                      </m:e>
                      <m:sub>
                        <m:r>
                          <m:t>0</m:t>
                        </m:r>
                      </m:sub>
                    </m:sSub>
                  </m:oMath>
                </a14:m>
                <a:r>
                  <a:rPr/>
                  <a:t>): independente (sem associação)</a:t>
                </a:r>
              </a:p>
              <a:p>
                <a:pPr lvl="1"/>
                <a:r>
                  <a:rPr/>
                  <a:t>Alternativa (</a:t>
                </a:r>
                <a14:m>
                  <m:oMath xmlns:m="http://schemas.openxmlformats.org/officeDocument/2006/math">
                    <m:sSub>
                      <m:e>
                        <m:r>
                          <m:t>H</m:t>
                        </m:r>
                      </m:e>
                      <m:sub>
                        <m:r>
                          <m:t>1</m:t>
                        </m:r>
                      </m:sub>
                    </m:sSub>
                  </m:oMath>
                </a14:m>
                <a:r>
                  <a:rPr/>
                  <a:t>): não independente (associação)</a:t>
                </a:r>
              </a:p>
              <a:p>
                <a:pPr lvl="0"/>
                <a:r>
                  <a:rPr/>
                  <a:t>Tamanho do efeito:</a:t>
                </a:r>
                <a:r>
                  <a:rPr baseline="30000"/>
                  <a:t>82,83</a:t>
                </a:r>
              </a:p>
              <a:p>
                <a:pPr lvl="1"/>
                <a:r>
                  <a:rPr/>
                  <a:t>Phi (</a:t>
                </a:r>
                <a14:m>
                  <m:oMath xmlns:m="http://schemas.openxmlformats.org/officeDocument/2006/math">
                    <m:r>
                      <m:t>ϕ</m:t>
                    </m:r>
                  </m:oMath>
                </a14:m>
                <a:r>
                  <a:rPr/>
                  <a:t>), para tabelas de contingência 2x2</a:t>
                </a:r>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1"/>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84</a:t>
                </a:r>
                <a:r>
                  <a:rPr/>
                  <a:t> fornece a função </a:t>
                </a:r>
                <a:r>
                  <a:rPr i="1"/>
                  <a:t>tbl_cross</a:t>
                </a:r>
                <a:r>
                  <a:rPr/>
                  <a:t> para criar uma tabela NxM. </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Bivariável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associação bivariável?</a:t>
                </a:r>
              </a:p>
              <a:p>
                <a:pPr lvl="0"/>
                <a:r>
                  <a:rPr/>
                  <a:t>.[REF]</a:t>
                </a:r>
              </a:p>
              <a:p>
                <a:pPr lvl="0" indent="0" marL="0">
                  <a:buNone/>
                </a:pPr>
              </a:p>
              <a:p>
                <a:pPr lvl="0" indent="0" marL="0">
                  <a:spcBef>
                    <a:spcPts val="3000"/>
                  </a:spcBef>
                  <a:buNone/>
                </a:pPr>
                <a:r>
                  <a:rPr b="1"/>
                  <a:t>Quais testes podem ser usados para análises de associação bivariável?</a:t>
                </a:r>
              </a:p>
              <a:p>
                <a:pPr lvl="0"/>
                <a:r>
                  <a:rPr/>
                  <a:t>Teste Qui-quadrado (</a:t>
                </a:r>
                <a14:m>
                  <m:oMath xmlns:m="http://schemas.openxmlformats.org/officeDocument/2006/math">
                    <m:sSup>
                      <m:e>
                        <m:r>
                          <m:t>χ</m:t>
                        </m:r>
                      </m:e>
                      <m:sup>
                        <m:r>
                          <m:t>2</m:t>
                        </m:r>
                      </m:sup>
                    </m:sSup>
                  </m:oMath>
                </a14:m>
                <a:r>
                  <a:rPr/>
                  <a:t>).</a:t>
                </a:r>
                <a:r>
                  <a:rPr baseline="30000"/>
                  <a:t>82,83</a:t>
                </a:r>
              </a:p>
              <a:p>
                <a:pPr lvl="0"/>
                <a:r>
                  <a:rPr/>
                  <a:t>Teste Exato de Fisher (</a:t>
                </a:r>
                <a14:m>
                  <m:oMath xmlns:m="http://schemas.openxmlformats.org/officeDocument/2006/math">
                    <m:sSup>
                      <m:e>
                        <m:r>
                          <m:t>χ</m:t>
                        </m:r>
                      </m:e>
                      <m:sup>
                        <m:r>
                          <m:t>2</m:t>
                        </m:r>
                      </m:sup>
                    </m:sSup>
                  </m:oMath>
                </a14:m>
                <a:r>
                  <a:rPr/>
                  <a:t>).</a:t>
                </a:r>
                <a:r>
                  <a:rPr baseline="30000"/>
                  <a:t>82,83</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85</a:t>
            </a:r>
          </a:p>
          <a:p>
            <a:pPr lvl="0"/>
            <a:r>
              <a:rPr/>
              <a:t>A análise multivariável (ou múltiplo) consiste em modelos estatísticos com 1 variável dependente (desfecho) e duas ou mais variáveis independentes.</a:t>
            </a:r>
            <a:r>
              <a:rPr baseline="30000"/>
              <a:t>85</a:t>
            </a:r>
          </a:p>
          <a:p>
            <a:pPr lvl="0"/>
            <a:r>
              <a:rPr/>
              <a:t>A análise multivariada consiste em modelos estatísticos com 2 ou mais variáveis dependente (desfechos) e duas ou mais variáveis independentes.</a:t>
            </a:r>
            <a:r>
              <a:rPr baseline="30000"/>
              <a:t>85</a:t>
            </a:r>
          </a:p>
          <a:p>
            <a:pPr lvl="0" indent="0" marL="0">
              <a:buNone/>
            </a:pPr>
          </a:p>
          <a:p>
            <a:pPr lvl="0" indent="0" marL="0">
              <a:buNone/>
            </a:pPr>
            <a:r>
              <a:rPr/>
              <a:t>O pacote </a:t>
            </a:r>
            <a:r>
              <a:rPr i="1"/>
              <a:t>modelsummary</a:t>
            </a:r>
            <a:r>
              <a:rPr baseline="30000"/>
              <a:t>86</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87,88</a:t>
            </a:r>
          </a:p>
          <a:p>
            <a:pPr lvl="0"/>
            <a:r>
              <a:rPr/>
              <a:t>A seleção bivariada de variáveis torna o modelo mais suscetível a otimismo no ajuste se as variáveis de confundimento não são adequadamente controladas.</a:t>
            </a:r>
            <a:r>
              <a:rPr baseline="30000"/>
              <a:t>87,88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88</a:t>
            </a:r>
          </a:p>
          <a:p>
            <a:pPr lvl="0"/>
            <a:r>
              <a:rPr/>
              <a:t>Em caso de uma proporção baixa entre o número de participantes e de variáveis, use o conhecimento prévio da literatura para selecionar um pequeno conjunto de variáveis candidatas.</a:t>
            </a:r>
            <a:r>
              <a:rPr baseline="30000"/>
              <a:t>88</a:t>
            </a:r>
          </a:p>
          <a:p>
            <a:pPr lvl="0"/>
            <a:r>
              <a:rPr/>
              <a:t>Colapse categorias com contagem nula (células com valor igual a 0) de variáveis candidatas.</a:t>
            </a:r>
            <a:r>
              <a:rPr baseline="30000"/>
              <a:t>88</a:t>
            </a:r>
          </a:p>
          <a:p>
            <a:pPr lvl="0"/>
            <a:r>
              <a:rPr/>
              <a:t>Use simulações de dados para identificar qual(is) variável(is) está(ão) causando problemas de convergência do ajuste do modelo.</a:t>
            </a:r>
            <a:r>
              <a:rPr baseline="30000"/>
              <a:t>88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90</a:t>
            </a:r>
          </a:p>
          <a:p>
            <a:pPr lvl="0"/>
            <a:r>
              <a:rPr/>
              <a:t>Os diferentes métodos medem a mesma coisa em média?</a:t>
            </a:r>
            <a:r>
              <a:rPr baseline="30000"/>
              <a:t>90</a:t>
            </a:r>
          </a:p>
          <a:p>
            <a:pPr lvl="0"/>
            <a:r>
              <a:rPr/>
              <a:t>Existe viés entre as medidas de diferentes métodos (isto é, medem a mesma coisa em média)?</a:t>
            </a:r>
            <a:r>
              <a:rPr baseline="30000"/>
              <a:t>90</a:t>
            </a:r>
          </a:p>
          <a:p>
            <a:pPr lvl="0"/>
            <a:r>
              <a:rPr/>
              <a:t>Um método pode substituir o outro?</a:t>
            </a:r>
            <a:r>
              <a:rPr baseline="30000"/>
              <a:t>90</a:t>
            </a:r>
          </a:p>
          <a:p>
            <a:pPr lvl="0" indent="0" marL="0">
              <a:buNone/>
            </a:pPr>
          </a:p>
          <a:p>
            <a:pPr lvl="0" indent="0" marL="0">
              <a:spcBef>
                <a:spcPts val="3000"/>
              </a:spcBef>
              <a:buNone/>
            </a:pPr>
            <a:r>
              <a:rPr b="1"/>
              <a:t>Quais fontes de variabilidade comumente invetigadas?</a:t>
            </a:r>
          </a:p>
          <a:p>
            <a:pPr lvl="0"/>
            <a:r>
              <a:rPr/>
              <a:t>Intra/Entre sujeitos.</a:t>
            </a:r>
            <a:r>
              <a:rPr baseline="30000"/>
              <a:t>90</a:t>
            </a:r>
          </a:p>
          <a:p>
            <a:pPr lvl="0"/>
            <a:r>
              <a:rPr/>
              <a:t>Intra/Entre repetições.</a:t>
            </a:r>
            <a:r>
              <a:rPr baseline="30000"/>
              <a:t>90</a:t>
            </a:r>
          </a:p>
          <a:p>
            <a:pPr lvl="0"/>
            <a:r>
              <a:rPr/>
              <a:t>Intra/Entre observadores.</a:t>
            </a:r>
            <a:r>
              <a:rPr baseline="30000"/>
              <a:t>90</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90</a:t>
                </a:r>
              </a:p>
              <a:p>
                <a:pPr lvl="0"/>
                <a:r>
                  <a:rPr/>
                  <a:t>Gráfico de limites de concordância (média dos testes vs. diferença entre testes) com a reta de regressão do viés e respectivo intervalo de confiança.</a:t>
                </a:r>
                <a:r>
                  <a:rPr baseline="30000"/>
                  <a:t>90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90</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91–100</a:t>
            </a:r>
          </a:p>
          <a:p>
            <a:pPr lvl="0"/>
            <a:r>
              <a:rPr i="1"/>
              <a:t>Estudos básicos</a:t>
            </a:r>
            <a:r>
              <a:rPr baseline="30000"/>
              <a:t>92,97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98,100</a:t>
            </a:r>
          </a:p>
          <a:p>
            <a:pPr lvl="0"/>
            <a:r>
              <a:rPr i="1"/>
              <a:t>Estudos observacionais</a:t>
            </a:r>
            <a:r>
              <a:rPr baseline="30000"/>
              <a:t>92,97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96,99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93,95</a:t>
            </a:r>
          </a:p>
          <a:p>
            <a:pPr lvl="1"/>
            <a:r>
              <a:rPr/>
              <a:t>Validade</a:t>
            </a:r>
          </a:p>
          <a:p>
            <a:pPr lvl="1"/>
            <a:r>
              <a:rPr/>
              <a:t>Confiabilidade</a:t>
            </a:r>
          </a:p>
          <a:p>
            <a:pPr lvl="1"/>
            <a:r>
              <a:rPr/>
              <a:t>Concordância</a:t>
            </a:r>
          </a:p>
          <a:p>
            <a:pPr lvl="0"/>
            <a:r>
              <a:rPr i="1"/>
              <a:t>Estudos quase-experimentais</a:t>
            </a:r>
            <a:r>
              <a:rPr baseline="30000"/>
              <a:t>94</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92,97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101,102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103</a:t>
            </a:r>
          </a:p>
          <a:p>
            <a:pPr lvl="0"/>
            <a:r>
              <a:rPr/>
              <a:t>As variáveis escolhidas para pareamento devem ter relação com as variáveis de desfecho, mas não são de interesse elas mesmas.</a:t>
            </a:r>
            <a:r>
              <a:rPr baseline="30000"/>
              <a:t>103</a:t>
            </a:r>
          </a:p>
          <a:p>
            <a:pPr lvl="0"/>
            <a:r>
              <a:rPr/>
              <a:t>O ajuste por pareamento deve ser incluído nas análises estatísticas mesmo que as variáveis de pareamento não sejam consideradas prognósticas ou confundidores na amostra estudada.</a:t>
            </a:r>
            <a:r>
              <a:rPr baseline="30000"/>
              <a:t>103</a:t>
            </a:r>
          </a:p>
          <a:p>
            <a:pPr lvl="0"/>
            <a:r>
              <a:rPr/>
              <a:t>A ausência de evidência estatística de diferença entre grupos não é considerada pareamento.</a:t>
            </a:r>
            <a:r>
              <a:rPr baseline="30000"/>
              <a:t>103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104</a:t>
            </a:r>
          </a:p>
          <a:p>
            <a:pPr lvl="0" indent="0" marL="0">
              <a:buNone/>
            </a:pPr>
          </a:p>
          <a:p>
            <a:pPr lvl="0" indent="0" marL="0">
              <a:spcBef>
                <a:spcPts val="3000"/>
              </a:spcBef>
              <a:buNone/>
            </a:pPr>
            <a:r>
              <a:rPr b="1"/>
              <a:t>O que é validade externa?</a:t>
            </a:r>
          </a:p>
          <a:p>
            <a:pPr lvl="0"/>
            <a:r>
              <a:rPr/>
              <a:t>.</a:t>
            </a:r>
            <a:r>
              <a:rPr baseline="30000"/>
              <a:t>104</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105</a:t>
            </a:r>
          </a:p>
          <a:p>
            <a:pPr lvl="0"/>
            <a:r>
              <a:rPr/>
              <a:t>Quanto à unidade de alocação:</a:t>
            </a:r>
            <a:r>
              <a:rPr baseline="30000"/>
              <a:t>106</a:t>
            </a:r>
          </a:p>
          <a:p>
            <a:pPr lvl="1"/>
            <a:r>
              <a:rPr/>
              <a:t>Individual</a:t>
            </a:r>
          </a:p>
          <a:p>
            <a:pPr lvl="1"/>
            <a:r>
              <a:rPr/>
              <a:t>Agrupado</a:t>
            </a:r>
          </a:p>
          <a:p>
            <a:pPr lvl="0"/>
            <a:r>
              <a:rPr/>
              <a:t>Quanto ao número de braços:</a:t>
            </a:r>
            <a:r>
              <a:rPr baseline="30000"/>
              <a:t>106</a:t>
            </a:r>
          </a:p>
          <a:p>
            <a:pPr lvl="1"/>
            <a:r>
              <a:rPr/>
              <a:t>Único*</a:t>
            </a:r>
          </a:p>
          <a:p>
            <a:pPr lvl="1"/>
            <a:r>
              <a:rPr/>
              <a:t>Múltiplos</a:t>
            </a:r>
          </a:p>
          <a:p>
            <a:pPr lvl="0"/>
            <a:r>
              <a:rPr/>
              <a:t>Quanto ao número de centros:</a:t>
            </a:r>
            <a:r>
              <a:rPr baseline="30000"/>
              <a:t>106</a:t>
            </a:r>
          </a:p>
          <a:p>
            <a:pPr lvl="1"/>
            <a:r>
              <a:rPr/>
              <a:t>Único</a:t>
            </a:r>
          </a:p>
          <a:p>
            <a:pPr lvl="1"/>
            <a:r>
              <a:rPr/>
              <a:t>Múltiplos</a:t>
            </a:r>
          </a:p>
          <a:p>
            <a:pPr lvl="0"/>
            <a:r>
              <a:rPr/>
              <a:t>Quanto ao cegamento:</a:t>
            </a:r>
            <a:r>
              <a:rPr baseline="30000"/>
              <a:t>106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108</a:t>
            </a:r>
          </a:p>
          <a:p>
            <a:pPr lvl="0"/>
            <a:r>
              <a:rPr/>
              <a:t>Análise de variância (ANOVA) e modelos lineares mistos (MLM) são outras opções de métodos, embora apresentem maior variância, menor poder, e cobertura nominal comparados à ANCOVA.</a:t>
            </a:r>
            <a:r>
              <a:rPr baseline="30000"/>
              <a:t>108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109</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110</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111</a:t>
            </a:r>
          </a:p>
          <a:p>
            <a:pPr lvl="0"/>
            <a:r>
              <a:rPr/>
              <a:t>Incluir outras variáveis medidas na linha de base, com potencial para serem desbalanceadas entre grupos após a aleatorização, diminui a chance de afetar as estimativas de efeito dos tratamentos.</a:t>
            </a:r>
            <a:r>
              <a:rPr baseline="30000"/>
              <a:t>111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111</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112</a:t>
            </a:r>
          </a:p>
          <a:p>
            <a:pPr lvl="0"/>
            <a:r>
              <a:rPr/>
              <a:t>A interpretação isolada do p-valor da comparação entre grupos na linha de base não permite identificar as razões para eventuais diferenças.</a:t>
            </a:r>
            <a:r>
              <a:rPr baseline="30000"/>
              <a:t>112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113</a:t>
            </a:r>
          </a:p>
          <a:p>
            <a:pPr lvl="0"/>
            <a:r>
              <a:rPr/>
              <a:t>Em ensaios clínicos aleatorizados, a comparação de (co)variáveis na linha de base é usada para avaliar se aleatorização foi ‘bem sucedida’.</a:t>
            </a:r>
            <a:r>
              <a:rPr baseline="30000"/>
              <a:t>113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59,112</a:t>
            </a:r>
          </a:p>
          <a:p>
            <a:pPr lvl="0"/>
            <a:r>
              <a:rPr/>
              <a:t>Viés.</a:t>
            </a:r>
            <a:r>
              <a:rPr baseline="30000"/>
              <a:t>59,112</a:t>
            </a:r>
          </a:p>
          <a:p>
            <a:pPr lvl="0"/>
            <a:r>
              <a:rPr/>
              <a:t>Tamanho da amostra.</a:t>
            </a:r>
            <a:r>
              <a:rPr baseline="30000"/>
              <a:t>59,112</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109</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109</a:t>
            </a:r>
          </a:p>
          <a:p>
            <a:pPr lvl="0"/>
            <a:r>
              <a:rPr/>
              <a:t>Na fase de análise: inclua as variáveis prognósticas nos modelos para ajuste.</a:t>
            </a:r>
            <a:r>
              <a:rPr baseline="30000"/>
              <a:t>109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105</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115</a:t>
            </a:r>
          </a:p>
          <a:p>
            <a:pPr lvl="0" indent="0" marL="0">
              <a:buNone/>
            </a:pPr>
          </a:p>
          <a:p>
            <a:pPr lvl="0" indent="0" marL="0">
              <a:spcBef>
                <a:spcPts val="3000"/>
              </a:spcBef>
              <a:buNone/>
            </a:pPr>
            <a:r>
              <a:rPr b="1"/>
              <a:t>O que é um modificador de efeito?</a:t>
            </a:r>
          </a:p>
          <a:p>
            <a:pPr lvl="0"/>
            <a:r>
              <a:rPr/>
              <a:t>.</a:t>
            </a:r>
            <a:r>
              <a:rPr baseline="30000"/>
              <a:t>115</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116</a:t>
            </a:r>
          </a:p>
          <a:p>
            <a:pPr lvl="0"/>
            <a:r>
              <a:rPr/>
              <a:t>Em ensaios clínicos aleatorizados, o principal problema de pesquisa é se há uma diferença pré-pós maior em um grupo do que em outro(s).</a:t>
            </a:r>
            <a:r>
              <a:rPr baseline="30000"/>
              <a:t>105</a:t>
            </a:r>
          </a:p>
          <a:p>
            <a:pPr lvl="0"/>
            <a:r>
              <a:rPr/>
              <a:t>.</a:t>
            </a:r>
            <a:r>
              <a:rPr baseline="30000"/>
              <a:t>115</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117</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116</a:t>
            </a:r>
          </a:p>
          <a:p>
            <a:pPr lvl="0"/>
            <a:r>
              <a:rPr/>
              <a:t>A interação entre duas (ou mais) variáveis pode ser utilizada para comparar efeitos do tratamento em subgrupos de ensaios clínicos.</a:t>
            </a:r>
            <a:r>
              <a:rPr baseline="30000"/>
              <a:t>118</a:t>
            </a:r>
          </a:p>
          <a:p>
            <a:pPr lvl="0"/>
            <a:r>
              <a:rPr/>
              <a:t>O poder estatístico para detectar efeitos de interação é limitado.</a:t>
            </a:r>
            <a:r>
              <a:rPr baseline="30000"/>
              <a:t>118</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115</a:t>
            </a:r>
          </a:p>
          <a:p>
            <a:pPr lvl="0" indent="0" marL="0">
              <a:buNone/>
            </a:pPr>
          </a:p>
          <a:p>
            <a:pPr lvl="0" indent="0" marL="0">
              <a:spcBef>
                <a:spcPts val="3000"/>
              </a:spcBef>
              <a:buNone/>
            </a:pPr>
            <a:r>
              <a:rPr b="1"/>
              <a:t>O que é um mediador?</a:t>
            </a:r>
          </a:p>
          <a:p>
            <a:pPr lvl="0"/>
            <a:r>
              <a:rPr/>
              <a:t>.</a:t>
            </a:r>
            <a:r>
              <a:rPr baseline="30000"/>
              <a:t>115</a:t>
            </a:r>
          </a:p>
          <a:p>
            <a:pPr lvl="0" indent="0" marL="0">
              <a:buNone/>
            </a:pPr>
          </a:p>
          <a:p>
            <a:pPr lvl="0" indent="0" marL="0">
              <a:spcBef>
                <a:spcPts val="3000"/>
              </a:spcBef>
              <a:buNone/>
            </a:pPr>
            <a:r>
              <a:rPr b="1"/>
              <a:t>O que é efeito direto?</a:t>
            </a:r>
          </a:p>
          <a:p>
            <a:pPr lvl="0"/>
            <a:r>
              <a:rPr/>
              <a:t>.</a:t>
            </a:r>
            <a:r>
              <a:rPr baseline="30000"/>
              <a:t>115</a:t>
            </a:r>
          </a:p>
          <a:p>
            <a:pPr lvl="0" indent="0" marL="0">
              <a:buNone/>
            </a:pPr>
          </a:p>
          <a:p>
            <a:pPr lvl="0" indent="0" marL="0">
              <a:spcBef>
                <a:spcPts val="3000"/>
              </a:spcBef>
              <a:buNone/>
            </a:pPr>
            <a:r>
              <a:rPr b="1"/>
              <a:t>O que é efeito indireto?</a:t>
            </a:r>
          </a:p>
          <a:p>
            <a:pPr lvl="0"/>
            <a:r>
              <a:rPr/>
              <a:t>.</a:t>
            </a:r>
            <a:r>
              <a:rPr baseline="30000"/>
              <a:t>115</a:t>
            </a:r>
          </a:p>
          <a:p>
            <a:pPr lvl="0" indent="0" marL="0">
              <a:buNone/>
            </a:pPr>
          </a:p>
          <a:p>
            <a:pPr lvl="0" indent="0" marL="0">
              <a:spcBef>
                <a:spcPts val="3000"/>
              </a:spcBef>
              <a:buNone/>
            </a:pPr>
            <a:r>
              <a:rPr b="1"/>
              <a:t>O que é efeito total?</a:t>
            </a:r>
          </a:p>
          <a:p>
            <a:pPr lvl="0"/>
            <a:r>
              <a:rPr/>
              <a:t>.</a:t>
            </a:r>
            <a:r>
              <a:rPr baseline="30000"/>
              <a:t>115</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119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119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119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119,120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119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120</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121</a:t>
                </a:r>
              </a:p>
              <a:p>
                <a:pPr lvl="0" indent="0" marL="0">
                  <a:buNone/>
                </a:pPr>
              </a:p>
              <a:p>
                <a:pPr lvl="0" indent="0" marL="0">
                  <a:buNone/>
                </a:pPr>
                <a:r>
                  <a:rPr/>
                  <a:t>O pacote </a:t>
                </a:r>
                <a:r>
                  <a:rPr i="1"/>
                  <a:t>metagear</a:t>
                </a:r>
                <a:r>
                  <a:rPr baseline="30000"/>
                  <a:t>122</a:t>
                </a:r>
                <a:r>
                  <a:rPr/>
                  <a:t> fornece funções para condução e análise de revisões sistemáticas </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2023-09-24T16:16:46Z</dcterms:created>
  <dcterms:modified xsi:type="dcterms:W3CDTF">2023-09-24T13:16:48Z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24/09/2023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