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presProps" Target="presProps.xml"/>
<Relationship Id="rId1" Type="http://schemas.openxmlformats.org/officeDocument/2006/relationships/slideMaster" Target="slideMasters/slideMaster1.xml"/>
<Relationship Id="rId163" Type="http://schemas.openxmlformats.org/officeDocument/2006/relationships/tableStyles" Target="tableStyles.xml"/>
<Relationship Id="rId162" Type="http://schemas.openxmlformats.org/officeDocument/2006/relationships/theme" Target="theme/theme1.xml"/>
<Relationship Id="rId161"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flextable/versions/0.9.2/topics/as_flextable" TargetMode="External"/>
<Relationship Id="rId4" Type="http://schemas.openxmlformats.org/officeDocument/2006/relationships/hyperlink" Target="https://www.rdocumentation.org/packages/flextable/versions/0.9.2/topics/save_as_docx"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flextable/versions/0.9.2/topics/as_flextable" TargetMode="External"/>
<Relationship Id="rId4" Type="http://schemas.openxmlformats.org/officeDocument/2006/relationships/hyperlink" Target="https://www.rdocumentation.org/packages/flextable/versions/0.9.2/topics/save_as_docx"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tiff/versions/0.1-11/topics/writeTIFF"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jects/versions/2.1.3/topics/setup_projects" TargetMode="Externa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37/0033-2909.97.1.129" TargetMode="External"/>
<Relationship Id="rId3" Type="http://schemas.openxmlformats.org/officeDocument/2006/relationships/hyperlink" Target="https://doi.org/10.2307/3002000" TargetMode="External"/>
<Relationship Id="rId4" Type="http://schemas.openxmlformats.org/officeDocument/2006/relationships/hyperlink" Target="https://doi.org/10.2307/1884324" TargetMode="External"/>
<Relationship Id="rId5" Type="http://schemas.openxmlformats.org/officeDocument/2006/relationships/hyperlink" Target="https://doi.org/10.1080/00031305.1983.10482729" TargetMode="External"/>
<Relationship Id="rId6" Type="http://schemas.openxmlformats.org/officeDocument/2006/relationships/hyperlink" Target="https://doi.org/10.2307/2685389" TargetMode="External"/>
<Relationship Id="rId7" Type="http://schemas.openxmlformats.org/officeDocument/2006/relationships/hyperlink" Target="https://doi.org/10.1080/00031305.1992.10475881" TargetMode="External"/>
<Relationship Id="rId8" Type="http://schemas.openxmlformats.org/officeDocument/2006/relationships/hyperlink" Target="https://doi.org/10.1093/biomet/44.1-2.187" TargetMode="External"/>
<Relationship Id="rId9" Type="http://schemas.openxmlformats.org/officeDocument/2006/relationships/hyperlink" Target="https://doi.org/10.1037/h0025105" TargetMode="External"/>
<Relationship Id="rId10" Type="http://schemas.openxmlformats.org/officeDocument/2006/relationships/hyperlink" Target="https://doi.org/10.1037/h0028108" TargetMode="External"/>
<Relationship Id="rId11" Type="http://schemas.openxmlformats.org/officeDocument/2006/relationships/hyperlink" Target="https://doi.org/10.1111/j.2517-6161.1951.tb00088.x" TargetMode="External"/>
<Relationship Id="rId12" Type="http://schemas.openxmlformats.org/officeDocument/2006/relationships/hyperlink" Target="https://doi.org/10.1080/01621459.1972.10482387" TargetMode="External"/>
<Relationship Id="rId13" Type="http://schemas.openxmlformats.org/officeDocument/2006/relationships/hyperlink" Target="https://doi.org/10.1525/9780520313880-018" TargetMode="External"/>
<Relationship Id="rId14" Type="http://schemas.openxmlformats.org/officeDocument/2006/relationships/hyperlink" Target="https://doi.org/10.2307/3619568" TargetMode="External"/>
<Relationship Id="rId15" Type="http://schemas.openxmlformats.org/officeDocument/2006/relationships/hyperlink" Target="https://doi.org/10.1086/229693" TargetMode="External"/>
<Relationship Id="rId16" Type="http://schemas.openxmlformats.org/officeDocument/2006/relationships/hyperlink" Target="https://doi.org/10.1136/bmj.314.7098.1874" TargetMode="External"/>
<Relationship Id="rId17" Type="http://schemas.openxmlformats.org/officeDocument/2006/relationships/hyperlink" Target="https://doi.org/10.1136/bmj.300.6719.230" TargetMode="External"/>
<Relationship Id="rId18" Type="http://schemas.openxmlformats.org/officeDocument/2006/relationships/hyperlink" Target="https://www.R-project.org/" TargetMode="External"/>
<Relationship Id="rId19" Type="http://schemas.openxmlformats.org/officeDocument/2006/relationships/hyperlink" Target="https://doi.org/10.1177/10497323211015960" TargetMode="External"/>
<Relationship Id="rId20" Type="http://schemas.openxmlformats.org/officeDocument/2006/relationships/hyperlink" Target="https://doi.org/10.1213/ane.0000000000002370" TargetMode="External"/>
<Relationship Id="rId21" Type="http://schemas.openxmlformats.org/officeDocument/2006/relationships/hyperlink" Target="https://doi.org/10.1136/bmj.38977.682025.2c" TargetMode="External"/>
<Relationship Id="rId22" Type="http://schemas.openxmlformats.org/officeDocument/2006/relationships/hyperlink" Target="https://doi.org/10.1016/j.jclinepi.2022.08.016" TargetMode="External"/>
<Relationship Id="rId23" Type="http://schemas.openxmlformats.org/officeDocument/2006/relationships/hyperlink" Target="https://doi.org/10.1002/bimj.202000196" TargetMode="External"/>
<Relationship Id="rId24" Type="http://schemas.openxmlformats.org/officeDocument/2006/relationships/hyperlink" Target="https://CRAN.R-project.org/package=misty" TargetMode="External"/>
<Relationship Id="rId25" Type="http://schemas.openxmlformats.org/officeDocument/2006/relationships/hyperlink" Target="https://doi.org/10.1080/01621459.1988.10478722" TargetMode="External"/>
<Relationship Id="rId26" Type="http://schemas.openxmlformats.org/officeDocument/2006/relationships/hyperlink" Target="https://www.R-project.org/" TargetMode="External"/>
<Relationship Id="rId27" Type="http://schemas.openxmlformats.org/officeDocument/2006/relationships/hyperlink" Target="https://doi.org/10.1002/sim.9592" TargetMode="External"/>
<Relationship Id="rId28" Type="http://schemas.openxmlformats.org/officeDocument/2006/relationships/hyperlink" Target="https://doi.org/10.18637/jss.v045.i03" TargetMode="External"/>
<Relationship Id="rId29" Type="http://schemas.openxmlformats.org/officeDocument/2006/relationships/hyperlink" Target="https://CRAN.R-project.org/package=miceadds" TargetMode="External"/>
<Relationship Id="rId30" Type="http://schemas.openxmlformats.org/officeDocument/2006/relationships/hyperlink" Target="https://doi.org/10.1136/bmjopen-2015-008431" TargetMode="External"/>
<Relationship Id="rId31" Type="http://schemas.openxmlformats.org/officeDocument/2006/relationships/hyperlink" Target="https://doi.org/10.1371/journal.pcbi.1009819" TargetMode="External"/>
<Relationship Id="rId32" Type="http://schemas.openxmlformats.org/officeDocument/2006/relationships/hyperlink" Target="https://doi.org/10.1136/bmj.318.7199.1667" TargetMode="External"/>
<Relationship Id="rId33" Type="http://schemas.openxmlformats.org/officeDocument/2006/relationships/hyperlink" Target="https://doi.org/10.4103/0019-5049.190623" TargetMode="External"/>
<Relationship Id="rId34" Type="http://schemas.openxmlformats.org/officeDocument/2006/relationships/hyperlink" Target="https://doi.org/10.1177/2192568217746998" TargetMode="External"/>
<Relationship Id="rId35" Type="http://schemas.openxmlformats.org/officeDocument/2006/relationships/hyperlink" Target="https://doi.org/10.4103/idoj.idoj_468_18" TargetMode="External"/>
<Relationship Id="rId36" Type="http://schemas.openxmlformats.org/officeDocument/2006/relationships/hyperlink" Target="https://doi.org/10.1136/bmj.312.7033.770" TargetMode="External"/>
<Relationship Id="rId37" Type="http://schemas.openxmlformats.org/officeDocument/2006/relationships/hyperlink" Target="https://doi.org/10.1002/pst.331" TargetMode="External"/>
<Relationship Id="rId38" Type="http://schemas.openxmlformats.org/officeDocument/2006/relationships/hyperlink" Target="https://doi.org/10.7275/QBPC-GK17" TargetMode="External"/>
<Relationship Id="rId39" Type="http://schemas.openxmlformats.org/officeDocument/2006/relationships/hyperlink" Target="https://doi.org/10.1111/j.2517-6161.1964.tb00553.x" TargetMode="External"/>
<Relationship Id="rId40" Type="http://schemas.openxmlformats.org/officeDocument/2006/relationships/hyperlink" Target="https://www.stats.ox.ac.uk/pub/MASS4/" TargetMode="External"/>
<Relationship Id="rId41" Type="http://schemas.openxmlformats.org/officeDocument/2006/relationships/hyperlink" Target="https://doi.org/10.1037/1082-989x.7.1.19" TargetMode="External"/>
<Relationship Id="rId42" Type="http://schemas.openxmlformats.org/officeDocument/2006/relationships/hyperlink" Target="https://doi.org/10.1136/bmj.332.7549.1080" TargetMode="External"/>
<Relationship Id="rId43" Type="http://schemas.openxmlformats.org/officeDocument/2006/relationships/hyperlink" Target="https://doi.org/10.1002/sim.2331" TargetMode="External"/>
<Relationship Id="rId44" Type="http://schemas.openxmlformats.org/officeDocument/2006/relationships/hyperlink" Target="https://doi.org/10.1002/sim.6986" TargetMode="External"/>
<Relationship Id="rId45" Type="http://schemas.openxmlformats.org/officeDocument/2006/relationships/hyperlink" Target="https://doi.org/10.1080/03610926.2016.1248783" TargetMode="External"/>
<Relationship Id="rId46" Type="http://schemas.openxmlformats.org/officeDocument/2006/relationships/hyperlink" Target="https://doi.org/10.1186/1471-2288-12-21" TargetMode="External"/>
<Relationship Id="rId47" Type="http://schemas.openxmlformats.org/officeDocument/2006/relationships/hyperlink" Target="https://doi.org/10.1002/1097-0142(1950)3:1&lt;32::aid-cncr2820030106&gt;3.0.co;2-3" TargetMode="External"/>
<Relationship Id="rId48" Type="http://schemas.openxmlformats.org/officeDocument/2006/relationships/hyperlink" Target="https://doi.org/10.1016/j.csda.2006.12.030" TargetMode="External"/>
<Relationship Id="rId49" Type="http://schemas.openxmlformats.org/officeDocument/2006/relationships/hyperlink" Target="https://doi.org/10.1080/14786440009463897" TargetMode="External"/>
<Relationship Id="rId50" Type="http://schemas.openxmlformats.org/officeDocument/2006/relationships/hyperlink" Target="https://doi.org/10.1016/s0167-5877(00)00115-x" TargetMode="External"/>
<Relationship Id="rId51" Type="http://schemas.openxmlformats.org/officeDocument/2006/relationships/hyperlink" Target="https://doi.org/10.1037/h0031619" TargetMode="External"/>
<Relationship Id="rId52" Type="http://schemas.openxmlformats.org/officeDocument/2006/relationships/hyperlink" Target="https://CRAN.R-project.org/package=forcats" TargetMode="External"/>
<Relationship Id="rId53" Type="http://schemas.openxmlformats.org/officeDocument/2006/relationships/hyperlink" Target="https://doi.org/10.4135/9781849208499" TargetMode="External"/>
<Relationship Id="rId54" Type="http://schemas.openxmlformats.org/officeDocument/2006/relationships/hyperlink" Target="https://doi.org/10.1152/advan.90123.2008" TargetMode="External"/>
<Relationship Id="rId55" Type="http://schemas.openxmlformats.org/officeDocument/2006/relationships/hyperlink" Target="https://doi.org/10.1136/bmj.309.6960.996" TargetMode="External"/>
<Relationship Id="rId56" Type="http://schemas.openxmlformats.org/officeDocument/2006/relationships/hyperlink" Target="https://www.R-project.org/" TargetMode="External"/>
<Relationship Id="rId57" Type="http://schemas.openxmlformats.org/officeDocument/2006/relationships/hyperlink" Target="https://doi.org/10.1111/j.2041-210x.2009.00001.x" TargetMode="External"/>
<Relationship Id="rId58" Type="http://schemas.openxmlformats.org/officeDocument/2006/relationships/hyperlink" Target="https://doi.org/10.18637/jss.v105.i07" TargetMode="External"/>
<Relationship Id="rId59" Type="http://schemas.openxmlformats.org/officeDocument/2006/relationships/hyperlink" Target="https://doi.org/10.1080/00031305.2017.1375989" TargetMode="External"/>
<Relationship Id="rId60" Type="http://schemas.openxmlformats.org/officeDocument/2006/relationships/hyperlink" Target="https://doi.org/10.1016/j.acra.2015.08.024" TargetMode="External"/>
<Relationship Id="rId61" Type="http://schemas.openxmlformats.org/officeDocument/2006/relationships/hyperlink" Target="https://CRAN.R-project.org/package=data.table" TargetMode="External"/>
<Relationship Id="rId62" Type="http://schemas.openxmlformats.org/officeDocument/2006/relationships/hyperlink" Target="https://doi.org/10.1177/019394598600800409" TargetMode="External"/>
<Relationship Id="rId63" Type="http://schemas.openxmlformats.org/officeDocument/2006/relationships/hyperlink" Target="https://doi.org/10.1207/s15327957pspr0203_4" TargetMode="External"/>
<Relationship Id="rId64" Type="http://schemas.openxmlformats.org/officeDocument/2006/relationships/hyperlink" Target="https://doi.org/10.1038/nature11556" TargetMode="External"/>
<Relationship Id="rId65" Type="http://schemas.openxmlformats.org/officeDocument/2006/relationships/hyperlink" Target="https://doi.org/10.1016/j.jtcvs.2015.09.085" TargetMode="External"/>
<Relationship Id="rId66" Type="http://schemas.openxmlformats.org/officeDocument/2006/relationships/hyperlink" Target="https://doi.org/10.1093/aje/kwi014" TargetMode="External"/>
<Relationship Id="rId67" Type="http://schemas.openxmlformats.org/officeDocument/2006/relationships/hyperlink" Target="https://doi.org/10.1136/bmj.h2622" TargetMode="External"/>
<Relationship Id="rId68" Type="http://schemas.openxmlformats.org/officeDocument/2006/relationships/hyperlink" Target="https://doi.org/10.1146/annurev-polisci-041719-102556" TargetMode="External"/>
<Relationship Id="rId69" Type="http://schemas.openxmlformats.org/officeDocument/2006/relationships/hyperlink" Target="https://doi.org/10.1136/bmj.309.6962.1128" TargetMode="External"/>
<Relationship Id="rId70" Type="http://schemas.openxmlformats.org/officeDocument/2006/relationships/hyperlink" Target="https://doi.org/10.1111/j.1471-1842.2009.00848.x" TargetMode="External"/>
<Relationship Id="rId71" Type="http://schemas.openxmlformats.org/officeDocument/2006/relationships/hyperlink" Target="https://doi.org/10.5152/balkanmedj.2014.1408" TargetMode="External"/>
<Relationship Id="rId72" Type="http://schemas.openxmlformats.org/officeDocument/2006/relationships/hyperlink" Target="https://doi.org/10.5123/s1679-49742017000300022" TargetMode="External"/>
<Relationship Id="rId73" Type="http://schemas.openxmlformats.org/officeDocument/2006/relationships/hyperlink" Target="https://doi.org/10.1016/j.jclinepi.2017.02.016" TargetMode="External"/>
<Relationship Id="rId74" Type="http://schemas.openxmlformats.org/officeDocument/2006/relationships/hyperlink" Target="https://doi.org/10.1590/1980-265x-tce-2017-0311" TargetMode="External"/>
<Relationship Id="rId75" Type="http://schemas.openxmlformats.org/officeDocument/2006/relationships/hyperlink" Target="https://doi.org/10.1053/j.semnuclmed.2018.11.005" TargetMode="External"/>
<Relationship Id="rId76" Type="http://schemas.openxmlformats.org/officeDocument/2006/relationships/hyperlink" Target="https://doi.org/10.1002/ped4.12166" TargetMode="External"/>
<Relationship Id="rId77" Type="http://schemas.openxmlformats.org/officeDocument/2006/relationships/hyperlink" Target="https://doi.org/10.1186/s12967-020-02540-4" TargetMode="External"/>
<Relationship Id="rId78" Type="http://schemas.openxmlformats.org/officeDocument/2006/relationships/hyperlink" Target="https://doi.org/10.1016/j.jclinepi.2021.04.013" TargetMode="External"/>
<Relationship Id="rId79" Type="http://schemas.openxmlformats.org/officeDocument/2006/relationships/hyperlink" Target="https://doi.org/10.1002/cjs.11719" TargetMode="External"/>
<Relationship Id="rId80" Type="http://schemas.openxmlformats.org/officeDocument/2006/relationships/hyperlink" Target="https://doi.org/10.1016/j.jbusres.2021.04.070" TargetMode="External"/>
<Relationship Id="rId81" Type="http://schemas.openxmlformats.org/officeDocument/2006/relationships/hyperlink" Target="https://doi.org/10.1002/joe.22229" TargetMode="External"/>
<Relationship Id="rId82" Type="http://schemas.openxmlformats.org/officeDocument/2006/relationships/hyperlink" Target="https://doi.org/10.1136/bmj.d561" TargetMode="External"/>
<Relationship Id="rId83" Type="http://schemas.openxmlformats.org/officeDocument/2006/relationships/hyperlink" Target="https://doi.org/10.1186/s12874-022-01786-4" TargetMode="External"/>
<Relationship Id="rId84" Type="http://schemas.openxmlformats.org/officeDocument/2006/relationships/hyperlink" Target="https://doi.org/10.1136/bmj.323.7321.1123" TargetMode="External"/>
<Relationship Id="rId85" Type="http://schemas.openxmlformats.org/officeDocument/2006/relationships/hyperlink" Target="https://doi.org/10.4172/2155-6180.1000334" TargetMode="External"/>
<Relationship Id="rId86" Type="http://schemas.openxmlformats.org/officeDocument/2006/relationships/hyperlink" Target="https://doi.org/10.1136/bmj.319.7203.185" TargetMode="External"/>
<Relationship Id="rId87" Type="http://schemas.openxmlformats.org/officeDocument/2006/relationships/hyperlink" Target="https://doi.org/10.1016/s0197-2456(97)00147-5" TargetMode="External"/>
<Relationship Id="rId88" Type="http://schemas.openxmlformats.org/officeDocument/2006/relationships/hyperlink" Target="https://doi.org/10.1186/1745-6215-15-139" TargetMode="External"/>
<Relationship Id="rId89" Type="http://schemas.openxmlformats.org/officeDocument/2006/relationships/hyperlink" Target="https://doi.org/10.2147/clep.s161508" TargetMode="External"/>
<Relationship Id="rId90" Type="http://schemas.openxmlformats.org/officeDocument/2006/relationships/hyperlink" Target="https://doi.org/10.1186/s12874-019-0750-8" TargetMode="External"/>
<Relationship Id="rId91" Type="http://schemas.openxmlformats.org/officeDocument/2006/relationships/hyperlink" Target="https://doi.org/10.18203/2349-3259.ijct20201720" TargetMode="External"/>
<Relationship Id="rId92" Type="http://schemas.openxmlformats.org/officeDocument/2006/relationships/hyperlink" Target="http://dx.doi.org/10.31234/osf.io/qftwg" TargetMode="External"/>
<Relationship Id="rId93" Type="http://schemas.openxmlformats.org/officeDocument/2006/relationships/hyperlink" Target="https://doi.org/10.1136/bmj.313.7060.808" TargetMode="External"/>
<Relationship Id="rId94" Type="http://schemas.openxmlformats.org/officeDocument/2006/relationships/hyperlink" Target="https://doi.org/10.1016/j.jclinepi.2023.09.005" TargetMode="External"/>
<Relationship Id="rId95" Type="http://schemas.openxmlformats.org/officeDocument/2006/relationships/hyperlink" Target="https://doi.org/10.1136/bmj.313.7055.486" TargetMode="External"/>
<Relationship Id="rId96" Type="http://schemas.openxmlformats.org/officeDocument/2006/relationships/hyperlink" Target="https://doi.org/10.1136/bmj.326.7382.219" TargetMode="External"/>
<Relationship Id="rId97" Type="http://schemas.openxmlformats.org/officeDocument/2006/relationships/hyperlink" Target="https://doi.org/10.1016/s2589-7500(22)00188-1" TargetMode="External"/>
<Relationship Id="rId98" Type="http://schemas.openxmlformats.org/officeDocument/2006/relationships/hyperlink" Target="https://doi.org/10.1007/s00180-021-01080-9" TargetMode="External"/>
<Relationship Id="rId99" Type="http://schemas.openxmlformats.org/officeDocument/2006/relationships/hyperlink" Target="https://doi.org/10.2307/2987937" TargetMode="External"/>
<Relationship Id="rId100" Type="http://schemas.openxmlformats.org/officeDocument/2006/relationships/hyperlink" Target="https://doi.org/10.1016/j.jclinepi.2022.10.003" TargetMode="External"/>
<Relationship Id="rId101" Type="http://schemas.openxmlformats.org/officeDocument/2006/relationships/hyperlink" Target="https://doi.org/10.1186/1471-2288-8-79" TargetMode="External"/>
<Relationship Id="rId102" Type="http://schemas.openxmlformats.org/officeDocument/2006/relationships/hyperlink" Target="https://doi.org/10.1007/s00134-023-07163-z" TargetMode="External"/>
<Relationship Id="rId103" Type="http://schemas.openxmlformats.org/officeDocument/2006/relationships/hyperlink" Target="https://doi.org/10.1186/2046-4053-4-1" TargetMode="External"/>
<Relationship Id="rId104" Type="http://schemas.openxmlformats.org/officeDocument/2006/relationships/hyperlink" Target="https://doi.org/10.1002/cl2.1230" TargetMode="External"/>
<Relationship Id="rId105" Type="http://schemas.openxmlformats.org/officeDocument/2006/relationships/hyperlink" Target="https://doi.org/10.1002/cl2.1230" TargetMode="External"/>
<Relationship Id="rId106" Type="http://schemas.openxmlformats.org/officeDocument/2006/relationships/hyperlink" Target="https://doi.org/10.1038/s41562-016-0021" TargetMode="External"/>
<Relationship Id="rId107" Type="http://schemas.openxmlformats.org/officeDocument/2006/relationships/hyperlink" Target="https://doi.org/10.1002/cnr2.1211" TargetMode="External"/>
<Relationship Id="rId108" Type="http://schemas.openxmlformats.org/officeDocument/2006/relationships/hyperlink" Target="https://doi.org/10.1136/jim-2022-002479" TargetMode="External"/>
<Relationship Id="rId109" Type="http://schemas.openxmlformats.org/officeDocument/2006/relationships/hyperlink" Target="https://doi.org/10.1016/j.jid.2017.08.007" TargetMode="External"/>
<Relationship Id="rId110" Type="http://schemas.openxmlformats.org/officeDocument/2006/relationships/hyperlink" Target="https://doi.org/10.11613/bm.2010.004" TargetMode="External"/>
<Relationship Id="rId111" Type="http://schemas.openxmlformats.org/officeDocument/2006/relationships/hyperlink" Target="https://doi.org/10.4103/aca.aca_248_18" TargetMode="External"/>
<Relationship Id="rId112" Type="http://schemas.openxmlformats.org/officeDocument/2006/relationships/hyperlink" Target="https://doi.org/10.4103/jfmpc.jfmpc_433_21" TargetMode="External"/>
<Relationship Id="rId113" Type="http://schemas.openxmlformats.org/officeDocument/2006/relationships/hyperlink" Target="https://doi.org/10.4103/0301-4738.77005" TargetMode="External"/>
<Relationship Id="rId114" Type="http://schemas.openxmlformats.org/officeDocument/2006/relationships/hyperlink" Target="https://doi.org/10.1016/j.injr.2014.04.002" TargetMode="External"/>
<Relationship Id="rId115" Type="http://schemas.openxmlformats.org/officeDocument/2006/relationships/hyperlink" Target="https://CRAN.R-project.org/package=explore" TargetMode="External"/>
<Relationship Id="rId116" Type="http://schemas.openxmlformats.org/officeDocument/2006/relationships/hyperlink" Target="https://www.R-project.org/" TargetMode="External"/>
<Relationship Id="rId117" Type="http://schemas.openxmlformats.org/officeDocument/2006/relationships/hyperlink" Target="https://CRAN.R-project.org/package=DataExplorer" TargetMode="External"/>
<Relationship Id="rId118" Type="http://schemas.openxmlformats.org/officeDocument/2006/relationships/hyperlink" Target="https://doi.org/10.1186/s13690-017-0180-1" TargetMode="External"/>
<Relationship Id="rId119" Type="http://schemas.openxmlformats.org/officeDocument/2006/relationships/hyperlink" Target="https://doi.org/10.1016/j.jclinepi.2019.06.011" TargetMode="External"/>
<Relationship Id="rId120" Type="http://schemas.openxmlformats.org/officeDocument/2006/relationships/hyperlink" Target="https://doi.org/10.4097/kja.20582" TargetMode="External"/>
<Relationship Id="rId121" Type="http://schemas.openxmlformats.org/officeDocument/2006/relationships/hyperlink" Target="https://CRAN.R-project.org/package=table1" TargetMode="External"/>
<Relationship Id="rId122" Type="http://schemas.openxmlformats.org/officeDocument/2006/relationships/hyperlink" Target="https://CRAN.R-project.org/package=flextable" TargetMode="External"/>
<Relationship Id="rId123" Type="http://schemas.openxmlformats.org/officeDocument/2006/relationships/hyperlink" Target="https://doi.org/10.1093/aje/kws412" TargetMode="External"/>
<Relationship Id="rId124" Type="http://schemas.openxmlformats.org/officeDocument/2006/relationships/hyperlink" Target="https://doi.org/10.4097/kja.21508" TargetMode="External"/>
<Relationship Id="rId125" Type="http://schemas.openxmlformats.org/officeDocument/2006/relationships/hyperlink" Target="https://ggplot2.tidyverse.org" TargetMode="External"/>
<Relationship Id="rId126" Type="http://schemas.openxmlformats.org/officeDocument/2006/relationships/hyperlink" Target="https://plotly-r.com" TargetMode="External"/>
<Relationship Id="rId127" Type="http://schemas.openxmlformats.org/officeDocument/2006/relationships/hyperlink" Target="https://github.com/taiyun/corrplot" TargetMode="External"/>
<Relationship Id="rId128" Type="http://schemas.openxmlformats.org/officeDocument/2006/relationships/hyperlink" Target="https://doi.org/10.1083/jcb.200611141" TargetMode="External"/>
<Relationship Id="rId129" Type="http://schemas.openxmlformats.org/officeDocument/2006/relationships/hyperlink" Target="https://doi.org/10.1161/circulationaha.118.037777" TargetMode="External"/>
<Relationship Id="rId130" Type="http://schemas.openxmlformats.org/officeDocument/2006/relationships/hyperlink" Target="https://CRAN.R-project.org/package=ggsci" TargetMode="External"/>
<Relationship Id="rId131" Type="http://schemas.openxmlformats.org/officeDocument/2006/relationships/hyperlink" Target="https://CRAN.R-project.org/package=tiff" TargetMode="External"/>
<Relationship Id="rId132" Type="http://schemas.openxmlformats.org/officeDocument/2006/relationships/hyperlink" Target="https://doi.org/10.1152/advan.90218.2008" TargetMode="External"/>
<Relationship Id="rId133" Type="http://schemas.openxmlformats.org/officeDocument/2006/relationships/hyperlink" Target="https://doi.org/10.2147/clep.s142940" TargetMode="External"/>
<Relationship Id="rId134" Type="http://schemas.openxmlformats.org/officeDocument/2006/relationships/hyperlink" Target="https://doi.org/10.1177/2515245918770963" TargetMode="External"/>
<Relationship Id="rId135" Type="http://schemas.openxmlformats.org/officeDocument/2006/relationships/hyperlink" Target="https://doi.org/10.1093/jisesa/iew092" TargetMode="External"/>
<Relationship Id="rId136" Type="http://schemas.openxmlformats.org/officeDocument/2006/relationships/hyperlink" Target="https://doi.org/10.4300/jgme-d-12-00156.1" TargetMode="External"/>
<Relationship Id="rId137" Type="http://schemas.openxmlformats.org/officeDocument/2006/relationships/hyperlink" Target="https://doi.org/10.5395/rde.2015.40.4.328" TargetMode="External"/>
<Relationship Id="rId138" Type="http://schemas.openxmlformats.org/officeDocument/2006/relationships/hyperlink" Target="https://doi.org/10.3899/jrheum.211115" TargetMode="External"/>
<Relationship Id="rId139" Type="http://schemas.openxmlformats.org/officeDocument/2006/relationships/hyperlink" Target="https://doi.org/10.1177/8756479308317006" TargetMode="External"/>
<Relationship Id="rId140" Type="http://schemas.openxmlformats.org/officeDocument/2006/relationships/hyperlink" Target="https://doi.org/10.1111/test.12307" TargetMode="External"/>
<Relationship Id="rId141" Type="http://schemas.openxmlformats.org/officeDocument/2006/relationships/hyperlink" Target="https://doi.org/10.11613/bm.2013.018" TargetMode="External"/>
<Relationship Id="rId142" Type="http://schemas.openxmlformats.org/officeDocument/2006/relationships/hyperlink" Target="https://doi.org/10.5395/rde.2017.42.2.152" TargetMode="External"/>
<Relationship Id="rId143" Type="http://schemas.openxmlformats.org/officeDocument/2006/relationships/hyperlink" Target="https://doi.org/10.32614/RJ-2021-053" TargetMode="External"/>
<Relationship Id="rId144" Type="http://schemas.openxmlformats.org/officeDocument/2006/relationships/hyperlink" Target="https://doi.org/10.1080/01621459.1957.10501412" TargetMode="External"/>
<Relationship Id="rId145" Type="http://schemas.openxmlformats.org/officeDocument/2006/relationships/hyperlink" Target="https://doi.org/10.1136/adc.73.3.270" TargetMode="External"/>
<Relationship Id="rId146" Type="http://schemas.openxmlformats.org/officeDocument/2006/relationships/hyperlink" Target="https://CRAN.R-project.org/package=fastDummies" TargetMode="External"/>
<Relationship Id="rId147" Type="http://schemas.openxmlformats.org/officeDocument/2006/relationships/hyperlink" Target="https://doi.org/10.2105/ajph.2012.300897" TargetMode="External"/>
<Relationship Id="rId148" Type="http://schemas.openxmlformats.org/officeDocument/2006/relationships/hyperlink" Target="https://doi.org/10.18637/jss.v103.i01" TargetMode="External"/>
<Relationship Id="rId149" Type="http://schemas.openxmlformats.org/officeDocument/2006/relationships/hyperlink" Target="https://doi.org/10.1037/0022-3514.51.6.1173" TargetMode="External"/>
<Relationship Id="rId150" Type="http://schemas.openxmlformats.org/officeDocument/2006/relationships/hyperlink" Target="https://doi.org/10.1093/ije/7.4.373" TargetMode="External"/>
<Relationship Id="rId151" Type="http://schemas.openxmlformats.org/officeDocument/2006/relationships/hyperlink" Target="https://doi.org/10.1016/0895-4356(96)00025-x" TargetMode="External"/>
<Relationship Id="rId152" Type="http://schemas.openxmlformats.org/officeDocument/2006/relationships/hyperlink" Target="https://doi.org/10.2307/1390807" TargetMode="External"/>
<Relationship Id="rId153" Type="http://schemas.openxmlformats.org/officeDocument/2006/relationships/hyperlink" Target="https://doi.org/10.1002/jae.1278" TargetMode="External"/>
<Relationship Id="rId154" Type="http://schemas.openxmlformats.org/officeDocument/2006/relationships/hyperlink" Target="https://doi.org/10.3389/fpsyg.2016.01079" TargetMode="External"/>
<Relationship Id="rId155" Type="http://schemas.openxmlformats.org/officeDocument/2006/relationships/hyperlink" Target="https://doi.org/10.5167/UZH-205154" TargetMode="External"/>
<Relationship Id="rId156" Type="http://schemas.openxmlformats.org/officeDocument/2006/relationships/hyperlink" Target="https://doi.org/10.1038/nn.4550" TargetMode="External"/>
<Relationship Id="rId157" Type="http://schemas.openxmlformats.org/officeDocument/2006/relationships/hyperlink" Target="https://github.com/Pakillo/grateful" TargetMode="External"/>
<Relationship Id="rId158" Type="http://schemas.openxmlformats.org/officeDocument/2006/relationships/hyperlink" Target="https://CRAN.R-project.org/package=formatR" TargetMode="External"/>
<Relationship Id="rId159" Type="http://schemas.openxmlformats.org/officeDocument/2006/relationships/hyperlink" Target="https://doi.org/10.18637/jss.v088.i02" TargetMode="External"/>
<Relationship Id="rId160" Type="http://schemas.openxmlformats.org/officeDocument/2006/relationships/hyperlink" Target="https://doi.org/10.21449/ijate.661803" TargetMode="External"/>
<Relationship Id="rId161" Type="http://schemas.openxmlformats.org/officeDocument/2006/relationships/hyperlink" Target="https://doi.org/10.1080/08989621.2016.1257387" TargetMode="External"/>
<Relationship Id="rId162" Type="http://schemas.openxmlformats.org/officeDocument/2006/relationships/hyperlink" Target="https://doi.org/10.1002/bimj.201500156" TargetMode="External"/>
<Relationship Id="rId163" Type="http://schemas.openxmlformats.org/officeDocument/2006/relationships/hyperlink" Target="https://doi.org/10.1177/17407745221123244" TargetMode="External"/>
<Relationship Id="rId164" Type="http://schemas.openxmlformats.org/officeDocument/2006/relationships/hyperlink" Target="https://www.R-project.org/" TargetMode="External"/>
<Relationship Id="rId165" Type="http://schemas.openxmlformats.org/officeDocument/2006/relationships/hyperlink" Target="https://CRAN.R-project.org/package=rmarkdown" TargetMode="External"/>
<Relationship Id="rId166" Type="http://schemas.openxmlformats.org/officeDocument/2006/relationships/hyperlink" Target="https://doi.org/10.1016/j.jmsacl.2021.09.002" TargetMode="External"/>
<Relationship Id="rId167" Type="http://schemas.openxmlformats.org/officeDocument/2006/relationships/hyperlink" Target="https://doi.org/10.1371/journal.pmed.1001747" TargetMode="External"/>
<Relationship Id="rId168" Type="http://schemas.openxmlformats.org/officeDocument/2006/relationships/hyperlink" Target="https://CRAN.R-project.org/package=projects" TargetMode="External"/>
<Relationship Id="rId169" Type="http://schemas.openxmlformats.org/officeDocument/2006/relationships/hyperlink" Target="https://doi.org/10.1371/journal.pone.0262918" TargetMode="External"/>
<Relationship Id="rId170" Type="http://schemas.openxmlformats.org/officeDocument/2006/relationships/hyperlink" Target="https://doi.org/10.1186/s13063-022-06515-2" TargetMode="External"/>
<Relationship Id="rId171" Type="http://schemas.openxmlformats.org/officeDocument/2006/relationships/hyperlink" Target="https://doi.org/10.1161/circulationaha.121.055393" TargetMode="External"/>
<Relationship Id="rId172" Type="http://schemas.openxmlformats.org/officeDocument/2006/relationships/hyperlink" Target="https://doi.org/10.1016/j.jclinepi.2021.01.008" TargetMode="External"/>
<Relationship Id="rId173" Type="http://schemas.openxmlformats.org/officeDocument/2006/relationships/hyperlink" Target="https://doi.org/10.1016/j.urology.2020.05.002" TargetMode="External"/>
<Relationship Id="rId174" Type="http://schemas.openxmlformats.org/officeDocument/2006/relationships/hyperlink" Target="https://doi.org/10.1097/ju.0000000000000001" TargetMode="External"/>
<Relationship Id="rId175" Type="http://schemas.openxmlformats.org/officeDocument/2006/relationships/hyperlink" Target="https://doi.org/10.1001/jama.2017.18556" TargetMode="External"/>
<Relationship Id="rId176" Type="http://schemas.openxmlformats.org/officeDocument/2006/relationships/hyperlink" Target="https://doi.org/10.1016/j.ijnurstu.2014.09.006" TargetMode="External"/>
<Relationship Id="rId177" Type="http://schemas.openxmlformats.org/officeDocument/2006/relationships/hyperlink" Target="https://doi.org/10.1371/journal.pbio.1002128" TargetMode="External"/>
<Relationship Id="rId178" Type="http://schemas.openxmlformats.org/officeDocument/2006/relationships/hyperlink" Target="https://doi.org/10.1002/sim.6265" TargetMode="External"/>
<Relationship Id="rId179" Type="http://schemas.openxmlformats.org/officeDocument/2006/relationships/hyperlink" Target="https://doi.org/10.1136/bmj.a2201" TargetMode="External"/>
<Relationship Id="rId180" Type="http://schemas.openxmlformats.org/officeDocument/2006/relationships/hyperlink" Target="https://doi.org/10.1111/j.1464-5491.2004.01443.x" TargetMode="External"/>
<Relationship Id="rId181" Type="http://schemas.openxmlformats.org/officeDocument/2006/relationships/hyperlink" Target="https://doi.org/10.1136/bmj.292.6523.810" TargetMode="External"/>
<Relationship Id="rId182" Type="http://schemas.openxmlformats.org/officeDocument/2006/relationships/hyperlink" Target="https://doi.org/10.1213/ane.0000000000001863" TargetMode="External"/>
<Relationship Id="rId183" Type="http://schemas.openxmlformats.org/officeDocument/2006/relationships/hyperlink" Target="https://doi.org/10.1136/bjsports-2020-103652" TargetMode="External"/>
<Relationship Id="rId184" Type="http://schemas.openxmlformats.org/officeDocument/2006/relationships/hyperlink" Target="https://doi.org/10.1111/jcpt.13102" TargetMode="External"/>
<Relationship Id="rId185" Type="http://schemas.openxmlformats.org/officeDocument/2006/relationships/hyperlink" Target="https://doi.org/10.1016/s0140-6736(08)60505-x"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sty/versions/0.5.0/topics/na.test"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mice/versions/3.16.0/topics/mice" TargetMode="External"/>
<Relationship Id="rId5" Type="http://schemas.openxmlformats.org/officeDocument/2006/relationships/hyperlink" Target="https://www.rdocumentation.org/packages/miceadds/versions/3.16-18/topics/mi.anova" TargetMode="Externa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cats/versions/1.0.0/topics/as_factor"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table/versions/1.14.8/topics/melt.data.table"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10/10/2023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19</a:t>
            </a:r>
          </a:p>
          <a:p>
            <a:pPr lvl="0"/>
            <a:r>
              <a:rPr/>
              <a:t>As análises descritivas geralmente compreendem a apresentação quantitativa (numérica) em tabelas e/ou gráficos.</a:t>
            </a:r>
            <a:r>
              <a:rPr baseline="30000"/>
              <a:t>19</a:t>
            </a:r>
          </a:p>
          <a:p>
            <a:pPr lvl="0" indent="0" marL="0">
              <a:buNone/>
            </a:pPr>
          </a:p>
          <a:p>
            <a:pPr lvl="0" indent="0" marL="0">
              <a:buNone/>
            </a:pPr>
            <a:r>
              <a:rPr/>
              <a:t>O pacote </a:t>
            </a:r>
            <a:r>
              <a:rPr i="1"/>
              <a:t>dataExplorer</a:t>
            </a:r>
            <a:r>
              <a:rPr baseline="30000"/>
              <a:t>118</a:t>
            </a:r>
            <a:r>
              <a:rPr/>
              <a:t> fornece a função </a:t>
            </a:r>
            <a:r>
              <a:rPr i="1">
                <a:hlinkClick r:id="rId2"/>
              </a:rPr>
              <a:t>create_report</a:t>
            </a:r>
            <a:r>
              <a:rPr/>
              <a:t> para executar análise exploratória.</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119</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90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90</a:t>
            </a:r>
          </a:p>
          <a:p>
            <a:pPr lvl="0"/>
            <a:r>
              <a:rPr/>
              <a:t>Verificar aderência ao protocolo do estudo, incluindo critérios de inclusão/exclusão, tamanho da amostra e perdas amostrais.</a:t>
            </a:r>
            <a:r>
              <a:rPr baseline="30000"/>
              <a:t>90</a:t>
            </a:r>
          </a:p>
          <a:p>
            <a:pPr lvl="0"/>
            <a:r>
              <a:rPr/>
              <a:t>Permitir a replicação do estudo.</a:t>
            </a:r>
            <a:r>
              <a:rPr baseline="30000"/>
              <a:t>90</a:t>
            </a:r>
          </a:p>
          <a:p>
            <a:pPr lvl="0"/>
            <a:r>
              <a:rPr/>
              <a:t>Meta-analisar os dados junto a estudos similares.</a:t>
            </a:r>
            <a:r>
              <a:rPr baseline="30000"/>
              <a:t>90</a:t>
            </a:r>
          </a:p>
          <a:p>
            <a:pPr lvl="0"/>
            <a:r>
              <a:rPr/>
              <a:t>Avaliar a generalização (validade externa) das conclusões do estudo.</a:t>
            </a:r>
            <a:r>
              <a:rPr baseline="30000"/>
              <a:t>90</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120</a:t>
            </a:r>
          </a:p>
          <a:p>
            <a:pPr lvl="0"/>
            <a:r>
              <a:rPr/>
              <a:t>Inclua na tabela: título ou legenda, uma síntese descritiva (geralmente por meio de parâmetros descritivos), intervalos de confiança e/ou p-valores conforme necessário para adequada interpretação.</a:t>
            </a:r>
            <a:r>
              <a:rPr baseline="30000"/>
              <a:t>119,121</a:t>
            </a:r>
          </a:p>
          <a:p>
            <a:pPr lvl="0" indent="0" marL="0">
              <a:buNone/>
            </a:pPr>
          </a:p>
          <a:p>
            <a:pPr lvl="0" indent="0" marL="0">
              <a:buNone/>
            </a:pPr>
            <a:r>
              <a:rPr/>
              <a:t>O pacote </a:t>
            </a:r>
            <a:r>
              <a:rPr i="1"/>
              <a:t>table1</a:t>
            </a:r>
            <a:r>
              <a:rPr baseline="30000"/>
              <a:t>122</a:t>
            </a:r>
            <a:r>
              <a:rPr/>
              <a:t> fornece a função </a:t>
            </a:r>
            <a:r>
              <a:rPr i="1">
                <a:hlinkClick r:id="rId2"/>
              </a:rPr>
              <a:t>table1</a:t>
            </a:r>
            <a:r>
              <a:rPr/>
              <a:t> para construção da tabela.</a:t>
            </a:r>
          </a:p>
          <a:p>
            <a:pPr lvl="0" indent="0" marL="0">
              <a:buNone/>
            </a:pPr>
          </a:p>
          <a:p>
            <a:pPr lvl="0" indent="0" marL="0">
              <a:buNone/>
            </a:pPr>
            <a:r>
              <a:rPr/>
              <a:t>O pacote </a:t>
            </a:r>
            <a:r>
              <a:rPr i="1"/>
              <a:t>table1</a:t>
            </a:r>
            <a:r>
              <a:rPr baseline="30000"/>
              <a:t>123</a:t>
            </a:r>
            <a:r>
              <a:rPr/>
              <a:t> fornece as funções </a:t>
            </a:r>
            <a:r>
              <a:rPr i="1">
                <a:hlinkClick r:id="rId3"/>
              </a:rPr>
              <a:t>as_flextable</a:t>
            </a:r>
            <a:r>
              <a:rPr/>
              <a:t> e </a:t>
            </a:r>
            <a:r>
              <a:rPr i="1">
                <a:hlinkClick r:id="rId4"/>
              </a:rPr>
              <a:t>save_as_docx</a:t>
            </a:r>
            <a:r>
              <a:rPr/>
              <a:t> para salvar tabelas em formato DOCX.</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124</a:t>
            </a:r>
          </a:p>
          <a:p>
            <a:pPr lvl="0" indent="0" marL="0">
              <a:buNone/>
            </a:pPr>
          </a:p>
          <a:p>
            <a:pPr lvl="0" indent="0" marL="0">
              <a:buNone/>
            </a:pPr>
            <a:r>
              <a:rPr/>
              <a:t>O pacote </a:t>
            </a:r>
            <a:r>
              <a:rPr i="1"/>
              <a:t>table1</a:t>
            </a:r>
            <a:r>
              <a:rPr baseline="30000"/>
              <a:t>122</a:t>
            </a:r>
            <a:r>
              <a:rPr/>
              <a:t> fornece a função </a:t>
            </a:r>
            <a:r>
              <a:rPr i="1">
                <a:hlinkClick r:id="rId2"/>
              </a:rPr>
              <a:t>table1</a:t>
            </a:r>
            <a:r>
              <a:rPr/>
              <a:t> para construção da tabela.</a:t>
            </a:r>
          </a:p>
          <a:p>
            <a:pPr lvl="0" indent="0" marL="0">
              <a:buNone/>
            </a:pPr>
          </a:p>
          <a:p>
            <a:pPr lvl="0" indent="0" marL="0">
              <a:buNone/>
            </a:pPr>
            <a:r>
              <a:rPr/>
              <a:t>O pacote </a:t>
            </a:r>
            <a:r>
              <a:rPr i="1"/>
              <a:t>table1</a:t>
            </a:r>
            <a:r>
              <a:rPr baseline="30000"/>
              <a:t>123</a:t>
            </a:r>
            <a:r>
              <a:rPr/>
              <a:t> fornece as funções </a:t>
            </a:r>
            <a:r>
              <a:rPr i="1">
                <a:hlinkClick r:id="rId3"/>
              </a:rPr>
              <a:t>as_flextable</a:t>
            </a:r>
            <a:r>
              <a:rPr/>
              <a:t> e </a:t>
            </a:r>
            <a:r>
              <a:rPr i="1">
                <a:hlinkClick r:id="rId4"/>
              </a:rPr>
              <a:t>save_as_docx</a:t>
            </a:r>
            <a:r>
              <a:rPr/>
              <a:t> para salvar tabelas em formato DOCX.</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125</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125</a:t>
            </a:r>
          </a:p>
          <a:p>
            <a:pPr lvl="0" indent="0" marL="0">
              <a:buNone/>
            </a:pPr>
          </a:p>
          <a:p>
            <a:pPr lvl="0" indent="0" marL="0">
              <a:buNone/>
            </a:pPr>
            <a:r>
              <a:rPr/>
              <a:t>Os pacotes </a:t>
            </a:r>
            <a:r>
              <a:rPr i="1"/>
              <a:t>ggplot2</a:t>
            </a:r>
            <a:r>
              <a:rPr baseline="30000"/>
              <a:t>126</a:t>
            </a:r>
            <a:r>
              <a:rPr/>
              <a:t>, </a:t>
            </a:r>
            <a:r>
              <a:rPr i="1"/>
              <a:t>plotly</a:t>
            </a:r>
            <a:r>
              <a:rPr baseline="30000"/>
              <a:t>127</a:t>
            </a:r>
            <a:r>
              <a:rPr/>
              <a:t> e </a:t>
            </a:r>
            <a:r>
              <a:rPr i="1"/>
              <a:t>corrplot</a:t>
            </a:r>
            <a:r>
              <a:rPr baseline="30000"/>
              <a:t>128</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129</a:t>
            </a:r>
          </a:p>
          <a:p>
            <a:pPr lvl="0"/>
            <a:r>
              <a:rPr/>
              <a:t>Barras de erro mais longas representam mais imprecisão (maiores erros), enquanto barras mais curtas representam mais precisão na estimativa.</a:t>
            </a:r>
            <a:r>
              <a:rPr baseline="30000"/>
              <a:t>129</a:t>
            </a:r>
          </a:p>
          <a:p>
            <a:pPr lvl="0"/>
            <a:r>
              <a:rPr/>
              <a:t>Barras de erro descritivas geralmente apresentam a amplitude (mínimo-máximo) ou desvio-padrão.</a:t>
            </a:r>
            <a:r>
              <a:rPr baseline="30000"/>
              <a:t>129</a:t>
            </a:r>
          </a:p>
          <a:p>
            <a:pPr lvl="0"/>
            <a:r>
              <a:rPr/>
              <a:t>Barras de erro inferenciais geralmente apresentam o erro-padrão ou intervalo de confiança (por exemplo, de 95%).</a:t>
            </a:r>
            <a:r>
              <a:rPr baseline="30000"/>
              <a:t>129</a:t>
            </a:r>
          </a:p>
          <a:p>
            <a:pPr lvl="0"/>
            <a:r>
              <a:rPr/>
              <a:t>O comprimento das barras de erro sugere graficamente a imprecisão dos dados do estudo, uma vez que o valor verdadeiro da população pode estar em qualquer nível do intervalo da barra.</a:t>
            </a:r>
            <a:r>
              <a:rPr baseline="30000"/>
              <a:t>129</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129</a:t>
            </a:r>
          </a:p>
          <a:p>
            <a:pPr lvl="0"/>
            <a:r>
              <a:rPr/>
              <a:t>Para análise inferencial de figuras, as barras de erro representadas por erro-padrão ou intervalo de confiança são preferíveis à amplitude ou desvio-padrão.</a:t>
            </a:r>
            <a:r>
              <a:rPr baseline="30000"/>
              <a:t>129</a:t>
            </a:r>
          </a:p>
          <a:p>
            <a:pPr lvl="0"/>
            <a:r>
              <a:rPr/>
              <a:t>Evite gráficos de barra e mostre a distribuição dos dados sempre que possível.</a:t>
            </a:r>
            <a:r>
              <a:rPr baseline="30000"/>
              <a:t>130</a:t>
            </a:r>
          </a:p>
          <a:p>
            <a:pPr lvl="0"/>
            <a:r>
              <a:rPr/>
              <a:t>Exiba os pontos de dados em boxplots.</a:t>
            </a:r>
            <a:r>
              <a:rPr baseline="30000"/>
              <a:t>130</a:t>
            </a:r>
          </a:p>
          <a:p>
            <a:pPr lvl="0"/>
            <a:r>
              <a:rPr/>
              <a:t>Use </a:t>
            </a:r>
            <a:r>
              <a:rPr i="1"/>
              <a:t>jitter</a:t>
            </a:r>
            <a:r>
              <a:rPr/>
              <a:t> simétrico em gráficos de pontos para permitir a visualização de todos os dados.</a:t>
            </a:r>
            <a:r>
              <a:rPr baseline="30000"/>
              <a:t>130</a:t>
            </a:r>
          </a:p>
          <a:p>
            <a:pPr lvl="0"/>
            <a:r>
              <a:rPr/>
              <a:t>Prefira palhetas de cor adaptadas para daltônicos.</a:t>
            </a:r>
            <a:r>
              <a:rPr baseline="30000"/>
              <a:t>130</a:t>
            </a:r>
          </a:p>
          <a:p>
            <a:pPr lvl="0" indent="0" marL="0">
              <a:buNone/>
            </a:pPr>
          </a:p>
          <a:p>
            <a:pPr lvl="0" indent="0" marL="0">
              <a:buNone/>
            </a:pPr>
            <a:r>
              <a:rPr/>
              <a:t>O pacote </a:t>
            </a:r>
            <a:r>
              <a:rPr i="1"/>
              <a:t>ggsci</a:t>
            </a:r>
            <a:r>
              <a:rPr baseline="30000"/>
              <a:t>131</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tiff</a:t>
            </a:r>
            <a:r>
              <a:rPr baseline="30000"/>
              <a:t>132</a:t>
            </a:r>
            <a:r>
              <a:rPr/>
              <a:t> fornece a função </a:t>
            </a:r>
            <a:r>
              <a:rPr i="1">
                <a:hlinkClick r:id="rId8"/>
              </a:rPr>
              <a:t>writeTIFF</a:t>
            </a:r>
            <a:r>
              <a:rPr/>
              <a:t> para exportar gráficos em formato TIFF.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133</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134</a:t>
            </a:r>
          </a:p>
          <a:p>
            <a:pPr lvl="0"/>
            <a:r>
              <a:rPr/>
              <a:t>Desafio a ideias aceitas.</a:t>
            </a:r>
            <a:r>
              <a:rPr baseline="30000"/>
              <a:t>134</a:t>
            </a:r>
          </a:p>
          <a:p>
            <a:pPr lvl="0"/>
            <a:r>
              <a:rPr/>
              <a:t>Conflito entre ideias divergentes.</a:t>
            </a:r>
            <a:r>
              <a:rPr baseline="30000"/>
              <a:t>134</a:t>
            </a:r>
          </a:p>
          <a:p>
            <a:pPr lvl="0"/>
            <a:r>
              <a:rPr/>
              <a:t>Variações regionais, temporais e populacionais.</a:t>
            </a:r>
            <a:r>
              <a:rPr baseline="30000"/>
              <a:t>134</a:t>
            </a:r>
          </a:p>
          <a:p>
            <a:pPr lvl="0"/>
            <a:r>
              <a:rPr/>
              <a:t>Experiências dos próprios pesquisadores.</a:t>
            </a:r>
            <a:r>
              <a:rPr baseline="30000"/>
              <a:t>134</a:t>
            </a:r>
          </a:p>
          <a:p>
            <a:pPr lvl="0"/>
            <a:r>
              <a:rPr/>
              <a:t>Imaginação sem fronteiras ou limites convencionais.</a:t>
            </a:r>
            <a:r>
              <a:rPr baseline="30000"/>
              <a:t>134</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52</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52</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32</a:t>
                </a:r>
              </a:p>
              <a:p>
                <a:pPr lvl="0"/>
                <a:r>
                  <a:rPr/>
                  <a:t>Pode-se concluir sobre rejeitar ou não rejeitar a hipótese nula (</a:t>
                </a:r>
                <a14:m>
                  <m:oMath xmlns:m="http://schemas.openxmlformats.org/officeDocument/2006/math">
                    <m:sSub>
                      <m:e>
                        <m:r>
                          <m:t>H</m:t>
                        </m:r>
                      </m:e>
                      <m:sub>
                        <m:r>
                          <m:t>0</m:t>
                        </m:r>
                      </m:sub>
                    </m:sSub>
                  </m:oMath>
                </a14:m>
                <a:r>
                  <a:rPr/>
                  <a:t>).</a:t>
                </a:r>
                <a:r>
                  <a:rPr baseline="30000"/>
                  <a:t>32</a:t>
                </a:r>
              </a:p>
              <a:p>
                <a:pPr lvl="0"/>
                <a:r>
                  <a:rPr/>
                  <a:t>Não se conclui sobre a hipótese alternativa (</a:t>
                </a:r>
                <a14:m>
                  <m:oMath xmlns:m="http://schemas.openxmlformats.org/officeDocument/2006/math">
                    <m:sSub>
                      <m:e>
                        <m:r>
                          <m:t>H</m:t>
                        </m:r>
                      </m:e>
                      <m:sub>
                        <m:r>
                          <m:t>1</m:t>
                        </m:r>
                      </m:sub>
                    </m:sSub>
                  </m:oMath>
                </a14:m>
                <a:r>
                  <a:rPr/>
                  <a:t>).</a:t>
                </a:r>
                <a:r>
                  <a:rPr baseline="30000"/>
                  <a:t>52</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133</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135</a:t>
                </a:r>
              </a:p>
              <a:p>
                <a:pPr lvl="0"/>
                <a:r>
                  <a:rPr/>
                  <a:t>Teste de mínimos efeitos.</a:t>
                </a:r>
                <a:r>
                  <a:rPr baseline="30000"/>
                  <a:t>135</a:t>
                </a:r>
              </a:p>
              <a:p>
                <a:pPr lvl="0"/>
                <a:r>
                  <a:rPr/>
                  <a:t>Teste de equivalência.</a:t>
                </a:r>
                <a:r>
                  <a:rPr baseline="30000"/>
                  <a:t>135</a:t>
                </a:r>
              </a:p>
              <a:p>
                <a:pPr lvl="0"/>
                <a:r>
                  <a:rPr/>
                  <a:t>Teste de inferioridade.</a:t>
                </a:r>
                <a:r>
                  <a:rPr baseline="30000"/>
                  <a:t>135</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são resultados ‘positivos’ e ‘negativos’ em teste de hipótese?</a:t>
                </a:r>
              </a:p>
              <a:p>
                <a:pPr lvl="0"/>
                <a:r>
                  <a:rPr/>
                  <a:t>.[REF]</a:t>
                </a:r>
              </a:p>
              <a:p>
                <a:pPr lvl="0" indent="0" marL="0">
                  <a:buNone/>
                </a:pPr>
              </a:p>
              <a:p>
                <a:pPr lvl="0" indent="0" marL="0">
                  <a:spcBef>
                    <a:spcPts val="3000"/>
                  </a:spcBef>
                  <a:buNone/>
                </a:pPr>
                <a:r>
                  <a:rPr b="1"/>
                  <a:t>Qual a importância de resultados ‘negativos’?</a:t>
                </a:r>
              </a:p>
              <a:p>
                <a:pPr lvl="0"/>
                <a:r>
                  <a:rPr/>
                  <a:t>Conhecer resultados negativos contribui com um visão mais ampla do campo de estudo junto aos resultados positivos.</a:t>
                </a:r>
                <a:r>
                  <a:rPr baseline="30000"/>
                  <a:t>136</a:t>
                </a:r>
              </a:p>
              <a:p>
                <a:pPr lvl="0"/>
                <a:r>
                  <a:rPr/>
                  <a:t>Resultados negativos permitem um melhor planejamento das pesquisas futuras e pode aumentar suas chances de sucesso.</a:t>
                </a:r>
                <a:r>
                  <a:rPr baseline="30000"/>
                  <a:t>136</a:t>
                </a:r>
              </a:p>
              <a:p>
                <a:pPr lvl="0" indent="0" marL="0">
                  <a:buNone/>
                </a:pP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19</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19,32</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19,32</a:t>
                </a:r>
              </a:p>
              <a:p>
                <a:pPr lvl="0"/>
                <a:r>
                  <a:rPr/>
                  <a:t>Testes não-paramétricos são úteis quando as suposições de normalidade não podem ser sustentadas.</a:t>
                </a:r>
                <a:r>
                  <a:rPr baseline="30000"/>
                  <a:t>32</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19</a:t>
                </a:r>
              </a:p>
              <a:p>
                <a:pPr lvl="0"/>
                <a:r>
                  <a:rPr/>
                  <a:t>Testes não-paramétricos apresentam menor poder estatístico (maior erro tipo II) comparados aos testes paramétricos correspondentes.</a:t>
                </a:r>
                <a:r>
                  <a:rPr baseline="30000"/>
                  <a:t>32</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19</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133</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137</a:t>
                </a:r>
              </a:p>
              <a:p>
                <a:pPr lvl="0"/>
                <a:r>
                  <a:rPr/>
                  <a:t>Tamanho do efeito, como estimativa de significância substantiva (clínica).</a:t>
                </a:r>
                <a:r>
                  <a:rPr baseline="30000"/>
                  <a:t>137</a:t>
                </a:r>
              </a:p>
              <a:p>
                <a:pPr lvl="0" indent="0" marL="0">
                  <a:buNone/>
                </a:pPr>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133</a:t>
                </a:r>
              </a:p>
              <a:p>
                <a:pPr lvl="0" indent="0" marL="0">
                  <a:buNone/>
                </a:pPr>
              </a:p>
              <a:p>
                <a:pPr lvl="0" indent="0" marL="0">
                  <a:spcBef>
                    <a:spcPts val="3000"/>
                  </a:spcBef>
                  <a:buNone/>
                </a:pPr>
                <a:r>
                  <a:rPr b="1"/>
                  <a:t>O que é erro amostral?</a:t>
                </a:r>
              </a:p>
              <a:p>
                <a:pPr lvl="0"/>
                <a:r>
                  <a:rPr/>
                  <a:t>.[REF]</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133</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133</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irmâ Mônica, meu pai José Victorino e meus filhos Giovanna, Victor e Lucas.</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138</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137</a:t>
                </a:r>
              </a:p>
              <a:p>
                <a:pPr lvl="0" indent="0" marL="0">
                  <a:buNone/>
                </a:pPr>
              </a:p>
              <a:p>
                <a:pPr lvl="0" indent="0" marL="0">
                  <a:spcBef>
                    <a:spcPts val="3000"/>
                  </a:spcBef>
                  <a:buNone/>
                </a:pPr>
                <a:r>
                  <a:rPr b="1"/>
                  <a:t>Quais são os tipos de tamanho do efeito?</a:t>
                </a:r>
              </a:p>
              <a:p>
                <a:pPr lvl="0"/>
                <a:r>
                  <a:rPr/>
                  <a:t>Diferenças padronizadas entre grupos:</a:t>
                </a:r>
                <a:r>
                  <a:rPr baseline="30000"/>
                  <a:t>137,138</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137,138</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138</a:t>
                </a:r>
              </a:p>
              <a:p>
                <a:pPr lvl="0" indent="0" marL="0">
                  <a:buNone/>
                </a:pPr>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 e tamanho do efeito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P-valor e tamanho do efeito?</a:t>
            </a:r>
          </a:p>
          <a:p>
            <a:pPr lvl="0"/>
            <a:r>
              <a:rPr/>
              <a:t>Evidência estatística de significância não provê informação sobre a magninude do efeito observado e não necessariamente implica que o efeito é robusto.</a:t>
            </a:r>
            <a:r>
              <a:rPr baseline="30000"/>
              <a:t>63</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estudo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133</a:t>
                </a:r>
              </a:p>
              <a:p>
                <a:pPr lvl="0"/>
                <a:r>
                  <a:rPr/>
                  <a:t>Poder do teste pode ser calculado como (</a:t>
                </a:r>
                <a14:m>
                  <m:oMath xmlns:m="http://schemas.openxmlformats.org/officeDocument/2006/math">
                    <m:r>
                      <m:t>1</m:t>
                    </m:r>
                    <m:r>
                      <m:rPr>
                        <m:sty m:val="p"/>
                      </m:rPr>
                      <m:t>−</m:t>
                    </m:r>
                    <m:r>
                      <m:t>β</m:t>
                    </m:r>
                  </m:oMath>
                </a14:m>
                <a:r>
                  <a:rPr/>
                  <a:t>).</a:t>
                </a:r>
                <a:r>
                  <a:rPr baseline="30000"/>
                  <a:t>133</a:t>
                </a:r>
              </a:p>
              <a:p>
                <a:pPr lvl="0" indent="0" marL="0">
                  <a:buNone/>
                </a:pPr>
              </a:p>
              <a:p>
                <a:pPr lvl="0" indent="0" marL="0">
                  <a:spcBef>
                    <a:spcPts val="3000"/>
                  </a:spcBef>
                  <a:buNone/>
                </a:pPr>
                <a:r>
                  <a:rPr b="1"/>
                  <a:t>O que é análise de poder do estudo?</a:t>
                </a:r>
              </a:p>
              <a:p>
                <a:pPr lvl="0"/>
                <a:r>
                  <a:rPr/>
                  <a:t>Poder é a probabilidade de que um dado tamanho de efeito será observado em um experimento futuro sob um conjunto de hipóteses - tamanho de efeito real e erro tipo I - para um dado tamanho de amostra.</a:t>
                </a:r>
                <a:r>
                  <a:rPr baseline="30000"/>
                  <a:t>139</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139</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139</a:t>
                </a:r>
              </a:p>
              <a:p>
                <a:pPr lvl="0" indent="0" marL="0">
                  <a:buNone/>
                </a:pPr>
              </a:p>
              <a:p>
                <a:pPr lvl="0" indent="0" marL="0">
                  <a:spcBef>
                    <a:spcPts val="3000"/>
                  </a:spcBef>
                  <a:buNone/>
                </a:pPr>
                <a:r>
                  <a:rPr b="1"/>
                  <a:t>Quando realizar a análise de poder do estudo?</a:t>
                </a:r>
              </a:p>
              <a:p>
                <a:pPr lvl="0"/>
                <a:r>
                  <a:rPr/>
                  <a:t>Na fase de projeto de pesquisa: a análise de poder para determinar o tamanho da amostra objetiva que o tamanho da amostra permita uma probabilidade razoável de detectar um efeito significativo pré-especificado.</a:t>
                </a:r>
                <a:r>
                  <a:rPr baseline="30000"/>
                  <a:t>139</a:t>
                </a:r>
              </a:p>
              <a:p>
                <a:pPr lvl="0"/>
                <a:r>
                  <a:rPr/>
                  <a:t>Após a coleta de dados: a análise de poder objetiva informar estudos futuros a respeito do tamanho da amostra necessário para a detectação de um efeito significativo pré-especificado.</a:t>
                </a:r>
                <a:r>
                  <a:rPr baseline="30000"/>
                  <a:t>139</a:t>
                </a:r>
              </a:p>
              <a:p>
                <a:pPr lvl="0" indent="0" marL="0">
                  <a:buNone/>
                </a:pPr>
              </a:p>
              <a:p>
                <a:pPr lvl="0" indent="0" marL="0">
                  <a:spcBef>
                    <a:spcPts val="3000"/>
                  </a:spcBef>
                  <a:buNone/>
                </a:pPr>
                <a:r>
                  <a:rPr b="1"/>
                  <a:t>Porque a análise de poder do estudo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139</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139</a:t>
                </a:r>
              </a:p>
              <a:p>
                <a:pPr lvl="0" indent="0" marL="0">
                  <a:buNone/>
                </a:pPr>
              </a:p>
            </p:txBody>
          </p:sp>
        </mc:Choice>
      </mc:AlternateContent>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140,141</a:t>
                </a:r>
              </a:p>
              <a:p>
                <a:pPr lvl="0"/>
                <a:r>
                  <a:rPr/>
                  <a:t>Valores de correlação positivos representam uma relação direta entre as variáveis, tal que valores maiores de uma variável estão associados a valores maiores de outra variável.</a:t>
                </a:r>
                <a:r>
                  <a:rPr baseline="30000"/>
                  <a:t>140,141</a:t>
                </a:r>
              </a:p>
              <a:p>
                <a:pPr lvl="0"/>
                <a:r>
                  <a:rPr/>
                  <a:t>Valores de correlação negativos representam uma relação indireta (ou inversa) entre as variáveis, tal que valores maiores (menores) de uma variável estão associados a valores maiores (menores) de outra variável.</a:t>
                </a:r>
                <a:r>
                  <a:rPr baseline="30000"/>
                  <a:t>140,141</a:t>
                </a:r>
              </a:p>
              <a:p>
                <a:pPr lvl="0"/>
                <a:r>
                  <a:rPr/>
                  <a:t>Valores de correlação próximos de </a:t>
                </a:r>
                <a14:m>
                  <m:oMath xmlns:m="http://schemas.openxmlformats.org/officeDocument/2006/math">
                    <m:r>
                      <m:t>0</m:t>
                    </m:r>
                  </m:oMath>
                </a14:m>
                <a:r>
                  <a:rPr/>
                  <a:t> representam a inexistência de relação entre as variáveis.</a:t>
                </a:r>
                <a:r>
                  <a:rPr baseline="30000"/>
                  <a:t>140,141</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140</a:t>
                </a:r>
              </a:p>
              <a:p>
                <a:pPr lvl="0"/>
                <a:r>
                  <a:rPr/>
                  <a:t>Tamanhos de efeito grande (ou qualquer outro) não representam necessariamente uma relação de concordância ou confiabilidade entre as variáveis.</a:t>
                </a:r>
                <a:r>
                  <a:rPr baseline="30000"/>
                  <a:t>140</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140,141</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140,141</a:t>
                </a:r>
              </a:p>
              <a:p>
                <a:pPr lvl="1"/>
                <a:r>
                  <a:rPr/>
                  <a:t>Tipo: paramétrico.</a:t>
                </a:r>
                <a:r>
                  <a:rPr baseline="30000"/>
                  <a:t>140,141</a:t>
                </a:r>
              </a:p>
              <a:p>
                <a:pPr lvl="1"/>
                <a:r>
                  <a:rPr/>
                  <a:t>Hipóteses:</a:t>
                </a:r>
                <a:r>
                  <a:rPr baseline="30000"/>
                  <a:t>141</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140,141</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140</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140</a:t>
                </a:r>
              </a:p>
              <a:p>
                <a:pPr lvl="1"/>
                <a:r>
                  <a:rPr/>
                  <a:t>Tipo: paramétrico.</a:t>
                </a:r>
                <a:r>
                  <a:rPr baseline="30000"/>
                  <a:t>140</a:t>
                </a:r>
              </a:p>
              <a:p>
                <a:pPr lvl="1"/>
                <a:r>
                  <a:rPr/>
                  <a:t>Hipóteses:</a:t>
                </a:r>
                <a:r>
                  <a:rPr baseline="30000"/>
                  <a:t>140</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140</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140,141</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140,141</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140,141</a:t>
                </a:r>
              </a:p>
              <a:p>
                <a:pPr lvl="1"/>
                <a:r>
                  <a:rPr/>
                  <a:t>Tipo: não-paramétrico.</a:t>
                </a:r>
                <a:r>
                  <a:rPr baseline="30000"/>
                  <a:t>140,141</a:t>
                </a:r>
              </a:p>
              <a:p>
                <a:pPr lvl="1"/>
                <a:r>
                  <a:rPr/>
                  <a:t>Hipóteses:</a:t>
                </a:r>
                <a:r>
                  <a:rPr baseline="30000"/>
                  <a:t>140,141</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140,141</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Estatística Aplicada</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142,143</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143</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143</a:t>
                </a:r>
              </a:p>
              <a:p>
                <a:pPr lvl="1"/>
                <a:r>
                  <a:rPr/>
                  <a:t>Tipo: não paramétrico.</a:t>
                </a:r>
                <a:r>
                  <a:rPr baseline="30000"/>
                  <a:t>142,143</a:t>
                </a:r>
              </a:p>
              <a:p>
                <a:pPr lvl="1"/>
                <a:r>
                  <a:rPr/>
                  <a:t>Suposições:</a:t>
                </a:r>
                <a:r>
                  <a:rPr baseline="30000"/>
                  <a:t>142,143</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143</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143</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144</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142,143</a:t>
                </a:r>
              </a:p>
              <a:p>
                <a:pPr lvl="1"/>
                <a:r>
                  <a:rPr/>
                  <a:t>O teste exato de Fisher avalia a hipótese nula de independência aplicando a distribuição hipergeométrica dos números nas células da tabela.</a:t>
                </a:r>
                <a:r>
                  <a:rPr baseline="30000"/>
                  <a:t>143</a:t>
                </a:r>
              </a:p>
              <a:p>
                <a:pPr lvl="1"/>
                <a:r>
                  <a:rPr/>
                  <a:t>Hipóteses:</a:t>
                </a:r>
                <a:r>
                  <a:rPr baseline="30000"/>
                  <a:t>142,143</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142,143</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144</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140,141</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140,141</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140,141</a:t>
                </a:r>
              </a:p>
              <a:p>
                <a:pPr lvl="1"/>
                <a:r>
                  <a:rPr/>
                  <a:t>Tipo: não-paramétrico.</a:t>
                </a:r>
                <a:r>
                  <a:rPr baseline="30000"/>
                  <a:t>140,141</a:t>
                </a:r>
              </a:p>
              <a:p>
                <a:pPr lvl="1"/>
                <a:r>
                  <a:rPr/>
                  <a:t>Hipóteses:</a:t>
                </a:r>
                <a:r>
                  <a:rPr baseline="30000"/>
                  <a:t>140,141</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140,141</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17</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145</a:t>
            </a:r>
          </a:p>
          <a:p>
            <a:pPr lvl="0"/>
            <a:r>
              <a:rPr/>
              <a:t>Variáveis categóricas nominais, com 2 ou mais níveis, devem ser subdivididas em variáveis fictícias dicotômicas para ser usada em modelos de regressão.</a:t>
            </a:r>
            <a:r>
              <a:rPr baseline="30000"/>
              <a:t>146</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146</a:t>
            </a:r>
          </a:p>
          <a:p>
            <a:pPr lvl="0" indent="0" marL="0">
              <a:buNone/>
            </a:pPr>
          </a:p>
          <a:p>
            <a:pPr lvl="0" indent="0" marL="0">
              <a:buNone/>
            </a:pPr>
            <a:r>
              <a:rPr/>
              <a:t>O pacote </a:t>
            </a:r>
            <a:r>
              <a:rPr i="1"/>
              <a:t>fastDummies</a:t>
            </a:r>
            <a:r>
              <a:rPr baseline="30000"/>
              <a:t>147</a:t>
            </a:r>
            <a:r>
              <a:rPr/>
              <a:t> fornece a funçãao </a:t>
            </a:r>
            <a:r>
              <a:rPr i="1">
                <a:hlinkClick r:id="rId2"/>
              </a:rPr>
              <a:t>dummy_cols</a:t>
            </a:r>
            <a:r>
              <a:rPr/>
              <a:t> para preparar as variáveis categóricas fictícias para análise de regressão.</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148</a:t>
            </a:r>
          </a:p>
          <a:p>
            <a:pPr lvl="0"/>
            <a:r>
              <a:rPr/>
              <a:t>A análise multivariável (ou múltiplo) consiste em modelos estatísticos com 1 variável dependente (desfecho) e duas ou mais variáveis independentes.</a:t>
            </a:r>
            <a:r>
              <a:rPr baseline="30000"/>
              <a:t>148</a:t>
            </a:r>
          </a:p>
          <a:p>
            <a:pPr lvl="0"/>
            <a:r>
              <a:rPr/>
              <a:t>A análise multivariada consiste em modelos estatísticos com 2 ou mais variáveis dependente (desfechos) e duas ou mais variáveis independentes.</a:t>
            </a:r>
            <a:r>
              <a:rPr baseline="30000"/>
              <a:t>148</a:t>
            </a:r>
          </a:p>
          <a:p>
            <a:pPr lvl="0" indent="0" marL="0">
              <a:buNone/>
            </a:pPr>
          </a:p>
          <a:p>
            <a:pPr lvl="0" indent="0" marL="0">
              <a:buNone/>
            </a:pPr>
            <a:r>
              <a:rPr/>
              <a:t>O pacote </a:t>
            </a:r>
            <a:r>
              <a:rPr i="1"/>
              <a:t>modelsummary</a:t>
            </a:r>
            <a:r>
              <a:rPr baseline="30000"/>
              <a:t>149</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94</a:t>
            </a:r>
          </a:p>
          <a:p>
            <a:pPr lvl="0"/>
            <a:r>
              <a:rPr/>
              <a:t>.</a:t>
            </a:r>
            <a:r>
              <a:rPr baseline="30000"/>
              <a:t>93</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150</a:t>
            </a:r>
          </a:p>
          <a:p>
            <a:pPr lvl="0"/>
            <a:r>
              <a:rPr/>
              <a:t>.</a:t>
            </a:r>
            <a:r>
              <a:rPr baseline="30000"/>
              <a:t>93</a:t>
            </a:r>
          </a:p>
          <a:p>
            <a:pPr lvl="0" indent="0" marL="0">
              <a:buNone/>
            </a:pPr>
          </a:p>
          <a:p>
            <a:pPr lvl="0" indent="0" marL="0">
              <a:spcBef>
                <a:spcPts val="3000"/>
              </a:spcBef>
              <a:buNone/>
            </a:pPr>
            <a:r>
              <a:rPr b="1"/>
              <a:t>O que é um mediador de efeito?</a:t>
            </a:r>
          </a:p>
          <a:p>
            <a:pPr lvl="0"/>
            <a:r>
              <a:rPr/>
              <a:t>.</a:t>
            </a:r>
            <a:r>
              <a:rPr baseline="30000"/>
              <a:t>150</a:t>
            </a:r>
          </a:p>
          <a:p>
            <a:pPr lvl="0"/>
            <a:r>
              <a:rPr/>
              <a:t>.</a:t>
            </a:r>
            <a:r>
              <a:rPr baseline="30000"/>
              <a:t>93</a:t>
            </a:r>
          </a:p>
          <a:p>
            <a:pPr lvl="0" indent="0" marL="0">
              <a:buNone/>
            </a:pPr>
          </a:p>
          <a:p>
            <a:pPr lvl="0" indent="0" marL="0">
              <a:spcBef>
                <a:spcPts val="3000"/>
              </a:spcBef>
              <a:buNone/>
            </a:pPr>
            <a:r>
              <a:rPr b="1"/>
              <a:t>O que é efeito direto?</a:t>
            </a:r>
          </a:p>
          <a:p>
            <a:pPr lvl="0"/>
            <a:r>
              <a:rPr/>
              <a:t>.</a:t>
            </a:r>
            <a:r>
              <a:rPr baseline="30000"/>
              <a:t>150</a:t>
            </a:r>
          </a:p>
          <a:p>
            <a:pPr lvl="0"/>
            <a:r>
              <a:rPr/>
              <a:t>.</a:t>
            </a:r>
            <a:r>
              <a:rPr baseline="30000"/>
              <a:t>93</a:t>
            </a:r>
          </a:p>
          <a:p>
            <a:pPr lvl="0" indent="0" marL="0">
              <a:buNone/>
            </a:pPr>
          </a:p>
          <a:p>
            <a:pPr lvl="0" indent="0" marL="0">
              <a:spcBef>
                <a:spcPts val="3000"/>
              </a:spcBef>
              <a:buNone/>
            </a:pPr>
            <a:r>
              <a:rPr b="1"/>
              <a:t>O que é efeito indireto?</a:t>
            </a:r>
          </a:p>
          <a:p>
            <a:pPr lvl="0"/>
            <a:r>
              <a:rPr/>
              <a:t>.</a:t>
            </a:r>
            <a:r>
              <a:rPr baseline="30000"/>
              <a:t>150</a:t>
            </a:r>
          </a:p>
          <a:p>
            <a:pPr lvl="0"/>
            <a:r>
              <a:rPr/>
              <a:t>.</a:t>
            </a:r>
            <a:r>
              <a:rPr baseline="30000"/>
              <a:t>93</a:t>
            </a:r>
          </a:p>
          <a:p>
            <a:pPr lvl="0" indent="0" marL="0">
              <a:buNone/>
            </a:pPr>
          </a:p>
          <a:p>
            <a:pPr lvl="0" indent="0" marL="0">
              <a:spcBef>
                <a:spcPts val="3000"/>
              </a:spcBef>
              <a:buNone/>
            </a:pPr>
            <a:r>
              <a:rPr b="1"/>
              <a:t>O que é efeito total?</a:t>
            </a:r>
          </a:p>
          <a:p>
            <a:pPr lvl="0"/>
            <a:r>
              <a:rPr/>
              <a:t>.</a:t>
            </a:r>
            <a:r>
              <a:rPr baseline="30000"/>
              <a:t>150</a:t>
            </a:r>
          </a:p>
          <a:p>
            <a:pPr lvl="0"/>
            <a:r>
              <a:rPr/>
              <a:t>.</a:t>
            </a:r>
            <a:r>
              <a:rPr baseline="30000"/>
              <a:t>93</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151,152</a:t>
            </a:r>
          </a:p>
          <a:p>
            <a:pPr lvl="0"/>
            <a:r>
              <a:rPr/>
              <a:t>A seleção bivariada de variáveis torna o modelo mais suscetível a otimismo no ajuste se as variáveis de confundimento não são adequadamente controladas.</a:t>
            </a:r>
            <a:r>
              <a:rPr baseline="30000"/>
              <a:t>151,152</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146</a:t>
            </a:r>
          </a:p>
          <a:p>
            <a:pPr lvl="0"/>
            <a:r>
              <a:rPr/>
              <a:t>Nenhum método de regressão gradual garante a seleção ótima de variáveis de um banco de dados.</a:t>
            </a:r>
            <a:r>
              <a:rPr baseline="30000"/>
              <a:t>146</a:t>
            </a:r>
          </a:p>
          <a:p>
            <a:pPr lvl="0"/>
            <a:r>
              <a:rPr/>
              <a:t>As regras de término da regressão baseadas em p-valor tendem a ser arbitrárias.</a:t>
            </a:r>
            <a:r>
              <a:rPr baseline="30000"/>
              <a:t>146</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152</a:t>
            </a:r>
          </a:p>
          <a:p>
            <a:pPr lvl="0"/>
            <a:r>
              <a:rPr/>
              <a:t>Em caso de uma proporção baixa entre o número de participantes e de variáveis, use o conhecimento prévio da literatura para selecionar um pequeno conjunto de variáveis candidatas.</a:t>
            </a:r>
            <a:r>
              <a:rPr baseline="30000"/>
              <a:t>152</a:t>
            </a:r>
          </a:p>
          <a:p>
            <a:pPr lvl="0"/>
            <a:r>
              <a:rPr/>
              <a:t>Colapse categorias com contagem nula (células com valor igual a 0) de variáveis candidatas.</a:t>
            </a:r>
            <a:r>
              <a:rPr baseline="30000"/>
              <a:t>152</a:t>
            </a:r>
          </a:p>
          <a:p>
            <a:pPr lvl="0"/>
            <a:r>
              <a:rPr/>
              <a:t>Use simulações de dados para identificar qual(is) variável(is) está(ão) causando problemas de convergência do ajuste do modelo.</a:t>
            </a:r>
            <a:r>
              <a:rPr baseline="30000"/>
              <a:t>152</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(sem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Bibliográfica</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153</a:t>
            </a:r>
          </a:p>
          <a:p>
            <a:pPr lvl="0"/>
            <a:r>
              <a:rPr/>
              <a:t>R está disponível em </a:t>
            </a:r>
            <a:r>
              <a:rPr>
                <a:hlinkClick r:id="rId2"/>
              </a:rPr>
              <a:t>Comprehensive R Archive Network (CRAN)</a:t>
            </a:r>
            <a:r>
              <a:rPr/>
              <a:t>.</a:t>
            </a:r>
          </a:p>
          <a:p>
            <a:pPr lvl="0"/>
            <a:r>
              <a:rPr/>
              <a:t>R </a:t>
            </a:r>
            <a:r>
              <a:rPr>
                <a:latin typeface="Courier"/>
              </a:rPr>
              <a:t>R.version$version.string</a:t>
            </a:r>
            <a:r>
              <a:rPr/>
              <a:t>.</a:t>
            </a:r>
          </a:p>
          <a:p>
            <a:pPr lvl="0" indent="0" marL="0">
              <a:buNone/>
            </a:pPr>
          </a:p>
          <a:p>
            <a:pPr lvl="0" indent="0" marL="0">
              <a:spcBef>
                <a:spcPts val="3000"/>
              </a:spcBef>
              <a:buNone/>
            </a:pPr>
            <a:r>
              <a:rPr b="1"/>
              <a:t>O que é RStudio?</a:t>
            </a:r>
          </a:p>
          <a:p>
            <a:pPr lvl="0"/>
            <a:r>
              <a:rPr/>
              <a:t>RStudio é um ambiente de desenvolvimento integrado (</a:t>
            </a:r>
            <a:r>
              <a:rPr i="1"/>
              <a:t>integrated devlopmnt environment</a:t>
            </a:r>
            <a:r>
              <a:rPr/>
              <a:t>, IDE) desenvolvido visando a reprodutibilidade e a simplicidade para a criação e disseminação de conhecimento.</a:t>
            </a:r>
            <a:r>
              <a:rPr baseline="30000"/>
              <a:t>154</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154</a:t>
            </a:r>
          </a:p>
          <a:p>
            <a:pPr lvl="0"/>
            <a:r>
              <a:rPr/>
              <a:t>RStudio está disponível em </a:t>
            </a:r>
            <a:r>
              <a:rPr>
                <a:hlinkClick r:id="rId3"/>
              </a:rPr>
              <a:t>Posit</a:t>
            </a:r>
            <a:r>
              <a:rPr/>
              <a:t>.</a:t>
            </a:r>
          </a:p>
          <a:p>
            <a:pPr lvl="0"/>
            <a:r>
              <a:rPr/>
              <a:t>[RStudio version (</a:t>
            </a:r>
            <a:r>
              <a:rPr>
                <a:latin typeface="Courier"/>
              </a:rPr>
              <a:t>RStudio.Version()$version)</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155</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156</a:t>
            </a:r>
          </a:p>
          <a:p>
            <a:pPr lvl="0"/>
            <a:r>
              <a:rPr/>
              <a:t>Defina os tipos de variáveis adequadamente no banco de dados.</a:t>
            </a:r>
            <a:r>
              <a:rPr baseline="30000"/>
              <a:t>156</a:t>
            </a:r>
          </a:p>
          <a:p>
            <a:pPr lvl="0"/>
            <a:r>
              <a:rPr/>
              <a:t>Defina constantes - isto é, variáveis de valor fixo - ao invés de digitar valores.</a:t>
            </a:r>
            <a:r>
              <a:rPr baseline="30000"/>
              <a:t>156</a:t>
            </a:r>
          </a:p>
          <a:p>
            <a:pPr lvl="0"/>
            <a:r>
              <a:rPr/>
              <a:t>Use e cite os pacotes disponíveis para suas análises.</a:t>
            </a:r>
            <a:r>
              <a:rPr baseline="30000"/>
              <a:t>156</a:t>
            </a:r>
          </a:p>
          <a:p>
            <a:pPr lvl="0"/>
            <a:r>
              <a:rPr/>
              <a:t>Controle as versões do script.</a:t>
            </a:r>
            <a:r>
              <a:rPr baseline="30000"/>
              <a:t>156,157</a:t>
            </a:r>
          </a:p>
          <a:p>
            <a:pPr lvl="0"/>
            <a:r>
              <a:rPr/>
              <a:t>Teste o script antes de sua utilização.</a:t>
            </a:r>
            <a:r>
              <a:rPr baseline="30000"/>
              <a:t>156</a:t>
            </a:r>
          </a:p>
          <a:p>
            <a:pPr lvl="0"/>
            <a:r>
              <a:rPr/>
              <a:t>Conduza revisão por pares do código durante a redação (digitação em dupla).</a:t>
            </a:r>
            <a:r>
              <a:rPr baseline="30000"/>
              <a:t>156</a:t>
            </a:r>
          </a:p>
          <a:p>
            <a:pPr lvl="0" indent="0" marL="0">
              <a:buNone/>
            </a:pPr>
          </a:p>
          <a:p>
            <a:pPr lvl="0" indent="0" marL="0">
              <a:buNone/>
            </a:pPr>
            <a:r>
              <a:rPr/>
              <a:t>O pacote </a:t>
            </a:r>
            <a:r>
              <a:rPr i="1"/>
              <a:t>grateful</a:t>
            </a:r>
            <a:r>
              <a:rPr baseline="30000"/>
              <a:t>158</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159</a:t>
            </a:r>
            <a:r>
              <a:rPr/>
              <a:t> fornece a função </a:t>
            </a:r>
            <a:r>
              <a:rPr i="1">
                <a:hlinkClick r:id="rId4"/>
              </a:rPr>
              <a:t>tidy_source</a:t>
            </a:r>
            <a:r>
              <a:rPr/>
              <a:t> para formatar um R script.</a:t>
            </a:r>
          </a:p>
          <a:p>
            <a:pPr lvl="0" indent="0" marL="0">
              <a:buNone/>
            </a:pPr>
          </a:p>
          <a:p>
            <a:pPr lvl="0" indent="0" marL="0">
              <a:spcBef>
                <a:spcPts val="3000"/>
              </a:spcBef>
              <a:buNone/>
            </a:pPr>
            <a:r>
              <a:rPr b="1"/>
              <a:t>Que programas de computador gratuitos podem ser usados para análise estatística com R?</a:t>
            </a:r>
          </a:p>
          <a:p>
            <a:pPr lvl="0"/>
            <a:r>
              <a:rPr>
                <a:hlinkClick r:id="rId5"/>
              </a:rPr>
              <a:t>JASP</a:t>
            </a:r>
            <a:r>
              <a:rPr/>
              <a:t>.</a:t>
            </a:r>
            <a:r>
              <a:rPr baseline="30000"/>
              <a:t>160</a:t>
            </a:r>
          </a:p>
          <a:p>
            <a:pPr lvl="0"/>
            <a:r>
              <a:rPr>
                <a:hlinkClick r:id="rId6"/>
              </a:rPr>
              <a:t>jamovi</a:t>
            </a:r>
            <a:r>
              <a:rPr/>
              <a:t>.</a:t>
            </a:r>
            <a:r>
              <a:rPr baseline="30000"/>
              <a:t>161</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155,162,163</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155,163</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confibilidade dos achados, em detrimento de terem sido obtidos devido a vieses ou ao acaso.</a:t>
            </a:r>
            <a:r>
              <a:rPr baseline="30000"/>
              <a:t>162</a:t>
            </a:r>
          </a:p>
          <a:p>
            <a:pPr lvl="0"/>
            <a:r>
              <a:rPr/>
              <a:t>A reprodutibilidade não é apenas uma questão metodológica, mas também ética, uma vez que pode envolver mal práticas científicas como fabricação e/ou falsificação de dados.</a:t>
            </a:r>
            <a:r>
              <a:rPr baseline="30000"/>
              <a:t>162</a:t>
            </a:r>
          </a:p>
          <a:p>
            <a:pPr lvl="0"/>
            <a:r>
              <a:rPr/>
              <a:t>Reprodutibilidade pode ser considerada um padrão mínimo em pesquisa científica.</a:t>
            </a:r>
            <a:r>
              <a:rPr baseline="30000"/>
              <a:t>163</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155</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a:t>
            </a:r>
          </a:p>
          <a:p>
            <a:pPr lvl="0"/>
            <a:r>
              <a:rPr/>
              <a:t>.[REF]</a:t>
            </a:r>
          </a:p>
          <a:p>
            <a:pPr lvl="0" indent="0" marL="0">
              <a:buNone/>
            </a:pPr>
          </a:p>
          <a:p>
            <a:pPr lvl="0" indent="0" marL="0">
              <a:spcBef>
                <a:spcPts val="3000"/>
              </a:spcBef>
              <a:buNone/>
            </a:pPr>
            <a:r>
              <a:rPr b="1"/>
              <a:t>O que é evento?</a:t>
            </a:r>
          </a:p>
          <a:p>
            <a:pPr lvl="0"/>
            <a:r>
              <a:rPr/>
              <a:t>.[REF]</a:t>
            </a:r>
          </a:p>
          <a:p>
            <a:pPr lvl="0" indent="0" marL="0">
              <a:buNone/>
            </a:pPr>
          </a:p>
          <a:p>
            <a:pPr lvl="0" indent="0" marL="0">
              <a:spcBef>
                <a:spcPts val="3000"/>
              </a:spcBef>
              <a:buNone/>
            </a:pPr>
            <a:r>
              <a:rPr b="1"/>
              <a:t>O que é espaço de eventos?</a:t>
            </a:r>
          </a:p>
          <a:p>
            <a:pPr lvl="0"/>
            <a:r>
              <a:rPr/>
              <a:t>.[REF]</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157</a:t>
            </a:r>
          </a:p>
          <a:p>
            <a:pPr lvl="0"/>
            <a:r>
              <a:rPr/>
              <a:t>Minimamente, partes importantes incluindo implementações de novos algoritmos e dados que permitam reproduzir um resultado importante.</a:t>
            </a:r>
            <a:r>
              <a:rPr baseline="30000"/>
              <a:t>157</a:t>
            </a:r>
          </a:p>
          <a:p>
            <a:pPr lvl="0" indent="0" marL="0">
              <a:buNone/>
            </a:pPr>
          </a:p>
          <a:p>
            <a:pPr lvl="0" indent="0" marL="0">
              <a:spcBef>
                <a:spcPts val="3000"/>
              </a:spcBef>
              <a:buNone/>
            </a:pPr>
            <a:r>
              <a:rPr b="1"/>
              <a:t>Como preparar R scripts para compartilhamento?</a:t>
            </a:r>
          </a:p>
          <a:p>
            <a:pPr lvl="0"/>
            <a:r>
              <a:rPr/>
              <a:t>Providencie a documentação sobre seu script (ex.: arquivo README).</a:t>
            </a:r>
            <a:r>
              <a:rPr baseline="30000"/>
              <a:t>157</a:t>
            </a:r>
          </a:p>
          <a:p>
            <a:pPr lvl="0"/>
            <a:r>
              <a:rPr/>
              <a:t>Um arquivo README deve documentar os arquivos disponíveis e os pré-requisitos necessários para executar o código (ex.: pacotes e respectivas versões). Uma lista de configurações (hardware e software) que foram usadas para rodar o código pode ajudar na reprodução dos resultados.</a:t>
            </a:r>
            <a:r>
              <a:rPr baseline="30000"/>
              <a:t>163</a:t>
            </a:r>
          </a:p>
          <a:p>
            <a:pPr lvl="0"/>
            <a:r>
              <a:rPr/>
              <a:t>Crie links persistentes para versões do seu script.</a:t>
            </a:r>
            <a:r>
              <a:rPr baseline="30000"/>
              <a:t>157</a:t>
            </a:r>
          </a:p>
          <a:p>
            <a:pPr lvl="0"/>
            <a:r>
              <a:rPr/>
              <a:t>Scripts com métodos computacionais que dependem da geração de números pseudoaleatórios, é necessário definir uma semente para o gerador de números aleatórios.</a:t>
            </a:r>
            <a:r>
              <a:rPr baseline="30000"/>
              <a:t>163</a:t>
            </a:r>
          </a:p>
          <a:p>
            <a:pPr lvl="0"/>
            <a:r>
              <a:rPr/>
              <a:t>Escolha uma licença apropriada para garantir como outros usarão seus scripts.</a:t>
            </a:r>
            <a:r>
              <a:rPr baseline="30000"/>
              <a:t>157</a:t>
            </a:r>
          </a:p>
          <a:p>
            <a:pPr lvl="0"/>
            <a:r>
              <a:rPr/>
              <a:t>Compartilhar todos os pacotes relacionados à sua análise.</a:t>
            </a:r>
            <a:r>
              <a:rPr baseline="30000"/>
              <a:t>164</a:t>
            </a:r>
          </a:p>
          <a:p>
            <a:pPr lvl="0" indent="0" marL="0">
              <a:buNone/>
            </a:pPr>
          </a:p>
          <a:p>
            <a:pPr lvl="0" indent="0" marL="0">
              <a:buNone/>
            </a:pPr>
            <a:r>
              <a:rPr/>
              <a:t>O pacote </a:t>
            </a:r>
            <a:r>
              <a:rPr i="1"/>
              <a:t>utils</a:t>
            </a:r>
            <a:r>
              <a:rPr baseline="30000"/>
              <a:t>165</a:t>
            </a:r>
            <a:r>
              <a:rPr/>
              <a:t> fornece a função </a:t>
            </a:r>
            <a:r>
              <a:rPr i="1">
                <a:hlinkClick r:id="rId2"/>
              </a:rPr>
              <a:t>set.seed</a:t>
            </a:r>
            <a:r>
              <a:rPr/>
              <a:t> para definir uma semente para o gerador de números aleatórios.</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 (relatórios dinâmicos)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a:t>
            </a:r>
            <a:r>
              <a:rPr baseline="30000"/>
              <a:t>166</a:t>
            </a:r>
          </a:p>
          <a:p>
            <a:pPr lvl="0"/>
            <a:r>
              <a:rPr/>
              <a:t>O trabalho com RMarkdown</a:t>
            </a:r>
            <a:r>
              <a:rPr baseline="30000"/>
              <a:t>166</a:t>
            </a:r>
            <a:r>
              <a:rPr/>
              <a:t> permite um fluxo de dados totalmente transparente, desde o conjunto de dados coletados até o manuscrito finalizado. Todos os aspectos do fluxo de dados podem ser incorporados em blocos de R script (</a:t>
            </a:r>
            <a:r>
              <a:rPr i="1"/>
              <a:t>chunk</a:t>
            </a:r>
            <a:r>
              <a:rPr/>
              <a:t>), exibindotanto o R script quando o respectivo texto, tabelas e figuras formatadas no estilo científico de interesse.</a:t>
            </a:r>
            <a:r>
              <a:rPr baseline="30000"/>
              <a:t>167</a:t>
            </a:r>
          </a:p>
          <a:p>
            <a:pPr lvl="0"/>
            <a:r>
              <a:rPr/>
              <a:t>O R Markdown foi projetado especificamente para relatórios dinâmicos onde a análise é realizada em R e oferece uma flexibilidade incrível por meio de uma linguagem de marcação.</a:t>
            </a:r>
            <a:r>
              <a:rPr baseline="30000"/>
              <a:t>155</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155</a:t>
            </a:r>
          </a:p>
          <a:p>
            <a:pPr lvl="0"/>
            <a:r>
              <a:rPr/>
              <a:t>Ao trabalhar com relatórios dinâmicos, é possível extrair o mesmo script usado para análise estatística. Os documentos podem ser compilados em vários formatos de saída, como DOCX, PPTX, HTML e PDF.</a:t>
            </a:r>
            <a:r>
              <a:rPr baseline="30000"/>
              <a:t>155</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168</a:t>
            </a:r>
          </a:p>
          <a:p>
            <a:pPr lvl="0" indent="0" marL="0">
              <a:buNone/>
            </a:pPr>
          </a:p>
          <a:p>
            <a:pPr lvl="0" indent="0" marL="0">
              <a:buNone/>
            </a:pPr>
            <a:r>
              <a:rPr/>
              <a:t>O pacote </a:t>
            </a:r>
            <a:r>
              <a:rPr i="1"/>
              <a:t>projects</a:t>
            </a:r>
            <a:r>
              <a:rPr baseline="30000"/>
              <a:t>169</a:t>
            </a:r>
            <a:r>
              <a:rPr/>
              <a:t> fornece a função </a:t>
            </a:r>
            <a:r>
              <a:rPr i="1">
                <a:hlinkClick r:id="rId2"/>
              </a:rPr>
              <a:t>setup_projects</a:t>
            </a:r>
            <a:r>
              <a:rPr/>
              <a:t> para criar um projeto com arquivos organizados em diretórios.</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diretrizes?</a:t>
            </a:r>
          </a:p>
          <a:p>
            <a:pPr lvl="0"/>
            <a:r>
              <a:rPr/>
              <a:t>.[REF]</a:t>
            </a:r>
          </a:p>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170</a:t>
            </a:r>
          </a:p>
          <a:p>
            <a:pPr lvl="0"/>
            <a:r>
              <a:rPr i="1"/>
              <a:t>Principles and recommendations for incorporating estimands into clinical study protocol templates</a:t>
            </a:r>
            <a:r>
              <a:rPr/>
              <a:t>.</a:t>
            </a:r>
            <a:r>
              <a:rPr baseline="30000"/>
              <a:t>171</a:t>
            </a:r>
          </a:p>
          <a:p>
            <a:pPr lvl="0"/>
            <a:r>
              <a:rPr i="1"/>
              <a:t>How to write statistical analysis section in medical research</a:t>
            </a:r>
            <a:r>
              <a:rPr/>
              <a:t>.</a:t>
            </a:r>
            <a:r>
              <a:rPr baseline="30000"/>
              <a:t>109</a:t>
            </a:r>
          </a:p>
          <a:p>
            <a:pPr lvl="0"/>
            <a:r>
              <a:rPr i="1"/>
              <a:t>Recommendations for Statistical Reporting in Cardiovascular Medicine: A Special Report From the American Heart Association</a:t>
            </a:r>
            <a:r>
              <a:rPr/>
              <a:t>.</a:t>
            </a:r>
            <a:r>
              <a:rPr baseline="30000"/>
              <a:t>172</a:t>
            </a:r>
          </a:p>
          <a:p>
            <a:pPr lvl="0"/>
            <a:r>
              <a:rPr i="1"/>
              <a:t>Framework for the treatment and reporting of missing data in observational studies: The Treatment And Reporting of Missing data in Observational Studies framework</a:t>
            </a:r>
            <a:r>
              <a:rPr/>
              <a:t>.</a:t>
            </a:r>
            <a:r>
              <a:rPr baseline="30000"/>
              <a:t>173</a:t>
            </a:r>
          </a:p>
          <a:p>
            <a:pPr lvl="0"/>
            <a:r>
              <a:rPr i="1"/>
              <a:t>Guidelines for reporting of figures and tables for clinical research in urology</a:t>
            </a:r>
            <a:r>
              <a:rPr/>
              <a:t>.</a:t>
            </a:r>
            <a:r>
              <a:rPr baseline="30000"/>
              <a:t>174</a:t>
            </a:r>
          </a:p>
          <a:p>
            <a:pPr lvl="0"/>
            <a:r>
              <a:rPr i="1"/>
              <a:t>Who is in this study, anyway? Guidelines for a useful Table 1</a:t>
            </a:r>
            <a:r>
              <a:rPr/>
              <a:t>.</a:t>
            </a:r>
            <a:r>
              <a:rPr baseline="30000"/>
              <a:t>120</a:t>
            </a:r>
          </a:p>
          <a:p>
            <a:pPr lvl="0"/>
            <a:r>
              <a:rPr i="1"/>
              <a:t>Guidelines for Reporting of Statistics for Clinical Research in Urology</a:t>
            </a:r>
            <a:r>
              <a:rPr/>
              <a:t>.</a:t>
            </a:r>
            <a:r>
              <a:rPr baseline="30000"/>
              <a:t>175</a:t>
            </a:r>
          </a:p>
          <a:p>
            <a:pPr lvl="0"/>
            <a:r>
              <a:rPr i="1"/>
              <a:t>Reveal, Don’t Conceal: Transforming Data Visualization to Improve Transparency</a:t>
            </a:r>
            <a:r>
              <a:rPr/>
              <a:t>.</a:t>
            </a:r>
            <a:r>
              <a:rPr baseline="30000"/>
              <a:t>130</a:t>
            </a:r>
          </a:p>
          <a:p>
            <a:pPr lvl="0"/>
            <a:r>
              <a:rPr i="1"/>
              <a:t>Guidelines for the Content of Statistical Analysis Plans in Clinical Trials</a:t>
            </a:r>
            <a:r>
              <a:rPr/>
              <a:t>.</a:t>
            </a:r>
            <a:r>
              <a:rPr baseline="30000"/>
              <a:t>176</a:t>
            </a:r>
          </a:p>
          <a:p>
            <a:pPr lvl="0"/>
            <a:r>
              <a:rPr i="1"/>
              <a:t>Basic statistical reporting for articles published in Biomedical Journals: The ‘’Statistical Analyses and Methods in the Published Literature’’ or the SAMPL Guidelines</a:t>
            </a:r>
            <a:r>
              <a:rPr/>
              <a:t>.</a:t>
            </a:r>
            <a:r>
              <a:rPr baseline="30000"/>
              <a:t>177</a:t>
            </a:r>
          </a:p>
          <a:p>
            <a:pPr lvl="0"/>
            <a:r>
              <a:rPr i="1"/>
              <a:t>Beyond Bar and Line Graphs: Time for a New Data Presentation Paradigm</a:t>
            </a:r>
            <a:r>
              <a:rPr/>
              <a:t>.</a:t>
            </a:r>
            <a:r>
              <a:rPr baseline="30000"/>
              <a:t>178</a:t>
            </a:r>
          </a:p>
          <a:p>
            <a:pPr lvl="0"/>
            <a:r>
              <a:rPr i="1"/>
              <a:t>STRengthening analytical thinking for observational studies: the STRATOS initiative</a:t>
            </a:r>
            <a:r>
              <a:rPr/>
              <a:t>.</a:t>
            </a:r>
            <a:r>
              <a:rPr baseline="30000"/>
              <a:t>179</a:t>
            </a:r>
          </a:p>
          <a:p>
            <a:pPr lvl="0"/>
            <a:r>
              <a:rPr i="1"/>
              <a:t>Research methods and reporting</a:t>
            </a:r>
            <a:r>
              <a:rPr/>
              <a:t>.</a:t>
            </a:r>
            <a:r>
              <a:rPr baseline="30000"/>
              <a:t>180</a:t>
            </a:r>
          </a:p>
          <a:p>
            <a:pPr lvl="0"/>
            <a:r>
              <a:rPr i="1"/>
              <a:t>How to ensure your paper is rejected by the statistical reviewer</a:t>
            </a:r>
            <a:r>
              <a:rPr/>
              <a:t>.</a:t>
            </a:r>
            <a:r>
              <a:rPr baseline="30000"/>
              <a:t>181</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182</a:t>
            </a:r>
          </a:p>
          <a:p>
            <a:pPr lvl="0"/>
            <a:r>
              <a:rPr/>
              <a:t>Trabalhos acadêmicos que relatam análises de dados devem ser passar por revisão por pares que inclua apreciação da análise estatística, e sua adequação ao delineamento do estudo e instrumentos utilizados.</a:t>
            </a:r>
            <a:r>
              <a:rPr baseline="30000"/>
              <a:t>183</a:t>
            </a:r>
          </a:p>
          <a:p>
            <a:pPr lvl="0"/>
            <a:r>
              <a:rPr/>
              <a:t>Checklists não são suficientes para garantir a qualidade técnica da pesquisa, mas podem contribuir para a revisão por pares.</a:t>
            </a:r>
            <a:r>
              <a:rPr baseline="30000"/>
              <a:t>183</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184</a:t>
            </a:r>
          </a:p>
          <a:p>
            <a:pPr lvl="0"/>
            <a:r>
              <a:rPr i="1"/>
              <a:t>Checklist for clinical applicability of subgroup analysis</a:t>
            </a:r>
            <a:r>
              <a:rPr/>
              <a:t>.</a:t>
            </a:r>
            <a:r>
              <a:rPr baseline="30000"/>
              <a:t>185</a:t>
            </a:r>
          </a:p>
          <a:p>
            <a:pPr lvl="0"/>
            <a:r>
              <a:rPr i="1"/>
              <a:t>Evidence‐based statistical analysis and methods in biomedical research (SAMBR) checklists according to design features</a:t>
            </a:r>
            <a:r>
              <a:rPr/>
              <a:t>.</a:t>
            </a:r>
            <a:r>
              <a:rPr baseline="30000"/>
              <a:t>108</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186</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Abelson RP. A variance explanation paradox: When a little is a lot. </a:t>
            </a:r>
            <a:r>
              <a:rPr i="1"/>
              <a:t>Psychological Bulletin</a:t>
            </a:r>
            <a:r>
              <a:rPr/>
              <a:t>. 1985;97(1):129-133. doi:</a:t>
            </a:r>
            <a:r>
              <a:rPr>
                <a:hlinkClick r:id="rId2"/>
              </a:rPr>
              <a:t>10.1037/0033-2909.97.1.129</a:t>
            </a:r>
          </a:p>
          <a:p>
            <a:pPr lvl="0" indent="0" marL="0">
              <a:buNone/>
            </a:pPr>
            <a:r>
              <a:rPr/>
              <a:t>2. Berkson J. Limitations of the application of fourfold table analysis to hospital data. </a:t>
            </a:r>
            <a:r>
              <a:rPr i="1"/>
              <a:t>Biometrics Bulletin</a:t>
            </a:r>
            <a:r>
              <a:rPr/>
              <a:t>. 1946;2(3):47. doi:</a:t>
            </a:r>
            <a:r>
              <a:rPr>
                <a:hlinkClick r:id="rId3"/>
              </a:rPr>
              <a:t>10.2307/3002000</a:t>
            </a:r>
          </a:p>
          <a:p>
            <a:pPr lvl="0" indent="0" marL="0">
              <a:buNone/>
            </a:pPr>
            <a:r>
              <a:rPr/>
              <a:t>3. Ellsberg D. Risk, ambiguity, and the savage axioms. </a:t>
            </a:r>
            <a:r>
              <a:rPr i="1"/>
              <a:t>The Quarterly Journal of Economics</a:t>
            </a:r>
            <a:r>
              <a:rPr/>
              <a:t>. 1961;75(4):643. doi:</a:t>
            </a:r>
            <a:r>
              <a:rPr>
                <a:hlinkClick r:id="rId4"/>
              </a:rPr>
              <a:t>10.2307/1884324</a:t>
            </a:r>
          </a:p>
          <a:p>
            <a:pPr lvl="0" indent="0" marL="0">
              <a:buNone/>
            </a:pPr>
            <a:r>
              <a:rPr/>
              <a:t>4. Freedman DA, Freedman DA. A Note on Screening Regression Equations. </a:t>
            </a:r>
            <a:r>
              <a:rPr i="1"/>
              <a:t>The American Statistician</a:t>
            </a:r>
            <a:r>
              <a:rPr/>
              <a:t>. 1983;37(2):152-155. doi:</a:t>
            </a:r>
            <a:r>
              <a:rPr>
                <a:hlinkClick r:id="rId5"/>
              </a:rPr>
              <a:t>10.1080/00031305.1983.10482729</a:t>
            </a:r>
          </a:p>
          <a:p>
            <a:pPr lvl="0" indent="0" marL="0">
              <a:buNone/>
            </a:pPr>
            <a:r>
              <a:rPr/>
              <a:t>5. Freedman LS, Pee D. Return to a note on screening regression equations. </a:t>
            </a:r>
            <a:r>
              <a:rPr i="1"/>
              <a:t>The American Statistician</a:t>
            </a:r>
            <a:r>
              <a:rPr/>
              <a:t>. 1989;43(4):279. doi:</a:t>
            </a:r>
            <a:r>
              <a:rPr>
                <a:hlinkClick r:id="rId6"/>
              </a:rPr>
              <a:t>10.2307/2685389</a:t>
            </a:r>
          </a:p>
          <a:p>
            <a:pPr lvl="0" indent="0" marL="0">
              <a:buNone/>
            </a:pPr>
            <a:r>
              <a:rPr/>
              <a:t>6. Hand DJ. On Comparing Two Treatments. </a:t>
            </a:r>
            <a:r>
              <a:rPr i="1"/>
              <a:t>The American Statistician</a:t>
            </a:r>
            <a:r>
              <a:rPr/>
              <a:t>. 1992;46(3):190-192. doi:</a:t>
            </a:r>
            <a:r>
              <a:rPr>
                <a:hlinkClick r:id="rId7"/>
              </a:rPr>
              <a:t>10.1080/00031305.1992.10475881</a:t>
            </a:r>
          </a:p>
          <a:p>
            <a:pPr lvl="0" indent="0" marL="0">
              <a:buNone/>
            </a:pPr>
            <a:r>
              <a:rPr/>
              <a:t>7. LINDLEY DV. A STATISTICAL PARADOX. </a:t>
            </a:r>
            <a:r>
              <a:rPr i="1"/>
              <a:t>Biometrika</a:t>
            </a:r>
            <a:r>
              <a:rPr/>
              <a:t>. 1957;44(1-2):187-192. doi:</a:t>
            </a:r>
            <a:r>
              <a:rPr>
                <a:hlinkClick r:id="rId8"/>
              </a:rPr>
              <a:t>10.1093/biomet/44.1-2.187</a:t>
            </a:r>
          </a:p>
          <a:p>
            <a:pPr lvl="0" indent="0" marL="0">
              <a:buNone/>
            </a:pPr>
            <a:r>
              <a:rPr/>
              <a:t>8. Lord FM. A paradox in the interpretation of group comparisons. </a:t>
            </a:r>
            <a:r>
              <a:rPr i="1"/>
              <a:t>Psychological Bulletin</a:t>
            </a:r>
            <a:r>
              <a:rPr/>
              <a:t>. 1967;68(5):304-305. doi:</a:t>
            </a:r>
            <a:r>
              <a:rPr>
                <a:hlinkClick r:id="rId9"/>
              </a:rPr>
              <a:t>10.1037/h0025105</a:t>
            </a:r>
          </a:p>
          <a:p>
            <a:pPr lvl="0" indent="0" marL="0">
              <a:buNone/>
            </a:pPr>
            <a:r>
              <a:rPr/>
              <a:t>9. Lord FM. Statistical adjustments when comparing preexisting groups. </a:t>
            </a:r>
            <a:r>
              <a:rPr i="1"/>
              <a:t>Psychological Bulletin</a:t>
            </a:r>
            <a:r>
              <a:rPr/>
              <a:t>. 1969;72(5):336-337. doi:</a:t>
            </a:r>
            <a:r>
              <a:rPr>
                <a:hlinkClick r:id="rId10"/>
              </a:rPr>
              <a:t>10.1037/h0028108</a:t>
            </a:r>
          </a:p>
          <a:p>
            <a:pPr lvl="0" indent="0" marL="0">
              <a:buNone/>
            </a:pPr>
            <a:r>
              <a:rPr/>
              <a:t>10. Simpson EH. The Interpretation of Interaction in Contingency Tables. </a:t>
            </a:r>
            <a:r>
              <a:rPr i="1"/>
              <a:t>Journal of the Royal Statistical Society: Series B (Methodological)</a:t>
            </a:r>
            <a:r>
              <a:rPr/>
              <a:t>. 1951;13(2):238-241. doi:</a:t>
            </a:r>
            <a:r>
              <a:rPr>
                <a:hlinkClick r:id="rId11"/>
              </a:rPr>
              <a:t>10.1111/j.2517-6161.1951.tb00088.x</a:t>
            </a:r>
          </a:p>
          <a:p>
            <a:pPr lvl="0" indent="0" marL="0">
              <a:buNone/>
            </a:pPr>
            <a:r>
              <a:rPr/>
              <a:t>11. Blyth CR. On Simpson’s Paradox and the Sure-Thing Principle. </a:t>
            </a:r>
            <a:r>
              <a:rPr i="1"/>
              <a:t>Journal of the American Statistical Association</a:t>
            </a:r>
            <a:r>
              <a:rPr/>
              <a:t>. 1972;67(338):364-366. doi:</a:t>
            </a:r>
            <a:r>
              <a:rPr>
                <a:hlinkClick r:id="rId12"/>
              </a:rPr>
              <a:t>10.1080/01621459.1972.10482387</a:t>
            </a:r>
          </a:p>
          <a:p>
            <a:pPr lvl="0" indent="0" marL="0">
              <a:buNone/>
            </a:pPr>
            <a:r>
              <a:rPr/>
              <a:t>12. Stein C. INADMISSIBILITY OF THE USUAL ESTIMATOR FOR THE MEAN OF a MULTIVARIATE NORMAL DISTRIBUTION. In: University of California Press; 1956:197-206. doi:</a:t>
            </a:r>
            <a:r>
              <a:rPr>
                <a:hlinkClick r:id="rId13"/>
              </a:rPr>
              <a:t>10.1525/9780520313880-018</a:t>
            </a:r>
          </a:p>
          <a:p>
            <a:pPr lvl="0" indent="0" marL="0">
              <a:buNone/>
            </a:pPr>
            <a:r>
              <a:rPr/>
              <a:t>13. De S, Sen A. The generalised Gamow-Stern problem. </a:t>
            </a:r>
            <a:r>
              <a:rPr i="1"/>
              <a:t>The Mathematical Gazette</a:t>
            </a:r>
            <a:r>
              <a:rPr/>
              <a:t>. 1996;80(488):345-348. doi:</a:t>
            </a:r>
            <a:r>
              <a:rPr>
                <a:hlinkClick r:id="rId14"/>
              </a:rPr>
              <a:t>10.2307/3619568</a:t>
            </a:r>
          </a:p>
          <a:p>
            <a:pPr lvl="0" indent="0" marL="0">
              <a:buNone/>
            </a:pPr>
            <a:r>
              <a:rPr/>
              <a:t>14. Feld SL. Why Your Friends Have More Friends Than You Do. </a:t>
            </a:r>
            <a:r>
              <a:rPr i="1"/>
              <a:t>American Journal of Sociology</a:t>
            </a:r>
            <a:r>
              <a:rPr/>
              <a:t>. 1991;96(6):1464-1477. doi:</a:t>
            </a:r>
            <a:r>
              <a:rPr>
                <a:hlinkClick r:id="rId15"/>
              </a:rPr>
              <a:t>10.1086/229693</a:t>
            </a:r>
          </a:p>
          <a:p>
            <a:pPr lvl="0" indent="0" marL="0">
              <a:buNone/>
            </a:pPr>
            <a:r>
              <a:rPr/>
              <a:t>15. Altman DG, Bland JM. Statistics Notes: Units of analysis. </a:t>
            </a:r>
            <a:r>
              <a:rPr i="1"/>
              <a:t>BMJ</a:t>
            </a:r>
            <a:r>
              <a:rPr/>
              <a:t>. 1997;314(7098):1874-1874. doi:</a:t>
            </a:r>
            <a:r>
              <a:rPr>
                <a:hlinkClick r:id="rId16"/>
              </a:rPr>
              <a:t>10.1136/bmj.314.7098.1874</a:t>
            </a:r>
          </a:p>
          <a:p>
            <a:pPr lvl="0" indent="0" marL="0">
              <a:buNone/>
            </a:pPr>
            <a:r>
              <a:rPr/>
              <a:t>16. Matthews JN, Altman DG, Campbell MJ, Royston P. Analysis of serial measurements in medical research. </a:t>
            </a:r>
            <a:r>
              <a:rPr i="1"/>
              <a:t>BMJ</a:t>
            </a:r>
            <a:r>
              <a:rPr/>
              <a:t>. 1990;300(6719):230-235. doi:</a:t>
            </a:r>
            <a:r>
              <a:rPr>
                <a:hlinkClick r:id="rId17"/>
              </a:rPr>
              <a:t>10.1136/bmj.300.6719.230</a:t>
            </a:r>
          </a:p>
          <a:p>
            <a:pPr lvl="0" indent="0" marL="0">
              <a:buNone/>
            </a:pPr>
            <a:r>
              <a:rPr/>
              <a:t>17. R Core Team. R: A language and environment for statistical computing. 2023. </a:t>
            </a:r>
            <a:r>
              <a:rPr>
                <a:hlinkClick r:id="rId18"/>
              </a:rPr>
              <a:t>https://www.R-project.org/.</a:t>
            </a:r>
          </a:p>
          <a:p>
            <a:pPr lvl="0" indent="0" marL="0">
              <a:buNone/>
            </a:pPr>
            <a:r>
              <a:rPr/>
              <a:t>18. Olson K. What Are Data? </a:t>
            </a:r>
            <a:r>
              <a:rPr i="1"/>
              <a:t>Qualitative Health Research</a:t>
            </a:r>
            <a:r>
              <a:rPr/>
              <a:t>. 2021;31(9):1567-1569. doi:</a:t>
            </a:r>
            <a:r>
              <a:rPr>
                <a:hlinkClick r:id="rId19"/>
              </a:rPr>
              <a:t>10.1177/10497323211015960</a:t>
            </a:r>
          </a:p>
          <a:p>
            <a:pPr lvl="0" indent="0" marL="0">
              <a:buNone/>
            </a:pPr>
            <a:r>
              <a:rPr/>
              <a:t>19. Vetter TR. Fundamentals of Research Data and Variables. </a:t>
            </a:r>
            <a:r>
              <a:rPr i="1"/>
              <a:t>Anesthesia &amp; Analgesia</a:t>
            </a:r>
            <a:r>
              <a:rPr/>
              <a:t>. 2017;125(4):1375-1380. doi:</a:t>
            </a:r>
            <a:r>
              <a:rPr>
                <a:hlinkClick r:id="rId20"/>
              </a:rPr>
              <a:t>10.1213/ane.0000000000002370</a:t>
            </a:r>
          </a:p>
          <a:p>
            <a:pPr lvl="0" indent="0" marL="0">
              <a:buNone/>
            </a:pPr>
            <a:r>
              <a:rPr/>
              <a:t>20. Altman DG, Bland JM. Missing data. </a:t>
            </a:r>
            <a:r>
              <a:rPr i="1"/>
              <a:t>BMJ</a:t>
            </a:r>
            <a:r>
              <a:rPr/>
              <a:t>. 2007;334(7590):424-424. doi:</a:t>
            </a:r>
            <a:r>
              <a:rPr>
                <a:hlinkClick r:id="rId21"/>
              </a:rPr>
              <a:t>10.1136/bmj.38977.682025.2c</a:t>
            </a:r>
          </a:p>
          <a:p>
            <a:pPr lvl="0" indent="0" marL="0">
              <a:buNone/>
            </a:pPr>
            <a:r>
              <a:rPr/>
              <a:t>21. Heymans MW, Twisk JWR. Handling missing data in clinical research. </a:t>
            </a:r>
            <a:r>
              <a:rPr i="1"/>
              <a:t>Journal of Clinical Epidemiology</a:t>
            </a:r>
            <a:r>
              <a:rPr/>
              <a:t>. September 2022. doi:</a:t>
            </a:r>
            <a:r>
              <a:rPr>
                <a:hlinkClick r:id="rId22"/>
              </a:rPr>
              <a:t>10.1016/j.jclinepi.2022.08.016</a:t>
            </a:r>
          </a:p>
          <a:p>
            <a:pPr lvl="0" indent="0" marL="0">
              <a:buNone/>
            </a:pPr>
            <a:r>
              <a:rPr/>
              <a:t>22. Carpenter JR, Smuk M. Missing data: A statistical framework for practice. </a:t>
            </a:r>
            <a:r>
              <a:rPr i="1"/>
              <a:t>Biometrical Journal</a:t>
            </a:r>
            <a:r>
              <a:rPr/>
              <a:t>. 2021;63(5):915-947. doi:</a:t>
            </a:r>
            <a:r>
              <a:rPr>
                <a:hlinkClick r:id="rId23"/>
              </a:rPr>
              <a:t>10.1002/bimj.202000196</a:t>
            </a:r>
          </a:p>
          <a:p>
            <a:pPr lvl="0" indent="0" marL="0">
              <a:buNone/>
            </a:pPr>
            <a:r>
              <a:rPr/>
              <a:t>23. Yanagida T. Misty: Miscellaneous functions ’t. yanagida’. 2023. </a:t>
            </a:r>
            <a:r>
              <a:rPr>
                <a:hlinkClick r:id="rId24"/>
              </a:rPr>
              <a:t>https://CRAN.R-project.org/package=misty.</a:t>
            </a:r>
          </a:p>
          <a:p>
            <a:pPr lvl="0" indent="0" marL="0">
              <a:buNone/>
            </a:pPr>
            <a:r>
              <a:rPr/>
              <a:t>24. Little RJA. A Test of Missing Completely at Random for Multivariate Data with Missing Values. </a:t>
            </a:r>
            <a:r>
              <a:rPr i="1"/>
              <a:t>Journal of the American Statistical Association</a:t>
            </a:r>
            <a:r>
              <a:rPr/>
              <a:t>. 1988;83(404):1198-1202. doi:</a:t>
            </a:r>
            <a:r>
              <a:rPr>
                <a:hlinkClick r:id="rId25"/>
              </a:rPr>
              <a:t>10.1080/01621459.1988.10478722</a:t>
            </a:r>
          </a:p>
          <a:p>
            <a:pPr lvl="0" indent="0" marL="0">
              <a:buNone/>
            </a:pPr>
            <a:r>
              <a:rPr/>
              <a:t>25. R Core Team. R: A language and environment for statistical computing. 2022. </a:t>
            </a:r>
            <a:r>
              <a:rPr>
                <a:hlinkClick r:id="rId26"/>
              </a:rPr>
              <a:t>https://www.R-project.org/.</a:t>
            </a:r>
          </a:p>
          <a:p>
            <a:pPr lvl="0" indent="0" marL="0">
              <a:buNone/>
            </a:pPr>
            <a:r>
              <a:rPr/>
              <a:t>26. Cao Y, Allore H, Vander Wyk B, Gutman R. Review and evaluation of imputation methods for multivariate longitudinal data with mixed-type incomplete variables. </a:t>
            </a:r>
            <a:r>
              <a:rPr i="1"/>
              <a:t>Statistics in Medicine</a:t>
            </a:r>
            <a:r>
              <a:rPr/>
              <a:t>. October 2022. doi:</a:t>
            </a:r>
            <a:r>
              <a:rPr>
                <a:hlinkClick r:id="rId27"/>
              </a:rPr>
              <a:t>10.1002/sim.9592</a:t>
            </a:r>
          </a:p>
          <a:p>
            <a:pPr lvl="0" indent="0" marL="0">
              <a:buNone/>
            </a:pPr>
            <a:r>
              <a:rPr/>
              <a:t>27. Buuren S van, Groothuis-Oudshoorn K. Mice: Multivariate imputation by chained equations in r. 2011;45:1-67. doi:</a:t>
            </a:r>
            <a:r>
              <a:rPr>
                <a:hlinkClick r:id="rId28"/>
              </a:rPr>
              <a:t>10.18637/jss.v045.i03</a:t>
            </a:r>
          </a:p>
          <a:p>
            <a:pPr lvl="0" indent="0" marL="0">
              <a:buNone/>
            </a:pPr>
            <a:r>
              <a:rPr/>
              <a:t>28. Robitzsch A, Grund S. Miceadds: Some additional multiple imputation functions, especially for ’mice’. 2023. </a:t>
            </a:r>
            <a:r>
              <a:rPr>
                <a:hlinkClick r:id="rId29"/>
              </a:rPr>
              <a:t>https://CRAN.R-project.org/package=miceadds.</a:t>
            </a:r>
          </a:p>
          <a:p>
            <a:pPr lvl="0" indent="0" marL="0">
              <a:buNone/>
            </a:pPr>
            <a:r>
              <a:rPr/>
              <a:t>29. Akl EA, Shawwa K, Kahale LA, et al. Reporting missing participant data in randomised trials: systematic survey of the methodological literature and a proposed guide. </a:t>
            </a:r>
            <a:r>
              <a:rPr i="1"/>
              <a:t>BMJ Open</a:t>
            </a:r>
            <a:r>
              <a:rPr/>
              <a:t>. 2015;5(12):e008431. doi:</a:t>
            </a:r>
            <a:r>
              <a:rPr>
                <a:hlinkClick r:id="rId30"/>
              </a:rPr>
              <a:t>10.1136/bmjopen-2015-008431</a:t>
            </a:r>
          </a:p>
          <a:p>
            <a:pPr lvl="0" indent="0" marL="0">
              <a:buNone/>
            </a:pPr>
            <a:r>
              <a:rPr/>
              <a:t>30. Baillie M, Cessie S le, Schmidt CO, Lusa L, Huebner M. Ten simple rules for initial data analysis. </a:t>
            </a:r>
            <a:r>
              <a:rPr i="1"/>
              <a:t>PLOS Computational Biology</a:t>
            </a:r>
            <a:r>
              <a:rPr/>
              <a:t>. 2022;18(2):e1009819. doi:</a:t>
            </a:r>
            <a:r>
              <a:rPr>
                <a:hlinkClick r:id="rId31"/>
              </a:rPr>
              <a:t>10.1371/journal.pcbi.1009819</a:t>
            </a:r>
          </a:p>
          <a:p>
            <a:pPr lvl="0" indent="0" marL="0">
              <a:buNone/>
            </a:pPr>
            <a:r>
              <a:rPr/>
              <a:t>31. Altman DG, Bland JM. Statistics notes Variables and parameters. </a:t>
            </a:r>
            <a:r>
              <a:rPr i="1"/>
              <a:t>BMJ</a:t>
            </a:r>
            <a:r>
              <a:rPr/>
              <a:t>. 1999;318(7199):1667-1667. doi:</a:t>
            </a:r>
            <a:r>
              <a:rPr>
                <a:hlinkClick r:id="rId32"/>
              </a:rPr>
              <a:t>10.1136/bmj.318.7199.1667</a:t>
            </a:r>
          </a:p>
          <a:p>
            <a:pPr lvl="0" indent="0" marL="0">
              <a:buNone/>
            </a:pPr>
            <a:r>
              <a:rPr/>
              <a:t>32. Ali Z, Bhaskar Sb. Basic statistical tools in research and data analysis. </a:t>
            </a:r>
            <a:r>
              <a:rPr i="1"/>
              <a:t>Indian Journal of Anaesthesia</a:t>
            </a:r>
            <a:r>
              <a:rPr/>
              <a:t>. 2016;60(9):662. doi:</a:t>
            </a:r>
            <a:r>
              <a:rPr>
                <a:hlinkClick r:id="rId33"/>
              </a:rPr>
              <a:t>10.4103/0019-5049.190623</a:t>
            </a:r>
          </a:p>
          <a:p>
            <a:pPr lvl="0" indent="0" marL="0">
              <a:buNone/>
            </a:pPr>
            <a:r>
              <a:rPr/>
              <a:t>33. Dettori JR, Norvell DC. The Anatomy of Data. </a:t>
            </a:r>
            <a:r>
              <a:rPr i="1"/>
              <a:t>Global Spine Journal</a:t>
            </a:r>
            <a:r>
              <a:rPr/>
              <a:t>. 2018;8(3):311-313. doi:</a:t>
            </a:r>
            <a:r>
              <a:rPr>
                <a:hlinkClick r:id="rId34"/>
              </a:rPr>
              <a:t>10.1177/2192568217746998</a:t>
            </a:r>
          </a:p>
          <a:p>
            <a:pPr lvl="0" indent="0" marL="0">
              <a:buNone/>
            </a:pPr>
            <a:r>
              <a:rPr/>
              <a:t>34. Kaliyadan F, Kulkarni V. Types of variables, descriptive statistics, and sample size. </a:t>
            </a:r>
            <a:r>
              <a:rPr i="1"/>
              <a:t>Indian Dermatology Online Journal</a:t>
            </a:r>
            <a:r>
              <a:rPr/>
              <a:t>. 2019;10(1):82. doi:</a:t>
            </a:r>
            <a:r>
              <a:rPr>
                <a:hlinkClick r:id="rId35"/>
              </a:rPr>
              <a:t>10.4103/idoj.idoj_468_18</a:t>
            </a:r>
          </a:p>
          <a:p>
            <a:pPr lvl="0" indent="0" marL="0">
              <a:buNone/>
            </a:pPr>
            <a:r>
              <a:rPr/>
              <a:t>35. Bland JM, Altman DG. Statistics Notes: Transforming data. </a:t>
            </a:r>
            <a:r>
              <a:rPr i="1"/>
              <a:t>BMJ</a:t>
            </a:r>
            <a:r>
              <a:rPr/>
              <a:t>. 1996;312(7033):770-770. doi:</a:t>
            </a:r>
            <a:r>
              <a:rPr>
                <a:hlinkClick r:id="rId36"/>
              </a:rPr>
              <a:t>10.1136/bmj.312.7033.770</a:t>
            </a:r>
          </a:p>
          <a:p>
            <a:pPr lvl="0" indent="0" marL="0">
              <a:buNone/>
            </a:pPr>
            <a:r>
              <a:rPr/>
              <a:t>36. Fedorov V, Mannino F, Zhang R. Consequences of dichotomization. </a:t>
            </a:r>
            <a:r>
              <a:rPr i="1"/>
              <a:t>Pharmaceutical Statistics</a:t>
            </a:r>
            <a:r>
              <a:rPr/>
              <a:t>. 2009;8(1):50-61. doi:</a:t>
            </a:r>
            <a:r>
              <a:rPr>
                <a:hlinkClick r:id="rId37"/>
              </a:rPr>
              <a:t>10.1002/pst.331</a:t>
            </a:r>
          </a:p>
          <a:p>
            <a:pPr lvl="0" indent="0" marL="0">
              <a:buNone/>
            </a:pPr>
            <a:r>
              <a:rPr/>
              <a:t>37. Osborne J. Improving your data transformations: Applying the box-cox transformation. </a:t>
            </a:r>
            <a:r>
              <a:rPr i="1"/>
              <a:t>University of Massachusetts Amherst</a:t>
            </a:r>
            <a:r>
              <a:rPr/>
              <a:t>. 2010. doi:</a:t>
            </a:r>
            <a:r>
              <a:rPr>
                <a:hlinkClick r:id="rId38"/>
              </a:rPr>
              <a:t>10.7275/QBPC-GK17</a:t>
            </a:r>
          </a:p>
          <a:p>
            <a:pPr lvl="0" indent="0" marL="0">
              <a:buNone/>
            </a:pPr>
            <a:r>
              <a:rPr/>
              <a:t>38. Box GEP, Cox DR. An Analysis of Transformations. </a:t>
            </a:r>
            <a:r>
              <a:rPr i="1"/>
              <a:t>Journal of the Royal Statistical Society: Series B (Methodological)</a:t>
            </a:r>
            <a:r>
              <a:rPr/>
              <a:t>. 1964;26(2):211-243. doi:</a:t>
            </a:r>
            <a:r>
              <a:rPr>
                <a:hlinkClick r:id="rId39"/>
              </a:rPr>
              <a:t>10.1111/j.2517-6161.1964.tb00553.x</a:t>
            </a:r>
          </a:p>
          <a:p>
            <a:pPr lvl="0" indent="0" marL="0">
              <a:buNone/>
            </a:pPr>
            <a:r>
              <a:rPr/>
              <a:t>39. Venables WN, Ripley BD. Modern applied statistics with s. 2002. </a:t>
            </a:r>
            <a:r>
              <a:rPr>
                <a:hlinkClick r:id="rId40"/>
              </a:rPr>
              <a:t>https://www.stats.ox.ac.uk/pub/MASS4/.</a:t>
            </a:r>
          </a:p>
          <a:p>
            <a:pPr lvl="0" indent="0" marL="0">
              <a:buNone/>
            </a:pPr>
            <a:r>
              <a:rPr/>
              <a:t>40. MacCallum RC, Zhang S, Preacher KJ, Rucker DD. On the practice of dichotomization of quantitative variables. </a:t>
            </a:r>
            <a:r>
              <a:rPr i="1"/>
              <a:t>Psychological Methods</a:t>
            </a:r>
            <a:r>
              <a:rPr/>
              <a:t>. 2002;7(1):19-40. doi:</a:t>
            </a:r>
            <a:r>
              <a:rPr>
                <a:hlinkClick r:id="rId41"/>
              </a:rPr>
              <a:t>10.1037/1082-989x.7.1.19</a:t>
            </a:r>
          </a:p>
          <a:p>
            <a:pPr lvl="0" indent="0" marL="0">
              <a:buNone/>
            </a:pPr>
            <a:r>
              <a:rPr/>
              <a:t>41. Altman DG, Royston P. The cost of dichotomising continuous variables. </a:t>
            </a:r>
            <a:r>
              <a:rPr i="1"/>
              <a:t>BMJ</a:t>
            </a:r>
            <a:r>
              <a:rPr/>
              <a:t>. 2006;332(7549):1080.1. doi:</a:t>
            </a:r>
            <a:r>
              <a:rPr>
                <a:hlinkClick r:id="rId42"/>
              </a:rPr>
              <a:t>10.1136/bmj.332.7549.1080</a:t>
            </a:r>
          </a:p>
          <a:p>
            <a:pPr lvl="0" indent="0" marL="0">
              <a:buNone/>
            </a:pPr>
            <a:r>
              <a:rPr/>
              <a:t>42. Royston P, Altman DG, Sauerbrei W. Dichotomizing continuous predictors in multiple regression: a bad idea. </a:t>
            </a:r>
            <a:r>
              <a:rPr i="1"/>
              <a:t>Statistics in Medicine</a:t>
            </a:r>
            <a:r>
              <a:rPr/>
              <a:t>. 2005;25(1):127-141. doi:</a:t>
            </a:r>
            <a:r>
              <a:rPr>
                <a:hlinkClick r:id="rId43"/>
              </a:rPr>
              <a:t>10.1002/sim.2331</a:t>
            </a:r>
          </a:p>
          <a:p>
            <a:pPr lvl="0" indent="0" marL="0">
              <a:buNone/>
            </a:pPr>
            <a:r>
              <a:rPr/>
              <a:t>43.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44"/>
              </a:rPr>
              <a:t>10.1002/sim.6986</a:t>
            </a:r>
          </a:p>
          <a:p>
            <a:pPr lvl="0" indent="0" marL="0">
              <a:buNone/>
            </a:pPr>
            <a:r>
              <a:rPr/>
              <a:t>44.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45"/>
              </a:rPr>
              <a:t>10.1080/03610926.2016.1248783</a:t>
            </a:r>
          </a:p>
          <a:p>
            <a:pPr lvl="0" indent="0" marL="0">
              <a:buNone/>
            </a:pPr>
            <a:r>
              <a:rPr/>
              <a:t>45. Bennette C, Vickers A. Against quantiles: categorization of continuous variables in epidemiologic research, and its discontents. </a:t>
            </a:r>
            <a:r>
              <a:rPr i="1"/>
              <a:t>BMC Medical Research Methodology</a:t>
            </a:r>
            <a:r>
              <a:rPr/>
              <a:t>. 2012;12(1). doi:</a:t>
            </a:r>
            <a:r>
              <a:rPr>
                <a:hlinkClick r:id="rId46"/>
              </a:rPr>
              <a:t>10.1186/1471-2288-12-21</a:t>
            </a:r>
          </a:p>
          <a:p>
            <a:pPr lvl="0" indent="0" marL="0">
              <a:buNone/>
            </a:pPr>
            <a:r>
              <a:rPr/>
              <a:t>46. Youden WJ. Index for rating diagnostic tests. </a:t>
            </a:r>
            <a:r>
              <a:rPr i="1"/>
              <a:t>Cancer</a:t>
            </a:r>
            <a:r>
              <a:rPr/>
              <a:t>. 1950;3(1):32-35. doi:</a:t>
            </a:r>
            <a:r>
              <a:rPr>
                <a:hlinkClick r:id="rId47"/>
              </a:rPr>
              <a:t>10.1002/1097-0142(1950)3:1&lt;32::aid-cncr2820030106&gt;3.0.co;2-3</a:t>
            </a:r>
          </a:p>
          <a:p>
            <a:pPr lvl="0" indent="0" marL="0">
              <a:buNone/>
            </a:pPr>
            <a:r>
              <a:rPr/>
              <a:t>47. Strobl C, Boulesteix AL, Augustin T. Unbiased split selection for classification trees based on the Gini Index. </a:t>
            </a:r>
            <a:r>
              <a:rPr i="1"/>
              <a:t>Computational Statistics &amp; Data Analysis</a:t>
            </a:r>
            <a:r>
              <a:rPr/>
              <a:t>. 2007;52(1):483-501. doi:</a:t>
            </a:r>
            <a:r>
              <a:rPr>
                <a:hlinkClick r:id="rId48"/>
              </a:rPr>
              <a:t>10.1016/j.csda.2006.12.030</a:t>
            </a:r>
          </a:p>
          <a:p>
            <a:pPr lvl="0" indent="0" marL="0">
              <a:buNone/>
            </a:pPr>
            <a:r>
              <a:rPr/>
              <a:t>48.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49"/>
              </a:rPr>
              <a:t>10.1080/14786440009463897</a:t>
            </a:r>
          </a:p>
          <a:p>
            <a:pPr lvl="0" indent="0" marL="0">
              <a:buNone/>
            </a:pPr>
            <a:r>
              <a:rPr/>
              <a:t>49. Greiner M, Pfeiffer D, Smith RD. Principles and practical application of the receiver-operating characteristic analysis for diagnostic tests. </a:t>
            </a:r>
            <a:r>
              <a:rPr i="1"/>
              <a:t>Preventive Veterinary Medicine</a:t>
            </a:r>
            <a:r>
              <a:rPr/>
              <a:t>. 2000;45(1-2):23-41. doi:</a:t>
            </a:r>
            <a:r>
              <a:rPr>
                <a:hlinkClick r:id="rId50"/>
              </a:rPr>
              <a:t>10.1016/s0167-5877(00)00115-x</a:t>
            </a:r>
          </a:p>
          <a:p>
            <a:pPr lvl="0" indent="0" marL="0">
              <a:buNone/>
            </a:pPr>
            <a:r>
              <a:rPr/>
              <a:t>50. Fleiss JL. Measuring nominal scale agreement among many raters. </a:t>
            </a:r>
            <a:r>
              <a:rPr i="1"/>
              <a:t>Psychological Bulletin</a:t>
            </a:r>
            <a:r>
              <a:rPr/>
              <a:t>. 1971;76(5):378-382. doi:</a:t>
            </a:r>
            <a:r>
              <a:rPr>
                <a:hlinkClick r:id="rId51"/>
              </a:rPr>
              <a:t>10.1037/h0031619</a:t>
            </a:r>
          </a:p>
          <a:p>
            <a:pPr lvl="0" indent="0" marL="0">
              <a:buNone/>
            </a:pPr>
            <a:r>
              <a:rPr/>
              <a:t>51. Wickham H. Forcats: Tools for working with categorical variables (factors). 2023. </a:t>
            </a:r>
            <a:r>
              <a:rPr>
                <a:hlinkClick r:id="rId52"/>
              </a:rPr>
              <a:t>https://CRAN.R-project.org/package=forcats.</a:t>
            </a:r>
          </a:p>
          <a:p>
            <a:pPr lvl="0" indent="0" marL="0">
              <a:buNone/>
            </a:pPr>
            <a:r>
              <a:rPr/>
              <a:t>52. Kanji G. 100 statistical tests. 2006. doi:</a:t>
            </a:r>
            <a:r>
              <a:rPr>
                <a:hlinkClick r:id="rId53"/>
              </a:rPr>
              <a:t>10.4135/9781849208499</a:t>
            </a:r>
          </a:p>
          <a:p>
            <a:pPr lvl="0" indent="0" marL="0">
              <a:buNone/>
            </a:pPr>
            <a:r>
              <a:rPr/>
              <a:t>53. Curran-Everett D. Explorations in statistics: standard deviations and standard errors. </a:t>
            </a:r>
            <a:r>
              <a:rPr i="1"/>
              <a:t>Advances in Physiology Education</a:t>
            </a:r>
            <a:r>
              <a:rPr/>
              <a:t>. 2008;32(3):203-208. doi:</a:t>
            </a:r>
            <a:r>
              <a:rPr>
                <a:hlinkClick r:id="rId54"/>
              </a:rPr>
              <a:t>10.1152/advan.90123.2008</a:t>
            </a:r>
          </a:p>
          <a:p>
            <a:pPr lvl="0" indent="0" marL="0">
              <a:buNone/>
            </a:pPr>
            <a:r>
              <a:rPr/>
              <a:t>54. Altman DG, Bland JM. Statistics Notes: Quartiles, quintiles, centiles, and other quantiles. </a:t>
            </a:r>
            <a:r>
              <a:rPr i="1"/>
              <a:t>BMJ</a:t>
            </a:r>
            <a:r>
              <a:rPr/>
              <a:t>. 1994;309(6960):996-996. doi:</a:t>
            </a:r>
            <a:r>
              <a:rPr>
                <a:hlinkClick r:id="rId55"/>
              </a:rPr>
              <a:t>10.1136/bmj.309.6960.996</a:t>
            </a:r>
          </a:p>
          <a:p>
            <a:pPr lvl="0" indent="0" marL="0">
              <a:buNone/>
            </a:pPr>
            <a:r>
              <a:rPr/>
              <a:t>55. R Core Team. R: A language and environment for statistical computing. 2022. </a:t>
            </a:r>
            <a:r>
              <a:rPr>
                <a:hlinkClick r:id="rId56"/>
              </a:rPr>
              <a:t>https://www.R-project.org/.</a:t>
            </a:r>
          </a:p>
          <a:p>
            <a:pPr lvl="0" indent="0" marL="0">
              <a:buNone/>
            </a:pPr>
            <a:r>
              <a:rPr/>
              <a:t>56. Zuur AF, Ieno EN, Elphick CS. A protocol for data exploration to avoid common statistical problems. </a:t>
            </a:r>
            <a:r>
              <a:rPr i="1"/>
              <a:t>Methods in Ecology and Evolution</a:t>
            </a:r>
            <a:r>
              <a:rPr/>
              <a:t>. 2009;1(1):3-14. doi:</a:t>
            </a:r>
            <a:r>
              <a:rPr>
                <a:hlinkClick r:id="rId57"/>
              </a:rPr>
              <a:t>10.1111/j.2041-210x.2009.00001.x</a:t>
            </a:r>
          </a:p>
          <a:p>
            <a:pPr lvl="0" indent="0" marL="0">
              <a:buNone/>
            </a:pPr>
            <a:r>
              <a:rPr/>
              <a:t>57. Tierney N, Cook D. Expanding Tidy Data Principles to Facilitate Missing Data Exploration, Visualization and Assessment of Imputations. </a:t>
            </a:r>
            <a:r>
              <a:rPr i="1"/>
              <a:t>Journal of Statistical Software</a:t>
            </a:r>
            <a:r>
              <a:rPr/>
              <a:t>. 2023;105(7). doi:</a:t>
            </a:r>
            <a:r>
              <a:rPr>
                <a:hlinkClick r:id="rId58"/>
              </a:rPr>
              <a:t>10.18637/jss.v105.i07</a:t>
            </a:r>
          </a:p>
          <a:p>
            <a:pPr lvl="0" indent="0" marL="0">
              <a:buNone/>
            </a:pPr>
            <a:r>
              <a:rPr/>
              <a:t>58. Broman KW, Woo KH. Data Organization in Spreadsheets. </a:t>
            </a:r>
            <a:r>
              <a:rPr i="1"/>
              <a:t>The American Statistician</a:t>
            </a:r>
            <a:r>
              <a:rPr/>
              <a:t>. 2018;72(1):2-10. doi:</a:t>
            </a:r>
            <a:r>
              <a:rPr>
                <a:hlinkClick r:id="rId59"/>
              </a:rPr>
              <a:t>10.1080/00031305.2017.1375989</a:t>
            </a:r>
          </a:p>
          <a:p>
            <a:pPr lvl="0" indent="0" marL="0">
              <a:buNone/>
            </a:pPr>
            <a:r>
              <a:rPr/>
              <a:t>59. Juluru K, Eng J. Use of Spreadsheets for Research Data Collection and Preparation: </a:t>
            </a:r>
            <a:r>
              <a:rPr i="1"/>
              <a:t>Academic Radiology</a:t>
            </a:r>
            <a:r>
              <a:rPr/>
              <a:t>. 2015;22(12):1592-1599. doi:</a:t>
            </a:r>
            <a:r>
              <a:rPr>
                <a:hlinkClick r:id="rId60"/>
              </a:rPr>
              <a:t>10.1016/j.acra.2015.08.024</a:t>
            </a:r>
          </a:p>
          <a:p>
            <a:pPr lvl="0" indent="0" marL="0">
              <a:buNone/>
            </a:pPr>
            <a:r>
              <a:rPr/>
              <a:t>60. Dowle M, Srinivasan A. Data.table: Extension of ‘data.frame‘. 2023. </a:t>
            </a:r>
            <a:r>
              <a:rPr>
                <a:hlinkClick r:id="rId61"/>
              </a:rPr>
              <a:t>https://CRAN.R-project.org/package=data.table.</a:t>
            </a:r>
          </a:p>
          <a:p>
            <a:pPr lvl="0" indent="0" marL="0">
              <a:buNone/>
            </a:pPr>
            <a:r>
              <a:rPr/>
              <a:t>61. Ferketich S, Verran J. Technical Notes. </a:t>
            </a:r>
            <a:r>
              <a:rPr i="1"/>
              <a:t>Western Journal of Nursing Research</a:t>
            </a:r>
            <a:r>
              <a:rPr/>
              <a:t>. 1986;8(4):464-466. doi:</a:t>
            </a:r>
            <a:r>
              <a:rPr>
                <a:hlinkClick r:id="rId62"/>
              </a:rPr>
              <a:t>10.1177/019394598600800409</a:t>
            </a:r>
          </a:p>
          <a:p>
            <a:pPr lvl="0" indent="0" marL="0">
              <a:buNone/>
            </a:pPr>
            <a:r>
              <a:rPr/>
              <a:t>62. Kerr NL. HARKing: Hypothesizing After the Results are Known. </a:t>
            </a:r>
            <a:r>
              <a:rPr i="1"/>
              <a:t>Personality and Social Psychology Review</a:t>
            </a:r>
            <a:r>
              <a:rPr/>
              <a:t>. 1998;2(3):196-217. doi:</a:t>
            </a:r>
            <a:r>
              <a:rPr>
                <a:hlinkClick r:id="rId63"/>
              </a:rPr>
              <a:t>10.1207/s15327957pspr0203_4</a:t>
            </a:r>
          </a:p>
          <a:p>
            <a:pPr lvl="0" indent="0" marL="0">
              <a:buNone/>
            </a:pPr>
            <a:r>
              <a:rPr/>
              <a:t>63. Landis SC, Amara SG, Asadullah K, et al. A call for transparent reporting to optimize the predictive value of preclinical research. </a:t>
            </a:r>
            <a:r>
              <a:rPr i="1"/>
              <a:t>Nature</a:t>
            </a:r>
            <a:r>
              <a:rPr/>
              <a:t>. 2012;490(7419):187-191. doi:</a:t>
            </a:r>
            <a:r>
              <a:rPr>
                <a:hlinkClick r:id="rId64"/>
              </a:rPr>
              <a:t>10.1038/nature11556</a:t>
            </a:r>
          </a:p>
          <a:p>
            <a:pPr lvl="0" indent="0" marL="0">
              <a:buNone/>
            </a:pPr>
            <a:r>
              <a:rPr/>
              <a:t>64. Huebner M, Vach W, Cessie S le. A systematic approach to initial data analysis is good research practice. </a:t>
            </a:r>
            <a:r>
              <a:rPr i="1"/>
              <a:t>The Journal of Thoracic and Cardiovascular Surgery</a:t>
            </a:r>
            <a:r>
              <a:rPr/>
              <a:t>. 2016;151(1):25-27. doi:</a:t>
            </a:r>
            <a:r>
              <a:rPr>
                <a:hlinkClick r:id="rId65"/>
              </a:rPr>
              <a:t>10.1016/j.jtcvs.2015.09.085</a:t>
            </a:r>
          </a:p>
          <a:p>
            <a:pPr lvl="0" indent="0" marL="0">
              <a:buNone/>
            </a:pPr>
            <a:r>
              <a:rPr/>
              <a:t>65. Bacchetti P. Ethics and Sample Size. </a:t>
            </a:r>
            <a:r>
              <a:rPr i="1"/>
              <a:t>American Journal of Epidemiology</a:t>
            </a:r>
            <a:r>
              <a:rPr/>
              <a:t>. 2005;161(2):105-110. doi:</a:t>
            </a:r>
            <a:r>
              <a:rPr>
                <a:hlinkClick r:id="rId66"/>
              </a:rPr>
              <a:t>10.1093/aje/kwi014</a:t>
            </a:r>
          </a:p>
          <a:p>
            <a:pPr lvl="0" indent="0" marL="0">
              <a:buNone/>
            </a:pPr>
            <a:r>
              <a:rPr/>
              <a:t>66. Bland JM, Altman DG. Statistics Notes: Bootstrap resampling methods. </a:t>
            </a:r>
            <a:r>
              <a:rPr i="1"/>
              <a:t>BMJ</a:t>
            </a:r>
            <a:r>
              <a:rPr/>
              <a:t>. 2015;350(jun02 13):h2622-h2622. doi:</a:t>
            </a:r>
            <a:r>
              <a:rPr>
                <a:hlinkClick r:id="rId67"/>
              </a:rPr>
              <a:t>10.1136/bmj.h2622</a:t>
            </a:r>
          </a:p>
          <a:p>
            <a:pPr lvl="0" indent="0" marL="0">
              <a:buNone/>
            </a:pPr>
            <a:r>
              <a:rPr/>
              <a:t>67. Findley MG, Kikuta K, Denly M. External Validity. </a:t>
            </a:r>
            <a:r>
              <a:rPr i="1"/>
              <a:t>Annual Review of Political Science</a:t>
            </a:r>
            <a:r>
              <a:rPr/>
              <a:t>. 2021;24(1):365-393. doi:</a:t>
            </a:r>
            <a:r>
              <a:rPr>
                <a:hlinkClick r:id="rId68"/>
              </a:rPr>
              <a:t>10.1146/annurev-polisci-041719-102556</a:t>
            </a:r>
          </a:p>
          <a:p>
            <a:pPr lvl="0" indent="0" marL="0">
              <a:buNone/>
            </a:pPr>
            <a:r>
              <a:rPr/>
              <a:t>68. Bland JM, Altman DG. Statistics notes: Matching. </a:t>
            </a:r>
            <a:r>
              <a:rPr i="1"/>
              <a:t>BMJ</a:t>
            </a:r>
            <a:r>
              <a:rPr/>
              <a:t>. 1994;309(6962):1128-1128. doi:</a:t>
            </a:r>
            <a:r>
              <a:rPr>
                <a:hlinkClick r:id="rId69"/>
              </a:rPr>
              <a:t>10.1136/bmj.309.6962.1128</a:t>
            </a:r>
          </a:p>
          <a:p>
            <a:pPr lvl="0" indent="0" marL="0">
              <a:buNone/>
            </a:pPr>
            <a:r>
              <a:rPr/>
              <a:t>69. Grant MJ, Booth A. A typology of reviews: an analysis of 14 review types and associated methodologies. </a:t>
            </a:r>
            <a:r>
              <a:rPr i="1"/>
              <a:t>Health Information &amp; Libraries Journal</a:t>
            </a:r>
            <a:r>
              <a:rPr/>
              <a:t>. 2009;26(2):91-108. doi:</a:t>
            </a:r>
            <a:r>
              <a:rPr>
                <a:hlinkClick r:id="rId70"/>
              </a:rPr>
              <a:t>10.1111/j.1471-1842.2009.00848.x</a:t>
            </a:r>
          </a:p>
          <a:p>
            <a:pPr lvl="0" indent="0" marL="0">
              <a:buNone/>
            </a:pPr>
            <a:r>
              <a:rPr/>
              <a:t>70. Sut N. Study designs in medicine. </a:t>
            </a:r>
            <a:r>
              <a:rPr i="1"/>
              <a:t>Balkan Medical Journal</a:t>
            </a:r>
            <a:r>
              <a:rPr/>
              <a:t>. 2015;31(4):273-277. doi:</a:t>
            </a:r>
            <a:r>
              <a:rPr>
                <a:hlinkClick r:id="rId71"/>
              </a:rPr>
              <a:t>10.5152/balkanmedj.2014.1408</a:t>
            </a:r>
          </a:p>
          <a:p>
            <a:pPr lvl="0" indent="0" marL="0">
              <a:buNone/>
            </a:pPr>
            <a:r>
              <a:rPr/>
              <a:t>71.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72"/>
              </a:rPr>
              <a:t>10.5123/s1679-49742017000300022</a:t>
            </a:r>
          </a:p>
          <a:p>
            <a:pPr lvl="0" indent="0" marL="0">
              <a:buNone/>
            </a:pPr>
            <a:r>
              <a:rPr/>
              <a:t>72.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73"/>
              </a:rPr>
              <a:t>10.1016/j.jclinepi.2017.02.016</a:t>
            </a:r>
          </a:p>
          <a:p>
            <a:pPr lvl="0" indent="0" marL="0">
              <a:buNone/>
            </a:pPr>
            <a:r>
              <a:rPr/>
              <a:t>73. Echevarría-Guanilo ME, Gonçalves N, Romanoski PJ. PSYCHOMETRIC PROPERTIES OF MEASUREMENT INSTRUMENTS: CONCEPTUAL BASIS AND EVALUATION METHODS - PART II. </a:t>
            </a:r>
            <a:r>
              <a:rPr i="1"/>
              <a:t>Texto &amp; Contexto - Enfermagem</a:t>
            </a:r>
            <a:r>
              <a:rPr/>
              <a:t>. 2019;28. doi:</a:t>
            </a:r>
            <a:r>
              <a:rPr>
                <a:hlinkClick r:id="rId74"/>
              </a:rPr>
              <a:t>10.1590/1980-265x-tce-2017-0311</a:t>
            </a:r>
          </a:p>
          <a:p>
            <a:pPr lvl="0" indent="0" marL="0">
              <a:buNone/>
            </a:pPr>
            <a:r>
              <a:rPr/>
              <a:t>74. Chassé M, Fergusson DA. Diagnostic Accuracy Studies. </a:t>
            </a:r>
            <a:r>
              <a:rPr i="1"/>
              <a:t>Seminars in Nuclear Medicine</a:t>
            </a:r>
            <a:r>
              <a:rPr/>
              <a:t>. 2019;49(2):87-93. doi:</a:t>
            </a:r>
            <a:r>
              <a:rPr>
                <a:hlinkClick r:id="rId75"/>
              </a:rPr>
              <a:t>10.1053/j.semnuclmed.2018.11.005</a:t>
            </a:r>
          </a:p>
          <a:p>
            <a:pPr lvl="0" indent="0" marL="0">
              <a:buNone/>
            </a:pPr>
            <a:r>
              <a:rPr/>
              <a:t>75. Chidambaram AG, Josephson M. Clinical research study designs: The essentials. </a:t>
            </a:r>
            <a:r>
              <a:rPr i="1"/>
              <a:t>PEDIATRIC INVESTIGATION</a:t>
            </a:r>
            <a:r>
              <a:rPr/>
              <a:t>. 2019;3(4):245-252. doi:</a:t>
            </a:r>
            <a:r>
              <a:rPr>
                <a:hlinkClick r:id="rId76"/>
              </a:rPr>
              <a:t>10.1002/ped4.12166</a:t>
            </a:r>
          </a:p>
          <a:p>
            <a:pPr lvl="0" indent="0" marL="0">
              <a:buNone/>
            </a:pPr>
            <a:r>
              <a:rPr/>
              <a:t>76. Erdemir A, Mulugeta L, Ku JP, et al. Credible practice of modeling and simulation in healthcare: ten rules from a multidisciplinary perspective. </a:t>
            </a:r>
            <a:r>
              <a:rPr i="1"/>
              <a:t>Journal of Translational Medicine</a:t>
            </a:r>
            <a:r>
              <a:rPr/>
              <a:t>. 2020;18(1). doi:</a:t>
            </a:r>
            <a:r>
              <a:rPr>
                <a:hlinkClick r:id="rId77"/>
              </a:rPr>
              <a:t>10.1186/s12967-020-02540-4</a:t>
            </a:r>
          </a:p>
          <a:p>
            <a:pPr lvl="0" indent="0" marL="0">
              <a:buNone/>
            </a:pPr>
            <a:r>
              <a:rPr/>
              <a:t>77. Yang B, Olsen M, Vali Y, et al. Study designs for comparative diagnostic test accuracy: A methodological review and classification scheme. </a:t>
            </a:r>
            <a:r>
              <a:rPr i="1"/>
              <a:t>Journal of Clinical Epidemiology</a:t>
            </a:r>
            <a:r>
              <a:rPr/>
              <a:t>. 2021;138:128-138. doi:</a:t>
            </a:r>
            <a:r>
              <a:rPr>
                <a:hlinkClick r:id="rId78"/>
              </a:rPr>
              <a:t>10.1016/j.jclinepi.2021.04.013</a:t>
            </a:r>
          </a:p>
          <a:p>
            <a:pPr lvl="0" indent="0" marL="0">
              <a:buNone/>
            </a:pPr>
            <a:r>
              <a:rPr/>
              <a:t>78. Chipman H, Bingham D. Let’s practice what we preach: Planning and interpreting simulation studies with design and analysis of experiments. </a:t>
            </a:r>
            <a:r>
              <a:rPr i="1"/>
              <a:t>Canadian Journal of Statistics</a:t>
            </a:r>
            <a:r>
              <a:rPr/>
              <a:t>. 2022;50(4):1228-1249. doi:</a:t>
            </a:r>
            <a:r>
              <a:rPr>
                <a:hlinkClick r:id="rId79"/>
              </a:rPr>
              <a:t>10.1002/cjs.11719</a:t>
            </a:r>
          </a:p>
          <a:p>
            <a:pPr lvl="0" indent="0" marL="0">
              <a:buNone/>
            </a:pPr>
            <a:r>
              <a:rPr/>
              <a:t>79. Donthu N, Kumar S, Mukherjee D, Pandey N, Lim WM. How to conduct a bibliometric analysis: An overview and guidelines. </a:t>
            </a:r>
            <a:r>
              <a:rPr i="1"/>
              <a:t>Journal of Business Research</a:t>
            </a:r>
            <a:r>
              <a:rPr/>
              <a:t>. 2021;133:285-296. doi:</a:t>
            </a:r>
            <a:r>
              <a:rPr>
                <a:hlinkClick r:id="rId80"/>
              </a:rPr>
              <a:t>10.1016/j.jbusres.2021.04.070</a:t>
            </a:r>
          </a:p>
          <a:p>
            <a:pPr lvl="0" indent="0" marL="0">
              <a:buNone/>
            </a:pPr>
            <a:r>
              <a:rPr/>
              <a:t>80. Lim WM, Kumar S. Guidelines for interpreting the results of bibliometric analysis: A sensemaking approach. </a:t>
            </a:r>
            <a:r>
              <a:rPr i="1"/>
              <a:t>Global Business and Organizational Excellence</a:t>
            </a:r>
            <a:r>
              <a:rPr/>
              <a:t>. August 2023. doi:</a:t>
            </a:r>
            <a:r>
              <a:rPr>
                <a:hlinkClick r:id="rId81"/>
              </a:rPr>
              <a:t>10.1002/joe.22229</a:t>
            </a:r>
          </a:p>
          <a:p>
            <a:pPr lvl="0" indent="0" marL="0">
              <a:buNone/>
            </a:pPr>
            <a:r>
              <a:rPr/>
              <a:t>81. Bland JM, Altman DG. Comparisons within randomised groups can be very misleading. </a:t>
            </a:r>
            <a:r>
              <a:rPr i="1"/>
              <a:t>BMJ</a:t>
            </a:r>
            <a:r>
              <a:rPr/>
              <a:t>. 2011;342(may06 2):d561-d561. doi:</a:t>
            </a:r>
            <a:r>
              <a:rPr>
                <a:hlinkClick r:id="rId82"/>
              </a:rPr>
              <a:t>10.1136/bmj.d561</a:t>
            </a:r>
          </a:p>
          <a:p>
            <a:pPr lvl="0" indent="0" marL="0">
              <a:buNone/>
            </a:pPr>
            <a:r>
              <a:rPr/>
              <a:t>82.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83"/>
              </a:rPr>
              <a:t>10.1186/s12874-022-01786-4</a:t>
            </a:r>
          </a:p>
          <a:p>
            <a:pPr lvl="0" indent="0" marL="0">
              <a:buNone/>
            </a:pPr>
            <a:r>
              <a:rPr/>
              <a:t>83. Vickers AJ, Altman DG. Statistics Notes: Analysing controlled trials with baseline and follow up measurements. </a:t>
            </a:r>
            <a:r>
              <a:rPr i="1"/>
              <a:t>BMJ</a:t>
            </a:r>
            <a:r>
              <a:rPr/>
              <a:t>. 2001;323(7321):1123-1124. doi:</a:t>
            </a:r>
            <a:r>
              <a:rPr>
                <a:hlinkClick r:id="rId84"/>
              </a:rPr>
              <a:t>10.1136/bmj.323.7321.1123</a:t>
            </a:r>
          </a:p>
          <a:p>
            <a:pPr lvl="0" indent="0" marL="0">
              <a:buNone/>
            </a:pPr>
            <a:r>
              <a:rPr/>
              <a:t>84. O Connell NS, Dai L, Jiang Y, et al. Methods for analysis of pre-post data in clinical research: A comparison of five common methods. </a:t>
            </a:r>
            <a:r>
              <a:rPr i="1"/>
              <a:t>Journal of Biometrics &amp; Biostatistics</a:t>
            </a:r>
            <a:r>
              <a:rPr/>
              <a:t>. 2017;08(01). doi:</a:t>
            </a:r>
            <a:r>
              <a:rPr>
                <a:hlinkClick r:id="rId85"/>
              </a:rPr>
              <a:t>10.4172/2155-6180.1000334</a:t>
            </a:r>
          </a:p>
          <a:p>
            <a:pPr lvl="0" indent="0" marL="0">
              <a:buNone/>
            </a:pPr>
            <a:r>
              <a:rPr/>
              <a:t>85. Roberts C, Torgerson DJ. Understanding controlled trials: Baseline imbalance in randomised controlled trials. </a:t>
            </a:r>
            <a:r>
              <a:rPr i="1"/>
              <a:t>BMJ</a:t>
            </a:r>
            <a:r>
              <a:rPr/>
              <a:t>. 1999;319(7203):185-185. doi:</a:t>
            </a:r>
            <a:r>
              <a:rPr>
                <a:hlinkClick r:id="rId86"/>
              </a:rPr>
              <a:t>10.1136/bmj.319.7203.185</a:t>
            </a:r>
          </a:p>
          <a:p>
            <a:pPr lvl="0" indent="0" marL="0">
              <a:buNone/>
            </a:pPr>
            <a:r>
              <a:rPr/>
              <a:t>86. Hauck WW, Anderson S, Marcus SM. Should We Adjust for Covariates in Nonlinear Regression Analyses of Randomized Trials? </a:t>
            </a:r>
            <a:r>
              <a:rPr i="1"/>
              <a:t>Controlled Clinical Trials</a:t>
            </a:r>
            <a:r>
              <a:rPr/>
              <a:t>. 1998;19(3):249-256. doi:</a:t>
            </a:r>
            <a:r>
              <a:rPr>
                <a:hlinkClick r:id="rId87"/>
              </a:rPr>
              <a:t>10.1016/s0197-2456(97)00147-5</a:t>
            </a:r>
          </a:p>
          <a:p>
            <a:pPr lvl="0" indent="0" marL="0">
              <a:buNone/>
            </a:pPr>
            <a:r>
              <a:rPr/>
              <a:t>87. Kahan BC, Jairath V, Doré CJ, Morris TP. The risks and rewards of covariate adjustment in randomized trials: an assessment of 12 outcomes from 8 studies. </a:t>
            </a:r>
            <a:r>
              <a:rPr i="1"/>
              <a:t>Trials</a:t>
            </a:r>
            <a:r>
              <a:rPr/>
              <a:t>. 2014;15(1). doi:</a:t>
            </a:r>
            <a:r>
              <a:rPr>
                <a:hlinkClick r:id="rId88"/>
              </a:rPr>
              <a:t>10.1186/1745-6215-15-139</a:t>
            </a:r>
          </a:p>
          <a:p>
            <a:pPr lvl="0" indent="0" marL="0">
              <a:buNone/>
            </a:pPr>
            <a:r>
              <a:rPr/>
              <a:t>88.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89"/>
              </a:rPr>
              <a:t>10.2147/clep.s161508</a:t>
            </a:r>
          </a:p>
          <a:p>
            <a:pPr lvl="0" indent="0" marL="0">
              <a:buNone/>
            </a:pPr>
            <a:r>
              <a:rPr/>
              <a:t>89. Bolzern JE, Mitchell A, Torgerson DJ. Baseline testing in cluster randomised controlled trials: should this be done? </a:t>
            </a:r>
            <a:r>
              <a:rPr i="1"/>
              <a:t>BMC Medical Research Methodology</a:t>
            </a:r>
            <a:r>
              <a:rPr/>
              <a:t>. 2019;19(1). doi:</a:t>
            </a:r>
            <a:r>
              <a:rPr>
                <a:hlinkClick r:id="rId90"/>
              </a:rPr>
              <a:t>10.1186/s12874-019-0750-8</a:t>
            </a:r>
          </a:p>
          <a:p>
            <a:pPr lvl="0" indent="0" marL="0">
              <a:buNone/>
            </a:pPr>
            <a:r>
              <a:rPr/>
              <a:t>90. Chen H, Lu Y, Slye N. Testing for baseline differences in clinical trials. </a:t>
            </a:r>
            <a:r>
              <a:rPr i="1"/>
              <a:t>International Journal of Clinical Trials</a:t>
            </a:r>
            <a:r>
              <a:rPr/>
              <a:t>. 2020;7(2):150. doi:</a:t>
            </a:r>
            <a:r>
              <a:rPr>
                <a:hlinkClick r:id="rId91"/>
              </a:rPr>
              <a:t>10.18203/2349-3259.ijct20201720</a:t>
            </a:r>
          </a:p>
          <a:p>
            <a:pPr lvl="0" indent="0" marL="0">
              <a:buNone/>
            </a:pPr>
            <a:r>
              <a:rPr/>
              <a:t>91. Gruijters SLK. Baseline comparisons and covariate fishing: Bad statistical habits we should have broken yesterday. July 2020. </a:t>
            </a:r>
            <a:r>
              <a:rPr>
                <a:hlinkClick r:id="rId92"/>
              </a:rPr>
              <a:t>http://dx.doi.org/10.31234/osf.io/qftwg.</a:t>
            </a:r>
          </a:p>
          <a:p>
            <a:pPr lvl="0" indent="0" marL="0">
              <a:buNone/>
            </a:pPr>
            <a:r>
              <a:rPr/>
              <a:t>92. Matthews JNS, Altman DG. Statistics Notes: Interaction 2: compare effect sizes not P values. </a:t>
            </a:r>
            <a:r>
              <a:rPr i="1"/>
              <a:t>BMJ</a:t>
            </a:r>
            <a:r>
              <a:rPr/>
              <a:t>. 1996;313(7060):808-808. doi:</a:t>
            </a:r>
            <a:r>
              <a:rPr>
                <a:hlinkClick r:id="rId93"/>
              </a:rPr>
              <a:t>10.1136/bmj.313.7060.808</a:t>
            </a:r>
          </a:p>
          <a:p>
            <a:pPr lvl="0" indent="0" marL="0">
              <a:buNone/>
            </a:pPr>
            <a:r>
              <a:rPr/>
              <a:t>93. Bours MJL. Using mediators to understand effect modification and interaction. </a:t>
            </a:r>
            <a:r>
              <a:rPr i="1"/>
              <a:t>Journal of Clinical Epidemiology</a:t>
            </a:r>
            <a:r>
              <a:rPr/>
              <a:t>. September 2023. doi:</a:t>
            </a:r>
            <a:r>
              <a:rPr>
                <a:hlinkClick r:id="rId94"/>
              </a:rPr>
              <a:t>10.1016/j.jclinepi.2023.09.005</a:t>
            </a:r>
          </a:p>
          <a:p>
            <a:pPr lvl="0" indent="0" marL="0">
              <a:buNone/>
            </a:pPr>
            <a:r>
              <a:rPr/>
              <a:t>94. Altman DG, Matthews JNS. Statistics Notes: Interaction 1: heterogeneity of effects. </a:t>
            </a:r>
            <a:r>
              <a:rPr i="1"/>
              <a:t>BMJ</a:t>
            </a:r>
            <a:r>
              <a:rPr/>
              <a:t>. 1996;313(7055):486-486. doi:</a:t>
            </a:r>
            <a:r>
              <a:rPr>
                <a:hlinkClick r:id="rId95"/>
              </a:rPr>
              <a:t>10.1136/bmj.313.7055.486</a:t>
            </a:r>
          </a:p>
          <a:p>
            <a:pPr lvl="0" indent="0" marL="0">
              <a:buNone/>
            </a:pPr>
            <a:r>
              <a:rPr/>
              <a:t>95. Altman DG. Statistics notes: Interaction revisited: The difference between two estimates. </a:t>
            </a:r>
            <a:r>
              <a:rPr i="1"/>
              <a:t>BMJ</a:t>
            </a:r>
            <a:r>
              <a:rPr/>
              <a:t>. 2003;326(7382):219-219. doi:</a:t>
            </a:r>
            <a:r>
              <a:rPr>
                <a:hlinkClick r:id="rId96"/>
              </a:rPr>
              <a:t>10.1136/bmj.326.7382.219</a:t>
            </a:r>
          </a:p>
          <a:p>
            <a:pPr lvl="0" indent="0" marL="0">
              <a:buNone/>
            </a:pPr>
            <a:r>
              <a:rPr/>
              <a:t>96. Hond AAH de, Steyerberg EW, Calster B van. Interpreting area under the receiver operating characteristic curve. </a:t>
            </a:r>
            <a:r>
              <a:rPr i="1"/>
              <a:t>The Lancet Digital Health</a:t>
            </a:r>
            <a:r>
              <a:rPr/>
              <a:t>. 2022;4(12):e853-e855. doi:</a:t>
            </a:r>
            <a:r>
              <a:rPr>
                <a:hlinkClick r:id="rId97"/>
              </a:rPr>
              <a:t>10.1016/s2589-7500(22)00188-1</a:t>
            </a:r>
          </a:p>
          <a:p>
            <a:pPr lvl="0" indent="0" marL="0">
              <a:buNone/>
            </a:pPr>
            <a:r>
              <a:rPr/>
              <a:t>97. Robin X, Turck N, Hainard A, et al. pROC: An open-source package for r and s+ to analyze and compare ROC curves. 2011;12:77.</a:t>
            </a:r>
          </a:p>
          <a:p>
            <a:pPr lvl="0" indent="0" marL="0">
              <a:buNone/>
            </a:pPr>
            <a:r>
              <a:rPr/>
              <a:t>98. Ferreira ADS, Meziat-Filho N, Ferreira APA. Double threshold receiver operating characteristic plot for three-modal continuous predictors. </a:t>
            </a:r>
            <a:r>
              <a:rPr i="1"/>
              <a:t>Computational Statistics</a:t>
            </a:r>
            <a:r>
              <a:rPr/>
              <a:t>. 2021;36(3):2231-2245. doi:</a:t>
            </a:r>
            <a:r>
              <a:rPr>
                <a:hlinkClick r:id="rId98"/>
              </a:rPr>
              <a:t>10.1007/s00180-021-01080-9</a:t>
            </a:r>
          </a:p>
          <a:p>
            <a:pPr lvl="0" indent="0" marL="0">
              <a:buNone/>
            </a:pPr>
            <a:r>
              <a:rPr/>
              <a:t>99. Altman DG, Bland JM. Measurement in medicine: The analysis of method comparison studies. </a:t>
            </a:r>
            <a:r>
              <a:rPr i="1"/>
              <a:t>The Statistician</a:t>
            </a:r>
            <a:r>
              <a:rPr/>
              <a:t>. 1983;32(3):307. doi:</a:t>
            </a:r>
            <a:r>
              <a:rPr>
                <a:hlinkClick r:id="rId99"/>
              </a:rPr>
              <a:t>10.2307/2987937</a:t>
            </a:r>
          </a:p>
          <a:p>
            <a:pPr lvl="0" indent="0" marL="0">
              <a:buNone/>
            </a:pPr>
            <a:r>
              <a:rPr/>
              <a:t>100. Borenstein M. In a meta-analysis, the I-squared statistic does not tell us how much the effect size varies. </a:t>
            </a:r>
            <a:r>
              <a:rPr i="1"/>
              <a:t>Journal of Clinical Epidemiology</a:t>
            </a:r>
            <a:r>
              <a:rPr/>
              <a:t>. October 2022. doi:</a:t>
            </a:r>
            <a:r>
              <a:rPr>
                <a:hlinkClick r:id="rId100"/>
              </a:rPr>
              <a:t>10.1016/j.jclinepi.2022.10.003</a:t>
            </a:r>
          </a:p>
          <a:p>
            <a:pPr lvl="0" indent="0" marL="0">
              <a:buNone/>
            </a:pPr>
            <a:r>
              <a:rPr/>
              <a:t>101. Rücker G, Schwarzer G, Carpenter JR, Schumacher M. Undue reliance on I 2 in assessing heterogeneity may mislead. </a:t>
            </a:r>
            <a:r>
              <a:rPr i="1"/>
              <a:t>BMC Medical Research Methodology</a:t>
            </a:r>
            <a:r>
              <a:rPr/>
              <a:t>. 2008;8(1). doi:</a:t>
            </a:r>
            <a:r>
              <a:rPr>
                <a:hlinkClick r:id="rId101"/>
              </a:rPr>
              <a:t>10.1186/1471-2288-8-79</a:t>
            </a:r>
          </a:p>
          <a:p>
            <a:pPr lvl="0" indent="0" marL="0">
              <a:buNone/>
            </a:pPr>
            <a:r>
              <a:rPr/>
              <a:t>102. Grooth HJ de, Parienti JJ. Heterogeneity between studies can be explained more reliably with individual patient data. </a:t>
            </a:r>
            <a:r>
              <a:rPr i="1"/>
              <a:t>Intensive Care Medicine</a:t>
            </a:r>
            <a:r>
              <a:rPr/>
              <a:t>. July 2023. doi:</a:t>
            </a:r>
            <a:r>
              <a:rPr>
                <a:hlinkClick r:id="rId102"/>
              </a:rPr>
              <a:t>10.1007/s00134-023-07163-z</a:t>
            </a:r>
          </a:p>
          <a:p>
            <a:pPr lvl="0" indent="0" marL="0">
              <a:buNone/>
            </a:pPr>
            <a:r>
              <a:rPr/>
              <a:t>103. Lajeunesse MJ. Facilitating systematic reviews, data extraction, and meta-analysis with the metagear package for r. 2016;7:323-330.</a:t>
            </a:r>
          </a:p>
          <a:p>
            <a:pPr lvl="0" indent="0" marL="0">
              <a:buNone/>
            </a:pPr>
            <a:r>
              <a:rPr/>
              <a:t>104. Moher D, Shamseer L, Clarke M, et al. Preferred reporting items for systematic review and meta-analysis protocols (PRISMA-P) 2015 statement. </a:t>
            </a:r>
            <a:r>
              <a:rPr i="1"/>
              <a:t>Systematic Reviews</a:t>
            </a:r>
            <a:r>
              <a:rPr/>
              <a:t>. 2015;4(1). doi:</a:t>
            </a:r>
            <a:r>
              <a:rPr>
                <a:hlinkClick r:id="rId103"/>
              </a:rPr>
              <a:t>10.1186/2046-4053-4-1</a:t>
            </a:r>
          </a:p>
          <a:p>
            <a:pPr lvl="0" indent="0" marL="0">
              <a:buNone/>
            </a:pPr>
            <a:r>
              <a:rPr/>
              <a:t>105. Haddaway NR, Page MJ, Pritchard CC, McGuinness LA. PRISMA2020: An r package and shiny app for producing PRISMA 2020-compliant flow diagrams, with interactivity for optimised digital transparency and open synthesis. 2022;18:e1230. doi:</a:t>
            </a:r>
            <a:r>
              <a:rPr>
                <a:hlinkClick r:id="rId104"/>
              </a:rPr>
              <a:t>10.1002/cl2.1230</a:t>
            </a:r>
          </a:p>
          <a:p>
            <a:pPr lvl="0" indent="0" marL="0">
              <a:buNone/>
            </a:pPr>
            <a:r>
              <a:rPr/>
              <a:t>106. Haddaway NR, Page MJ, Pritchard CC, McGuinness LA. PRISMA2020: An r package and shiny app for producing PRISMA 2020-compliant flow diagrams, with interactivity for optimised digital transparency and open synthesis. 2022;18:e1230. doi:</a:t>
            </a:r>
            <a:r>
              <a:rPr>
                <a:hlinkClick r:id="rId105"/>
              </a:rPr>
              <a:t>10.1002/cl2.1230</a:t>
            </a:r>
          </a:p>
          <a:p>
            <a:pPr lvl="0" indent="0" marL="0">
              <a:buNone/>
            </a:pPr>
            <a:r>
              <a:rPr/>
              <a:t>107. Munafò MR, Nosek BA, Bishop DVM, et al. A manifesto for reproducible science. </a:t>
            </a:r>
            <a:r>
              <a:rPr i="1"/>
              <a:t>Nature Human Behaviour</a:t>
            </a:r>
            <a:r>
              <a:rPr/>
              <a:t>. 2017;1(1). doi:</a:t>
            </a:r>
            <a:r>
              <a:rPr>
                <a:hlinkClick r:id="rId106"/>
              </a:rPr>
              <a:t>10.1038/s41562-016-0021</a:t>
            </a:r>
          </a:p>
          <a:p>
            <a:pPr lvl="0" indent="0" marL="0">
              <a:buNone/>
            </a:pPr>
            <a:r>
              <a:rPr/>
              <a:t>108. Dwivedi AK, Shukla R. Evidence-based statistical analysis and methods in biomedical research (SAMBR) checklists according to design features. </a:t>
            </a:r>
            <a:r>
              <a:rPr i="1"/>
              <a:t>CANCER REPORTS</a:t>
            </a:r>
            <a:r>
              <a:rPr/>
              <a:t>. 2019;3(4). doi:</a:t>
            </a:r>
            <a:r>
              <a:rPr>
                <a:hlinkClick r:id="rId107"/>
              </a:rPr>
              <a:t>10.1002/cnr2.1211</a:t>
            </a:r>
          </a:p>
          <a:p>
            <a:pPr lvl="0" indent="0" marL="0">
              <a:buNone/>
            </a:pPr>
            <a:r>
              <a:rPr/>
              <a:t>109. Dwivedi AK. How to Write Statistical Analysis Section in Medical Research. </a:t>
            </a:r>
            <a:r>
              <a:rPr i="1"/>
              <a:t>Journal of Investigative Medicine</a:t>
            </a:r>
            <a:r>
              <a:rPr/>
              <a:t>. 2022;70(8):1759-1770. doi:</a:t>
            </a:r>
            <a:r>
              <a:rPr>
                <a:hlinkClick r:id="rId108"/>
              </a:rPr>
              <a:t>10.1136/jim-2022-002479</a:t>
            </a:r>
          </a:p>
          <a:p>
            <a:pPr lvl="0" indent="0" marL="0">
              <a:buNone/>
            </a:pPr>
            <a:r>
              <a:rPr/>
              <a:t>110. Kim N, Fischer AH, Dyring-Andersen B, Rosner B, Okoye GA. Research Techniques Made Simple: Choosing Appropriate Statistical Methods for Clinical Research. </a:t>
            </a:r>
            <a:r>
              <a:rPr i="1"/>
              <a:t>Journal of Investigative Dermatology</a:t>
            </a:r>
            <a:r>
              <a:rPr/>
              <a:t>. 2017;137(10):e173-e178. doi:</a:t>
            </a:r>
            <a:r>
              <a:rPr>
                <a:hlinkClick r:id="rId109"/>
              </a:rPr>
              <a:t>10.1016/j.jid.2017.08.007</a:t>
            </a:r>
          </a:p>
          <a:p>
            <a:pPr lvl="0" indent="0" marL="0">
              <a:buNone/>
            </a:pPr>
            <a:r>
              <a:rPr/>
              <a:t>111. Marusteri M, Bacarea V. Comparing groups for statistical differences: How to choose the right statistical test? </a:t>
            </a:r>
            <a:r>
              <a:rPr i="1"/>
              <a:t>Biochemia Medica</a:t>
            </a:r>
            <a:r>
              <a:rPr/>
              <a:t>. 2010:15-32. doi:</a:t>
            </a:r>
            <a:r>
              <a:rPr>
                <a:hlinkClick r:id="rId110"/>
              </a:rPr>
              <a:t>10.11613/bm.2010.004</a:t>
            </a:r>
          </a:p>
          <a:p>
            <a:pPr lvl="0" indent="0" marL="0">
              <a:buNone/>
            </a:pPr>
            <a:r>
              <a:rPr/>
              <a:t>112. Mishra P, Pandey C, Singh U, Keshri A, Sabaretnam M. Selection of appropriate statistical methods for data analysis. </a:t>
            </a:r>
            <a:r>
              <a:rPr i="1"/>
              <a:t>Annals of Cardiac Anaesthesia</a:t>
            </a:r>
            <a:r>
              <a:rPr/>
              <a:t>. 2019;22(3):297. doi:</a:t>
            </a:r>
            <a:r>
              <a:rPr>
                <a:hlinkClick r:id="rId111"/>
              </a:rPr>
              <a:t>10.4103/aca.aca_248_18</a:t>
            </a:r>
          </a:p>
          <a:p>
            <a:pPr lvl="0" indent="0" marL="0">
              <a:buNone/>
            </a:pPr>
            <a:r>
              <a:rPr/>
              <a:t>113. Ray A, Najmi A, Sadasivam B. How to choose and interpret a statistical test? An update for budding researchers. </a:t>
            </a:r>
            <a:r>
              <a:rPr i="1"/>
              <a:t>Journal of Family Medicine and Primary Care</a:t>
            </a:r>
            <a:r>
              <a:rPr/>
              <a:t>. 2021;10(8):2763. doi:</a:t>
            </a:r>
            <a:r>
              <a:rPr>
                <a:hlinkClick r:id="rId112"/>
              </a:rPr>
              <a:t>10.4103/jfmpc.jfmpc_433_21</a:t>
            </a:r>
          </a:p>
          <a:p>
            <a:pPr lvl="0" indent="0" marL="0">
              <a:buNone/>
            </a:pPr>
            <a:r>
              <a:rPr/>
              <a:t>114. Nayak B, Hazra A. How to choose the right statistical test? </a:t>
            </a:r>
            <a:r>
              <a:rPr i="1"/>
              <a:t>Indian Journal of Ophthalmology</a:t>
            </a:r>
            <a:r>
              <a:rPr/>
              <a:t>. 2011;59(2):85. doi:</a:t>
            </a:r>
            <a:r>
              <a:rPr>
                <a:hlinkClick r:id="rId113"/>
              </a:rPr>
              <a:t>10.4103/0301-4738.77005</a:t>
            </a:r>
          </a:p>
          <a:p>
            <a:pPr lvl="0" indent="0" marL="0">
              <a:buNone/>
            </a:pPr>
            <a:r>
              <a:rPr/>
              <a:t>115. Shankar S, Singh R. Demystifying statistics: How to choose a statistical test? </a:t>
            </a:r>
            <a:r>
              <a:rPr i="1"/>
              <a:t>Indian Journal of Rheumatology</a:t>
            </a:r>
            <a:r>
              <a:rPr/>
              <a:t>. 2014;9(2):77-81. doi:</a:t>
            </a:r>
            <a:r>
              <a:rPr>
                <a:hlinkClick r:id="rId114"/>
              </a:rPr>
              <a:t>10.1016/j.injr.2014.04.002</a:t>
            </a:r>
          </a:p>
          <a:p>
            <a:pPr lvl="0" indent="0" marL="0">
              <a:buNone/>
            </a:pPr>
            <a:r>
              <a:rPr/>
              <a:t>116. Krasser R. Explore: Simplifies exploratory data analysis. 2023. </a:t>
            </a:r>
            <a:r>
              <a:rPr>
                <a:hlinkClick r:id="rId115"/>
              </a:rPr>
              <a:t>https://CRAN.R-project.org/package=explore.</a:t>
            </a:r>
          </a:p>
          <a:p>
            <a:pPr lvl="0" indent="0" marL="0">
              <a:buNone/>
            </a:pPr>
            <a:r>
              <a:rPr/>
              <a:t>117. R Core Team. R: A language and environment for statistical computing. 2023. </a:t>
            </a:r>
            <a:r>
              <a:rPr>
                <a:hlinkClick r:id="rId116"/>
              </a:rPr>
              <a:t>https://www.R-project.org/.</a:t>
            </a:r>
          </a:p>
          <a:p>
            <a:pPr lvl="0" indent="0" marL="0">
              <a:buNone/>
            </a:pPr>
            <a:r>
              <a:rPr/>
              <a:t>118. Cui B. DataExplorer: Automate data exploration and treatment. 2020. </a:t>
            </a:r>
            <a:r>
              <a:rPr>
                <a:hlinkClick r:id="rId117"/>
              </a:rPr>
              <a:t>https://CRAN.R-project.org/package=DataExplorer.</a:t>
            </a:r>
          </a:p>
          <a:p>
            <a:pPr lvl="0" indent="0" marL="0">
              <a:buNone/>
            </a:pPr>
            <a:r>
              <a:rPr/>
              <a:t>119. Inskip H, Ntani G, Westbury L, et al. Getting started with tables. </a:t>
            </a:r>
            <a:r>
              <a:rPr i="1"/>
              <a:t>Archives of Public Health</a:t>
            </a:r>
            <a:r>
              <a:rPr/>
              <a:t>. 2017;75(1). doi:</a:t>
            </a:r>
            <a:r>
              <a:rPr>
                <a:hlinkClick r:id="rId118"/>
              </a:rPr>
              <a:t>10.1186/s13690-017-0180-1</a:t>
            </a:r>
          </a:p>
          <a:p>
            <a:pPr lvl="0" indent="0" marL="0">
              <a:buNone/>
            </a:pPr>
            <a:r>
              <a:rPr/>
              <a:t>120. Hayes-Larson E, Kezios KL, Mooney SJ, Lovasi G. Who is in this study, anyway? Guidelines for a useful Table 1. </a:t>
            </a:r>
            <a:r>
              <a:rPr i="1"/>
              <a:t>Journal of Clinical Epidemiology</a:t>
            </a:r>
            <a:r>
              <a:rPr/>
              <a:t>. 2019;114:125-132. doi:</a:t>
            </a:r>
            <a:r>
              <a:rPr>
                <a:hlinkClick r:id="rId119"/>
              </a:rPr>
              <a:t>10.1016/j.jclinepi.2019.06.011</a:t>
            </a:r>
          </a:p>
          <a:p>
            <a:pPr lvl="0" indent="0" marL="0">
              <a:buNone/>
            </a:pPr>
            <a:r>
              <a:rPr/>
              <a:t>121. Kwak SG, Kang H, Kim JH, et al. The principles of presenting statistical results: Table. </a:t>
            </a:r>
            <a:r>
              <a:rPr i="1"/>
              <a:t>Korean Journal of Anesthesiology</a:t>
            </a:r>
            <a:r>
              <a:rPr/>
              <a:t>. 2021;74(2):115-119. doi:</a:t>
            </a:r>
            <a:r>
              <a:rPr>
                <a:hlinkClick r:id="rId120"/>
              </a:rPr>
              <a:t>10.4097/kja.20582</a:t>
            </a:r>
          </a:p>
          <a:p>
            <a:pPr lvl="0" indent="0" marL="0">
              <a:buNone/>
            </a:pPr>
            <a:r>
              <a:rPr/>
              <a:t>122. Rich B. table1: Tables of descriptive statistics in HTML. 2023. </a:t>
            </a:r>
            <a:r>
              <a:rPr>
                <a:hlinkClick r:id="rId121"/>
              </a:rPr>
              <a:t>https://CRAN.R-project.org/package=table1.</a:t>
            </a:r>
          </a:p>
          <a:p>
            <a:pPr lvl="0" indent="0" marL="0">
              <a:buNone/>
            </a:pPr>
            <a:r>
              <a:rPr/>
              <a:t>123. Gohel D, Skintzos P. Flextable: Functions for tabular reporting. 2023. </a:t>
            </a:r>
            <a:r>
              <a:rPr>
                <a:hlinkClick r:id="rId122"/>
              </a:rPr>
              <a:t>https://CRAN.R-project.org/package=flextable.</a:t>
            </a:r>
          </a:p>
          <a:p>
            <a:pPr lvl="0" indent="0" marL="0">
              <a:buNone/>
            </a:pPr>
            <a:r>
              <a:rPr/>
              <a:t>124. Westreich D, Greenland S. The Table 2 Fallacy: Presenting and Interpreting Confounder and Modifier Coefficients. </a:t>
            </a:r>
            <a:r>
              <a:rPr i="1"/>
              <a:t>American Journal of Epidemiology</a:t>
            </a:r>
            <a:r>
              <a:rPr/>
              <a:t>. 2013;177(4):292-298. doi:</a:t>
            </a:r>
            <a:r>
              <a:rPr>
                <a:hlinkClick r:id="rId123"/>
              </a:rPr>
              <a:t>10.1093/aje/kws412</a:t>
            </a:r>
          </a:p>
          <a:p>
            <a:pPr lvl="0" indent="0" marL="0">
              <a:buNone/>
            </a:pPr>
            <a:r>
              <a:rPr/>
              <a:t>125. Park JH, Lee DK, Kang H, et al. The principles of presenting statistical results using figures. </a:t>
            </a:r>
            <a:r>
              <a:rPr i="1"/>
              <a:t>Korean Journal of Anesthesiology</a:t>
            </a:r>
            <a:r>
              <a:rPr/>
              <a:t>. 2022;75(2):139-150. doi:</a:t>
            </a:r>
            <a:r>
              <a:rPr>
                <a:hlinkClick r:id="rId124"/>
              </a:rPr>
              <a:t>10.4097/kja.21508</a:t>
            </a:r>
          </a:p>
          <a:p>
            <a:pPr lvl="0" indent="0" marL="0">
              <a:buNone/>
            </a:pPr>
            <a:r>
              <a:rPr/>
              <a:t>126. Wickham H. ggplot2: Elegant graphics for data analysis. 2016. </a:t>
            </a:r>
            <a:r>
              <a:rPr>
                <a:hlinkClick r:id="rId125"/>
              </a:rPr>
              <a:t>https://ggplot2.tidyverse.org.</a:t>
            </a:r>
          </a:p>
          <a:p>
            <a:pPr lvl="0" indent="0" marL="0">
              <a:buNone/>
            </a:pPr>
            <a:r>
              <a:rPr/>
              <a:t>127. Sievert C. Interactive web-based data visualization with r, plotly, and shiny. 2020. </a:t>
            </a:r>
            <a:r>
              <a:rPr>
                <a:hlinkClick r:id="rId126"/>
              </a:rPr>
              <a:t>https://plotly-r.com.</a:t>
            </a:r>
          </a:p>
          <a:p>
            <a:pPr lvl="0" indent="0" marL="0">
              <a:buNone/>
            </a:pPr>
            <a:r>
              <a:rPr/>
              <a:t>128. Wei T, Simko V. R package ’corrplot’: Visualization of a correlation matrix. 2021. </a:t>
            </a:r>
            <a:r>
              <a:rPr>
                <a:hlinkClick r:id="rId127"/>
              </a:rPr>
              <a:t>https://github.com/taiyun/corrplot.</a:t>
            </a:r>
          </a:p>
          <a:p>
            <a:pPr lvl="0" indent="0" marL="0">
              <a:buNone/>
            </a:pPr>
            <a:r>
              <a:rPr/>
              <a:t>129. Cumming G, Fidler F, Vaux DL. Error bars in experimental biology. </a:t>
            </a:r>
            <a:r>
              <a:rPr i="1"/>
              <a:t>The Journal of Cell Biology</a:t>
            </a:r>
            <a:r>
              <a:rPr/>
              <a:t>. 2007;177(1):7-11. doi:</a:t>
            </a:r>
            <a:r>
              <a:rPr>
                <a:hlinkClick r:id="rId128"/>
              </a:rPr>
              <a:t>10.1083/jcb.200611141</a:t>
            </a:r>
          </a:p>
          <a:p>
            <a:pPr lvl="0" indent="0" marL="0">
              <a:buNone/>
            </a:pPr>
            <a:r>
              <a:rPr/>
              <a:t>130. Weissgerber TL, Winham SJ, Heinzen EP, et al. Reveal, Don’t Conceal. </a:t>
            </a:r>
            <a:r>
              <a:rPr i="1"/>
              <a:t>Circulation</a:t>
            </a:r>
            <a:r>
              <a:rPr/>
              <a:t>. 2019;140(18):1506-1518. doi:</a:t>
            </a:r>
            <a:r>
              <a:rPr>
                <a:hlinkClick r:id="rId129"/>
              </a:rPr>
              <a:t>10.1161/circulationaha.118.037777</a:t>
            </a:r>
          </a:p>
          <a:p>
            <a:pPr lvl="0" indent="0" marL="0">
              <a:buNone/>
            </a:pPr>
            <a:r>
              <a:rPr/>
              <a:t>131. Xiao N. Ggsci: Scientific journal and sci-fi themed color palettes for ’ggplot2’. 2023. </a:t>
            </a:r>
            <a:r>
              <a:rPr>
                <a:hlinkClick r:id="rId130"/>
              </a:rPr>
              <a:t>https://CRAN.R-project.org/package=ggsci.</a:t>
            </a:r>
          </a:p>
          <a:p>
            <a:pPr lvl="0" indent="0" marL="0">
              <a:buNone/>
            </a:pPr>
            <a:r>
              <a:rPr/>
              <a:t>132. Urbanek S, Johnson K. Tiff: Read and write TIFF images. 2022. </a:t>
            </a:r>
            <a:r>
              <a:rPr>
                <a:hlinkClick r:id="rId131"/>
              </a:rPr>
              <a:t>https://CRAN.R-project.org/package=tiff.</a:t>
            </a:r>
          </a:p>
          <a:p>
            <a:pPr lvl="0" indent="0" marL="0">
              <a:buNone/>
            </a:pPr>
            <a:r>
              <a:rPr/>
              <a:t>133. Curran-Everett D. Explorations in statistics: hypothesis tests and </a:t>
            </a:r>
            <a:r>
              <a:rPr i="1"/>
              <a:t>P</a:t>
            </a:r>
            <a:r>
              <a:rPr/>
              <a:t> values. </a:t>
            </a:r>
            <a:r>
              <a:rPr i="1"/>
              <a:t>Advances in Physiology Education</a:t>
            </a:r>
            <a:r>
              <a:rPr/>
              <a:t>. 2009;33(2):81-86. doi:</a:t>
            </a:r>
            <a:r>
              <a:rPr>
                <a:hlinkClick r:id="rId132"/>
              </a:rPr>
              <a:t>10.1152/advan.90218.2008</a:t>
            </a:r>
          </a:p>
          <a:p>
            <a:pPr lvl="0" indent="0" marL="0">
              <a:buNone/>
            </a:pPr>
            <a:r>
              <a:rPr/>
              <a:t>134. Vandenbroucke JP, Pearce N. From ideas to studies: how to get ideas and sharpen them into research questions. </a:t>
            </a:r>
            <a:r>
              <a:rPr i="1"/>
              <a:t>Clinical Epidemiology</a:t>
            </a:r>
            <a:r>
              <a:rPr/>
              <a:t>. 2018;Volume 10:253-264. doi:</a:t>
            </a:r>
            <a:r>
              <a:rPr>
                <a:hlinkClick r:id="rId133"/>
              </a:rPr>
              <a:t>10.2147/clep.s142940</a:t>
            </a:r>
          </a:p>
          <a:p>
            <a:pPr lvl="0" indent="0" marL="0">
              <a:buNone/>
            </a:pPr>
            <a:r>
              <a:rPr/>
              <a:t>135. Lakens D, Scheel AM, Isager PM. Equivalence Testing for Psychological Research: A Tutorial. </a:t>
            </a:r>
            <a:r>
              <a:rPr i="1"/>
              <a:t>Advances in Methods and Practices in Psychological Science</a:t>
            </a:r>
            <a:r>
              <a:rPr/>
              <a:t>. 2018;1(2):259-269. doi:</a:t>
            </a:r>
            <a:r>
              <a:rPr>
                <a:hlinkClick r:id="rId134"/>
              </a:rPr>
              <a:t>10.1177/2515245918770963</a:t>
            </a:r>
          </a:p>
          <a:p>
            <a:pPr lvl="0" indent="0" marL="0">
              <a:buNone/>
            </a:pPr>
            <a:r>
              <a:rPr/>
              <a:t>136. Weintraub PG. The Importance of Publishing Negative Results. </a:t>
            </a:r>
            <a:r>
              <a:rPr i="1"/>
              <a:t>Journal of Insect Science</a:t>
            </a:r>
            <a:r>
              <a:rPr/>
              <a:t>. 2016;16(1):109. doi:</a:t>
            </a:r>
            <a:r>
              <a:rPr>
                <a:hlinkClick r:id="rId135"/>
              </a:rPr>
              <a:t>10.1093/jisesa/iew092</a:t>
            </a:r>
          </a:p>
          <a:p>
            <a:pPr lvl="0" indent="0" marL="0">
              <a:buNone/>
            </a:pPr>
            <a:r>
              <a:rPr/>
              <a:t>137. Sullivan GM, Feinn R. Using Effect Sizeor Why the </a:t>
            </a:r>
            <a:r>
              <a:rPr i="1"/>
              <a:t>P</a:t>
            </a:r>
            <a:r>
              <a:rPr/>
              <a:t> Value Is Not Enough. </a:t>
            </a:r>
            <a:r>
              <a:rPr i="1"/>
              <a:t>Journal of Graduate Medical Education</a:t>
            </a:r>
            <a:r>
              <a:rPr/>
              <a:t>. 2012;4(3):279-282. doi:</a:t>
            </a:r>
            <a:r>
              <a:rPr>
                <a:hlinkClick r:id="rId136"/>
              </a:rPr>
              <a:t>10.4300/jgme-d-12-00156.1</a:t>
            </a:r>
          </a:p>
          <a:p>
            <a:pPr lvl="0" indent="0" marL="0">
              <a:buNone/>
            </a:pPr>
            <a:r>
              <a:rPr/>
              <a:t>138. Kim HY. Statistical notes for clinical researchers: effect size. </a:t>
            </a:r>
            <a:r>
              <a:rPr i="1"/>
              <a:t>Restorative Dentistry &amp; Endodontics</a:t>
            </a:r>
            <a:r>
              <a:rPr/>
              <a:t>. 2015;40(4):328. doi:</a:t>
            </a:r>
            <a:r>
              <a:rPr>
                <a:hlinkClick r:id="rId137"/>
              </a:rPr>
              <a:t>10.5395/rde.2015.40.4.328</a:t>
            </a:r>
          </a:p>
          <a:p>
            <a:pPr lvl="0" indent="0" marL="0">
              <a:buNone/>
            </a:pPr>
            <a:r>
              <a:rPr/>
              <a:t>139. Heckman MG, Davis JM, Crowson CS. Post Hoc Power Calculations: An Inappropriate Method for Interpreting the Findings of a Research Study. </a:t>
            </a:r>
            <a:r>
              <a:rPr i="1"/>
              <a:t>The Journal of Rheumatology</a:t>
            </a:r>
            <a:r>
              <a:rPr/>
              <a:t>. 2022;49(8):867-870. doi:</a:t>
            </a:r>
            <a:r>
              <a:rPr>
                <a:hlinkClick r:id="rId138"/>
              </a:rPr>
              <a:t>10.3899/jrheum.211115</a:t>
            </a:r>
          </a:p>
          <a:p>
            <a:pPr lvl="0" indent="0" marL="0">
              <a:buNone/>
            </a:pPr>
            <a:r>
              <a:rPr/>
              <a:t>140. Khamis H. Measures of Association: How to Choose? </a:t>
            </a:r>
            <a:r>
              <a:rPr i="1"/>
              <a:t>Journal of Diagnostic Medical Sonography</a:t>
            </a:r>
            <a:r>
              <a:rPr/>
              <a:t>. 2008;24(3):155-162. doi:</a:t>
            </a:r>
            <a:r>
              <a:rPr>
                <a:hlinkClick r:id="rId139"/>
              </a:rPr>
              <a:t>10.1177/8756479308317006</a:t>
            </a:r>
          </a:p>
          <a:p>
            <a:pPr lvl="0" indent="0" marL="0">
              <a:buNone/>
            </a:pPr>
            <a:r>
              <a:rPr/>
              <a:t>141. Allison JS, Santana L, (Jaco) Visagie IJH. A primer on simple measures of association taught at undergraduate level. </a:t>
            </a:r>
            <a:r>
              <a:rPr i="1"/>
              <a:t>Teaching Statistics</a:t>
            </a:r>
            <a:r>
              <a:rPr/>
              <a:t>. 2022;44(3):96-103. doi:</a:t>
            </a:r>
            <a:r>
              <a:rPr>
                <a:hlinkClick r:id="rId140"/>
              </a:rPr>
              <a:t>10.1111/test.12307</a:t>
            </a:r>
          </a:p>
          <a:p>
            <a:pPr lvl="0" indent="0" marL="0">
              <a:buNone/>
            </a:pPr>
            <a:r>
              <a:rPr/>
              <a:t>142. McHugh ML. The chi-square test of independence. </a:t>
            </a:r>
            <a:r>
              <a:rPr i="1"/>
              <a:t>Biochemia Medica</a:t>
            </a:r>
            <a:r>
              <a:rPr/>
              <a:t>. 2013:143-149. doi:</a:t>
            </a:r>
            <a:r>
              <a:rPr>
                <a:hlinkClick r:id="rId141"/>
              </a:rPr>
              <a:t>10.11613/bm.2013.018</a:t>
            </a:r>
          </a:p>
          <a:p>
            <a:pPr lvl="0" indent="0" marL="0">
              <a:buNone/>
            </a:pPr>
            <a:r>
              <a:rPr/>
              <a:t>143. Kim HY. Statistical notes for clinical researchers: Chi-squared test and Fisher’s exact test. </a:t>
            </a:r>
            <a:r>
              <a:rPr i="1"/>
              <a:t>Restorative Dentistry &amp; Endodontics</a:t>
            </a:r>
            <a:r>
              <a:rPr/>
              <a:t>. 2017;42(2):152. doi:</a:t>
            </a:r>
            <a:r>
              <a:rPr>
                <a:hlinkClick r:id="rId142"/>
              </a:rPr>
              <a:t>10.5395/rde.2017.42.2.152</a:t>
            </a:r>
          </a:p>
          <a:p>
            <a:pPr lvl="0" indent="0" marL="0">
              <a:buNone/>
            </a:pPr>
            <a:r>
              <a:rPr/>
              <a:t>144. Sjoberg DD, Whiting K, Curry M, Lavery JA, Larmarange J. Reproducible summary tables with the gtsummary package. 2021;13:570-580. doi:</a:t>
            </a:r>
            <a:r>
              <a:rPr>
                <a:hlinkClick r:id="rId143"/>
              </a:rPr>
              <a:t>10.32614/RJ-2021-053</a:t>
            </a:r>
          </a:p>
          <a:p>
            <a:pPr lvl="0" indent="0" marL="0">
              <a:buNone/>
            </a:pPr>
            <a:r>
              <a:rPr/>
              <a:t>145. Suits DB. Use of Dummy Variables in Regression Equations. </a:t>
            </a:r>
            <a:r>
              <a:rPr i="1"/>
              <a:t>Journal of the American Statistical Association</a:t>
            </a:r>
            <a:r>
              <a:rPr/>
              <a:t>. 1957;52(280):548-551. doi:</a:t>
            </a:r>
            <a:r>
              <a:rPr>
                <a:hlinkClick r:id="rId144"/>
              </a:rPr>
              <a:t>10.1080/01621459.1957.10501412</a:t>
            </a:r>
          </a:p>
          <a:p>
            <a:pPr lvl="0" indent="0" marL="0">
              <a:buNone/>
            </a:pPr>
            <a:r>
              <a:rPr/>
              <a:t>146. Healy MJ. Statistics from the inside. 16. Multiple regression (2). </a:t>
            </a:r>
            <a:r>
              <a:rPr i="1"/>
              <a:t>Archives of Disease in Childhood</a:t>
            </a:r>
            <a:r>
              <a:rPr/>
              <a:t>. 1995;73(3):270-274. doi:</a:t>
            </a:r>
            <a:r>
              <a:rPr>
                <a:hlinkClick r:id="rId145"/>
              </a:rPr>
              <a:t>10.1136/adc.73.3.270</a:t>
            </a:r>
          </a:p>
          <a:p>
            <a:pPr lvl="0" indent="0" marL="0">
              <a:buNone/>
            </a:pPr>
            <a:r>
              <a:rPr/>
              <a:t>147. Kaplan J. fastDummies: Fast creation of dummy (binary) columns and rows from categorical variables. 2023. </a:t>
            </a:r>
            <a:r>
              <a:rPr>
                <a:hlinkClick r:id="rId146"/>
              </a:rPr>
              <a:t>https://CRAN.R-project.org/package=fastDummies.</a:t>
            </a:r>
          </a:p>
          <a:p>
            <a:pPr lvl="0" indent="0" marL="0">
              <a:buNone/>
            </a:pPr>
            <a:r>
              <a:rPr/>
              <a:t>148. Hidalgo B, Goodman M. Multivariate or Multivariable Regression? </a:t>
            </a:r>
            <a:r>
              <a:rPr i="1"/>
              <a:t>American Journal of Public Health</a:t>
            </a:r>
            <a:r>
              <a:rPr/>
              <a:t>. 2013;103(1):39-40. doi:</a:t>
            </a:r>
            <a:r>
              <a:rPr>
                <a:hlinkClick r:id="rId147"/>
              </a:rPr>
              <a:t>10.2105/ajph.2012.300897</a:t>
            </a:r>
          </a:p>
          <a:p>
            <a:pPr lvl="0" indent="0" marL="0">
              <a:buNone/>
            </a:pPr>
            <a:r>
              <a:rPr/>
              <a:t>149. Arel-Bundock V. Modelsummary: Data and model summaries in r. 2022;103. doi:</a:t>
            </a:r>
            <a:r>
              <a:rPr>
                <a:hlinkClick r:id="rId148"/>
              </a:rPr>
              <a:t>10.18637/jss.v103.i01</a:t>
            </a:r>
          </a:p>
          <a:p>
            <a:pPr lvl="0" indent="0" marL="0">
              <a:buNone/>
            </a:pPr>
            <a:r>
              <a:rPr/>
              <a:t>150. Baron RM, Kenny DA. The moderatormediator variable distinction in social psychological research: Conceptual, strategic, and statistical considerations. </a:t>
            </a:r>
            <a:r>
              <a:rPr i="1"/>
              <a:t>Journal of Personality and Social Psychology</a:t>
            </a:r>
            <a:r>
              <a:rPr/>
              <a:t>. 1986;51(6):1173-1182. doi:</a:t>
            </a:r>
            <a:r>
              <a:rPr>
                <a:hlinkClick r:id="rId149"/>
              </a:rPr>
              <a:t>10.1037/0022-3514.51.6.1173</a:t>
            </a:r>
          </a:p>
          <a:p>
            <a:pPr lvl="0" indent="0" marL="0">
              <a:buNone/>
            </a:pPr>
            <a:r>
              <a:rPr/>
              <a:t>151. DALES LG, URY HK. An Improper Use of Statistical Significance Testing in Studying Covariables. </a:t>
            </a:r>
            <a:r>
              <a:rPr i="1"/>
              <a:t>International Journal of Epidemiology</a:t>
            </a:r>
            <a:r>
              <a:rPr/>
              <a:t>. 1978;7(4):373-376. doi:</a:t>
            </a:r>
            <a:r>
              <a:rPr>
                <a:hlinkClick r:id="rId150"/>
              </a:rPr>
              <a:t>10.1093/ije/7.4.373</a:t>
            </a:r>
          </a:p>
          <a:p>
            <a:pPr lvl="0" indent="0" marL="0">
              <a:buNone/>
            </a:pPr>
            <a:r>
              <a:rPr/>
              <a:t>152. Sun GW, Shook TL, Kay GL. Inappropriate use of bivariable analysis to screen risk factors for use in multivariable analysis. </a:t>
            </a:r>
            <a:r>
              <a:rPr i="1"/>
              <a:t>Journal of Clinical Epidemiology</a:t>
            </a:r>
            <a:r>
              <a:rPr/>
              <a:t>. 1996;49(8):907-916. doi:</a:t>
            </a:r>
            <a:r>
              <a:rPr>
                <a:hlinkClick r:id="rId151"/>
              </a:rPr>
              <a:t>10.1016/0895-4356(96)00025-x</a:t>
            </a:r>
          </a:p>
          <a:p>
            <a:pPr lvl="0" indent="0" marL="0">
              <a:buNone/>
            </a:pPr>
            <a:r>
              <a:rPr/>
              <a:t>153. Ihaka R, Gentleman R. R: A language for data analysis and graphics. </a:t>
            </a:r>
            <a:r>
              <a:rPr i="1"/>
              <a:t>Journal of Computational and Graphical Statistics</a:t>
            </a:r>
            <a:r>
              <a:rPr/>
              <a:t>. 1996;5(3):299. doi:</a:t>
            </a:r>
            <a:r>
              <a:rPr>
                <a:hlinkClick r:id="rId152"/>
              </a:rPr>
              <a:t>10.2307/1390807</a:t>
            </a:r>
          </a:p>
          <a:p>
            <a:pPr lvl="0" indent="0" marL="0">
              <a:buNone/>
            </a:pPr>
            <a:r>
              <a:rPr/>
              <a:t>154. Racine JS. RStudio: A Platform-Independent IDE for R and Sweave. </a:t>
            </a:r>
            <a:r>
              <a:rPr i="1"/>
              <a:t>Journal of Applied Econometrics</a:t>
            </a:r>
            <a:r>
              <a:rPr/>
              <a:t>. 2011;27(1):167-172. doi:</a:t>
            </a:r>
            <a:r>
              <a:rPr>
                <a:hlinkClick r:id="rId153"/>
              </a:rPr>
              <a:t>10.1002/jae.1278</a:t>
            </a:r>
          </a:p>
          <a:p>
            <a:pPr lvl="0" indent="0" marL="0">
              <a:buNone/>
            </a:pPr>
            <a:r>
              <a:rPr/>
              <a:t>155. Mair P. Thou shalt be reproducible! A technology perspective. </a:t>
            </a:r>
            <a:r>
              <a:rPr i="1"/>
              <a:t>Frontiers in Psychology</a:t>
            </a:r>
            <a:r>
              <a:rPr/>
              <a:t>. 2016;7. doi:</a:t>
            </a:r>
            <a:r>
              <a:rPr>
                <a:hlinkClick r:id="rId154"/>
              </a:rPr>
              <a:t>10.3389/fpsyg.2016.01079</a:t>
            </a:r>
          </a:p>
          <a:p>
            <a:pPr lvl="0" indent="0" marL="0">
              <a:buNone/>
            </a:pPr>
            <a:r>
              <a:rPr/>
              <a:t>156. Schwab, Simon, Held, Leonhard. Statistical programming: Small mistakes, big impacts. </a:t>
            </a:r>
            <a:r>
              <a:rPr i="1"/>
              <a:t>Wiley-Blackwell Publishing, Inc</a:t>
            </a:r>
            <a:r>
              <a:rPr/>
              <a:t>. 2021. doi:</a:t>
            </a:r>
            <a:r>
              <a:rPr>
                <a:hlinkClick r:id="rId155"/>
              </a:rPr>
              <a:t>10.5167/UZH-205154</a:t>
            </a:r>
          </a:p>
          <a:p>
            <a:pPr lvl="0" indent="0" marL="0">
              <a:buNone/>
            </a:pPr>
            <a:r>
              <a:rPr/>
              <a:t>157. Eglen SJ, Marwick B, Halchenko YO, et al. Toward standard practices for sharing computer code and programs in neuroscience. </a:t>
            </a:r>
            <a:r>
              <a:rPr i="1"/>
              <a:t>Nature Neuroscience</a:t>
            </a:r>
            <a:r>
              <a:rPr/>
              <a:t>. 2017;20(6):770-773. doi:</a:t>
            </a:r>
            <a:r>
              <a:rPr>
                <a:hlinkClick r:id="rId156"/>
              </a:rPr>
              <a:t>10.1038/nn.4550</a:t>
            </a:r>
          </a:p>
          <a:p>
            <a:pPr lvl="0" indent="0" marL="0">
              <a:buNone/>
            </a:pPr>
            <a:r>
              <a:rPr/>
              <a:t>158. Francisco Rodríguez-Sánchez, Connor P. Jackson, Shaurita D. Hutchins. Grateful: Facilitate citation of r packages. 2023. </a:t>
            </a:r>
            <a:r>
              <a:rPr>
                <a:hlinkClick r:id="rId157"/>
              </a:rPr>
              <a:t>https://github.com/Pakillo/grateful.</a:t>
            </a:r>
          </a:p>
          <a:p>
            <a:pPr lvl="0" indent="0" marL="0">
              <a:buNone/>
            </a:pPr>
            <a:r>
              <a:rPr/>
              <a:t>159. Xie Y. formatR: Format r code automatically. 2022. </a:t>
            </a:r>
            <a:r>
              <a:rPr>
                <a:hlinkClick r:id="rId158"/>
              </a:rPr>
              <a:t>https://CRAN.R-project.org/package=formatR.</a:t>
            </a:r>
          </a:p>
          <a:p>
            <a:pPr lvl="0" indent="0" marL="0">
              <a:buNone/>
            </a:pPr>
            <a:r>
              <a:rPr/>
              <a:t>160. Love J, Selker R, Marsman M, et al. </a:t>
            </a:r>
            <a:r>
              <a:rPr b="1"/>
              <a:t>JASP</a:t>
            </a:r>
            <a:r>
              <a:rPr/>
              <a:t>: Graphical Statistical Software for Common Statistical Designs. </a:t>
            </a:r>
            <a:r>
              <a:rPr i="1"/>
              <a:t>Journal of Statistical Software</a:t>
            </a:r>
            <a:r>
              <a:rPr/>
              <a:t>. 2019;88(2). doi:</a:t>
            </a:r>
            <a:r>
              <a:rPr>
                <a:hlinkClick r:id="rId159"/>
              </a:rPr>
              <a:t>10.18637/jss.v088.i02</a:t>
            </a:r>
          </a:p>
          <a:p>
            <a:pPr lvl="0" indent="0" marL="0">
              <a:buNone/>
            </a:pPr>
            <a:r>
              <a:rPr/>
              <a:t>161. ŞAHİN M, AYBEK E. Jamovi: An easy to use statistical software for the social scientists. </a:t>
            </a:r>
            <a:r>
              <a:rPr i="1"/>
              <a:t>International Journal of Assessment Tools in Education</a:t>
            </a:r>
            <a:r>
              <a:rPr/>
              <a:t>. 2020;6(4):670-692. doi:</a:t>
            </a:r>
            <a:r>
              <a:rPr>
                <a:hlinkClick r:id="rId160"/>
              </a:rPr>
              <a:t>10.21449/ijate.661803</a:t>
            </a:r>
          </a:p>
          <a:p>
            <a:pPr lvl="0" indent="0" marL="0">
              <a:buNone/>
            </a:pPr>
            <a:r>
              <a:rPr/>
              <a:t>162. Resnik DB, Shamoo AE. Reproducibility and Research Integrity. </a:t>
            </a:r>
            <a:r>
              <a:rPr i="1"/>
              <a:t>Accountability in Research</a:t>
            </a:r>
            <a:r>
              <a:rPr/>
              <a:t>. 2016;24(2):116-123. doi:</a:t>
            </a:r>
            <a:r>
              <a:rPr>
                <a:hlinkClick r:id="rId161"/>
              </a:rPr>
              <a:t>10.1080/08989621.2016.1257387</a:t>
            </a:r>
          </a:p>
          <a:p>
            <a:pPr lvl="0" indent="0" marL="0">
              <a:buNone/>
            </a:pPr>
            <a:r>
              <a:rPr/>
              <a:t>163. Hofner B, Schmid M, Edler L. Reproducible research in statistics: A review and guidelines for the </a:t>
            </a:r>
            <a:r>
              <a:rPr i="1"/>
              <a:t>Biometrical Journal</a:t>
            </a:r>
            <a:r>
              <a:rPr/>
              <a:t>. </a:t>
            </a:r>
            <a:r>
              <a:rPr i="1"/>
              <a:t>Biometrical Journal</a:t>
            </a:r>
            <a:r>
              <a:rPr/>
              <a:t>. 2015;58(2):416-427. doi:</a:t>
            </a:r>
            <a:r>
              <a:rPr>
                <a:hlinkClick r:id="rId162"/>
              </a:rPr>
              <a:t>10.1002/bimj.201500156</a:t>
            </a:r>
          </a:p>
          <a:p>
            <a:pPr lvl="0" indent="0" marL="0">
              <a:buNone/>
            </a:pPr>
            <a:r>
              <a:rPr/>
              <a:t>164. Zhao Y, Xiao N, Anderson K, Zhang Y. Electronic common technical document submission with analysis using R. </a:t>
            </a:r>
            <a:r>
              <a:rPr i="1"/>
              <a:t>Clinical Trials</a:t>
            </a:r>
            <a:r>
              <a:rPr/>
              <a:t>. 2022;20(1):89-92. doi:</a:t>
            </a:r>
            <a:r>
              <a:rPr>
                <a:hlinkClick r:id="rId163"/>
              </a:rPr>
              <a:t>10.1177/17407745221123244</a:t>
            </a:r>
          </a:p>
          <a:p>
            <a:pPr lvl="0" indent="0" marL="0">
              <a:buNone/>
            </a:pPr>
            <a:r>
              <a:rPr/>
              <a:t>165. R Core Team. R: A language and environment for statistical computing. 2023. </a:t>
            </a:r>
            <a:r>
              <a:rPr>
                <a:hlinkClick r:id="rId164"/>
              </a:rPr>
              <a:t>https://www.R-project.org/.</a:t>
            </a:r>
          </a:p>
          <a:p>
            <a:pPr lvl="0" indent="0" marL="0">
              <a:buNone/>
            </a:pPr>
            <a:r>
              <a:rPr/>
              <a:t>166. Allaire J, Xie Y, Dervieux C, et al. </a:t>
            </a:r>
            <a:r>
              <a:rPr i="1"/>
              <a:t>Rmarkdown: Dynamic Documents for r</a:t>
            </a:r>
            <a:r>
              <a:rPr/>
              <a:t>.; 2023. </a:t>
            </a:r>
            <a:r>
              <a:rPr>
                <a:hlinkClick r:id="rId165"/>
              </a:rPr>
              <a:t>https://CRAN.R-project.org/package=rmarkdown.</a:t>
            </a:r>
          </a:p>
          <a:p>
            <a:pPr lvl="0" indent="0" marL="0">
              <a:buNone/>
            </a:pPr>
            <a:r>
              <a:rPr/>
              <a:t>167. Holmes DT, Mobini M, McCudden CR. Reproducible manuscript preparation with RMarkdown application to JMSACL and other Elsevier Journals. </a:t>
            </a:r>
            <a:r>
              <a:rPr i="1"/>
              <a:t>Journal of Mass Spectrometry and Advances in the Clinical Lab</a:t>
            </a:r>
            <a:r>
              <a:rPr/>
              <a:t>. 2021;22:8-16. doi:</a:t>
            </a:r>
            <a:r>
              <a:rPr>
                <a:hlinkClick r:id="rId166"/>
              </a:rPr>
              <a:t>10.1016/j.jmsacl.2021.09.002</a:t>
            </a:r>
          </a:p>
          <a:p>
            <a:pPr lvl="0" indent="0" marL="0">
              <a:buNone/>
            </a:pPr>
            <a:r>
              <a:rPr/>
              <a:t>168. Ioannidis JPA. How to Make More Published Research True. </a:t>
            </a:r>
            <a:r>
              <a:rPr i="1"/>
              <a:t>PLoS Medicine</a:t>
            </a:r>
            <a:r>
              <a:rPr/>
              <a:t>. 2014;11(10):e1001747. doi:</a:t>
            </a:r>
            <a:r>
              <a:rPr>
                <a:hlinkClick r:id="rId167"/>
              </a:rPr>
              <a:t>10.1371/journal.pmed.1001747</a:t>
            </a:r>
          </a:p>
          <a:p>
            <a:pPr lvl="0" indent="0" marL="0">
              <a:buNone/>
            </a:pPr>
            <a:r>
              <a:rPr/>
              <a:t>169. Krieger N, Perzynski A, Dalton J. Projects: A project infrastructure for researchers. 2021. </a:t>
            </a:r>
            <a:r>
              <a:rPr>
                <a:hlinkClick r:id="rId168"/>
              </a:rPr>
              <a:t>https://CRAN.R-project.org/package=projects.</a:t>
            </a:r>
          </a:p>
          <a:p>
            <a:pPr lvl="0" indent="0" marL="0">
              <a:buNone/>
            </a:pPr>
            <a:r>
              <a:rPr/>
              <a:t>170. Wallisch C, Bach P, Hafermann L, et al. Review of guidance papers on regression modeling in statistical series of medical journals. Mathes T, ed. </a:t>
            </a:r>
            <a:r>
              <a:rPr i="1"/>
              <a:t>PLOS ONE</a:t>
            </a:r>
            <a:r>
              <a:rPr/>
              <a:t>. 2022;17(1):e0262918. doi:</a:t>
            </a:r>
            <a:r>
              <a:rPr>
                <a:hlinkClick r:id="rId169"/>
              </a:rPr>
              <a:t>10.1371/journal.pone.0262918</a:t>
            </a:r>
          </a:p>
          <a:p>
            <a:pPr lvl="0" indent="0" marL="0">
              <a:buNone/>
            </a:pPr>
            <a:r>
              <a:rPr/>
              <a:t>171. Lynggaard H, Bell J, Lösch C, et al. Principles and recommendations for incorporating estimands into clinical study protocol templates. </a:t>
            </a:r>
            <a:r>
              <a:rPr i="1"/>
              <a:t>Trials</a:t>
            </a:r>
            <a:r>
              <a:rPr/>
              <a:t>. 2022;23(1). doi:</a:t>
            </a:r>
            <a:r>
              <a:rPr>
                <a:hlinkClick r:id="rId170"/>
              </a:rPr>
              <a:t>10.1186/s13063-022-06515-2</a:t>
            </a:r>
          </a:p>
          <a:p>
            <a:pPr lvl="0" indent="0" marL="0">
              <a:buNone/>
            </a:pPr>
            <a:r>
              <a:rPr/>
              <a:t>172. Althouse AD, Below JE, Claggett BL, et al. Recommendations for Statistical Reporting in Cardiovascular Medicine: A Special Report From the American Heart Association. </a:t>
            </a:r>
            <a:r>
              <a:rPr i="1"/>
              <a:t>Circulation</a:t>
            </a:r>
            <a:r>
              <a:rPr/>
              <a:t>. 2021;144(4). doi:</a:t>
            </a:r>
            <a:r>
              <a:rPr>
                <a:hlinkClick r:id="rId171"/>
              </a:rPr>
              <a:t>10.1161/circulationaha.121.055393</a:t>
            </a:r>
          </a:p>
          <a:p>
            <a:pPr lvl="0" indent="0" marL="0">
              <a:buNone/>
            </a:pPr>
            <a:r>
              <a:rPr/>
              <a:t>173.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72"/>
              </a:rPr>
              <a:t>10.1016/j.jclinepi.2021.01.008</a:t>
            </a:r>
          </a:p>
          <a:p>
            <a:pPr lvl="0" indent="0" marL="0">
              <a:buNone/>
            </a:pPr>
            <a:r>
              <a:rPr/>
              <a:t>174. Vickers AJ, Assel MJ, Sjoberg DD, et al. Guidelines for Reporting of Figures and Tables for Clinical Research in Urology. </a:t>
            </a:r>
            <a:r>
              <a:rPr i="1"/>
              <a:t>Urology</a:t>
            </a:r>
            <a:r>
              <a:rPr/>
              <a:t>. 2020;142:1-13. doi:</a:t>
            </a:r>
            <a:r>
              <a:rPr>
                <a:hlinkClick r:id="rId173"/>
              </a:rPr>
              <a:t>10.1016/j.urology.2020.05.002</a:t>
            </a:r>
          </a:p>
          <a:p>
            <a:pPr lvl="0" indent="0" marL="0">
              <a:buNone/>
            </a:pPr>
            <a:r>
              <a:rPr/>
              <a:t>175. Assel M, Sjoberg D, Elders A, et al. Guidelines for Reporting of Statistics for Clinical Research in Urology. </a:t>
            </a:r>
            <a:r>
              <a:rPr i="1"/>
              <a:t>Journal of Urology</a:t>
            </a:r>
            <a:r>
              <a:rPr/>
              <a:t>. 2019;201(3):595-604. doi:</a:t>
            </a:r>
            <a:r>
              <a:rPr>
                <a:hlinkClick r:id="rId174"/>
              </a:rPr>
              <a:t>10.1097/ju.0000000000000001</a:t>
            </a:r>
          </a:p>
          <a:p>
            <a:pPr lvl="0" indent="0" marL="0">
              <a:buNone/>
            </a:pPr>
            <a:r>
              <a:rPr/>
              <a:t>176. Gamble C, Krishan A, Stocken D, et al. Guidelines for the Content of Statistical Analysis Plans in Clinical Trials. </a:t>
            </a:r>
            <a:r>
              <a:rPr i="1"/>
              <a:t>JAMA</a:t>
            </a:r>
            <a:r>
              <a:rPr/>
              <a:t>. 2017;318(23):2337. doi:</a:t>
            </a:r>
            <a:r>
              <a:rPr>
                <a:hlinkClick r:id="rId175"/>
              </a:rPr>
              <a:t>10.1001/jama.2017.18556</a:t>
            </a:r>
          </a:p>
          <a:p>
            <a:pPr lvl="0" indent="0" marL="0">
              <a:buNone/>
            </a:pPr>
            <a:r>
              <a:rPr/>
              <a:t>177.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76"/>
              </a:rPr>
              <a:t>10.1016/j.ijnurstu.2014.09.006</a:t>
            </a:r>
          </a:p>
          <a:p>
            <a:pPr lvl="0" indent="0" marL="0">
              <a:buNone/>
            </a:pPr>
            <a:r>
              <a:rPr/>
              <a:t>178. Weissgerber TL, Milic NM, Winham SJ, Garovic VD. Beyond Bar and Line Graphs: Time for a New Data Presentation Paradigm. </a:t>
            </a:r>
            <a:r>
              <a:rPr i="1"/>
              <a:t>PLOS Biology</a:t>
            </a:r>
            <a:r>
              <a:rPr/>
              <a:t>. 2015;13(4):e1002128. doi:</a:t>
            </a:r>
            <a:r>
              <a:rPr>
                <a:hlinkClick r:id="rId177"/>
              </a:rPr>
              <a:t>10.1371/journal.pbio.1002128</a:t>
            </a:r>
          </a:p>
          <a:p>
            <a:pPr lvl="0" indent="0" marL="0">
              <a:buNone/>
            </a:pPr>
            <a:r>
              <a:rPr/>
              <a:t>179. Sauerbrei W, Abrahamowicz M, Altman DG, Cessie S, Carpenter J. STRengthening Analytical Thinking for Observational Studies: the STRATOS initiative. </a:t>
            </a:r>
            <a:r>
              <a:rPr i="1"/>
              <a:t>Statistics in Medicine</a:t>
            </a:r>
            <a:r>
              <a:rPr/>
              <a:t>. 2014;33(30):5413-5432. doi:</a:t>
            </a:r>
            <a:r>
              <a:rPr>
                <a:hlinkClick r:id="rId178"/>
              </a:rPr>
              <a:t>10.1002/sim.6265</a:t>
            </a:r>
          </a:p>
          <a:p>
            <a:pPr lvl="0" indent="0" marL="0">
              <a:buNone/>
            </a:pPr>
            <a:r>
              <a:rPr/>
              <a:t>180. Groves T. Research methods and reporting. </a:t>
            </a:r>
            <a:r>
              <a:rPr i="1"/>
              <a:t>BMJ</a:t>
            </a:r>
            <a:r>
              <a:rPr/>
              <a:t>. 2008;337(oct22 1):a2201-a2201. doi:</a:t>
            </a:r>
            <a:r>
              <a:rPr>
                <a:hlinkClick r:id="rId179"/>
              </a:rPr>
              <a:t>10.1136/bmj.a2201</a:t>
            </a:r>
          </a:p>
          <a:p>
            <a:pPr lvl="0" indent="0" marL="0">
              <a:buNone/>
            </a:pPr>
            <a:r>
              <a:rPr/>
              <a:t>181. Stratton IM, Neil A. How to ensure your paper is rejected by the statistical reviewer. </a:t>
            </a:r>
            <a:r>
              <a:rPr i="1"/>
              <a:t>Diabetic Medicine</a:t>
            </a:r>
            <a:r>
              <a:rPr/>
              <a:t>. 2005;22(4):371-373. doi:</a:t>
            </a:r>
            <a:r>
              <a:rPr>
                <a:hlinkClick r:id="rId180"/>
              </a:rPr>
              <a:t>10.1111/j.1464-5491.2004.01443.x</a:t>
            </a:r>
          </a:p>
          <a:p>
            <a:pPr lvl="0" indent="0" marL="0">
              <a:buNone/>
            </a:pPr>
            <a:r>
              <a:rPr/>
              <a:t>182. Gardner MJ, Machin D, Campbell MJ. Use of check lists in assessing the statistical content of medical studies. </a:t>
            </a:r>
            <a:r>
              <a:rPr i="1"/>
              <a:t>BMJ</a:t>
            </a:r>
            <a:r>
              <a:rPr/>
              <a:t>. 1986;292(6523):810-812. doi:</a:t>
            </a:r>
            <a:r>
              <a:rPr>
                <a:hlinkClick r:id="rId181"/>
              </a:rPr>
              <a:t>10.1136/bmj.292.6523.810</a:t>
            </a:r>
          </a:p>
          <a:p>
            <a:pPr lvl="0" indent="0" marL="0">
              <a:buNone/>
            </a:pPr>
            <a:r>
              <a:rPr/>
              <a:t>183. Mascha EJ, Vetter TR. The Statistical Checklist and Statistical Review. </a:t>
            </a:r>
            <a:r>
              <a:rPr i="1"/>
              <a:t>Anesthesia &amp; Analgesia</a:t>
            </a:r>
            <a:r>
              <a:rPr/>
              <a:t>. 2017;124(3):719-721. doi:</a:t>
            </a:r>
            <a:r>
              <a:rPr>
                <a:hlinkClick r:id="rId182"/>
              </a:rPr>
              <a:t>10.1213/ane.0000000000001863</a:t>
            </a:r>
          </a:p>
          <a:p>
            <a:pPr lvl="0" indent="0" marL="0">
              <a:buNone/>
            </a:pPr>
            <a:r>
              <a:rPr/>
              <a:t>184. Mansournia MA, Collins GS, Nielsen RO, et al. A CHecklist for statistical Assessment of Medical Papers (the CHAMP statement): explanation and elaboration. </a:t>
            </a:r>
            <a:r>
              <a:rPr i="1"/>
              <a:t>British Journal of Sports Medicine</a:t>
            </a:r>
            <a:r>
              <a:rPr/>
              <a:t>. 2021;55(18):1009-1017. doi:</a:t>
            </a:r>
            <a:r>
              <a:rPr>
                <a:hlinkClick r:id="rId183"/>
              </a:rPr>
              <a:t>10.1136/bjsports-2020-103652</a:t>
            </a:r>
          </a:p>
          <a:p>
            <a:pPr lvl="0" indent="0" marL="0">
              <a:buNone/>
            </a:pPr>
            <a:r>
              <a:rPr/>
              <a:t>185. Gil-Sierra MD, Fénix-Caballero S, Abdel kader-Martin L, et al. Checklist for clinical applicability of subgroup analysis. </a:t>
            </a:r>
            <a:r>
              <a:rPr i="1"/>
              <a:t>Journal of Clinical Pharmacy and Therapeutics</a:t>
            </a:r>
            <a:r>
              <a:rPr/>
              <a:t>. 2019;45(3):530-538. doi:</a:t>
            </a:r>
            <a:r>
              <a:rPr>
                <a:hlinkClick r:id="rId184"/>
              </a:rPr>
              <a:t>10.1111/jcpt.13102</a:t>
            </a:r>
          </a:p>
          <a:p>
            <a:pPr lvl="0" indent="0" marL="0">
              <a:buNone/>
            </a:pPr>
            <a:r>
              <a:rPr/>
              <a:t>186. Altman DG, Simera I, Hoey J, Moher D, Schulz K. EQUATOR: reporting guidelines for health research. </a:t>
            </a:r>
            <a:r>
              <a:rPr i="1"/>
              <a:t>The Lancet</a:t>
            </a:r>
            <a:r>
              <a:rPr/>
              <a:t>. 2008;371(9619):1149-1150. doi:</a:t>
            </a:r>
            <a:r>
              <a:rPr>
                <a:hlinkClick r:id="rId185"/>
              </a:rPr>
              <a:t>10.1016/s0140-6736(08)60505-x</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129p.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p>
          <a:p>
            <a:pPr lvl="0" indent="0" marL="0">
              <a:buNone/>
            </a:pPr>
            <a:r>
              <a:rPr/>
              <a:t>A versão online desta obra está licenciada com uma Licença Creative Commons Atribuição-NãoComercial 4.0 Internacional.</a:t>
            </a:r>
          </a:p>
          <a:p>
            <a:pPr lvl="0" indent="0" marL="0">
              <a:buNone/>
            </a:pP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3</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4,5</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6</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8,9</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10,11</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15</a:t>
            </a:r>
          </a:p>
          <a:p>
            <a:pPr lvl="0"/>
            <a:r>
              <a:rPr/>
              <a:t>A unidade de análise também pode ser a instituição em estudos multicêntricos (ex.: hospitais, clínicas) ou um estudo publicado em meta-análise (ex.: ensaios clínicos).</a:t>
            </a:r>
            <a:r>
              <a:rPr baseline="30000"/>
              <a:t>15</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15,16</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18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19</a:t>
            </a:r>
          </a:p>
          <a:p>
            <a:pPr lvl="0"/>
            <a:r>
              <a:rPr/>
              <a:t>Dados secundários compreendem dados coletados inicialmente para análises de um estudo, e são subsequentemente utilizados para outras análises.</a:t>
            </a:r>
            <a:r>
              <a:rPr baseline="30000"/>
              <a:t>19</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20</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20</a:t>
            </a:r>
          </a:p>
          <a:p>
            <a:pPr lvl="0"/>
            <a:r>
              <a:rPr/>
              <a:t>Perda de participantes no estudo por dados perdidos pode reduzir o poder estatístico (erro tipo II).</a:t>
            </a:r>
            <a:r>
              <a:rPr baseline="30000"/>
              <a:t>20</a:t>
            </a:r>
          </a:p>
          <a:p>
            <a:pPr lvl="0"/>
            <a:r>
              <a:rPr/>
              <a:t>Não existe solução globalmente satisfatória para o problema de dados perdidos.</a:t>
            </a:r>
            <a:r>
              <a:rPr baseline="30000"/>
              <a:t>20</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21,22</a:t>
            </a:r>
          </a:p>
          <a:p>
            <a:pPr lvl="0"/>
            <a:r>
              <a:rPr/>
              <a:t>Dados perdidos ao acaso (</a:t>
            </a:r>
            <a:r>
              <a:rPr i="1"/>
              <a:t>missing at random</a:t>
            </a:r>
            <a:r>
              <a:rPr/>
              <a:t>, MAR), em que a probabilidade de ocorrência de dados perdidos é relacionada a outras variáveis medidas.</a:t>
            </a:r>
            <a:r>
              <a:rPr baseline="30000"/>
              <a:t>21,22</a:t>
            </a:r>
          </a:p>
          <a:p>
            <a:pPr lvl="0"/>
            <a:r>
              <a:rPr/>
              <a:t>Dados perdidos não ao acaso (</a:t>
            </a:r>
            <a:r>
              <a:rPr i="1"/>
              <a:t>missing not at random</a:t>
            </a:r>
            <a:r>
              <a:rPr/>
              <a:t>, MNAR), em que a probabilidade da ocorrência de dados perdidos é relacionada com a própria variável.</a:t>
            </a:r>
            <a:r>
              <a:rPr baseline="30000"/>
              <a:t>21,22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21</a:t>
            </a:r>
          </a:p>
          <a:p>
            <a:pPr lvl="0"/>
            <a:r>
              <a:rPr/>
              <a:t>Testes t e regressões logísticas podem ser aplicados para identificar relações entre variáveis com e sem dados perdidos, criando um fator de análise (‘dado perdido’ = 1, ‘dado observado’ = 0).</a:t>
            </a:r>
            <a:r>
              <a:rPr baseline="30000"/>
              <a:t>21</a:t>
            </a:r>
          </a:p>
          <a:p>
            <a:pPr lvl="0" indent="0" marL="0">
              <a:buNone/>
            </a:pPr>
          </a:p>
          <a:p>
            <a:pPr lvl="0" indent="0" marL="0">
              <a:buNone/>
            </a:pPr>
            <a:r>
              <a:rPr/>
              <a:t>O pacote </a:t>
            </a:r>
            <a:r>
              <a:rPr i="1"/>
              <a:t>misty</a:t>
            </a:r>
            <a:r>
              <a:rPr baseline="30000"/>
              <a:t>23</a:t>
            </a:r>
            <a:r>
              <a:rPr/>
              <a:t> fornece a função </a:t>
            </a:r>
            <a:r>
              <a:rPr i="1">
                <a:hlinkClick r:id="rId2"/>
              </a:rPr>
              <a:t>na.test</a:t>
            </a:r>
            <a:r>
              <a:rPr/>
              <a:t> para executar o Little’s Missing Completely at Random (MCAR) test</a:t>
            </a:r>
            <a:r>
              <a:rPr baseline="30000"/>
              <a:t>24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20</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20</a:t>
            </a:r>
          </a:p>
          <a:p>
            <a:pPr lvl="0"/>
            <a:r>
              <a:rPr/>
              <a:t>A análise de dados completos é válida quando pode se argumentar que que a probabilidade de o participante ter dados completos depende apenas das covariáveis e não dos desfechos.</a:t>
            </a:r>
            <a:r>
              <a:rPr baseline="30000"/>
              <a:t>22</a:t>
            </a:r>
          </a:p>
          <a:p>
            <a:pPr lvl="0"/>
            <a:r>
              <a:rPr/>
              <a:t>A análise de dados completos é eficiente quando todos os dados perdidos estão no desfecho, ou quando cada participante com dados perdidos nas covariáveis também possui dados perdidos nos desfechos.</a:t>
            </a:r>
            <a:r>
              <a:rPr baseline="30000"/>
              <a:t>22</a:t>
            </a:r>
          </a:p>
          <a:p>
            <a:pPr lvl="0" indent="0" marL="0">
              <a:buNone/>
            </a:pPr>
          </a:p>
          <a:p>
            <a:pPr lvl="0" indent="0" marL="0">
              <a:buNone/>
            </a:pPr>
            <a:r>
              <a:rPr/>
              <a:t>O pacote </a:t>
            </a:r>
            <a:r>
              <a:rPr i="1"/>
              <a:t>stats</a:t>
            </a:r>
            <a:r>
              <a:rPr baseline="30000"/>
              <a:t>25</a:t>
            </a:r>
            <a:r>
              <a:rPr/>
              <a:t> fornece a função </a:t>
            </a:r>
            <a:r>
              <a:rPr i="1">
                <a:hlinkClick r:id="rId3"/>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20</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22</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21,26</a:t>
            </a:r>
          </a:p>
          <a:p>
            <a:pPr lvl="0" indent="0" marL="0">
              <a:buNone/>
            </a:pPr>
          </a:p>
          <a:p>
            <a:pPr lvl="0" indent="0" marL="0">
              <a:buNone/>
            </a:pPr>
            <a:r>
              <a:rPr/>
              <a:t>Os pacotes </a:t>
            </a:r>
            <a:r>
              <a:rPr i="1"/>
              <a:t>mice</a:t>
            </a:r>
            <a:r>
              <a:rPr baseline="30000"/>
              <a:t>27</a:t>
            </a:r>
            <a:r>
              <a:rPr/>
              <a:t> e </a:t>
            </a:r>
            <a:r>
              <a:rPr i="1"/>
              <a:t>miceadds</a:t>
            </a:r>
            <a:r>
              <a:rPr baseline="30000"/>
              <a:t>28</a:t>
            </a:r>
            <a:r>
              <a:rPr/>
              <a:t> fornecem funções </a:t>
            </a:r>
            <a:r>
              <a:rPr i="1">
                <a:hlinkClick r:id="rId4"/>
              </a:rPr>
              <a:t>mice</a:t>
            </a:r>
            <a:r>
              <a:rPr/>
              <a:t> e </a:t>
            </a:r>
            <a:r>
              <a:rPr i="1">
                <a:hlinkClick r:id="rId5"/>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29</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30</a:t>
            </a:r>
          </a:p>
          <a:p>
            <a:pPr lvl="0"/>
            <a:r>
              <a:rPr/>
              <a:t>Metadados também são informações relacionadas ao delineamento e/ou protocolo do estudo, recrutamento dos participantes, e métodos para realização das medidas.</a:t>
            </a:r>
            <a:r>
              <a:rPr baseline="30000"/>
              <a:t>30</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31</a:t>
            </a:r>
          </a:p>
          <a:p>
            <a:pPr lvl="0"/>
            <a:r>
              <a:rPr/>
              <a:t>Variáveis definem características de uma amostra extraída da população, tipicamente observados por aplicação de métodos de amostragem (isto é, seleção) da população de interesse.</a:t>
            </a:r>
            <a:r>
              <a:rPr baseline="30000"/>
              <a:t>19</a:t>
            </a:r>
          </a:p>
          <a:p>
            <a:pPr lvl="0" indent="0" marL="0">
              <a:buNone/>
            </a:pPr>
          </a:p>
          <a:p>
            <a:pPr lvl="0" indent="0" marL="0">
              <a:spcBef>
                <a:spcPts val="3000"/>
              </a:spcBef>
              <a:buNone/>
            </a:pPr>
            <a:r>
              <a:rPr b="1"/>
              <a:t>Como são classificadas as variáveis?</a:t>
            </a:r>
          </a:p>
          <a:p>
            <a:pPr lvl="0"/>
            <a:r>
              <a:rPr/>
              <a:t>Quanto à informação:</a:t>
            </a:r>
            <a:r>
              <a:rPr baseline="30000"/>
              <a:t>19,32–34</a:t>
            </a:r>
          </a:p>
          <a:p>
            <a:pPr lvl="1"/>
            <a:r>
              <a:rPr/>
              <a:t>Quantitativa</a:t>
            </a:r>
          </a:p>
          <a:p>
            <a:pPr lvl="1"/>
            <a:r>
              <a:rPr/>
              <a:t>Qualitativa</a:t>
            </a:r>
          </a:p>
          <a:p>
            <a:pPr lvl="0"/>
            <a:r>
              <a:rPr/>
              <a:t>Quanto ao conteúdo:</a:t>
            </a:r>
            <a:r>
              <a:rPr baseline="30000"/>
              <a:t>19,32–34</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19,32–34</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33</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35</a:t>
            </a:r>
          </a:p>
          <a:p>
            <a:pPr lvl="0"/>
            <a:r>
              <a:rPr/>
              <a:t>A transformação visa atender aos pressupostos dos modelos estatísticos quanto à distribuição da variável, em geral a distribuição gaussiana.</a:t>
            </a:r>
            <a:r>
              <a:rPr baseline="30000"/>
              <a:t>19,35</a:t>
            </a:r>
          </a:p>
          <a:p>
            <a:pPr lvl="0"/>
            <a:r>
              <a:rPr/>
              <a:t>A dicotomização pode ser interpretada como um caso particular de agrupamento.</a:t>
            </a:r>
            <a:r>
              <a:rPr baseline="30000"/>
              <a:t>36</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37</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37</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37</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37</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37</a:t>
            </a:r>
          </a:p>
          <a:p>
            <a:pPr lvl="0"/>
            <a:r>
              <a:rPr/>
              <a:t>Transformação de Box-Cox.</a:t>
            </a:r>
            <a:r>
              <a:rPr baseline="30000"/>
              <a:t>38</a:t>
            </a:r>
          </a:p>
          <a:p>
            <a:pPr lvl="0"/>
            <a:r>
              <a:rPr/>
              <a:t>Dicotomização.</a:t>
            </a:r>
          </a:p>
          <a:p>
            <a:pPr lvl="0" indent="0" marL="0">
              <a:buNone/>
            </a:pPr>
          </a:p>
          <a:p>
            <a:pPr lvl="0" indent="0" marL="0">
              <a:buNone/>
            </a:pPr>
            <a:r>
              <a:rPr/>
              <a:t>O pacote </a:t>
            </a:r>
            <a:r>
              <a:rPr i="1"/>
              <a:t>MASS</a:t>
            </a:r>
            <a:r>
              <a:rPr baseline="30000"/>
              <a:t>39</a:t>
            </a:r>
            <a:r>
              <a:rPr/>
              <a:t> fornece a função </a:t>
            </a:r>
            <a:r>
              <a:rPr i="1">
                <a:hlinkClick r:id="rId2"/>
              </a:rPr>
              <a:t>boxcox</a:t>
            </a:r>
            <a:r>
              <a:rPr/>
              <a:t> para executar a transformação de Box-Cox.</a:t>
            </a:r>
            <a:r>
              <a:rPr baseline="30000"/>
              <a:t>38</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catogorização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40</a:t>
            </a:r>
          </a:p>
          <a:p>
            <a:pPr lvl="0"/>
            <a:r>
              <a:rPr/>
              <a:t>Categorizar variáveis não é necessário para conduzir análises estatísticas. Ao invés de categorizar,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Caso exista um ponto de corte ou limiar verdadeiro que discrimine três ou mais grupos independentes, identificar tal ponto de corte ainda é um desafio.</a:t>
            </a:r>
            <a:r>
              <a:rPr baseline="30000"/>
              <a:t>44</a:t>
            </a:r>
          </a:p>
          <a:p>
            <a:pPr lvl="0"/>
            <a:r>
              <a:rPr/>
              <a:t>Categorização de variáveis contínuas aumenta a quantidade de testes de hipótese para comparações pareadas entre os quantis, inflando portanto o erro tipo I.</a:t>
            </a:r>
            <a:r>
              <a:rPr baseline="30000"/>
              <a:t>45</a:t>
            </a:r>
          </a:p>
          <a:p>
            <a:pPr lvl="0"/>
            <a:r>
              <a:rPr/>
              <a:t>Categorização de variáveis contínuas requer uma função teórica que pressupõe a homogeneidade da varia’vel dentro dos grupos, levando tanto a uma perda de poder como a uma estimativa imprecisa.</a:t>
            </a:r>
            <a:r>
              <a:rPr baseline="30000"/>
              <a:t>45</a:t>
            </a:r>
          </a:p>
          <a:p>
            <a:pPr lvl="0"/>
            <a:r>
              <a:rPr/>
              <a:t>Categorização de variáveis contínuas pode dificultar a comparação d resultados entre estudos devido aos pontos de corte baseados em dados de um banco usados para definir as categorias.</a:t>
            </a:r>
            <a:r>
              <a:rPr baseline="30000"/>
              <a:t>45</a:t>
            </a:r>
          </a:p>
          <a:p>
            <a:pPr lvl="0" indent="0" marL="0">
              <a:buNone/>
            </a:pPr>
          </a:p>
          <a:p>
            <a:pPr lvl="0" indent="0" marL="0">
              <a:spcBef>
                <a:spcPts val="3000"/>
              </a:spcBef>
              <a:buNone/>
            </a:pPr>
            <a:r>
              <a:rPr b="1"/>
              <a:t>Quais são as alternativas à categorização de variáveis contínuas?</a:t>
            </a:r>
          </a:p>
          <a:p>
            <a:pPr lvl="0"/>
            <a:r>
              <a:rPr/>
              <a:t>Análise com os dados das variável na escala de medida original .</a:t>
            </a:r>
            <a:r>
              <a:rPr baseline="30000"/>
              <a:t>40</a:t>
            </a:r>
          </a:p>
          <a:p>
            <a:pPr lvl="0"/>
            <a:r>
              <a:rPr/>
              <a:t>Análise com modelos de regressão com pesos locais (</a:t>
            </a:r>
            <a:r>
              <a:rPr i="1"/>
              <a:t>lowess</a:t>
            </a:r>
            <a:r>
              <a:rPr/>
              <a:t>) tais como </a:t>
            </a:r>
            <a:r>
              <a:rPr i="1"/>
              <a:t>splines</a:t>
            </a:r>
            <a:r>
              <a:rPr/>
              <a:t> e polinômios fracionais.</a:t>
            </a:r>
            <a:r>
              <a:rPr baseline="30000"/>
              <a:t>40</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36</a:t>
                </a:r>
              </a:p>
              <a:p>
                <a:pPr lvl="0"/>
                <a:r>
                  <a:rPr/>
                  <a:t>Os pesquisadores não conhecem as consequências estatísticas da dicotomização.</a:t>
                </a:r>
                <a:r>
                  <a:rPr baseline="30000"/>
                  <a:t>40</a:t>
                </a:r>
              </a:p>
              <a:p>
                <a:pPr lvl="0"/>
                <a:r>
                  <a:rPr/>
                  <a:t>Os pesquisadores não conhecem os métodos adequados de análise não-paramétrica, não-linear e robusta.</a:t>
                </a:r>
                <a:r>
                  <a:rPr baseline="30000"/>
                  <a:t>40</a:t>
                </a:r>
              </a:p>
              <a:p>
                <a:pPr lvl="0"/>
                <a:r>
                  <a:rPr/>
                  <a:t>As categorias representam características existentes dos participantes da pesquisa, de modo que as análises devam ser feitas por grupos e não por indivíduos.</a:t>
                </a:r>
                <a:r>
                  <a:rPr baseline="30000"/>
                  <a:t>40</a:t>
                </a:r>
              </a:p>
              <a:p>
                <a:pPr lvl="0"/>
                <a:r>
                  <a:rPr/>
                  <a:t>A confiabilidade da(s) variável(eis) medida(s) é baixa e, portanto, categorizar os participantes resultaria em uma medida mais confiável.</a:t>
                </a:r>
                <a:r>
                  <a:rPr baseline="30000"/>
                  <a:t>40</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40</a:t>
                </a:r>
              </a:p>
              <a:p>
                <a:pPr lvl="0"/>
                <a:r>
                  <a:rPr/>
                  <a:t>Dicotomizar variáveis não é necessário para conduzir análises estatísticas. Ao invés de dicotomizar,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Dicotomização causa perda de informação e consequentemente perda de poder estatístico para detectar efeitos.</a:t>
                </a:r>
                <a:r>
                  <a:rPr baseline="30000"/>
                  <a:t>40,41</a:t>
                </a:r>
              </a:p>
              <a:p>
                <a:pPr lvl="0"/>
                <a:r>
                  <a:rPr/>
                  <a:t>Dicotomização também classifica indivíduos com valores próximos na variável contínua como indivíduos em pontos opostos e extremos, artificialmente sugerindo que são muito diferentes.</a:t>
                </a:r>
                <a:r>
                  <a:rPr baseline="30000"/>
                  <a:t>41</a:t>
                </a:r>
              </a:p>
              <a:p>
                <a:pPr lvl="0"/>
                <a:r>
                  <a:rPr/>
                  <a:t>Dicotomização pode diminuir a variabilidade das variáveis.</a:t>
                </a:r>
                <a:r>
                  <a:rPr baseline="30000"/>
                  <a:t>41</a:t>
                </a:r>
              </a:p>
              <a:p>
                <a:pPr lvl="0"/>
                <a:r>
                  <a:rPr/>
                  <a:t>Dicotomização pode ocultar não-linearidades presentes na variável contínua.</a:t>
                </a:r>
                <a:r>
                  <a:rPr baseline="30000"/>
                  <a:t>40,41</a:t>
                </a:r>
              </a:p>
              <a:p>
                <a:pPr lvl="0"/>
                <a:r>
                  <a:rPr/>
                  <a:t>A média ou a mediana, embora amplamente utilizadas, não são bons parâmetros para dicotomizar variáveis.</a:t>
                </a:r>
                <a:r>
                  <a:rPr baseline="30000"/>
                  <a:t>36,41</a:t>
                </a:r>
              </a:p>
              <a:p>
                <a:pPr lvl="0"/>
                <a:r>
                  <a:rPr/>
                  <a:t>Caso exista um ponto de corte ou limiar verdadeiro que discrimine dois grupos independentes, identificar tal ponto de corte ainda é um desafio.</a:t>
                </a:r>
                <a:r>
                  <a:rPr baseline="30000"/>
                  <a:t>44</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40</a:t>
                </a:r>
              </a:p>
              <a:p>
                <a:pPr lvl="0"/>
                <a:r>
                  <a:rPr/>
                  <a:t>Quando a distribuição da variável contínua é muito assimétrica, de modo que uma grande quantidade de observações está em um dos extremos da escala.</a:t>
                </a:r>
                <a:r>
                  <a:rPr baseline="30000"/>
                  <a:t>40</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44</a:t>
                </a:r>
                <a:r>
                  <a:rPr/>
                  <a:t> a identificação do limiar verdadeiro:</a:t>
                </a:r>
              </a:p>
              <a:p>
                <a:pPr lvl="1"/>
                <a:r>
                  <a:rPr/>
                  <a:t>Youden.</a:t>
                </a:r>
                <a:r>
                  <a:rPr baseline="30000"/>
                  <a:t>46</a:t>
                </a:r>
              </a:p>
              <a:p>
                <a:pPr lvl="1"/>
                <a:r>
                  <a:rPr/>
                  <a:t>Gini Index.</a:t>
                </a:r>
                <a:r>
                  <a:rPr baseline="30000"/>
                  <a:t>47</a:t>
                </a:r>
              </a:p>
              <a:p>
                <a:pPr lvl="1"/>
                <a:r>
                  <a:rPr/>
                  <a:t>Estatística qui-quadrado (</a:t>
                </a:r>
                <a14:m>
                  <m:oMath xmlns:m="http://schemas.openxmlformats.org/officeDocument/2006/math">
                    <m:sSup>
                      <m:e>
                        <m:r>
                          <m:t>χ</m:t>
                        </m:r>
                      </m:e>
                      <m:sup>
                        <m:r>
                          <m:t>2</m:t>
                        </m:r>
                      </m:sup>
                    </m:sSup>
                  </m:oMath>
                </a14:m>
                <a:r>
                  <a:rPr/>
                  <a:t>).</a:t>
                </a:r>
                <a:r>
                  <a:rPr baseline="30000"/>
                  <a:t>48</a:t>
                </a:r>
              </a:p>
              <a:p>
                <a:pPr lvl="1"/>
                <a:r>
                  <a:rPr/>
                  <a:t>Risco relativo (</a:t>
                </a:r>
                <a14:m>
                  <m:oMath xmlns:m="http://schemas.openxmlformats.org/officeDocument/2006/math">
                    <m:r>
                      <m:t>R</m:t>
                    </m:r>
                    <m:r>
                      <m:t>R</m:t>
                    </m:r>
                  </m:oMath>
                </a14:m>
                <a:r>
                  <a:rPr/>
                  <a:t>).</a:t>
                </a:r>
                <a:r>
                  <a:rPr baseline="30000"/>
                  <a:t>49</a:t>
                </a:r>
              </a:p>
              <a:p>
                <a:pPr lvl="1"/>
                <a:r>
                  <a:rPr/>
                  <a:t>Kappa (</a:t>
                </a:r>
                <a14:m>
                  <m:oMath xmlns:m="http://schemas.openxmlformats.org/officeDocument/2006/math">
                    <m:r>
                      <m:t>κ</m:t>
                    </m:r>
                  </m:oMath>
                </a14:m>
                <a:r>
                  <a:rPr/>
                  <a:t>).</a:t>
                </a:r>
                <a:r>
                  <a:rPr baseline="30000"/>
                  <a:t>50</a:t>
                </a:r>
                <a:r>
                  <a:rPr/>
                  <a:t>.</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51</a:t>
            </a:r>
            <a:r>
              <a:rPr/>
              <a:t> fornece a função </a:t>
            </a:r>
            <a:r>
              <a:rPr i="1">
                <a:hlinkClick r:id="rId2"/>
              </a:rPr>
              <a:t>as_factor</a:t>
            </a:r>
            <a:r>
              <a:rPr/>
              <a:t> para converter uma variável em fator.</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19</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32</a:t>
            </a:r>
          </a:p>
          <a:p>
            <a:pPr lvl="0"/>
            <a:r>
              <a:rPr/>
              <a:t>Em uma distribuição normal, o intervalo de 1 desvio-padrão (±1DP) inclui cerca de 68% dos dados; de 2 desvios-padrão (±2DP) cerca de 95% dos dados; e no intervalo de 3 desvios-padrão (±3DP) cerca de 99% dos dados.</a:t>
            </a:r>
            <a:r>
              <a:rPr baseline="30000"/>
              <a:t>32</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19</a:t>
            </a:r>
          </a:p>
          <a:p>
            <a:pPr lvl="0"/>
            <a:r>
              <a:rPr/>
              <a:t>Gráficos Q-Q.</a:t>
            </a:r>
            <a:r>
              <a:rPr baseline="30000"/>
              <a:t>19</a:t>
            </a:r>
          </a:p>
          <a:p>
            <a:pPr lvl="0"/>
            <a:r>
              <a:rPr/>
              <a:t>Testes de hipótese nula:</a:t>
            </a:r>
            <a:r>
              <a:rPr baseline="30000"/>
              <a:t>19</a:t>
            </a:r>
          </a:p>
          <a:p>
            <a:pPr lvl="1"/>
            <a:r>
              <a:rPr/>
              <a:t>Kolmogorov-Smirnov</a:t>
            </a:r>
          </a:p>
          <a:p>
            <a:pPr lvl="1"/>
            <a:r>
              <a:rPr/>
              <a:t>Shapiro-Wilk</a:t>
            </a:r>
          </a:p>
          <a:p>
            <a:pPr lvl="1"/>
            <a:r>
              <a:rPr/>
              <a:t>Anderson-Darling</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31</a:t>
            </a:r>
          </a:p>
          <a:p>
            <a:pPr lvl="0"/>
            <a:r>
              <a:rPr/>
              <a:t>Parâmetros definem características de uma população inteira, tipicamente não observados por ser inviável ter acesso a todos os indivíduos que constituem tal população.</a:t>
            </a:r>
            <a:r>
              <a:rPr baseline="30000"/>
              <a:t>19</a:t>
            </a:r>
          </a:p>
          <a:p>
            <a:pPr lvl="0" indent="0" marL="0">
              <a:buNone/>
            </a:pPr>
          </a:p>
          <a:p>
            <a:pPr lvl="0" indent="0" marL="0">
              <a:spcBef>
                <a:spcPts val="3000"/>
              </a:spcBef>
              <a:buNone/>
            </a:pPr>
            <a:r>
              <a:rPr b="1"/>
              <a:t>Que parâmetros podem ser estimados?</a:t>
            </a:r>
          </a:p>
          <a:p>
            <a:pPr lvl="0"/>
            <a:r>
              <a:rPr/>
              <a:t>Parâmetros de tendência central.</a:t>
            </a:r>
            <a:r>
              <a:rPr baseline="30000"/>
              <a:t>32,52</a:t>
            </a:r>
          </a:p>
          <a:p>
            <a:pPr lvl="0"/>
            <a:r>
              <a:rPr/>
              <a:t>Parâmetros de dispersão.</a:t>
            </a:r>
            <a:r>
              <a:rPr baseline="30000"/>
              <a:t>32,52,53</a:t>
            </a:r>
          </a:p>
          <a:p>
            <a:pPr lvl="0"/>
            <a:r>
              <a:rPr/>
              <a:t>Parâmetros de proporção.</a:t>
            </a:r>
            <a:r>
              <a:rPr baseline="30000"/>
              <a:t>32,52,54,54</a:t>
            </a:r>
          </a:p>
          <a:p>
            <a:pPr lvl="0"/>
            <a:r>
              <a:rPr/>
              <a:t>Parâmetros de distribuição.</a:t>
            </a:r>
            <a:r>
              <a:rPr baseline="30000"/>
              <a:t>52</a:t>
            </a:r>
          </a:p>
          <a:p>
            <a:pPr lvl="0"/>
            <a:r>
              <a:rPr/>
              <a:t>Parâmetros de extremos.</a:t>
            </a:r>
            <a:r>
              <a:rPr baseline="30000"/>
              <a:t>32</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32,52</a:t>
            </a:r>
          </a:p>
          <a:p>
            <a:pPr lvl="0"/>
            <a:r>
              <a:rPr i="1"/>
              <a:t>Mediana</a:t>
            </a:r>
            <a:r>
              <a:rPr/>
              <a:t>.</a:t>
            </a:r>
            <a:r>
              <a:rPr baseline="30000"/>
              <a:t>32,52</a:t>
            </a:r>
          </a:p>
          <a:p>
            <a:pPr lvl="0"/>
            <a:r>
              <a:rPr i="1"/>
              <a:t>Moda</a:t>
            </a:r>
            <a:r>
              <a:rPr/>
              <a:t>.</a:t>
            </a:r>
            <a:r>
              <a:rPr baseline="30000"/>
              <a:t>32,52</a:t>
            </a:r>
          </a:p>
          <a:p>
            <a:pPr lvl="0" indent="0" marL="0">
              <a:buNone/>
            </a:pPr>
          </a:p>
          <a:p>
            <a:pPr lvl="0" indent="0" marL="0">
              <a:spcBef>
                <a:spcPts val="3000"/>
              </a:spcBef>
              <a:buNone/>
            </a:pPr>
            <a:r>
              <a:rPr b="1"/>
              <a:t>Que parâmetros de dispersão podem ser estimados?</a:t>
            </a:r>
          </a:p>
          <a:p>
            <a:pPr lvl="0"/>
            <a:r>
              <a:rPr i="1"/>
              <a:t>Variância</a:t>
            </a:r>
            <a:r>
              <a:rPr/>
              <a:t>.</a:t>
            </a:r>
            <a:r>
              <a:rPr baseline="30000"/>
              <a:t>32,52</a:t>
            </a:r>
          </a:p>
          <a:p>
            <a:pPr lvl="0"/>
            <a:r>
              <a:rPr i="1"/>
              <a:t>Desvio-padrão</a:t>
            </a:r>
            <a:r>
              <a:rPr/>
              <a:t>: Estima a variabilidade entre as observações e a média amostra, e estima a variabilidade na população.</a:t>
            </a:r>
            <a:r>
              <a:rPr baseline="30000"/>
              <a:t>53</a:t>
            </a:r>
          </a:p>
          <a:p>
            <a:pPr lvl="0"/>
            <a:r>
              <a:rPr i="1"/>
              <a:t>Erro-padrão</a:t>
            </a:r>
            <a:r>
              <a:rPr/>
              <a:t>: Estima a variabilidade teórica entre médias amostrais.</a:t>
            </a:r>
            <a:r>
              <a:rPr baseline="30000"/>
              <a:t>53</a:t>
            </a:r>
          </a:p>
          <a:p>
            <a:pPr lvl="0"/>
            <a:r>
              <a:rPr i="1"/>
              <a:t>Amplitude</a:t>
            </a:r>
            <a:r>
              <a:rPr/>
              <a:t>.</a:t>
            </a:r>
            <a:r>
              <a:rPr baseline="30000"/>
              <a:t>32,52</a:t>
            </a:r>
          </a:p>
          <a:p>
            <a:pPr lvl="0"/>
            <a:r>
              <a:rPr i="1"/>
              <a:t>Intervalo interquartil</a:t>
            </a:r>
            <a:r>
              <a:rPr/>
              <a:t>.</a:t>
            </a:r>
            <a:r>
              <a:rPr baseline="30000"/>
              <a:t>32,52</a:t>
            </a:r>
          </a:p>
          <a:p>
            <a:pPr lvl="0"/>
            <a:r>
              <a:rPr i="1"/>
              <a:t>Intervalo de confiança</a:t>
            </a:r>
            <a:r>
              <a:rPr/>
              <a:t>.</a:t>
            </a:r>
            <a:r>
              <a:rPr baseline="30000"/>
              <a:t>32,52</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32,52,54</a:t>
            </a:r>
          </a:p>
          <a:p>
            <a:pPr lvl="0"/>
            <a:r>
              <a:rPr i="1"/>
              <a:t>Frequência relativa</a:t>
            </a:r>
            <a:r>
              <a:rPr/>
              <a:t>.</a:t>
            </a:r>
            <a:r>
              <a:rPr baseline="30000"/>
              <a:t>32,52,54</a:t>
            </a:r>
          </a:p>
          <a:p>
            <a:pPr lvl="0"/>
            <a:r>
              <a:rPr i="1"/>
              <a:t>Percentil</a:t>
            </a:r>
            <a:r>
              <a:rPr/>
              <a:t>.</a:t>
            </a:r>
            <a:r>
              <a:rPr baseline="30000"/>
              <a:t>32,52,54</a:t>
            </a:r>
          </a:p>
          <a:p>
            <a:pPr lvl="0"/>
            <a:r>
              <a:rPr i="1"/>
              <a:t>Quantil</a:t>
            </a:r>
            <a:r>
              <a:rPr/>
              <a:t>: é o ponto de corte que define a divisão da amostra em grupos de tamanhos iguais. Portanto, não se referem aos grupos em si, mas aos valores que os dividem.</a:t>
            </a:r>
            <a:r>
              <a:rPr baseline="30000"/>
              <a:t>54</a:t>
            </a:r>
          </a:p>
          <a:p>
            <a:pPr lvl="0" indent="0" marL="0">
              <a:buNone/>
            </a:pPr>
          </a:p>
          <a:p>
            <a:pPr lvl="0" indent="0" marL="0">
              <a:buNone/>
            </a:pPr>
            <a:r>
              <a:rPr/>
              <a:t>O pacote </a:t>
            </a:r>
            <a:r>
              <a:rPr i="1"/>
              <a:t>stats</a:t>
            </a:r>
            <a:r>
              <a:rPr baseline="30000"/>
              <a:t>55</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52</a:t>
            </a:r>
          </a:p>
          <a:p>
            <a:pPr lvl="0"/>
            <a:r>
              <a:rPr i="1"/>
              <a:t>Curtose</a:t>
            </a:r>
            <a:r>
              <a:rPr/>
              <a:t>.</a:t>
            </a:r>
            <a:r>
              <a:rPr baseline="30000"/>
              <a:t>52</a:t>
            </a:r>
          </a:p>
          <a:p>
            <a:pPr lvl="0" indent="0" marL="0">
              <a:buNone/>
            </a:pPr>
          </a:p>
          <a:p>
            <a:pPr lvl="0" indent="0" marL="0">
              <a:spcBef>
                <a:spcPts val="3000"/>
              </a:spcBef>
              <a:buNone/>
            </a:pPr>
            <a:r>
              <a:rPr b="1"/>
              <a:t>Que parâmetros extremos podem ser estimados?</a:t>
            </a:r>
          </a:p>
          <a:p>
            <a:pPr lvl="0"/>
            <a:r>
              <a:rPr i="1"/>
              <a:t>Mínimo</a:t>
            </a:r>
            <a:r>
              <a:rPr/>
              <a:t>.</a:t>
            </a:r>
            <a:r>
              <a:rPr baseline="30000"/>
              <a:t>32</a:t>
            </a:r>
          </a:p>
          <a:p>
            <a:pPr lvl="0"/>
            <a:r>
              <a:rPr i="1"/>
              <a:t>Máximo</a:t>
            </a:r>
            <a:r>
              <a:rPr/>
              <a:t>.</a:t>
            </a:r>
            <a:r>
              <a:rPr baseline="30000"/>
              <a:t>32</a:t>
            </a:r>
          </a:p>
          <a:p>
            <a:pPr lvl="0" indent="0" marL="0">
              <a:buNone/>
            </a:pPr>
          </a:p>
          <a:p>
            <a:pPr lvl="0" indent="0" marL="0">
              <a:buNone/>
            </a:pPr>
            <a:r>
              <a:rPr/>
              <a:t>O pacote </a:t>
            </a:r>
            <a:r>
              <a:rPr i="1"/>
              <a:t>stats</a:t>
            </a:r>
            <a:r>
              <a:rPr baseline="30000"/>
              <a:t>55</a:t>
            </a:r>
            <a:r>
              <a:rPr/>
              <a:t> fornece a função </a:t>
            </a:r>
            <a:r>
              <a:rPr i="1">
                <a:hlinkClick r:id="rId3"/>
              </a:rPr>
              <a:t>quantile</a:t>
            </a:r>
            <a:r>
              <a:rPr/>
              <a:t> para executar análise de percentis.</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56</a:t>
            </a:r>
          </a:p>
          <a:p>
            <a:pPr lvl="0"/>
            <a:r>
              <a:rPr/>
              <a:t>Mais especificamente, um valor discrepante é uma observação incomun que exerce influencia indevida em uma análise.</a:t>
            </a:r>
            <a:r>
              <a:rPr baseline="30000"/>
              <a:t>56</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56</a:t>
            </a:r>
          </a:p>
          <a:p>
            <a:pPr lvl="0"/>
            <a:r>
              <a:rPr/>
              <a:t>Valores discrepantes na variável de desfecho podem exigir uma abordagem mais refinada, especialmente quando representam uma variação real na variável que está sendo medida.</a:t>
            </a:r>
            <a:r>
              <a:rPr baseline="30000"/>
              <a:t>56</a:t>
            </a:r>
          </a:p>
          <a:p>
            <a:pPr lvl="0"/>
            <a:r>
              <a:rPr/>
              <a:t>Valores discrepantes em uma (co)variável podem surgir devido a um projeto experimental inadequado; nesse caso, abandonar a observação ou transformar a covariável são opções adequadas.</a:t>
            </a:r>
            <a:r>
              <a:rPr baseline="30000"/>
              <a:t>56</a:t>
            </a:r>
          </a:p>
          <a:p>
            <a:pPr lvl="0"/>
            <a:r>
              <a:rPr/>
              <a:t>É importante reportar se existem valores discrepantes e como foram tratados.</a:t>
            </a:r>
            <a:r>
              <a:rPr baseline="30000"/>
              <a:t>56</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57</a:t>
            </a:r>
          </a:p>
          <a:p>
            <a:pPr lvl="0"/>
            <a:r>
              <a:rPr/>
              <a:t>Cada observação possui sua própria linha (horizontal).</a:t>
            </a:r>
            <a:r>
              <a:rPr baseline="30000"/>
              <a:t>57</a:t>
            </a:r>
          </a:p>
          <a:p>
            <a:pPr lvl="0"/>
            <a:r>
              <a:rPr/>
              <a:t>Cada valor possui sua própria célula especificada em um par (linha, coluna).</a:t>
            </a:r>
            <a:r>
              <a:rPr baseline="30000"/>
              <a:t>57</a:t>
            </a:r>
          </a:p>
          <a:p>
            <a:pPr lvl="0"/>
            <a:r>
              <a:rPr/>
              <a:t>Cada célula possui seu próprio dado.</a:t>
            </a:r>
            <a:r>
              <a:rPr baseline="30000"/>
              <a:t>57</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58</a:t>
            </a:r>
          </a:p>
          <a:p>
            <a:pPr lvl="0"/>
            <a:r>
              <a:rPr/>
              <a:t>Use apenas 1 (uma) linha de cabeçalho para nomear os fatores e variáveis do seu estudo.</a:t>
            </a:r>
            <a:r>
              <a:rPr baseline="30000"/>
              <a:t>58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58,59</a:t>
            </a:r>
          </a:p>
          <a:p>
            <a:pPr lvl="0"/>
            <a:r>
              <a:rPr/>
              <a:t>Crie um dicionário de dados (metadados) em um arquivo separado contendo: nome da variável, descrição da variável, unidades de medida e valores extremos possíveis.</a:t>
            </a:r>
            <a:r>
              <a:rPr baseline="30000"/>
              <a:t>58</a:t>
            </a:r>
          </a:p>
          <a:p>
            <a:pPr lvl="0"/>
            <a:r>
              <a:rPr/>
              <a:t>Use recursos para validação de dados antes e durante a digitação de dados.</a:t>
            </a:r>
            <a:r>
              <a:rPr baseline="30000"/>
              <a:t>58,59</a:t>
            </a:r>
          </a:p>
          <a:p>
            <a:pPr lvl="0" indent="0" marL="0">
              <a:buNone/>
            </a:pPr>
          </a:p>
          <a:p>
            <a:pPr lvl="0" indent="0" marL="0">
              <a:buNone/>
            </a:pPr>
            <a:r>
              <a:rPr/>
              <a:t>O pacote </a:t>
            </a:r>
            <a:r>
              <a:rPr i="1"/>
              <a:t>data.table</a:t>
            </a:r>
            <a:r>
              <a:rPr baseline="30000"/>
              <a:t>60</a:t>
            </a:r>
            <a:r>
              <a:rPr/>
              <a:t> fornece a função </a:t>
            </a:r>
            <a:r>
              <a:rPr i="1">
                <a:hlinkClick r:id="rId2"/>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58</a:t>
            </a:r>
          </a:p>
          <a:p>
            <a:pPr lvl="0"/>
            <a:r>
              <a:rPr/>
              <a:t>Não inclua análises estatísticas ou gráficos nas tabelas de dados brutos.</a:t>
            </a:r>
            <a:r>
              <a:rPr baseline="30000"/>
              <a:t>58</a:t>
            </a:r>
          </a:p>
          <a:p>
            <a:pPr lvl="0"/>
            <a:r>
              <a:rPr/>
              <a:t>Não utilize cores como informação. Se necessário, crie colunas adicionais - variáveis instrumentais ou auxiliares - para identificar a informação de modo que possa ser analisada.</a:t>
            </a:r>
            <a:r>
              <a:rPr baseline="30000"/>
              <a:t>58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30</a:t>
            </a:r>
          </a:p>
          <a:p>
            <a:pPr lvl="0"/>
            <a:r>
              <a:rPr/>
              <a:t>O objetivo da análise inicial de dados é propiciar dados prontos para análise estatística, incluindo informações confiáveis sobre as propriedades dos dados.</a:t>
            </a:r>
            <a:r>
              <a:rPr baseline="30000"/>
              <a:t>30</a:t>
            </a:r>
          </a:p>
          <a:p>
            <a:pPr lvl="0"/>
            <a:r>
              <a:rPr/>
              <a:t>A análise inicial de dados pode ser dividida nas seguintes etapas:</a:t>
            </a:r>
            <a:r>
              <a:rPr baseline="30000"/>
              <a:t>30</a:t>
            </a:r>
          </a:p>
          <a:p>
            <a:pPr lvl="1"/>
            <a:r>
              <a:rPr/>
              <a:t>Configuração dos metadados</a:t>
            </a:r>
          </a:p>
          <a:p>
            <a:pPr lvl="1"/>
            <a:r>
              <a:rPr/>
              <a:t>Limpeza dos dados</a:t>
            </a:r>
          </a:p>
          <a:p>
            <a:pPr lvl="1"/>
            <a:r>
              <a:rPr/>
              <a:t>Verificação dos dados</a:t>
            </a:r>
          </a:p>
          <a:p>
            <a:pPr lvl="1"/>
            <a:r>
              <a:rPr/>
              <a:t>R 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61</a:t>
            </a:r>
            <a:r>
              <a:rPr/>
              <a:t>, nem deve ser utilizada para hipotetizar após os dados serem coletados (conhecido como </a:t>
            </a:r>
            <a:r>
              <a:rPr i="1"/>
              <a:t>Hypothesizing After Results are Known</a:t>
            </a:r>
            <a:r>
              <a:rPr/>
              <a:t>, HARKing)</a:t>
            </a:r>
            <a:r>
              <a:rPr baseline="30000"/>
              <a:t>62</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30</a:t>
            </a:r>
          </a:p>
          <a:p>
            <a:pPr lvl="0"/>
            <a:r>
              <a:rPr/>
              <a:t>Não altere diretamente os dados de uma tabela obtida de uma fonte. Use scripts para implementar eventuais alterações, de modo a manter o registro de todas as modificações realizadas no banco de dados.</a:t>
            </a:r>
            <a:r>
              <a:rPr baseline="30000"/>
              <a:t>30</a:t>
            </a:r>
          </a:p>
          <a:p>
            <a:pPr lvl="0"/>
            <a:r>
              <a:rPr/>
              <a:t>Use os metadados do estudo para guiar a análise inicial dos dados e compartilhe com os dados para maior transparência e reprodutibilidade.</a:t>
            </a:r>
            <a:r>
              <a:rPr baseline="30000"/>
              <a:t>30</a:t>
            </a:r>
          </a:p>
          <a:p>
            <a:pPr lvl="0"/>
            <a:r>
              <a:rPr/>
              <a:t>Representação gráfica dos dados pode ajudar a identificar características e padrões no banco de dados, tais como suposições e tendências.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63</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64</a:t>
            </a:r>
          </a:p>
          <a:p>
            <a:pPr lvl="0"/>
            <a:r>
              <a:rPr/>
              <a:t>Codificação 0 ou 1 para variáveis dicotômicas para representar a direção esperada da associação entre elas.</a:t>
            </a:r>
            <a:r>
              <a:rPr baseline="30000"/>
              <a:t>64</a:t>
            </a:r>
          </a:p>
          <a:p>
            <a:pPr lvl="0"/>
            <a:r>
              <a:rPr/>
              <a:t>Ordenação cronológica de variáveis com registros temporais (retrospectivos ou prospectivos).</a:t>
            </a:r>
            <a:r>
              <a:rPr baseline="30000"/>
              <a:t>64</a:t>
            </a:r>
          </a:p>
          <a:p>
            <a:pPr lvl="0"/>
            <a:r>
              <a:rPr/>
              <a:t>A distribuição das variáveis para verificação das suposições das análises planejadas.</a:t>
            </a:r>
            <a:r>
              <a:rPr baseline="30000"/>
              <a:t>64</a:t>
            </a:r>
          </a:p>
          <a:p>
            <a:pPr lvl="0"/>
            <a:r>
              <a:rPr/>
              <a:t>Ocorrência de efeitos teto e piso nas variáveis.</a:t>
            </a:r>
            <a:r>
              <a:rPr baseline="30000"/>
              <a:t>64</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Epidemiologia Aplicada</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Como é determinado o tamanho da amostra de um estudo?</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65</a:t>
            </a:r>
          </a:p>
          <a:p>
            <a:pPr lvl="0"/>
            <a:r>
              <a:rPr/>
              <a:t>Estudos com poder &lt;80% não são necessariamente antiéticos.</a:t>
            </a:r>
            <a:r>
              <a:rPr baseline="30000"/>
              <a:t>65</a:t>
            </a:r>
          </a:p>
          <a:p>
            <a:pPr lvl="0"/>
            <a:r>
              <a:rPr/>
              <a:t>Grandes estudos podem ser desejáveis por outras razões que não as éticas.</a:t>
            </a:r>
            <a:r>
              <a:rPr baseline="30000"/>
              <a:t>65</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O que é amostra?</a:t>
            </a:r>
          </a:p>
          <a:p>
            <a:pPr lvl="0"/>
            <a:r>
              <a:rPr/>
              <a:t>Em pesquisa científica, utilizam-se dados de uma amostra de participantes (ou outras unidades de análise) para realizar inferências sobre a população.</a:t>
            </a:r>
            <a:r>
              <a:rPr baseline="30000"/>
              <a:t>66</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 .</a:t>
            </a:r>
            <a:r>
              <a:rPr baseline="30000"/>
              <a:t>66</a:t>
            </a:r>
          </a:p>
          <a:p>
            <a:pPr lvl="0"/>
            <a:r>
              <a:rPr/>
              <a:t>O procedimento é repetido várias vezes para usar a variabilidade dos resultados para obter um intervalo de confiança do parâmetro.</a:t>
            </a:r>
            <a:r>
              <a:rPr baseline="30000"/>
              <a:t>66</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66</a:t>
            </a:r>
          </a:p>
          <a:p>
            <a:pPr lvl="0"/>
            <a:r>
              <a:rPr/>
              <a:t>Procedimentos de reamostragem produzem um conjunto de observações escolhidas aleatoriamente da amostra, igualmente representativo da população original.</a:t>
            </a:r>
            <a:r>
              <a:rPr baseline="30000"/>
              <a:t>66</a:t>
            </a:r>
          </a:p>
          <a:p>
            <a:pPr lvl="0"/>
            <a:r>
              <a:rPr/>
              <a:t>Procedimentos de reamostragem permitem estimar o erro-padrão e intervalos de confiança sem a necessidade de tais suposições, sendo portanto um conjunto de procedimentos não-paramétricos.</a:t>
            </a:r>
            <a:r>
              <a:rPr baseline="30000"/>
              <a:t>66</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66</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67</a:t>
            </a:r>
          </a:p>
          <a:p>
            <a:pPr lvl="0" indent="0" marL="0">
              <a:buNone/>
            </a:pPr>
          </a:p>
          <a:p>
            <a:pPr lvl="0" indent="0" marL="0">
              <a:spcBef>
                <a:spcPts val="3000"/>
              </a:spcBef>
              <a:buNone/>
            </a:pPr>
            <a:r>
              <a:rPr b="1"/>
              <a:t>O que é validade externa?</a:t>
            </a:r>
          </a:p>
          <a:p>
            <a:pPr lvl="0"/>
            <a:r>
              <a:rPr/>
              <a:t>.</a:t>
            </a:r>
            <a:r>
              <a:rPr baseline="30000"/>
              <a:t>67</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68</a:t>
            </a:r>
          </a:p>
          <a:p>
            <a:pPr lvl="0"/>
            <a:r>
              <a:rPr/>
              <a:t>As variáveis escolhidas para pareamento devem ter relação com as variáveis de desfecho, mas não são de interesse elas mesmas.</a:t>
            </a:r>
            <a:r>
              <a:rPr baseline="30000"/>
              <a:t>68</a:t>
            </a:r>
          </a:p>
          <a:p>
            <a:pPr lvl="0"/>
            <a:r>
              <a:rPr/>
              <a:t>O ajuste por pareamento deve ser incluído nas análises estatísticas mesmo que as variáveis de pareamento não sejam consideradas prognósticas ou confundidores na amostra estudada.</a:t>
            </a:r>
            <a:r>
              <a:rPr baseline="30000"/>
              <a:t>68</a:t>
            </a:r>
          </a:p>
          <a:p>
            <a:pPr lvl="0"/>
            <a:r>
              <a:rPr/>
              <a:t>A ausência de evidência estatística de diferença entre grupos não é considerada pareamento.</a:t>
            </a:r>
            <a:r>
              <a:rPr baseline="30000"/>
              <a:t>68</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69–78</a:t>
            </a:r>
          </a:p>
          <a:p>
            <a:pPr lvl="0"/>
            <a:r>
              <a:rPr i="1"/>
              <a:t>Estudos básicos</a:t>
            </a:r>
            <a:r>
              <a:rPr baseline="30000"/>
              <a:t>70,75</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76,78</a:t>
            </a:r>
          </a:p>
          <a:p>
            <a:pPr lvl="0"/>
            <a:r>
              <a:rPr i="1"/>
              <a:t>Estudos observacionais</a:t>
            </a:r>
            <a:r>
              <a:rPr baseline="30000"/>
              <a:t>70,75</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74,77</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71,73</a:t>
            </a:r>
          </a:p>
          <a:p>
            <a:pPr lvl="1"/>
            <a:r>
              <a:rPr/>
              <a:t>Validade</a:t>
            </a:r>
          </a:p>
          <a:p>
            <a:pPr lvl="1"/>
            <a:r>
              <a:rPr/>
              <a:t>Confiabilidade</a:t>
            </a:r>
          </a:p>
          <a:p>
            <a:pPr lvl="1"/>
            <a:r>
              <a:rPr/>
              <a:t>Concordância</a:t>
            </a:r>
          </a:p>
          <a:p>
            <a:pPr lvl="0"/>
            <a:r>
              <a:rPr i="1"/>
              <a:t>Estudos quase-experimentais</a:t>
            </a:r>
            <a:r>
              <a:rPr baseline="30000"/>
              <a:t>72</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70,75</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70</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69</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79,80</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81</a:t>
            </a:r>
          </a:p>
          <a:p>
            <a:pPr lvl="0"/>
            <a:r>
              <a:rPr/>
              <a:t>Quanto à unidade de alocação:</a:t>
            </a:r>
            <a:r>
              <a:rPr baseline="30000"/>
              <a:t>82</a:t>
            </a:r>
          </a:p>
          <a:p>
            <a:pPr lvl="1"/>
            <a:r>
              <a:rPr/>
              <a:t>Individual</a:t>
            </a:r>
          </a:p>
          <a:p>
            <a:pPr lvl="1"/>
            <a:r>
              <a:rPr/>
              <a:t>Agrupado</a:t>
            </a:r>
          </a:p>
          <a:p>
            <a:pPr lvl="0"/>
            <a:r>
              <a:rPr/>
              <a:t>Quanto ao número de braços:</a:t>
            </a:r>
            <a:r>
              <a:rPr baseline="30000"/>
              <a:t>82</a:t>
            </a:r>
          </a:p>
          <a:p>
            <a:pPr lvl="1"/>
            <a:r>
              <a:rPr/>
              <a:t>Único*</a:t>
            </a:r>
          </a:p>
          <a:p>
            <a:pPr lvl="1"/>
            <a:r>
              <a:rPr/>
              <a:t>Múltiplos</a:t>
            </a:r>
          </a:p>
          <a:p>
            <a:pPr lvl="0"/>
            <a:r>
              <a:rPr/>
              <a:t>Quanto ao número de centros:</a:t>
            </a:r>
            <a:r>
              <a:rPr baseline="30000"/>
              <a:t>82</a:t>
            </a:r>
          </a:p>
          <a:p>
            <a:pPr lvl="1"/>
            <a:r>
              <a:rPr/>
              <a:t>Único</a:t>
            </a:r>
          </a:p>
          <a:p>
            <a:pPr lvl="1"/>
            <a:r>
              <a:rPr/>
              <a:t>Múltiplos</a:t>
            </a:r>
          </a:p>
          <a:p>
            <a:pPr lvl="0"/>
            <a:r>
              <a:rPr/>
              <a:t>Quanto ao cegamento:</a:t>
            </a:r>
            <a:r>
              <a:rPr baseline="30000"/>
              <a:t>82</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82</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83</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83</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83</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84</a:t>
            </a:r>
          </a:p>
          <a:p>
            <a:pPr lvl="0"/>
            <a:r>
              <a:rPr/>
              <a:t>Análise de variância (ANOVA) e modelos lineares mistos (MLM) são outras opções de métodos, embora apresentem maior variância, menor poder, e cobertura nominal comparados à ANCOVA.</a:t>
            </a:r>
            <a:r>
              <a:rPr baseline="30000"/>
              <a:t>84</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85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86</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87</a:t>
            </a:r>
          </a:p>
          <a:p>
            <a:pPr lvl="0"/>
            <a:r>
              <a:rPr/>
              <a:t>Incluir outras variáveis medidas na linha de base, com potencial para serem desbalanceadas entre grupos após a aleatorização, diminui a chance de afetar as estimativas de efeito dos tratamentos.</a:t>
            </a:r>
            <a:r>
              <a:rPr baseline="30000"/>
              <a:t>87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87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87</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87</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88</a:t>
            </a:r>
          </a:p>
          <a:p>
            <a:pPr lvl="0"/>
            <a:r>
              <a:rPr/>
              <a:t>A interpretação isolada do p-valor da comparação entre grupos na linha de base não permite identificar as razões para eventuais diferenças.</a:t>
            </a:r>
            <a:r>
              <a:rPr baseline="30000"/>
              <a:t>88</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89</a:t>
            </a:r>
          </a:p>
          <a:p>
            <a:pPr lvl="0"/>
            <a:r>
              <a:rPr/>
              <a:t>Em ensaios clínicos aleatorizados, a comparação de (co)variáveis na linha de base é usada para avaliar se aleatorização foi ‘bem sucedida’.</a:t>
            </a:r>
            <a:r>
              <a:rPr baseline="30000"/>
              <a:t>89</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88,90</a:t>
            </a:r>
          </a:p>
          <a:p>
            <a:pPr lvl="0"/>
            <a:r>
              <a:rPr/>
              <a:t>Viés.</a:t>
            </a:r>
            <a:r>
              <a:rPr baseline="30000"/>
              <a:t>88,90</a:t>
            </a:r>
          </a:p>
          <a:p>
            <a:pPr lvl="0"/>
            <a:r>
              <a:rPr/>
              <a:t>Tamanho da amostra.</a:t>
            </a:r>
            <a:r>
              <a:rPr baseline="30000"/>
              <a:t>88,90</a:t>
            </a:r>
          </a:p>
          <a:p>
            <a:pPr lvl="0"/>
            <a:r>
              <a:rPr/>
              <a:t>Má conduta científica.</a:t>
            </a:r>
            <a:r>
              <a:rPr baseline="30000"/>
              <a:t>90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89</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89</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85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91</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85</a:t>
            </a:r>
          </a:p>
          <a:p>
            <a:pPr lvl="0"/>
            <a:r>
              <a:rPr/>
              <a:t>Na fase de análise: inclua as variáveis prognósticas nos modelos para ajuste.</a:t>
            </a:r>
            <a:r>
              <a:rPr baseline="30000"/>
              <a:t>85</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81</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81</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81</a:t>
            </a:r>
          </a:p>
          <a:p>
            <a:pPr lvl="0"/>
            <a:r>
              <a:rPr/>
              <a:t>A comparação de subgrupos por meio de testes de significância de hipótese nula separados é enganosa por não testar (comparar) diretamente os tamanhos dos efeitos dos tratamentos.</a:t>
            </a:r>
            <a:r>
              <a:rPr baseline="30000"/>
              <a:t>92</a:t>
            </a:r>
          </a:p>
          <a:p>
            <a:pPr lvl="0"/>
            <a:r>
              <a:rPr/>
              <a:t>.</a:t>
            </a:r>
            <a:r>
              <a:rPr baseline="30000"/>
              <a:t>93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94</a:t>
            </a:r>
          </a:p>
          <a:p>
            <a:pPr lvl="0"/>
            <a:r>
              <a:rPr/>
              <a:t>A interação entre duas (ou mais) variáveis pode ser utilizada para comparar efeitos do tratamento em subgrupos de ensaios clínicos.</a:t>
            </a:r>
            <a:r>
              <a:rPr baseline="30000"/>
              <a:t>95</a:t>
            </a:r>
          </a:p>
          <a:p>
            <a:pPr lvl="0"/>
            <a:r>
              <a:rPr/>
              <a:t>O poder estatístico para detectar efeitos de interação é limitado.</a:t>
            </a:r>
            <a:r>
              <a:rPr baseline="30000"/>
              <a:t>95</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96</a:t>
                </a:r>
              </a:p>
              <a:p>
                <a:pPr lvl="0" indent="0" marL="0">
                  <a:buNone/>
                </a:pPr>
              </a:p>
              <a:p>
                <a:pPr lvl="0" indent="0" marL="0">
                  <a:buNone/>
                </a:pPr>
                <a:r>
                  <a:rPr/>
                  <a:t>O pacote </a:t>
                </a:r>
                <a:r>
                  <a:rPr i="1"/>
                  <a:t>proc</a:t>
                </a:r>
                <a:r>
                  <a:rPr baseline="30000"/>
                  <a:t>97</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96</a:t>
                </a:r>
              </a:p>
              <a:p>
                <a:pPr lvl="0"/>
                <a:r>
                  <a:rPr/>
                  <a:t>As interpretações qualitativas (isto é, pobre/fraca/baixa, moderada/razoável/aceitável, boa ou muito boa/alta/excelebt) dos valores de área sob a curva são arbitrários e não devem ser considerados isoladamente.</a:t>
                </a:r>
                <a:r>
                  <a:rPr baseline="30000"/>
                  <a:t>96</a:t>
                </a:r>
              </a:p>
              <a:p>
                <a:pPr lvl="0"/>
                <a:r>
                  <a:rPr/>
                  <a:t>Modelos de classificação com valores altos de área sob a curva podem ser enganosos se os valores preditos por esses modelos não estiverem adequadamente calibrados.</a:t>
                </a:r>
                <a:r>
                  <a:rPr baseline="30000"/>
                  <a:t>96</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98</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99</a:t>
            </a:r>
          </a:p>
          <a:p>
            <a:pPr lvl="0"/>
            <a:r>
              <a:rPr/>
              <a:t>Os diferentes métodos medem a mesma coisa em média?</a:t>
            </a:r>
            <a:r>
              <a:rPr baseline="30000"/>
              <a:t>99</a:t>
            </a:r>
          </a:p>
          <a:p>
            <a:pPr lvl="0"/>
            <a:r>
              <a:rPr/>
              <a:t>Existe viés entre as medidas de diferentes métodos (isto é, medem a mesma coisa em média)?</a:t>
            </a:r>
            <a:r>
              <a:rPr baseline="30000"/>
              <a:t>99</a:t>
            </a:r>
          </a:p>
          <a:p>
            <a:pPr lvl="0"/>
            <a:r>
              <a:rPr/>
              <a:t>Um método pode substituir o outro?</a:t>
            </a:r>
            <a:r>
              <a:rPr baseline="30000"/>
              <a:t>99</a:t>
            </a:r>
          </a:p>
          <a:p>
            <a:pPr lvl="0" indent="0" marL="0">
              <a:buNone/>
            </a:pPr>
          </a:p>
          <a:p>
            <a:pPr lvl="0" indent="0" marL="0">
              <a:spcBef>
                <a:spcPts val="3000"/>
              </a:spcBef>
              <a:buNone/>
            </a:pPr>
            <a:r>
              <a:rPr b="1"/>
              <a:t>Quais fontes de variabilidade são comumente investigadas?</a:t>
            </a:r>
          </a:p>
          <a:p>
            <a:pPr lvl="0"/>
            <a:r>
              <a:rPr/>
              <a:t>Intra/Entre sujeitos.</a:t>
            </a:r>
            <a:r>
              <a:rPr baseline="30000"/>
              <a:t>99</a:t>
            </a:r>
          </a:p>
          <a:p>
            <a:pPr lvl="0"/>
            <a:r>
              <a:rPr/>
              <a:t>Intra/Entre repetições.</a:t>
            </a:r>
            <a:r>
              <a:rPr baseline="30000"/>
              <a:t>99</a:t>
            </a:r>
          </a:p>
          <a:p>
            <a:pPr lvl="0"/>
            <a:r>
              <a:rPr/>
              <a:t>Intra/Entre observadores.</a:t>
            </a:r>
            <a:r>
              <a:rPr baseline="30000"/>
              <a:t>99</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99</a:t>
                </a:r>
              </a:p>
              <a:p>
                <a:pPr lvl="0"/>
                <a:r>
                  <a:rPr/>
                  <a:t>Gráfico de limites de concordância (média dos testes vs. diferença entre testes) com a reta de regressão do viés e respectivo intervalo de confiança.</a:t>
                </a:r>
                <a:r>
                  <a:rPr baseline="30000"/>
                  <a:t>99</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99</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99</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99</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100</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100</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100</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100,101</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100</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101</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102</a:t>
                </a:r>
              </a:p>
              <a:p>
                <a:pPr lvl="0" indent="0" marL="0">
                  <a:buNone/>
                </a:pPr>
              </a:p>
              <a:p>
                <a:pPr lvl="0" indent="0" marL="0">
                  <a:buNone/>
                </a:pPr>
                <a:r>
                  <a:rPr/>
                  <a:t>O pacote </a:t>
                </a:r>
                <a:r>
                  <a:rPr i="1"/>
                  <a:t>metagear</a:t>
                </a:r>
                <a:r>
                  <a:rPr baseline="30000"/>
                  <a:t>103</a:t>
                </a:r>
                <a:r>
                  <a:rPr/>
                  <a:t> fornece funções para condução e análise de revisões sistemáticas</a:t>
                </a:r>
              </a:p>
              <a:p>
                <a:pPr lvl="0" indent="0" marL="0">
                  <a:buNone/>
                </a:pPr>
              </a:p>
              <a:p>
                <a:pPr lvl="0" indent="0" marL="0">
                  <a:buNone/>
                </a:pPr>
                <a:r>
                  <a:rPr/>
                  <a:t>O pacote </a:t>
                </a:r>
                <a:r>
                  <a:rPr i="1"/>
                  <a:t>metagear</a:t>
                </a:r>
                <a:r>
                  <a:rPr baseline="30000"/>
                  <a:t>103</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104</a:t>
                </a:r>
                <a:r>
                  <a:rPr/>
                  <a:t>.</a:t>
                </a:r>
              </a:p>
              <a:p>
                <a:pPr lvl="0" indent="0" marL="0">
                  <a:buNone/>
                </a:pPr>
              </a:p>
              <a:p>
                <a:pPr lvl="0" indent="0" marL="0">
                  <a:buNone/>
                </a:pPr>
                <a:r>
                  <a:rPr/>
                  <a:t>O pacote </a:t>
                </a:r>
                <a:r>
                  <a:rPr i="1"/>
                  <a:t>PRISMA2020</a:t>
                </a:r>
                <a:r>
                  <a:rPr baseline="30000"/>
                  <a:t>105,106</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Estatística &amp; Epidemiologia</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para pesquisa científica?</a:t>
            </a:r>
          </a:p>
        </p:txBody>
      </p:sp>
      <p:pic>
        <p:nvPicPr>
          <p:cNvPr descr="Ciência-com-R_files/figure-pptx/unnamed-chunk-1-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r>
              <a:rPr baseline="30000"/>
              <a:t>107</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108</a:t>
            </a:r>
          </a:p>
          <a:p>
            <a:pPr lvl="0"/>
            <a:r>
              <a:rPr/>
              <a:t>.</a:t>
            </a:r>
            <a:r>
              <a:rPr baseline="30000"/>
              <a:t>109</a:t>
            </a:r>
          </a:p>
          <a:p>
            <a:pPr lvl="0"/>
            <a:r>
              <a:rPr/>
              <a:t>.</a:t>
            </a:r>
            <a:r>
              <a:rPr baseline="30000"/>
              <a:t>110</a:t>
            </a:r>
          </a:p>
          <a:p>
            <a:pPr lvl="0"/>
            <a:r>
              <a:rPr/>
              <a:t>.</a:t>
            </a:r>
            <a:r>
              <a:rPr baseline="30000"/>
              <a:t>111</a:t>
            </a:r>
          </a:p>
          <a:p>
            <a:pPr lvl="0"/>
            <a:r>
              <a:rPr/>
              <a:t>.</a:t>
            </a:r>
            <a:r>
              <a:rPr baseline="30000"/>
              <a:t>112</a:t>
            </a:r>
          </a:p>
          <a:p>
            <a:pPr lvl="0"/>
            <a:r>
              <a:rPr/>
              <a:t>.</a:t>
            </a:r>
            <a:r>
              <a:rPr baseline="30000"/>
              <a:t>113</a:t>
            </a:r>
          </a:p>
          <a:p>
            <a:pPr lvl="0"/>
            <a:r>
              <a:rPr/>
              <a:t>.</a:t>
            </a:r>
            <a:r>
              <a:rPr baseline="30000"/>
              <a:t>114</a:t>
            </a:r>
          </a:p>
          <a:p>
            <a:pPr lvl="0"/>
            <a:r>
              <a:rPr/>
              <a:t>.</a:t>
            </a:r>
            <a:r>
              <a:rPr baseline="30000"/>
              <a:t>115</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deve ser separada da análise inferencial de testes de hipóteses; a decisão sobre os modelos a testar deve ser feita </a:t>
                </a:r>
                <a:r>
                  <a:rPr i="1"/>
                  <a:t>a priori</a:t>
                </a:r>
                <a:r>
                  <a:rPr/>
                  <a:t>.</a:t>
                </a:r>
                <a:r>
                  <a:rPr baseline="30000"/>
                  <a:t>56</a:t>
                </a:r>
              </a:p>
              <a:p>
                <a:pPr lvl="0"/>
                <a:r>
                  <a:rPr/>
                  <a:t>A condução de análise exploratória de dados pode ajudar a identificar padrões e pode prientar trabalhos futuros, mas os resultados não devem ser interpretatos como inferências sobre uma população.</a:t>
                </a:r>
                <a:r>
                  <a:rPr baseline="30000"/>
                  <a:t>56</a:t>
                </a:r>
              </a:p>
              <a:p>
                <a:pPr lvl="0"/>
                <a:r>
                  <a:rPr/>
                  <a:t>A análise exploratória não deve ser usada para definir as questões e hipóteses científicas do estudo.</a:t>
                </a:r>
                <a:r>
                  <a:rPr baseline="30000"/>
                  <a:t>56</a:t>
                </a:r>
              </a:p>
              <a:p>
                <a:pPr lvl="0"/>
                <a:r>
                  <a:rPr/>
                  <a:t>Cada combinação de problema de pesquisa e delineamento de estudo pode demandar um plano de análise exploratório distinto.</a:t>
                </a:r>
                <a:r>
                  <a:rPr baseline="30000"/>
                  <a:t>56</a:t>
                </a:r>
              </a:p>
              <a:p>
                <a:pPr lvl="0" indent="0" marL="0">
                  <a:buNone/>
                </a:pPr>
              </a:p>
              <a:p>
                <a:pPr lvl="0" indent="0" marL="0">
                  <a:buNone/>
                </a:pPr>
                <a:r>
                  <a:rPr/>
                  <a:t>O pacote </a:t>
                </a:r>
                <a:r>
                  <a:rPr i="1"/>
                  <a:t>explore</a:t>
                </a:r>
                <a:r>
                  <a:rPr baseline="30000"/>
                  <a:t>116</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Verifique a existência e/ou influência de valores discrepantes (“fora da curva” ou </a:t>
                </a:r>
                <a:r>
                  <a:rPr i="1"/>
                  <a:t>outliers</a:t>
                </a:r>
                <a:r>
                  <a:rPr/>
                  <a:t>):</a:t>
                </a:r>
                <a:r>
                  <a:rPr baseline="30000"/>
                  <a:t>56</a:t>
                </a:r>
              </a:p>
              <a:p>
                <a:pPr lvl="1"/>
                <a:r>
                  <a:rPr/>
                  <a:t>Boxplots</a:t>
                </a:r>
              </a:p>
              <a:p>
                <a:pPr lvl="0" indent="0" marL="0">
                  <a:buNone/>
                </a:pPr>
              </a:p>
              <a:p>
                <a:pPr lvl="0" indent="0" marL="0">
                  <a:buNone/>
                </a:pPr>
                <a:r>
                  <a:rPr/>
                  <a:t>O pacote </a:t>
                </a:r>
                <a:r>
                  <a:rPr i="1"/>
                  <a:t>graphics</a:t>
                </a:r>
                <a:r>
                  <a:rPr baseline="30000"/>
                  <a:t>117</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56</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56</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56</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56</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56</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56</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117</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56</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2023-10-10T12:24:48Z</dcterms:created>
  <dcterms:modified xsi:type="dcterms:W3CDTF">2023-10-10T09:24:50Z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american-medical-association-10th-edition.csl</vt:lpwstr>
  </property>
  <property fmtid="{D5CDD505-2E9C-101B-9397-08002B2CF9AE}" pid="6" name="date">
    <vt:lpwstr>Atualizado em 10/10/2023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