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4.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5.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097/kjae.2017.70.2.144"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590/s1413-78522006000100012" TargetMode="External"/>
<Relationship Id="rId13" Type="http://schemas.openxmlformats.org/officeDocument/2006/relationships/hyperlink" Target="https://doi.org/10.1590/s1413-78522006000200012" TargetMode="External"/>
<Relationship Id="rId14" Type="http://schemas.openxmlformats.org/officeDocument/2006/relationships/hyperlink" Target="https://doi.org/10.1038/s41562-016-0021" TargetMode="External"/>
<Relationship Id="rId15" Type="http://schemas.openxmlformats.org/officeDocument/2006/relationships/hyperlink" Target="https://doi.org/10.1080/08989621.2016.1257387" TargetMode="External"/>
<Relationship Id="rId16" Type="http://schemas.openxmlformats.org/officeDocument/2006/relationships/hyperlink" Target="https://doi.org/10.1002/bimj.201500156" TargetMode="External"/>
<Relationship Id="rId17" Type="http://schemas.openxmlformats.org/officeDocument/2006/relationships/hyperlink" Target="https://doi.org/10.3389/fpsyg.2016.01079" TargetMode="External"/>
<Relationship Id="rId18" Type="http://schemas.openxmlformats.org/officeDocument/2006/relationships/hyperlink" Target="https://doi.org/10.1037/0033-2909.97.1.129" TargetMode="External"/>
<Relationship Id="rId19" Type="http://schemas.openxmlformats.org/officeDocument/2006/relationships/hyperlink" Target="https://doi.org/10.2307/3002000" TargetMode="External"/>
<Relationship Id="rId20" Type="http://schemas.openxmlformats.org/officeDocument/2006/relationships/hyperlink" Target="https://doi.org/10.2307/1884324" TargetMode="External"/>
<Relationship Id="rId21" Type="http://schemas.openxmlformats.org/officeDocument/2006/relationships/hyperlink" Target="https://doi.org/10.1080/00031305.1983.10482729" TargetMode="External"/>
<Relationship Id="rId22" Type="http://schemas.openxmlformats.org/officeDocument/2006/relationships/hyperlink" Target="https://doi.org/10.2307/2685389" TargetMode="External"/>
<Relationship Id="rId23" Type="http://schemas.openxmlformats.org/officeDocument/2006/relationships/hyperlink" Target="https://doi.org/10.1080/00031305.1992.10475881" TargetMode="External"/>
<Relationship Id="rId24" Type="http://schemas.openxmlformats.org/officeDocument/2006/relationships/hyperlink" Target="https://doi.org/10.1093/biomet/44.1-2.187" TargetMode="External"/>
<Relationship Id="rId25" Type="http://schemas.openxmlformats.org/officeDocument/2006/relationships/hyperlink" Target="https://doi.org/10.1037/h0025105" TargetMode="External"/>
<Relationship Id="rId26" Type="http://schemas.openxmlformats.org/officeDocument/2006/relationships/hyperlink" Target="https://doi.org/10.1037/h0028108" TargetMode="External"/>
<Relationship Id="rId27" Type="http://schemas.openxmlformats.org/officeDocument/2006/relationships/hyperlink" Target="https://doi.org/10.1111/j.2517-6161.1951.tb00088.x" TargetMode="External"/>
<Relationship Id="rId28" Type="http://schemas.openxmlformats.org/officeDocument/2006/relationships/hyperlink" Target="https://doi.org/10.1080/01621459.1972.10482387" TargetMode="External"/>
<Relationship Id="rId29" Type="http://schemas.openxmlformats.org/officeDocument/2006/relationships/hyperlink" Target="https://doi.org/10.1525/9780520313880-018" TargetMode="External"/>
<Relationship Id="rId30" Type="http://schemas.openxmlformats.org/officeDocument/2006/relationships/hyperlink" Target="https://doi.org/10.2307/3619568" TargetMode="External"/>
<Relationship Id="rId31" Type="http://schemas.openxmlformats.org/officeDocument/2006/relationships/hyperlink" Target="https://doi.org/10.1086/229693" TargetMode="External"/>
<Relationship Id="rId32" Type="http://schemas.openxmlformats.org/officeDocument/2006/relationships/hyperlink" Target="https://doi.org/10.2307/1390807" TargetMode="External"/>
<Relationship Id="rId33" Type="http://schemas.openxmlformats.org/officeDocument/2006/relationships/hyperlink" Target="https://doi.org/10.1002/9781119591542.ch2" TargetMode="External"/>
<Relationship Id="rId34" Type="http://schemas.openxmlformats.org/officeDocument/2006/relationships/hyperlink" Target="https://doi.org/10.1002/jae.1278" TargetMode="External"/>
<Relationship Id="rId35" Type="http://schemas.openxmlformats.org/officeDocument/2006/relationships/hyperlink" Target="https://doi.org/10.18637/jss.v088.i02" TargetMode="External"/>
<Relationship Id="rId36" Type="http://schemas.openxmlformats.org/officeDocument/2006/relationships/hyperlink" Target="https://doi.org/10.21449/ijate.661803" TargetMode="External"/>
<Relationship Id="rId37" Type="http://schemas.openxmlformats.org/officeDocument/2006/relationships/hyperlink" Target="https://CRAN.R-project.org/package=jmv" TargetMode="External"/>
<Relationship Id="rId38" Type="http://schemas.openxmlformats.org/officeDocument/2006/relationships/hyperlink" Target="https://CRAN.R-project.org/package=jmvconnect" TargetMode="External"/>
<Relationship Id="rId39" Type="http://schemas.openxmlformats.org/officeDocument/2006/relationships/hyperlink" Target="https://doi.org/10.1016/j.procs.2011.04.061" TargetMode="External"/>
<Relationship Id="rId40" Type="http://schemas.openxmlformats.org/officeDocument/2006/relationships/hyperlink" Target="https://www.R-project.org/" TargetMode="External"/>
<Relationship Id="rId41" Type="http://schemas.openxmlformats.org/officeDocument/2006/relationships/hyperlink" Target="https://doi.org/10.5167/UZH-205154" TargetMode="External"/>
<Relationship Id="rId42" Type="http://schemas.openxmlformats.org/officeDocument/2006/relationships/hyperlink" Target="https://doi.org/10.1038/nn.4550" TargetMode="External"/>
<Relationship Id="rId43" Type="http://schemas.openxmlformats.org/officeDocument/2006/relationships/hyperlink" Target="https://CRAN.R-project.org/package=formatR" TargetMode="External"/>
<Relationship Id="rId44" Type="http://schemas.openxmlformats.org/officeDocument/2006/relationships/hyperlink" Target="https://CRAN.R-project.org/package=styler" TargetMode="External"/>
<Relationship Id="rId45" Type="http://schemas.openxmlformats.org/officeDocument/2006/relationships/hyperlink" Target="https://CRAN.R-project.org/package=lintr" TargetMode="External"/>
<Relationship Id="rId46" Type="http://schemas.openxmlformats.org/officeDocument/2006/relationships/hyperlink" Target="https://CRAN.R-project.org/package=rmarkdown" TargetMode="External"/>
<Relationship Id="rId47" Type="http://schemas.openxmlformats.org/officeDocument/2006/relationships/hyperlink" Target="https://doi.org/10.1016/j.jmsacl.2021.09.002" TargetMode="External"/>
<Relationship Id="rId48" Type="http://schemas.openxmlformats.org/officeDocument/2006/relationships/hyperlink" Target="https://github.com/rstudio/rmarkdown" TargetMode="External"/>
<Relationship Id="rId49" Type="http://schemas.openxmlformats.org/officeDocument/2006/relationships/hyperlink" Target="https://github.com/rstudio/bookdown" TargetMode="External"/>
<Relationship Id="rId50" Type="http://schemas.openxmlformats.org/officeDocument/2006/relationships/hyperlink" Target="https://doi.org/10.1038/s41597-022-01143-6" TargetMode="External"/>
<Relationship Id="rId51" Type="http://schemas.openxmlformats.org/officeDocument/2006/relationships/hyperlink" Target="https://CRAN.R-project.org/package=officedown" TargetMode="External"/>
<Relationship Id="rId52" Type="http://schemas.openxmlformats.org/officeDocument/2006/relationships/hyperlink" Target="https://doi.org/10.1371/journal.pmed.1001747" TargetMode="External"/>
<Relationship Id="rId53" Type="http://schemas.openxmlformats.org/officeDocument/2006/relationships/hyperlink" Target="https://CRAN.R-project.org/package=projects" TargetMode="External"/>
<Relationship Id="rId54" Type="http://schemas.openxmlformats.org/officeDocument/2006/relationships/hyperlink" Target="https://doi.org/10.1136/bmj.p2402" TargetMode="External"/>
<Relationship Id="rId55" Type="http://schemas.openxmlformats.org/officeDocument/2006/relationships/hyperlink" Target="https://www.R-project.org/" TargetMode="External"/>
<Relationship Id="rId56" Type="http://schemas.openxmlformats.org/officeDocument/2006/relationships/hyperlink" Target="https://doi.org/10.1177/17407745221123244" TargetMode="External"/>
<Relationship Id="rId57" Type="http://schemas.openxmlformats.org/officeDocument/2006/relationships/hyperlink" Target="https://github.com/Pakillo/grateful" TargetMode="External"/>
<Relationship Id="rId58" Type="http://schemas.openxmlformats.org/officeDocument/2006/relationships/hyperlink" Target="https://doi.org/10.1177/1094428108318065" TargetMode="External"/>
<Relationship Id="rId59" Type="http://schemas.openxmlformats.org/officeDocument/2006/relationships/hyperlink" Target="https://www.R-project.org/" TargetMode="External"/>
<Relationship Id="rId60" Type="http://schemas.openxmlformats.org/officeDocument/2006/relationships/hyperlink" Target="https://doi.org/10.2307/2987937" TargetMode="External"/>
<Relationship Id="rId61" Type="http://schemas.openxmlformats.org/officeDocument/2006/relationships/hyperlink" Target="https://doi.org/10.1177/10497323211015960" TargetMode="External"/>
<Relationship Id="rId62" Type="http://schemas.openxmlformats.org/officeDocument/2006/relationships/hyperlink" Target="https://doi.org/10.22454/PRiMER.2022.511416" TargetMode="External"/>
<Relationship Id="rId63" Type="http://schemas.openxmlformats.org/officeDocument/2006/relationships/hyperlink" Target="https://doi.org/10.1213/ane.0000000000002370" TargetMode="External"/>
<Relationship Id="rId64" Type="http://schemas.openxmlformats.org/officeDocument/2006/relationships/hyperlink" Target="https://doi.org/10.1136/bmj.38977.682025.2c" TargetMode="External"/>
<Relationship Id="rId65" Type="http://schemas.openxmlformats.org/officeDocument/2006/relationships/hyperlink" Target="https://doi.org/10.1016/j.jclinepi.2022.08.016" TargetMode="External"/>
<Relationship Id="rId66" Type="http://schemas.openxmlformats.org/officeDocument/2006/relationships/hyperlink" Target="https://doi.org/10.1002/bimj.202000196" TargetMode="External"/>
<Relationship Id="rId67" Type="http://schemas.openxmlformats.org/officeDocument/2006/relationships/hyperlink" Target="https://CRAN.R-project.org/package=misty" TargetMode="External"/>
<Relationship Id="rId68" Type="http://schemas.openxmlformats.org/officeDocument/2006/relationships/hyperlink" Target="https://doi.org/10.1080/01621459.1988.10478722" TargetMode="External"/>
<Relationship Id="rId69" Type="http://schemas.openxmlformats.org/officeDocument/2006/relationships/hyperlink" Target="https://www.R-project.org/" TargetMode="External"/>
<Relationship Id="rId70" Type="http://schemas.openxmlformats.org/officeDocument/2006/relationships/hyperlink" Target="https://doi.org/10.1177/09622802231198795" TargetMode="External"/>
<Relationship Id="rId71" Type="http://schemas.openxmlformats.org/officeDocument/2006/relationships/hyperlink" Target="https://doi.org/10.18637/jss.v045.i03" TargetMode="External"/>
<Relationship Id="rId72" Type="http://schemas.openxmlformats.org/officeDocument/2006/relationships/hyperlink" Target="https://doi.org/10.2307/1391390" TargetMode="External"/>
<Relationship Id="rId73" Type="http://schemas.openxmlformats.org/officeDocument/2006/relationships/hyperlink" Target="https://doi.org/10.1080/07350015.1988.10509663" TargetMode="External"/>
<Relationship Id="rId74" Type="http://schemas.openxmlformats.org/officeDocument/2006/relationships/hyperlink" Target="https://CRAN.R-project.org/package=miceadds" TargetMode="External"/>
<Relationship Id="rId75" Type="http://schemas.openxmlformats.org/officeDocument/2006/relationships/hyperlink" Target="https://doi.org/10.1136/bmjopen-2015-008431" TargetMode="External"/>
<Relationship Id="rId76" Type="http://schemas.openxmlformats.org/officeDocument/2006/relationships/hyperlink" Target="https://CRAN.R-project.org/package=ids" TargetMode="External"/>
<Relationship Id="rId77" Type="http://schemas.openxmlformats.org/officeDocument/2006/relationships/hyperlink" Target="https://CRAN.R-project.org/package=hash" TargetMode="External"/>
<Relationship Id="rId78" Type="http://schemas.openxmlformats.org/officeDocument/2006/relationships/hyperlink" Target="https://github.com/paulhendricks/anonymizer" TargetMode="External"/>
<Relationship Id="rId79" Type="http://schemas.openxmlformats.org/officeDocument/2006/relationships/hyperlink" Target="https://CRAN.R-project.org/package=digest" TargetMode="External"/>
<Relationship Id="rId80" Type="http://schemas.openxmlformats.org/officeDocument/2006/relationships/hyperlink" Target="https://doi.org/10.18637/jss.v074.i11" TargetMode="External"/>
<Relationship Id="rId81" Type="http://schemas.openxmlformats.org/officeDocument/2006/relationships/hyperlink" Target="https://doi.org/10.1371/journal.pcbi.1009819" TargetMode="External"/>
<Relationship Id="rId82" Type="http://schemas.openxmlformats.org/officeDocument/2006/relationships/hyperlink" Target="https://doi.org/10.1177/20597991211026616"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3899/jrheum.211115" TargetMode="External"/>
<Relationship Id="rId162" Type="http://schemas.openxmlformats.org/officeDocument/2006/relationships/hyperlink" Target="https://CRAN.R-project.org/package=pwr"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1234/osf.io/5ptd7" TargetMode="External"/>
<Relationship Id="rId165" Type="http://schemas.openxmlformats.org/officeDocument/2006/relationships/hyperlink" Target="https://doi.org/10.1126/science.aaf5406"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5395/rde.2015.40.4.328" TargetMode="External"/>
<Relationship Id="rId170" Type="http://schemas.openxmlformats.org/officeDocument/2006/relationships/hyperlink" Target="https://doi.org/10.21105/joss.02815" TargetMode="External"/>
<Relationship Id="rId171" Type="http://schemas.openxmlformats.org/officeDocument/2006/relationships/hyperlink" Target="https://doi.org/10.1093/biomet/1.2.164" TargetMode="External"/>
<Relationship Id="rId172" Type="http://schemas.openxmlformats.org/officeDocument/2006/relationships/hyperlink" Target="https://doi.org/10.23637/ROTHAMSTED.8V61Q"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doi.org/10.1080/00031305.1973.10478966" TargetMode="External"/>
<Relationship Id="rId192" Type="http://schemas.openxmlformats.org/officeDocument/2006/relationships/hyperlink" Target="https://CRAN.R-project.org/package=anscombiser" TargetMode="External"/>
<Relationship Id="rId193" Type="http://schemas.openxmlformats.org/officeDocument/2006/relationships/hyperlink" Target="https://github.com/taiyun/corrplot" TargetMode="External"/>
<Relationship Id="rId194" Type="http://schemas.openxmlformats.org/officeDocument/2006/relationships/hyperlink" Target="https://doi.org/10.18637/jss.v069.c02" TargetMode="External"/>
<Relationship Id="rId195" Type="http://schemas.openxmlformats.org/officeDocument/2006/relationships/hyperlink" Target="https://doi.org/10.11613/bm.2013.018" TargetMode="External"/>
<Relationship Id="rId196" Type="http://schemas.openxmlformats.org/officeDocument/2006/relationships/hyperlink" Target="https://doi.org/10.5395/rde.2017.42.2.152" TargetMode="External"/>
<Relationship Id="rId197" Type="http://schemas.openxmlformats.org/officeDocument/2006/relationships/hyperlink" Target="https://doi.org/10.32614/RJ-2021-053" TargetMode="External"/>
<Relationship Id="rId198" Type="http://schemas.openxmlformats.org/officeDocument/2006/relationships/hyperlink" Target="https://doi.org/10.18637/jss.v103.i01" TargetMode="External"/>
<Relationship Id="rId199" Type="http://schemas.openxmlformats.org/officeDocument/2006/relationships/hyperlink" Target="https://doi.org/10.2105/ajph.2012.300897" TargetMode="External"/>
<Relationship Id="rId200" Type="http://schemas.openxmlformats.org/officeDocument/2006/relationships/hyperlink" Target="https://doi.org/10.1080/01621459.1957.10501412" TargetMode="External"/>
<Relationship Id="rId201" Type="http://schemas.openxmlformats.org/officeDocument/2006/relationships/hyperlink" Target="https://doi.org/10.1136/adc.73.3.270" TargetMode="External"/>
<Relationship Id="rId202" Type="http://schemas.openxmlformats.org/officeDocument/2006/relationships/hyperlink" Target="https://CRAN.R-project.org/package=fastDummies" TargetMode="External"/>
<Relationship Id="rId203" Type="http://schemas.openxmlformats.org/officeDocument/2006/relationships/hyperlink" Target="https://doi.org/10.1093/ije/7.4.373" TargetMode="External"/>
<Relationship Id="rId204" Type="http://schemas.openxmlformats.org/officeDocument/2006/relationships/hyperlink" Target="https://doi.org/10.1016/0895-4356(96)00025-x" TargetMode="External"/>
<Relationship Id="rId205" Type="http://schemas.openxmlformats.org/officeDocument/2006/relationships/hyperlink" Target="https://doi.org/10.1016/j.jclinepi.2023.09.005" TargetMode="External"/>
<Relationship Id="rId206" Type="http://schemas.openxmlformats.org/officeDocument/2006/relationships/hyperlink" Target="https://doi.org/10.1136/bmj.313.7055.486" TargetMode="External"/>
<Relationship Id="rId207" Type="http://schemas.openxmlformats.org/officeDocument/2006/relationships/hyperlink" Target="https://CRAN.R-project.org/package=nlme" TargetMode="External"/>
<Relationship Id="rId208" Type="http://schemas.openxmlformats.org/officeDocument/2006/relationships/hyperlink" Target="https://CRAN.R-project.org/package=mmrm" TargetMode="External"/>
<Relationship Id="rId209" Type="http://schemas.openxmlformats.org/officeDocument/2006/relationships/hyperlink" Target="https://CRAN.R-project.org/package=emmeans" TargetMode="External"/>
<Relationship Id="rId210" Type="http://schemas.openxmlformats.org/officeDocument/2006/relationships/hyperlink" Target="https://doi.org/10.1037/0022-3514.51.6.1173" TargetMode="External"/>
<Relationship Id="rId211" Type="http://schemas.openxmlformats.org/officeDocument/2006/relationships/hyperlink" Target="https://doi.org/10.1093/oxfordjournals.aje.a114229" TargetMode="External"/>
<Relationship Id="rId212" Type="http://schemas.openxmlformats.org/officeDocument/2006/relationships/hyperlink" Target="https://doi.org/10.1097/00001648-199109000-00015" TargetMode="External"/>
<Relationship Id="rId213" Type="http://schemas.openxmlformats.org/officeDocument/2006/relationships/hyperlink" Target="https://doi.org/10.21105/joss.03139" TargetMode="External"/>
<Relationship Id="rId214" Type="http://schemas.openxmlformats.org/officeDocument/2006/relationships/hyperlink" Target="https://doi.org/10.1136/bmj.309.6962.1128" TargetMode="External"/>
<Relationship Id="rId215" Type="http://schemas.openxmlformats.org/officeDocument/2006/relationships/hyperlink" Target="https://doi.org/10.1111/j.1471-1842.2009.00848.x" TargetMode="External"/>
<Relationship Id="rId216" Type="http://schemas.openxmlformats.org/officeDocument/2006/relationships/hyperlink" Target="https://doi.org/10.5152/balkanmedj.2014.1408" TargetMode="External"/>
<Relationship Id="rId217" Type="http://schemas.openxmlformats.org/officeDocument/2006/relationships/hyperlink" Target="https://doi.org/10.5123/s1679-49742017000300022" TargetMode="External"/>
<Relationship Id="rId218" Type="http://schemas.openxmlformats.org/officeDocument/2006/relationships/hyperlink" Target="https://doi.org/10.1016/j.jclinepi.2017.02.016" TargetMode="External"/>
<Relationship Id="rId219" Type="http://schemas.openxmlformats.org/officeDocument/2006/relationships/hyperlink" Target="https://doi.org/10.1590/1980-265x-tce-2017-0311" TargetMode="External"/>
<Relationship Id="rId220" Type="http://schemas.openxmlformats.org/officeDocument/2006/relationships/hyperlink" Target="https://doi.org/10.1053/j.semnuclmed.2018.11.005" TargetMode="External"/>
<Relationship Id="rId221" Type="http://schemas.openxmlformats.org/officeDocument/2006/relationships/hyperlink" Target="https://doi.org/10.1002/ped4.12166" TargetMode="External"/>
<Relationship Id="rId222" Type="http://schemas.openxmlformats.org/officeDocument/2006/relationships/hyperlink" Target="https://doi.org/10.1186/s12967-020-02540-4" TargetMode="External"/>
<Relationship Id="rId223" Type="http://schemas.openxmlformats.org/officeDocument/2006/relationships/hyperlink" Target="https://doi.org/10.1016/j.jclinepi.2021.04.013" TargetMode="External"/>
<Relationship Id="rId224" Type="http://schemas.openxmlformats.org/officeDocument/2006/relationships/hyperlink" Target="https://doi.org/10.1002/cjs.11719" TargetMode="External"/>
<Relationship Id="rId225" Type="http://schemas.openxmlformats.org/officeDocument/2006/relationships/hyperlink" Target="https://doi.org/10.1016/j.jbusres.2021.04.070" TargetMode="External"/>
<Relationship Id="rId226" Type="http://schemas.openxmlformats.org/officeDocument/2006/relationships/hyperlink" Target="https://doi.org/10.1002/joe.22229" TargetMode="External"/>
<Relationship Id="rId227" Type="http://schemas.openxmlformats.org/officeDocument/2006/relationships/hyperlink" Target="https://doi.org/10.1016/j.aller.2013.03.008" TargetMode="External"/>
<Relationship Id="rId228" Type="http://schemas.openxmlformats.org/officeDocument/2006/relationships/hyperlink" Target="https://doi.org/10.1093/aje/kwi014" TargetMode="External"/>
<Relationship Id="rId229" Type="http://schemas.openxmlformats.org/officeDocument/2006/relationships/hyperlink" Target="https://doi.org/10.4103/ijpsym.ijpsym_504_19" TargetMode="External"/>
<Relationship Id="rId230" Type="http://schemas.openxmlformats.org/officeDocument/2006/relationships/hyperlink" Target="https://doi.org/10.21105/joss.02763" TargetMode="External"/>
<Relationship Id="rId231" Type="http://schemas.openxmlformats.org/officeDocument/2006/relationships/hyperlink" Target="https://doi.org/10.1097/sih.0000000000000150" TargetMode="External"/>
<Relationship Id="rId232" Type="http://schemas.openxmlformats.org/officeDocument/2006/relationships/hyperlink" Target="https://doi.org/10.18637/jss.v048.i02" TargetMode="External"/>
<Relationship Id="rId233" Type="http://schemas.openxmlformats.org/officeDocument/2006/relationships/hyperlink" Target="https://CRAN.R-project.org/package=semTools" TargetMode="External"/>
<Relationship Id="rId234" Type="http://schemas.openxmlformats.org/officeDocument/2006/relationships/hyperlink" Target="https://CRAN.R-project.org/package=psych" TargetMode="External"/>
<Relationship Id="rId235" Type="http://schemas.openxmlformats.org/officeDocument/2006/relationships/hyperlink" Target="https://doi.org/10.1146/annurev-polisci-041719-102556" TargetMode="External"/>
<Relationship Id="rId236" Type="http://schemas.openxmlformats.org/officeDocument/2006/relationships/hyperlink" Target="https://doi.org/10.1086/266577" TargetMode="External"/>
<Relationship Id="rId237" Type="http://schemas.openxmlformats.org/officeDocument/2006/relationships/hyperlink" Target="https://doi.org/10.1177/001316446002000104" TargetMode="External"/>
<Relationship Id="rId238" Type="http://schemas.openxmlformats.org/officeDocument/2006/relationships/hyperlink" Target="https://doi.org/10.1098/rsta.1900.0022" TargetMode="External"/>
<Relationship Id="rId239" Type="http://schemas.openxmlformats.org/officeDocument/2006/relationships/hyperlink" Target="https://doi.org/10.2307/3315487"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007/s11136-021-02822-4" TargetMode="External"/>
<Relationship Id="rId242" Type="http://schemas.openxmlformats.org/officeDocument/2006/relationships/hyperlink" Target="https://doi.org/10.1111/jan.12402" TargetMode="External"/>
<Relationship Id="rId243" Type="http://schemas.openxmlformats.org/officeDocument/2006/relationships/hyperlink" Target="https://doi.org/10.1016/j.jclinepi.2010.03.002" TargetMode="External"/>
<Relationship Id="rId244" Type="http://schemas.openxmlformats.org/officeDocument/2006/relationships/hyperlink" Target="https://doi.org/10.1186/1472-6920-4-13" TargetMode="External"/>
<Relationship Id="rId245" Type="http://schemas.openxmlformats.org/officeDocument/2006/relationships/hyperlink" Target="https://doi.org/10.1136/bmj.315.7107.540" TargetMode="External"/>
<Relationship Id="rId246" Type="http://schemas.openxmlformats.org/officeDocument/2006/relationships/hyperlink" Target="https://CRAN.R-project.org/package=riskyr" TargetMode="External"/>
<Relationship Id="rId247" Type="http://schemas.openxmlformats.org/officeDocument/2006/relationships/hyperlink" Target="https://doi.org/10.18637/jss.v028.i05" TargetMode="External"/>
<Relationship Id="rId248" Type="http://schemas.openxmlformats.org/officeDocument/2006/relationships/hyperlink" Target="https://doi.org/10.1002/jrsm.26" TargetMode="External"/>
<Relationship Id="rId249" Type="http://schemas.openxmlformats.org/officeDocument/2006/relationships/hyperlink" Target="https://CRAN.R-project.org/package=mada" TargetMode="External"/>
<Relationship Id="rId250" Type="http://schemas.openxmlformats.org/officeDocument/2006/relationships/hyperlink" Target="https://doi.org/10.1016/s2589-7500(22)00188-1" TargetMode="External"/>
<Relationship Id="rId251" Type="http://schemas.openxmlformats.org/officeDocument/2006/relationships/hyperlink" Target="https://doi.org/10.1007/s00180-021-01080-9" TargetMode="External"/>
<Relationship Id="rId252" Type="http://schemas.openxmlformats.org/officeDocument/2006/relationships/hyperlink" Target="https://doi.org/10.1136/bmj.h5527" TargetMode="External"/>
<Relationship Id="rId253" Type="http://schemas.openxmlformats.org/officeDocument/2006/relationships/hyperlink" Target="https://doi.org/10.7326/0003-4819-147-8-200710160-00010" TargetMode="External"/>
<Relationship Id="rId254" Type="http://schemas.openxmlformats.org/officeDocument/2006/relationships/hyperlink" Target="https://doi.org/10.1159/000080576" TargetMode="External"/>
<Relationship Id="rId255" Type="http://schemas.openxmlformats.org/officeDocument/2006/relationships/hyperlink" Target="https://doi.org/10.1136/bmj.d561" TargetMode="External"/>
<Relationship Id="rId256" Type="http://schemas.openxmlformats.org/officeDocument/2006/relationships/hyperlink" Target="https://doi.org/10.1186/s12874-022-01786-4" TargetMode="External"/>
<Relationship Id="rId257" Type="http://schemas.openxmlformats.org/officeDocument/2006/relationships/hyperlink" Target="https://doi.org/10.1136/bmj.323.7321.1123" TargetMode="External"/>
<Relationship Id="rId258" Type="http://schemas.openxmlformats.org/officeDocument/2006/relationships/hyperlink" Target="https://doi.org/10.4172/2155-6180.1000334" TargetMode="External"/>
<Relationship Id="rId259" Type="http://schemas.openxmlformats.org/officeDocument/2006/relationships/hyperlink" Target="https://doi.org/10.1002/(sici)1097-0258(19971030)16:20&lt;2349::aid-sim667&gt;3.0.co;2-e" TargetMode="External"/>
<Relationship Id="rId260" Type="http://schemas.openxmlformats.org/officeDocument/2006/relationships/hyperlink" Target="https://doi.org/10.1177/009286150804200402" TargetMode="External"/>
<Relationship Id="rId261" Type="http://schemas.openxmlformats.org/officeDocument/2006/relationships/hyperlink" Target="https://doi.org/10.1016/s0140-6736(00)02039-0" TargetMode="External"/>
<Relationship Id="rId262" Type="http://schemas.openxmlformats.org/officeDocument/2006/relationships/hyperlink" Target="https://doi.org/10.2147/clep.s161508" TargetMode="External"/>
<Relationship Id="rId263" Type="http://schemas.openxmlformats.org/officeDocument/2006/relationships/hyperlink" Target="https://doi.org/10.1186/s12874-019-0750-8" TargetMode="External"/>
<Relationship Id="rId264" Type="http://schemas.openxmlformats.org/officeDocument/2006/relationships/hyperlink" Target="https://doi.org/10.1136/bmj.319.7203.185" TargetMode="External"/>
<Relationship Id="rId265" Type="http://schemas.openxmlformats.org/officeDocument/2006/relationships/hyperlink" Target="http://dx.doi.org/10.31234/osf.io/qftwg" TargetMode="External"/>
<Relationship Id="rId266" Type="http://schemas.openxmlformats.org/officeDocument/2006/relationships/hyperlink" Target="https://doi.org/10.1016/j.jclinepi.2003.08.009" TargetMode="External"/>
<Relationship Id="rId267" Type="http://schemas.openxmlformats.org/officeDocument/2006/relationships/hyperlink" Target="https://doi.org/10.1136/bmj.313.7060.808" TargetMode="External"/>
<Relationship Id="rId268" Type="http://schemas.openxmlformats.org/officeDocument/2006/relationships/hyperlink" Target="https://doi.org/10.1136/bmj.326.7382.219" TargetMode="External"/>
<Relationship Id="rId269" Type="http://schemas.openxmlformats.org/officeDocument/2006/relationships/hyperlink" Target="https://doi.org/10.1016/s0197-2456(97)00147-5" TargetMode="External"/>
<Relationship Id="rId270" Type="http://schemas.openxmlformats.org/officeDocument/2006/relationships/hyperlink" Target="https://doi.org/10.1186/1745-6215-15-139" TargetMode="External"/>
<Relationship Id="rId271" Type="http://schemas.openxmlformats.org/officeDocument/2006/relationships/hyperlink" Target="https://doi.org/10.1002/sim.9592" TargetMode="External"/>
<Relationship Id="rId272" Type="http://schemas.openxmlformats.org/officeDocument/2006/relationships/hyperlink" Target="https://doi.org/10.7326/0003-4819-152-11-201006010-00232" TargetMode="External"/>
<Relationship Id="rId273" Type="http://schemas.openxmlformats.org/officeDocument/2006/relationships/hyperlink" Target="https://doi.org/10.1016/j.jclinepi.2022.10.003" TargetMode="External"/>
<Relationship Id="rId274" Type="http://schemas.openxmlformats.org/officeDocument/2006/relationships/hyperlink" Target="https://doi.org/10.1186/1471-2288-8-79" TargetMode="External"/>
<Relationship Id="rId275" Type="http://schemas.openxmlformats.org/officeDocument/2006/relationships/hyperlink" Target="https://doi.org/10.1007/s00134-023-07163-z" TargetMode="External"/>
<Relationship Id="rId276" Type="http://schemas.openxmlformats.org/officeDocument/2006/relationships/hyperlink" Target="https://doi.org/10.1186/2046-4053-4-1" TargetMode="External"/>
<Relationship Id="rId277" Type="http://schemas.openxmlformats.org/officeDocument/2006/relationships/hyperlink" Target="https://doi.org/10.1002/cl2.1230" TargetMode="External"/>
<Relationship Id="rId278" Type="http://schemas.openxmlformats.org/officeDocument/2006/relationships/hyperlink" Target="https://doi.org/10.1002/cl2.1230" TargetMode="External"/>
<Relationship Id="rId279" Type="http://schemas.openxmlformats.org/officeDocument/2006/relationships/hyperlink" Target="https://doi.org/10.1371/journal.pmed.1003583" TargetMode="External"/>
<Relationship Id="rId280" Type="http://schemas.openxmlformats.org/officeDocument/2006/relationships/hyperlink" Target="https://doi.org/10.1371/journal.pone.0262918" TargetMode="External"/>
<Relationship Id="rId281" Type="http://schemas.openxmlformats.org/officeDocument/2006/relationships/hyperlink" Target="https://doi.org/10.1186/s13063-022-06515-2" TargetMode="External"/>
<Relationship Id="rId282" Type="http://schemas.openxmlformats.org/officeDocument/2006/relationships/hyperlink" Target="https://doi.org/10.1161/circulationaha.121.055393" TargetMode="External"/>
<Relationship Id="rId283" Type="http://schemas.openxmlformats.org/officeDocument/2006/relationships/hyperlink" Target="https://doi.org/10.1016/j.jclinepi.2021.01.008" TargetMode="External"/>
<Relationship Id="rId284" Type="http://schemas.openxmlformats.org/officeDocument/2006/relationships/hyperlink" Target="https://doi.org/10.1016/j.urology.2020.05.002" TargetMode="External"/>
<Relationship Id="rId285" Type="http://schemas.openxmlformats.org/officeDocument/2006/relationships/hyperlink" Target="https://doi.org/10.1097/ju.0000000000000001" TargetMode="External"/>
<Relationship Id="rId286" Type="http://schemas.openxmlformats.org/officeDocument/2006/relationships/hyperlink" Target="https://doi.org/10.1001/jama.2017.18556" TargetMode="External"/>
<Relationship Id="rId287" Type="http://schemas.openxmlformats.org/officeDocument/2006/relationships/hyperlink" Target="https://doi.org/10.1016/j.ijnurstu.2014.09.006" TargetMode="External"/>
<Relationship Id="rId288" Type="http://schemas.openxmlformats.org/officeDocument/2006/relationships/hyperlink" Target="https://doi.org/10.1371/journal.pbio.1002128" TargetMode="External"/>
<Relationship Id="rId289" Type="http://schemas.openxmlformats.org/officeDocument/2006/relationships/hyperlink" Target="https://doi.org/10.1002/sim.6265" TargetMode="External"/>
<Relationship Id="rId290" Type="http://schemas.openxmlformats.org/officeDocument/2006/relationships/hyperlink" Target="https://doi.org/10.1136/bmj.a2201" TargetMode="External"/>
<Relationship Id="rId291" Type="http://schemas.openxmlformats.org/officeDocument/2006/relationships/hyperlink" Target="https://doi.org/10.1111/j.1464-5491.2004.01443.x" TargetMode="External"/>
<Relationship Id="rId292" Type="http://schemas.openxmlformats.org/officeDocument/2006/relationships/hyperlink" Target="https://doi.org/10.1136/bjsports-2020-103652" TargetMode="External"/>
<Relationship Id="rId29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0.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3.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55</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95,189,190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58</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58</a:t>
                </a:r>
              </a:p>
              <a:p>
                <a:pPr lvl="0" indent="0" marL="0">
                  <a:buNone/>
                </a:pPr>
              </a:p>
              <a:p>
                <a:pPr lvl="0" indent="0" marL="0">
                  <a:buNone/>
                </a:pP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59</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196,197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197</a:t>
                </a:r>
              </a:p>
              <a:p>
                <a:pPr lvl="1"/>
                <a:r>
                  <a:rPr/>
                  <a:t>Tipo: não paramétrico.</a:t>
                </a:r>
                <a:r>
                  <a:rPr baseline="30000"/>
                  <a:t>196,197</a:t>
                </a:r>
              </a:p>
              <a:p>
                <a:pPr lvl="1"/>
                <a:r>
                  <a:rPr/>
                  <a:t>Suposições:</a:t>
                </a:r>
                <a:r>
                  <a:rPr baseline="30000"/>
                  <a:t>196,197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196,197</a:t>
                </a:r>
              </a:p>
              <a:p>
                <a:pPr lvl="1"/>
                <a:r>
                  <a:rPr/>
                  <a:t>O teste exato de Fisher avalia a hipótese nula de independência aplicando a distribuição hipergeométrica dos números nas células da tabela.</a:t>
                </a:r>
                <a:r>
                  <a:rPr baseline="30000"/>
                  <a:t>197</a:t>
                </a:r>
              </a:p>
              <a:p>
                <a:pPr lvl="1"/>
                <a:r>
                  <a:rPr/>
                  <a:t>Hipóteses:</a:t>
                </a:r>
                <a:r>
                  <a:rPr baseline="30000"/>
                  <a:t>196,197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196,197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201</a:t>
            </a:r>
          </a:p>
          <a:p>
            <a:pPr lvl="0"/>
            <a:r>
              <a:rPr/>
              <a:t>Variáveis categóricas nominais, com 2 ou mais níveis, devem ser subdivididas em variáveis fictícias dicotômicas para ser usada em modelos de regressão.</a:t>
            </a:r>
            <a:r>
              <a:rPr baseline="30000"/>
              <a:t>202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202</a:t>
            </a:r>
          </a:p>
          <a:p>
            <a:pPr lvl="0" indent="0" marL="0">
              <a:buNone/>
            </a:pPr>
          </a:p>
          <a:p>
            <a:pPr lvl="0" indent="0" marL="0">
              <a:buNone/>
            </a:pPr>
            <a:r>
              <a:rPr/>
              <a:t>O pacote </a:t>
            </a:r>
            <a:r>
              <a:rPr i="1"/>
              <a:t>fastDummies</a:t>
            </a:r>
            <a:r>
              <a:rPr baseline="30000"/>
              <a:t>203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176,204,205</a:t>
                </a:r>
              </a:p>
              <a:p>
                <a:pPr lvl="0"/>
                <a:r>
                  <a:rPr/>
                  <a:t>A seleção bivariada de variáveis torna o modelo mais suscetível a otimismo no ajuste se as variáveis de confundimento não são adequadamente controladas.</a:t>
                </a:r>
                <a:r>
                  <a:rPr baseline="30000"/>
                  <a:t>204,205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202</a:t>
                </a:r>
              </a:p>
              <a:p>
                <a:pPr lvl="0"/>
                <a:r>
                  <a:rPr/>
                  <a:t>Nenhum método de regressão gradual garante a seleção ótima de variáveis de um banco de dados.</a:t>
                </a:r>
                <a:r>
                  <a:rPr baseline="30000"/>
                  <a:t>202</a:t>
                </a:r>
              </a:p>
              <a:p>
                <a:pPr lvl="0"/>
                <a:r>
                  <a:rPr/>
                  <a:t>As regras de término da regressão baseadas em P-valor tendem a ser arbitrárias.</a:t>
                </a:r>
                <a:r>
                  <a:rPr baseline="30000"/>
                  <a:t>202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205</a:t>
                </a:r>
              </a:p>
              <a:p>
                <a:pPr lvl="0"/>
                <a:r>
                  <a:rPr/>
                  <a:t>Em caso de uma proporção baixa entre o número de participantes e de variáveis, use o conhecimento prévio da literatura para selecionar um pequeno conjunto de variáveis candidatas.</a:t>
                </a:r>
                <a:r>
                  <a:rPr baseline="30000"/>
                  <a:t>205</a:t>
                </a:r>
              </a:p>
              <a:p>
                <a:pPr lvl="0"/>
                <a:r>
                  <a:rPr/>
                  <a:t>Colapse categorias com contagem nula (células com valor igual a 0) de variáveis candidatas.</a:t>
                </a:r>
                <a:r>
                  <a:rPr baseline="30000"/>
                  <a:t>205</a:t>
                </a:r>
              </a:p>
              <a:p>
                <a:pPr lvl="0"/>
                <a:r>
                  <a:rPr/>
                  <a:t>Use simulações de dados para identificar qual(is) variável(is) está(ão) causando problemas de convergência do ajuste do modelo.</a:t>
                </a:r>
                <a:r>
                  <a:rPr baseline="30000"/>
                  <a:t>205</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206</a:t>
            </a:r>
          </a:p>
          <a:p>
            <a:pPr lvl="0" indent="0" marL="0">
              <a:buNone/>
            </a:pPr>
          </a:p>
          <a:p>
            <a:pPr lvl="0" indent="0" marL="0">
              <a:spcBef>
                <a:spcPts val="3000"/>
              </a:spcBef>
              <a:buNone/>
            </a:pPr>
            <a:r>
              <a:rPr b="1"/>
              <a:t>O que é efeito de modificação?</a:t>
            </a:r>
          </a:p>
          <a:p>
            <a:pPr lvl="0"/>
            <a:r>
              <a:rPr/>
              <a:t>.</a:t>
            </a:r>
            <a:r>
              <a:rPr baseline="30000"/>
              <a:t>206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207</a:t>
            </a:r>
          </a:p>
          <a:p>
            <a:pPr lvl="0"/>
            <a:r>
              <a:rPr/>
              <a:t>.</a:t>
            </a:r>
            <a:r>
              <a:rPr baseline="30000"/>
              <a:t>206</a:t>
            </a:r>
          </a:p>
          <a:p>
            <a:pPr lvl="0" indent="0" marL="0">
              <a:buNone/>
            </a:pPr>
          </a:p>
          <a:p>
            <a:pPr lvl="0" indent="0" marL="0">
              <a:buNone/>
            </a:pPr>
            <a:r>
              <a:rPr/>
              <a:t>O pacote </a:t>
            </a:r>
            <a:r>
              <a:rPr i="1"/>
              <a:t>nlme</a:t>
            </a:r>
            <a:r>
              <a:rPr baseline="30000"/>
              <a:t>208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de mediação?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indireto?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total?</a:t>
            </a:r>
          </a:p>
          <a:p>
            <a:pPr lvl="0"/>
            <a:r>
              <a:rPr/>
              <a:t>.</a:t>
            </a:r>
            <a:r>
              <a:rPr baseline="30000"/>
              <a:t>211</a:t>
            </a:r>
          </a:p>
          <a:p>
            <a:pPr lvl="0"/>
            <a:r>
              <a:rPr/>
              <a:t>.</a:t>
            </a:r>
            <a:r>
              <a:rPr baseline="30000"/>
              <a:t>206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212</a:t>
            </a:r>
          </a:p>
          <a:p>
            <a:pPr lvl="0"/>
            <a:r>
              <a:rPr/>
              <a:t>.</a:t>
            </a:r>
            <a:r>
              <a:rPr baseline="30000"/>
              <a:t>213</a:t>
            </a:r>
          </a:p>
          <a:p>
            <a:pPr lvl="0" indent="0" marL="0">
              <a:buNone/>
            </a:pPr>
          </a:p>
          <a:p>
            <a:pPr lvl="0" indent="0" marL="0">
              <a:spcBef>
                <a:spcPts val="3000"/>
              </a:spcBef>
              <a:buNone/>
            </a:pPr>
            <a:r>
              <a:rPr b="1"/>
              <a:t>O que é efeito padronizado?</a:t>
            </a:r>
          </a:p>
          <a:p>
            <a:pPr lvl="0"/>
            <a:r>
              <a:rPr/>
              <a:t>.</a:t>
            </a:r>
            <a:r>
              <a:rPr baseline="30000"/>
              <a:t>212</a:t>
            </a:r>
          </a:p>
          <a:p>
            <a:pPr lvl="0"/>
            <a:r>
              <a:rPr/>
              <a:t>.</a:t>
            </a:r>
            <a:r>
              <a:rPr baseline="30000"/>
              <a:t>213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215</a:t>
            </a:r>
          </a:p>
          <a:p>
            <a:pPr lvl="0"/>
            <a:r>
              <a:rPr/>
              <a:t>As variáveis escolhidas para pareamento devem ter relação com as variáveis de desfecho, mas não são de interesse elas mesmas.</a:t>
            </a:r>
            <a:r>
              <a:rPr baseline="30000"/>
              <a:t>215</a:t>
            </a:r>
          </a:p>
          <a:p>
            <a:pPr lvl="0"/>
            <a:r>
              <a:rPr/>
              <a:t>O ajuste por pareamento deve ser incluído nas análises estatísticas mesmo que as variáveis de pareamento não sejam consideradas prognósticas ou confundidores na amostra estudada.</a:t>
            </a:r>
            <a:r>
              <a:rPr baseline="30000"/>
              <a:t>215</a:t>
            </a:r>
          </a:p>
          <a:p>
            <a:pPr lvl="0"/>
            <a:r>
              <a:rPr/>
              <a:t>A ausência de evidência estatística de diferença entre grupos não é considerada pareamento.</a:t>
            </a:r>
            <a:r>
              <a:rPr baseline="30000"/>
              <a:t>215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216–225</a:t>
            </a:r>
          </a:p>
          <a:p>
            <a:pPr lvl="0"/>
            <a:r>
              <a:rPr i="1"/>
              <a:t>Estudos básicos</a:t>
            </a:r>
            <a:r>
              <a:rPr baseline="30000"/>
              <a:t>217,222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223,225</a:t>
            </a:r>
          </a:p>
          <a:p>
            <a:pPr lvl="0"/>
            <a:r>
              <a:rPr i="1"/>
              <a:t>Estudos de propriedades psicométricas</a:t>
            </a:r>
            <a:r>
              <a:rPr baseline="30000"/>
              <a:t>218,220</a:t>
            </a:r>
          </a:p>
          <a:p>
            <a:pPr lvl="1"/>
            <a:r>
              <a:rPr/>
              <a:t>Validade</a:t>
            </a:r>
          </a:p>
          <a:p>
            <a:pPr lvl="1"/>
            <a:r>
              <a:rPr/>
              <a:t>Concordância</a:t>
            </a:r>
          </a:p>
          <a:p>
            <a:pPr lvl="1"/>
            <a:r>
              <a:rPr/>
              <a:t>Confiabilidade</a:t>
            </a:r>
          </a:p>
          <a:p>
            <a:pPr lvl="0"/>
            <a:r>
              <a:rPr i="1"/>
              <a:t>Estudos de desempenho diagnóstico</a:t>
            </a:r>
            <a:r>
              <a:rPr baseline="30000"/>
              <a:t>221,224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217,222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217,222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226,227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228</a:t>
                </a:r>
              </a:p>
              <a:p>
                <a:pPr lvl="0"/>
                <a:r>
                  <a:rPr/>
                  <a:t>.</a:t>
                </a:r>
                <a:r>
                  <a:rPr baseline="30000"/>
                  <a:t>8</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228</a:t>
                </a:r>
              </a:p>
              <a:p>
                <a:pPr lvl="0"/>
                <a:r>
                  <a:rPr/>
                  <a:t>Delineamento do estudo.</a:t>
                </a:r>
                <a:r>
                  <a:rPr baseline="30000"/>
                  <a:t>228</a:t>
                </a:r>
              </a:p>
              <a:p>
                <a:pPr lvl="0"/>
                <a:r>
                  <a:rPr/>
                  <a:t>Quantidade e características (dependente vs. independente) dos grupos de participantes do estudo.</a:t>
                </a:r>
                <a:r>
                  <a:rPr baseline="30000"/>
                  <a:t>228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228</a:t>
                </a:r>
              </a:p>
              <a:p>
                <a:pPr lvl="0"/>
                <a:r>
                  <a:rPr/>
                  <a:t>Tipo de variável a ser observada (contínua, intervalo, ordinal, nominal, dicotômica).</a:t>
                </a:r>
                <a:r>
                  <a:rPr baseline="30000"/>
                  <a:t>228</a:t>
                </a:r>
              </a:p>
              <a:p>
                <a:pPr lvl="0"/>
                <a:r>
                  <a:rPr/>
                  <a:t>Tamanho de efeito mínimo a ser observado.</a:t>
                </a:r>
                <a:r>
                  <a:rPr baseline="30000"/>
                  <a:t>228</a:t>
                </a:r>
              </a:p>
              <a:p>
                <a:pPr lvl="0"/>
                <a:r>
                  <a:rPr/>
                  <a:t>Variabilidade da(s) variável(eis) coletada(s).</a:t>
                </a:r>
                <a:r>
                  <a:rPr baseline="30000"/>
                  <a:t>228</a:t>
                </a:r>
              </a:p>
              <a:p>
                <a:pPr lvl="0"/>
                <a:r>
                  <a:rPr/>
                  <a:t>Lateralidade do teste de hipótese (uni- ou bicaudais).</a:t>
                </a:r>
                <a:r>
                  <a:rPr baseline="30000"/>
                  <a:t>228</a:t>
                </a:r>
              </a:p>
              <a:p>
                <a:pPr lvl="0"/>
                <a:r>
                  <a:rPr/>
                  <a:t>Perdas de dados durante a coleta e/ou acompanhamento dos participantes do estudo.</a:t>
                </a:r>
                <a:r>
                  <a:rPr baseline="30000"/>
                  <a:t>228</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228</a:t>
                </a:r>
              </a:p>
              <a:p>
                <a:pPr lvl="0"/>
                <a:r>
                  <a:rPr/>
                  <a:t>O tratamento ético dos participantes do estudo, portanto, não exige que se considere se o poder do estudo é inferior à meta convencional de 80% ou 90%.</a:t>
                </a:r>
                <a:r>
                  <a:rPr baseline="30000"/>
                  <a:t>229</a:t>
                </a:r>
              </a:p>
              <a:p>
                <a:pPr lvl="0"/>
                <a:r>
                  <a:rPr/>
                  <a:t>Estudos com poder &lt;80% não são necessariamente antiéticos.</a:t>
                </a:r>
                <a:r>
                  <a:rPr baseline="30000"/>
                  <a:t>229</a:t>
                </a:r>
              </a:p>
              <a:p>
                <a:pPr lvl="0"/>
                <a:r>
                  <a:rPr/>
                  <a:t>Grandes estudos podem ser desejáveis por outras razões que não as éticas.</a:t>
                </a:r>
                <a:r>
                  <a:rPr baseline="30000"/>
                  <a:t>229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228</a:t>
                </a:r>
              </a:p>
              <a:p>
                <a:pPr lvl="0"/>
                <a:r>
                  <a:rPr/>
                  <a:t>O tamanho da amostra deve ser calculado para cada um dos objetivos primários e/ou secundários, sendo escolhido o maior tamanho de amostra calculado para o estudo.</a:t>
                </a:r>
                <a:r>
                  <a:rPr baseline="30000"/>
                  <a:t>228</a:t>
                </a:r>
              </a:p>
              <a:p>
                <a:pPr lvl="0"/>
                <a:r>
                  <a:rPr/>
                  <a:t>Geralmente é recomendado ser cético em relação às regras práticas para o tamanho da amostra, tais como a proporção entre o número de variáveis (ou eventos) e de participantes.</a:t>
                </a:r>
                <a:r>
                  <a:rPr baseline="30000"/>
                  <a:t>62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230</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228</a:t>
                </a:r>
              </a:p>
              <a:p>
                <a:pPr lvl="0"/>
                <a:r>
                  <a:rPr/>
                  <a:t>Perda amostral pode ocorrer por: abandono ou desistência do participante, perda de contato com o participante, perda de informação, ocorrência de eventos adversos, morte do participante, entre outros.</a:t>
                </a:r>
                <a:r>
                  <a:rPr baseline="30000"/>
                  <a:t>228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228</a:t>
            </a:r>
          </a:p>
          <a:p>
            <a:pPr lvl="0"/>
            <a:r>
              <a:rPr/>
              <a:t>Quando um estudo deste tipo não é possível, as considerações referentes ao tamanho da amostra são justificadas de acordo com o número máximo de pacientes que podem ser recrutados no decorrer do estudo.</a:t>
            </a:r>
            <a:r>
              <a:rPr baseline="30000"/>
              <a:t>228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236</a:t>
            </a:r>
          </a:p>
          <a:p>
            <a:pPr lvl="0" indent="0" marL="0">
              <a:buNone/>
            </a:pPr>
          </a:p>
          <a:p>
            <a:pPr lvl="0" indent="0" marL="0">
              <a:spcBef>
                <a:spcPts val="3000"/>
              </a:spcBef>
              <a:buNone/>
            </a:pPr>
            <a:r>
              <a:rPr b="1"/>
              <a:t>O que é validade externa?</a:t>
            </a:r>
          </a:p>
          <a:p>
            <a:pPr lvl="0"/>
            <a:r>
              <a:rPr/>
              <a:t>.</a:t>
            </a:r>
            <a:r>
              <a:rPr baseline="30000"/>
              <a:t>236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8</a:t>
            </a:r>
          </a:p>
          <a:p>
            <a:pPr lvl="0"/>
            <a:r>
              <a:rPr/>
              <a:t>Quando as características da amostra obtida por seleção não probabilística forem similares às da população, a validade externa pode ser maior.</a:t>
            </a:r>
            <a:r>
              <a:rPr baseline="30000"/>
              <a:t>8</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237,238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239,240</a:t>
                </a:r>
              </a:p>
              <a:p>
                <a:pPr lvl="0" indent="0" marL="0">
                  <a:buNone/>
                </a:pPr>
              </a:p>
              <a:p>
                <a:pPr lvl="0" indent="0" marL="0">
                  <a:buNone/>
                </a:pPr>
                <a:r>
                  <a:rPr/>
                  <a:t>O pacote </a:t>
                </a:r>
                <a:r>
                  <a:rPr i="1"/>
                  <a:t>psych</a:t>
                </a:r>
                <a:r>
                  <a:rPr baseline="30000"/>
                  <a:t>241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237,238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60</a:t>
                </a:r>
              </a:p>
              <a:p>
                <a:pPr lvl="0"/>
                <a:r>
                  <a:rPr/>
                  <a:t>Gráfico de limites de concordância (média dos testes vs. diferença entre testes) com a reta de regressão do viés e respectivo intervalo de confiança.</a:t>
                </a:r>
                <a:r>
                  <a:rPr baseline="30000"/>
                  <a:t>60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60</a:t>
                </a:r>
              </a:p>
              <a:p>
                <a:pPr lvl="0" indent="0" marL="0">
                  <a:buNone/>
                </a:pPr>
              </a:p>
              <a:p>
                <a:pPr lvl="0" indent="0" marL="0">
                  <a:spcBef>
                    <a:spcPts val="3000"/>
                  </a:spcBef>
                  <a:buNone/>
                </a:pPr>
                <a:r>
                  <a:rPr b="1"/>
                  <a:t>Quais métodos são adequados para modelagem de concordância?</a:t>
                </a:r>
              </a:p>
              <a:p>
                <a:pPr lvl="0"/>
                <a:r>
                  <a:rPr/>
                  <a:t>Modelo log-linear.</a:t>
                </a:r>
                <a:r>
                  <a:rPr baseline="30000"/>
                  <a:t>240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242</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243</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244</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246</a:t>
                </a:r>
              </a:p>
              <a:p>
                <a:pPr lvl="0"/>
                <a:r>
                  <a:rPr/>
                  <a:t>Falso-negativo (</a:t>
                </a:r>
                <a14:m>
                  <m:oMath xmlns:m="http://schemas.openxmlformats.org/officeDocument/2006/math">
                    <m:r>
                      <m:t>F</m:t>
                    </m:r>
                    <m:r>
                      <m:t>N</m:t>
                    </m:r>
                  </m:oMath>
                </a14:m>
                <a:r>
                  <a:rPr/>
                  <a:t>): caso com a condição presente e erroneamente identificado como ausente.</a:t>
                </a:r>
                <a:r>
                  <a:rPr baseline="30000"/>
                  <a:t>246</a:t>
                </a:r>
              </a:p>
              <a:p>
                <a:pPr lvl="0"/>
                <a:r>
                  <a:rPr/>
                  <a:t>Verdadeiro-negativo (</a:t>
                </a:r>
                <a14:m>
                  <m:oMath xmlns:m="http://schemas.openxmlformats.org/officeDocument/2006/math">
                    <m:r>
                      <m:t>V</m:t>
                    </m:r>
                    <m:r>
                      <m:t>N</m:t>
                    </m:r>
                  </m:oMath>
                </a14:m>
                <a:r>
                  <a:rPr/>
                  <a:t>): controle sem a condição presente e corretamente identificados como tal.</a:t>
                </a:r>
                <a:r>
                  <a:rPr baseline="30000"/>
                  <a:t>246</a:t>
                </a:r>
              </a:p>
              <a:p>
                <a:pPr lvl="0"/>
                <a:r>
                  <a:rPr/>
                  <a:t>Falso-positivo (</a:t>
                </a:r>
                <a14:m>
                  <m:oMath xmlns:m="http://schemas.openxmlformats.org/officeDocument/2006/math">
                    <m:r>
                      <m:t>F</m:t>
                    </m:r>
                    <m:r>
                      <m:t>P</m:t>
                    </m:r>
                  </m:oMath>
                </a14:m>
                <a:r>
                  <a:rPr/>
                  <a:t>): controle sem a condição presente e erroneamente identificado como presente.</a:t>
                </a:r>
                <a:r>
                  <a:rPr baseline="30000"/>
                  <a:t>246</a:t>
                </a:r>
              </a:p>
              <a:p>
                <a:pPr lvl="0" indent="0" marL="0">
                  <a:buNone/>
                </a:pPr>
              </a:p>
              <a:p>
                <a:pPr lvl="0" indent="0" marL="0">
                  <a:buNone/>
                </a:pPr>
              </a:p>
              <a:p>
                <a:pPr lvl="0"/>
                <a:r>
                  <a:rPr/>
                  <a:t>Tabelas de confusão também podem ser visualizadas em formato de árvores de frequência.</a:t>
                </a:r>
                <a:r>
                  <a:rPr baseline="30000"/>
                  <a:t>245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246</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246</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246</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246</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246</a:t>
                </a:r>
              </a:p>
              <a:p>
                <a:pPr lvl="0" indent="0" marL="0">
                  <a:buNone/>
                </a:pPr>
              </a:p>
              <a:p>
                <a:pPr lvl="0" indent="0" marL="0">
                  <a:buNone/>
                </a:pPr>
              </a:p>
              <a:p>
                <a:pPr lvl="0" indent="0" marL="0">
                  <a:buNone/>
                </a:pPr>
              </a:p>
              <a:p>
                <a:pPr lvl="0" indent="0" marL="0">
                  <a:buNone/>
                </a:pPr>
                <a:r>
                  <a:rPr/>
                  <a:t>O pacote </a:t>
                </a:r>
                <a:r>
                  <a:rPr i="1"/>
                  <a:t>riskyr</a:t>
                </a:r>
                <a:r>
                  <a:rPr baseline="30000"/>
                  <a:t>247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249</a:t>
            </a:r>
          </a:p>
          <a:p>
            <a:pPr lvl="0" indent="0" marL="0">
              <a:buNone/>
            </a:pPr>
          </a:p>
          <a:p>
            <a:pPr lvl="0" indent="0" marL="0">
              <a:buNone/>
            </a:pPr>
            <a:r>
              <a:rPr/>
              <a:t>O pacote </a:t>
            </a:r>
            <a:r>
              <a:rPr i="1"/>
              <a:t>mada</a:t>
            </a:r>
            <a:r>
              <a:rPr baseline="30000"/>
              <a:t>250</a:t>
            </a:r>
            <a:r>
              <a:rPr/>
              <a:t> fornece a função </a:t>
            </a:r>
            <a:r>
              <a:rPr i="1">
                <a:hlinkClick r:id="rId2"/>
              </a:rPr>
              <a:t>crosshair</a:t>
            </a:r>
            <a:r>
              <a:rPr/>
              <a:t> para criar um gráfico </a:t>
            </a:r>
            <a:r>
              <a:rPr i="1"/>
              <a:t>crosshair</a:t>
            </a:r>
            <a:r>
              <a:rPr baseline="30000"/>
              <a:t>249</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251</a:t>
                </a:r>
              </a:p>
              <a:p>
                <a:pPr lvl="0" indent="0" marL="0">
                  <a:buNone/>
                </a:pPr>
              </a:p>
              <a:p>
                <a:pPr lvl="0" indent="0" marL="0">
                  <a:buNone/>
                </a:pPr>
                <a:r>
                  <a:rPr/>
                  <a:t>O pacote </a:t>
                </a:r>
                <a:r>
                  <a:rPr i="1"/>
                  <a:t>proc</a:t>
                </a:r>
                <a:r>
                  <a:rPr baseline="30000"/>
                  <a:t>252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251</a:t>
                </a:r>
              </a:p>
              <a:p>
                <a:pPr lvl="0"/>
                <a:r>
                  <a:rPr/>
                  <a:t>As interpretações qualitativas (isto é: pobre/fraca/baixa, moderada/razoável/aceitável, boa ou muito boa/alta/excelente) dos valores de área sob a curva são arbitrários e não devem ser considerados isoladamente.</a:t>
                </a:r>
                <a:r>
                  <a:rPr baseline="30000"/>
                  <a:t>251</a:t>
                </a:r>
              </a:p>
              <a:p>
                <a:pPr lvl="0"/>
                <a:r>
                  <a:rPr/>
                  <a:t>Modelos de classificação com valores altos de área sob a curva podem ser enganosos se os valores preditos por esses modelos não estiverem adequadamente calibrados.</a:t>
                </a:r>
                <a:r>
                  <a:rPr baseline="30000"/>
                  <a:t>251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253</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246</a:t>
            </a:r>
          </a:p>
          <a:p>
            <a:pPr lvl="0"/>
            <a:r>
              <a:rPr/>
              <a:t>As probabilidades pontuais estimadas que caracterizam o desempenho diagnóstico do novo teste são altas e adequadas para sua aplicação clínica.</a:t>
            </a:r>
            <a:r>
              <a:rPr baseline="30000"/>
              <a:t>246</a:t>
            </a:r>
          </a:p>
          <a:p>
            <a:pPr lvl="0"/>
            <a:r>
              <a:rPr/>
              <a:t>Os intervalos de confiança estimados para as probabilidades do novo teste são estreitos e adequadas para sua aplicação clínica.</a:t>
            </a:r>
            <a:r>
              <a:rPr baseline="30000"/>
              <a:t>246</a:t>
            </a:r>
          </a:p>
          <a:p>
            <a:pPr lvl="0"/>
            <a:r>
              <a:rPr/>
              <a:t>O novo teste possui adequada confiabilidade intra/inter examinadores.</a:t>
            </a:r>
            <a:r>
              <a:rPr baseline="30000"/>
              <a:t>246</a:t>
            </a:r>
          </a:p>
          <a:p>
            <a:pPr lvl="0"/>
            <a:r>
              <a:rPr/>
              <a:t>O estudo de validação incluiu um espectro adequado da amostra.</a:t>
            </a:r>
            <a:r>
              <a:rPr baseline="30000"/>
              <a:t>246</a:t>
            </a:r>
          </a:p>
          <a:p>
            <a:pPr lvl="0"/>
            <a:r>
              <a:rPr/>
              <a:t>Todos os participantes realizaram ambos o novo teste e o padrão-ouro no estudo de validação.</a:t>
            </a:r>
            <a:r>
              <a:rPr baseline="30000"/>
              <a:t>246</a:t>
            </a:r>
          </a:p>
          <a:p>
            <a:pPr lvl="0"/>
            <a:r>
              <a:rPr/>
              <a:t>Os examinadores do novo teste estavam cegados para o resultado do teste padrão-ouro.</a:t>
            </a:r>
            <a:r>
              <a:rPr baseline="30000"/>
              <a:t>246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254</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255</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256</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257</a:t>
            </a:r>
          </a:p>
          <a:p>
            <a:pPr lvl="0"/>
            <a:r>
              <a:rPr/>
              <a:t>Quanto à unidade de alocação:</a:t>
            </a:r>
            <a:r>
              <a:rPr baseline="30000"/>
              <a:t>258</a:t>
            </a:r>
          </a:p>
          <a:p>
            <a:pPr lvl="1"/>
            <a:r>
              <a:rPr/>
              <a:t>Individual</a:t>
            </a:r>
          </a:p>
          <a:p>
            <a:pPr lvl="1"/>
            <a:r>
              <a:rPr/>
              <a:t>Agrupado</a:t>
            </a:r>
          </a:p>
          <a:p>
            <a:pPr lvl="0"/>
            <a:r>
              <a:rPr/>
              <a:t>Quanto ao número de braços:</a:t>
            </a:r>
            <a:r>
              <a:rPr baseline="30000"/>
              <a:t>258</a:t>
            </a:r>
          </a:p>
          <a:p>
            <a:pPr lvl="1"/>
            <a:r>
              <a:rPr/>
              <a:t>Único*</a:t>
            </a:r>
          </a:p>
          <a:p>
            <a:pPr lvl="1"/>
            <a:r>
              <a:rPr/>
              <a:t>Múltiplos</a:t>
            </a:r>
          </a:p>
          <a:p>
            <a:pPr lvl="0"/>
            <a:r>
              <a:rPr/>
              <a:t>Quanto ao número de centros:</a:t>
            </a:r>
            <a:r>
              <a:rPr baseline="30000"/>
              <a:t>258</a:t>
            </a:r>
          </a:p>
          <a:p>
            <a:pPr lvl="1"/>
            <a:r>
              <a:rPr/>
              <a:t>Único</a:t>
            </a:r>
          </a:p>
          <a:p>
            <a:pPr lvl="1"/>
            <a:r>
              <a:rPr/>
              <a:t>Múltiplos</a:t>
            </a:r>
          </a:p>
          <a:p>
            <a:pPr lvl="0"/>
            <a:r>
              <a:rPr/>
              <a:t>Quanto ao cegamento:</a:t>
            </a:r>
            <a:r>
              <a:rPr baseline="30000"/>
              <a:t>258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258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260</a:t>
            </a:r>
          </a:p>
          <a:p>
            <a:pPr lvl="0"/>
            <a:r>
              <a:rPr/>
              <a:t>Análise de variância (ANOVA) e modelos lineares mistos (MLM) são outras opções de métodos, embora apresentem maior variância, menor poder, e cobertura nominal comparados à ANCOVA.</a:t>
            </a:r>
            <a:r>
              <a:rPr baseline="30000"/>
              <a:t>260</a:t>
            </a:r>
          </a:p>
          <a:p>
            <a:pPr lvl="0"/>
            <a:r>
              <a:rPr/>
              <a:t>.</a:t>
            </a:r>
            <a:r>
              <a:rPr baseline="30000"/>
              <a:t>261</a:t>
            </a:r>
          </a:p>
          <a:p>
            <a:pPr lvl="0"/>
            <a:r>
              <a:rPr/>
              <a:t>.</a:t>
            </a:r>
            <a:r>
              <a:rPr baseline="30000"/>
              <a:t>262</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263</a:t>
            </a:r>
          </a:p>
          <a:p>
            <a:pPr lvl="0"/>
            <a:r>
              <a:rPr/>
              <a:t>Os dados de linha de base são usados para caracterizar os pacientes incluídos no estudo e para mostrar que os grupos de tratamento estão bem equilibrados.</a:t>
            </a:r>
            <a:r>
              <a:rPr baseline="30000"/>
              <a:t>263</a:t>
            </a:r>
          </a:p>
          <a:p>
            <a:pPr lvl="0"/>
            <a:r>
              <a:rPr/>
              <a:t>Dados da linha de base podem ser utilizados para a aleatorização de modo a equilíbrar ou estratificar os grupos considerando alguns fatores-chave.</a:t>
            </a:r>
            <a:r>
              <a:rPr baseline="30000"/>
              <a:t>263</a:t>
            </a:r>
          </a:p>
          <a:p>
            <a:pPr lvl="0"/>
            <a:r>
              <a:rPr/>
              <a:t>Dados da linha de base podem ser utilizados como ajuste de covariável para análise do resultado por grupo de tratamento.</a:t>
            </a:r>
            <a:r>
              <a:rPr baseline="30000"/>
              <a:t>263</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264</a:t>
            </a:r>
          </a:p>
          <a:p>
            <a:pPr lvl="0"/>
            <a:r>
              <a:rPr/>
              <a:t>A interpretação isolada do P-valor da comparação entre grupos na linha de base não permite identificar as razões para eventuais diferenças.</a:t>
            </a:r>
            <a:r>
              <a:rPr baseline="30000"/>
              <a:t>264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265</a:t>
            </a:r>
          </a:p>
          <a:p>
            <a:pPr lvl="0"/>
            <a:r>
              <a:rPr/>
              <a:t>Em ensaios clínicos aleatorizados, a comparação de (co)variáveis na linha de base é usada para avaliar se aleatorização foi ‘bem sucedida’.</a:t>
            </a:r>
            <a:r>
              <a:rPr baseline="30000"/>
              <a:t>265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142,264</a:t>
            </a:r>
          </a:p>
          <a:p>
            <a:pPr lvl="0"/>
            <a:r>
              <a:rPr/>
              <a:t>Viés.</a:t>
            </a:r>
            <a:r>
              <a:rPr baseline="30000"/>
              <a:t>142,264</a:t>
            </a:r>
          </a:p>
          <a:p>
            <a:pPr lvl="0"/>
            <a:r>
              <a:rPr/>
              <a:t>Tamanho da amostra.</a:t>
            </a:r>
            <a:r>
              <a:rPr baseline="30000"/>
              <a:t>142,264</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265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265</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266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267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266</a:t>
            </a:r>
          </a:p>
          <a:p>
            <a:pPr lvl="0"/>
            <a:r>
              <a:rPr/>
              <a:t>Na fase de análise: inclua as variáveis prognósticas nos modelos para ajuste.</a:t>
            </a:r>
            <a:r>
              <a:rPr baseline="30000"/>
              <a:t>266</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257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257</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263</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263,268</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263,268</a:t>
            </a:r>
          </a:p>
          <a:p>
            <a:pPr lvl="0" indent="0" marL="0">
              <a:buNone/>
            </a:pPr>
          </a:p>
          <a:p>
            <a:pPr lvl="0"/>
            <a:r>
              <a:rPr/>
              <a:t>A credibilidade das análises de subgrupos é melhor se restrita ao desfecho primário e a alguns subgrupos predefinidos e baseadas em hipóteses biologicamente plausíveis.</a:t>
            </a:r>
            <a:r>
              <a:rPr baseline="30000"/>
              <a:t>263</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263</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257</a:t>
            </a:r>
          </a:p>
          <a:p>
            <a:pPr lvl="0"/>
            <a:r>
              <a:rPr/>
              <a:t>A comparação de subgrupos por meio de testes de significância de hipótese nula separados é enganosa por não testar (comparar) diretamente os tamanhos dos efeitos dos tratamentos.</a:t>
            </a:r>
            <a:r>
              <a:rPr baseline="30000"/>
              <a:t>269</a:t>
            </a:r>
          </a:p>
          <a:p>
            <a:pPr lvl="0"/>
            <a:r>
              <a:rPr/>
              <a:t>.</a:t>
            </a:r>
            <a:r>
              <a:rPr baseline="30000"/>
              <a:t>206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207</a:t>
            </a:r>
          </a:p>
          <a:p>
            <a:pPr lvl="0"/>
            <a:r>
              <a:rPr/>
              <a:t>A interação entre duas (ou mais) variáveis pode ser utilizada para comparar efeitos do tratamento em subgrupos de ensaios clínicos.</a:t>
            </a:r>
            <a:r>
              <a:rPr baseline="30000"/>
              <a:t>270</a:t>
            </a:r>
          </a:p>
          <a:p>
            <a:pPr lvl="0"/>
            <a:r>
              <a:rPr/>
              <a:t>O poder estatístico para detectar efeitos de interação é limitado.</a:t>
            </a:r>
            <a:r>
              <a:rPr baseline="30000"/>
              <a:t>270</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266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272</a:t>
            </a:r>
          </a:p>
          <a:p>
            <a:pPr lvl="0"/>
            <a:r>
              <a:rPr/>
              <a:t>Incluir outras variáveis medidas na linha de base, com potencial para serem desbalanceadas entre grupos após a aleatorização, diminui a chance de afetar as estimativas de efeito dos tratamentos.</a:t>
            </a:r>
            <a:r>
              <a:rPr baseline="30000"/>
              <a:t>272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65,273</a:t>
            </a:r>
          </a:p>
          <a:p>
            <a:pPr lvl="0"/>
            <a:r>
              <a:rPr/>
              <a:t>Para dados perdidos em desfechos dicotômicos, o desempenho dos métodos de imputação multivariada por equações encadeadas (</a:t>
            </a:r>
            <a:r>
              <a:rPr i="1"/>
              <a:t>multivariate imputation by chained equations</a:t>
            </a:r>
            <a:r>
              <a:rPr/>
              <a:t>, MICE)</a:t>
            </a:r>
            <a:r>
              <a:rPr baseline="30000"/>
              <a:t>71</a:t>
            </a:r>
            <a:r>
              <a:rPr/>
              <a:t> e por correspondência média preditiva (</a:t>
            </a:r>
            <a:r>
              <a:rPr i="1"/>
              <a:t>predictive mean matching</a:t>
            </a:r>
            <a:r>
              <a:rPr/>
              <a:t>, PMM)</a:t>
            </a:r>
            <a:r>
              <a:rPr baseline="30000"/>
              <a:t>72,73</a:t>
            </a:r>
            <a:r>
              <a:rPr/>
              <a:t> é similar.</a:t>
            </a:r>
            <a:r>
              <a:rPr baseline="30000"/>
              <a:t>70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272</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274</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275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275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275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275,276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275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276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277</a:t>
                </a:r>
              </a:p>
              <a:p>
                <a:pPr lvl="0" indent="0" marL="0">
                  <a:buNone/>
                </a:pPr>
              </a:p>
              <a:p>
                <a:pPr lvl="0" indent="0" marL="0">
                  <a:buNone/>
                </a:pPr>
                <a:r>
                  <a:rPr/>
                  <a:t>O pacote </a:t>
                </a:r>
                <a:r>
                  <a:rPr i="1"/>
                  <a:t>metagear</a:t>
                </a:r>
                <a:r>
                  <a:rPr baseline="30000"/>
                  <a:t>278</a:t>
                </a:r>
                <a:r>
                  <a:rPr/>
                  <a:t> fornece funções para condução e análise de revisões sistemáticas.</a:t>
                </a:r>
              </a:p>
              <a:p>
                <a:pPr lvl="0" indent="0" marL="0">
                  <a:buNone/>
                </a:pPr>
              </a:p>
              <a:p>
                <a:pPr lvl="0" indent="0" marL="0">
                  <a:buNone/>
                </a:pPr>
                <a:r>
                  <a:rPr/>
                  <a:t>O pacote </a:t>
                </a:r>
                <a:r>
                  <a:rPr i="1"/>
                  <a:t>metagear</a:t>
                </a:r>
                <a:r>
                  <a:rPr baseline="30000"/>
                  <a:t>278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279</a:t>
                </a:r>
                <a:r>
                  <a:rPr/>
                  <a:t>.</a:t>
                </a:r>
              </a:p>
              <a:p>
                <a:pPr lvl="0" indent="0" marL="0">
                  <a:buNone/>
                </a:pPr>
              </a:p>
              <a:p>
                <a:pPr lvl="0" indent="0" marL="0">
                  <a:buNone/>
                </a:pPr>
                <a:r>
                  <a:rPr/>
                  <a:t>O pacote </a:t>
                </a:r>
                <a:r>
                  <a:rPr i="1"/>
                  <a:t>PRISMA2020</a:t>
                </a:r>
                <a:r>
                  <a:rPr baseline="30000"/>
                  <a:t>280,281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282</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194p.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283</a:t>
            </a:r>
          </a:p>
          <a:p>
            <a:pPr lvl="0"/>
            <a:r>
              <a:rPr i="1"/>
              <a:t>Principles and recommendations for incorporating estimands into clinical study protocol templates</a:t>
            </a:r>
            <a:r>
              <a:rPr/>
              <a:t>.</a:t>
            </a:r>
            <a:r>
              <a:rPr baseline="30000"/>
              <a:t>284</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285</a:t>
            </a:r>
          </a:p>
          <a:p>
            <a:pPr lvl="0"/>
            <a:r>
              <a:rPr i="1"/>
              <a:t>Framework for the treatment and reporting of missing data in observational studies: The Treatment And Reporting of Missing data in Observational Studies framework</a:t>
            </a:r>
            <a:r>
              <a:rPr/>
              <a:t>.</a:t>
            </a:r>
            <a:r>
              <a:rPr baseline="30000"/>
              <a:t>286</a:t>
            </a:r>
          </a:p>
          <a:p>
            <a:pPr lvl="0"/>
            <a:r>
              <a:rPr i="1"/>
              <a:t>Guidelines for reporting of figures and tables for clinical research in urology</a:t>
            </a:r>
            <a:r>
              <a:rPr/>
              <a:t>.</a:t>
            </a:r>
            <a:r>
              <a:rPr baseline="30000"/>
              <a:t>287</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288</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289</a:t>
            </a:r>
          </a:p>
          <a:p>
            <a:pPr lvl="0"/>
            <a:r>
              <a:rPr i="1"/>
              <a:t>Basic statistical reporting for articles published in Biomedical Journals: The ‘’Statistical Analyses and Methods in the Published Literature’’ or the SAMPL Guidelines</a:t>
            </a:r>
            <a:r>
              <a:rPr/>
              <a:t>.</a:t>
            </a:r>
            <a:r>
              <a:rPr baseline="30000"/>
              <a:t>290</a:t>
            </a:r>
          </a:p>
          <a:p>
            <a:pPr lvl="0"/>
            <a:r>
              <a:rPr i="1"/>
              <a:t>Beyond Bar and Line Graphs: Time for a New Data Presentation Paradigm</a:t>
            </a:r>
            <a:r>
              <a:rPr/>
              <a:t>.</a:t>
            </a:r>
            <a:r>
              <a:rPr baseline="30000"/>
              <a:t>291</a:t>
            </a:r>
          </a:p>
          <a:p>
            <a:pPr lvl="0"/>
            <a:r>
              <a:rPr i="1"/>
              <a:t>STRengthening analytical thinking for observational studies: the STRATOS initiative</a:t>
            </a:r>
            <a:r>
              <a:rPr/>
              <a:t>.</a:t>
            </a:r>
            <a:r>
              <a:rPr baseline="30000"/>
              <a:t>292</a:t>
            </a:r>
          </a:p>
          <a:p>
            <a:pPr lvl="0"/>
            <a:r>
              <a:rPr i="1"/>
              <a:t>Research methods and reporting</a:t>
            </a:r>
            <a:r>
              <a:rPr/>
              <a:t>.</a:t>
            </a:r>
            <a:r>
              <a:rPr baseline="30000"/>
              <a:t>293</a:t>
            </a:r>
          </a:p>
          <a:p>
            <a:pPr lvl="0"/>
            <a:r>
              <a:rPr i="1"/>
              <a:t>How to ensure your paper is rejected by the statistical reviewer</a:t>
            </a:r>
            <a:r>
              <a:rPr/>
              <a:t>.</a:t>
            </a:r>
            <a:r>
              <a:rPr baseline="30000"/>
              <a:t>294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295</a:t>
            </a:r>
          </a:p>
          <a:p>
            <a:pPr lvl="0"/>
            <a:r>
              <a:rPr i="1"/>
              <a:t>Checklist for clinical applicability of subgroup analysis</a:t>
            </a:r>
            <a:r>
              <a:rPr/>
              <a:t>.</a:t>
            </a:r>
            <a:r>
              <a:rPr baseline="30000"/>
              <a:t>296</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7"/>
              </a:rPr>
              <a:t>10.4097/kjae.2017.70.2.144</a:t>
            </a:r>
          </a:p>
          <a:p>
            <a:pPr lvl="0" indent="0" marL="0">
              <a:buNone/>
            </a:pPr>
            <a:r>
              <a:rPr/>
              <a:t>8. Banerjee A, Chaudhury S. Statistics without tears: Populations and samples. </a:t>
            </a:r>
            <a:r>
              <a:rPr i="1"/>
              <a:t>Industrial Psychiatry Journal</a:t>
            </a:r>
            <a:r>
              <a:rPr/>
              <a:t>. 2010;19(1):60. doi:</a:t>
            </a:r>
            <a:r>
              <a:rPr>
                <a:hlinkClick r:id="rId8"/>
              </a:rPr>
              <a:t>10.4103/0972-6748.77642</a:t>
            </a:r>
          </a:p>
          <a:p>
            <a:pPr lvl="0" indent="0" marL="0">
              <a:buNone/>
            </a:pPr>
            <a:r>
              <a:rPr/>
              <a:t>9. Bland JM, Altman DG. Statistics Notes: Bootstrap resampling methods. </a:t>
            </a:r>
            <a:r>
              <a:rPr i="1"/>
              <a:t>BMJ</a:t>
            </a:r>
            <a:r>
              <a:rPr/>
              <a:t>. 2015;350(jun02 13):h2622-h2622. doi:</a:t>
            </a:r>
            <a:r>
              <a:rPr>
                <a:hlinkClick r:id="rId9"/>
              </a:rPr>
              <a:t>10.1136/bmj.h2622</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Amatuzzi MLL, Barreto M do CC, Litvoc J, Leme LEG. Linguagem metodológica: Parte 1. </a:t>
            </a:r>
            <a:r>
              <a:rPr i="1"/>
              <a:t>Acta Ortopédica Brasileira</a:t>
            </a:r>
            <a:r>
              <a:rPr/>
              <a:t>. 2006;14(1):53-56. doi:</a:t>
            </a:r>
            <a:r>
              <a:rPr>
                <a:hlinkClick r:id="rId12"/>
              </a:rPr>
              <a:t>10.1590/s1413-78522006000100012</a:t>
            </a:r>
          </a:p>
          <a:p>
            <a:pPr lvl="0" indent="0" marL="0">
              <a:buNone/>
            </a:pPr>
            <a:r>
              <a:rPr/>
              <a:t>13. Amatuzzi MLL, Barreto M do CC, Litvoc J, Leme LEG. Linguagem metodológica: Parte 2. </a:t>
            </a:r>
            <a:r>
              <a:rPr i="1"/>
              <a:t>Acta Ortopédica Brasileira</a:t>
            </a:r>
            <a:r>
              <a:rPr/>
              <a:t>. 2006;14(2):108-112. doi:</a:t>
            </a:r>
            <a:r>
              <a:rPr>
                <a:hlinkClick r:id="rId13"/>
              </a:rPr>
              <a:t>10.1590/s1413-78522006000200012</a:t>
            </a:r>
          </a:p>
          <a:p>
            <a:pPr lvl="0" indent="0" marL="0">
              <a:buNone/>
            </a:pPr>
            <a:r>
              <a:rPr/>
              <a:t>14. Munafò MR, Nosek BA, Bishop DVM, et al. A manifesto for reproducible science. </a:t>
            </a:r>
            <a:r>
              <a:rPr i="1"/>
              <a:t>Nature Human Behaviour</a:t>
            </a:r>
            <a:r>
              <a:rPr/>
              <a:t>. 2017;1(1). doi:</a:t>
            </a:r>
            <a:r>
              <a:rPr>
                <a:hlinkClick r:id="rId14"/>
              </a:rPr>
              <a:t>10.1038/s41562-016-0021</a:t>
            </a:r>
          </a:p>
          <a:p>
            <a:pPr lvl="0" indent="0" marL="0">
              <a:buNone/>
            </a:pPr>
            <a:r>
              <a:rPr/>
              <a:t>15. Resnik DB, Shamoo AE. Reproducibility and Research Integrity. </a:t>
            </a:r>
            <a:r>
              <a:rPr i="1"/>
              <a:t>Accountability in Research</a:t>
            </a:r>
            <a:r>
              <a:rPr/>
              <a:t>. 2016;24(2):116-123. doi:</a:t>
            </a:r>
            <a:r>
              <a:rPr>
                <a:hlinkClick r:id="rId15"/>
              </a:rPr>
              <a:t>10.1080/08989621.2016.1257387</a:t>
            </a:r>
          </a:p>
          <a:p>
            <a:pPr lvl="0" indent="0" marL="0">
              <a:buNone/>
            </a:pPr>
            <a:r>
              <a:rPr/>
              <a:t>16. Hofner B, Schmid M, Edler L. Reproducible research in statistics: A review and guidelines for the </a:t>
            </a:r>
            <a:r>
              <a:rPr i="1"/>
              <a:t>Biometrical Journal</a:t>
            </a:r>
            <a:r>
              <a:rPr/>
              <a:t>. </a:t>
            </a:r>
            <a:r>
              <a:rPr i="1"/>
              <a:t>Biometrical Journal</a:t>
            </a:r>
            <a:r>
              <a:rPr/>
              <a:t>. 2015;58(2):416-427. doi:</a:t>
            </a:r>
            <a:r>
              <a:rPr>
                <a:hlinkClick r:id="rId16"/>
              </a:rPr>
              <a:t>10.1002/bimj.201500156</a:t>
            </a:r>
          </a:p>
          <a:p>
            <a:pPr lvl="0" indent="0" marL="0">
              <a:buNone/>
            </a:pPr>
            <a:r>
              <a:rPr/>
              <a:t>17. Mair P. Thou shalt be reproducible! A technology perspective. </a:t>
            </a:r>
            <a:r>
              <a:rPr i="1"/>
              <a:t>Frontiers in Psychology</a:t>
            </a:r>
            <a:r>
              <a:rPr/>
              <a:t>. 2016;7. doi:</a:t>
            </a:r>
            <a:r>
              <a:rPr>
                <a:hlinkClick r:id="rId17"/>
              </a:rPr>
              <a:t>10.3389/fpsyg.2016.01079</a:t>
            </a:r>
          </a:p>
          <a:p>
            <a:pPr lvl="0" indent="0" marL="0">
              <a:buNone/>
            </a:pPr>
            <a:r>
              <a:rPr/>
              <a:t>18. Abelson RP. A variance explanation paradox: When a little is a lot. </a:t>
            </a:r>
            <a:r>
              <a:rPr i="1"/>
              <a:t>Psychological Bulletin</a:t>
            </a:r>
            <a:r>
              <a:rPr/>
              <a:t>. 1985;97(1):129-133. doi:</a:t>
            </a:r>
            <a:r>
              <a:rPr>
                <a:hlinkClick r:id="rId18"/>
              </a:rPr>
              <a:t>10.1037/0033-2909.97.1.129</a:t>
            </a:r>
          </a:p>
          <a:p>
            <a:pPr lvl="0" indent="0" marL="0">
              <a:buNone/>
            </a:pPr>
            <a:r>
              <a:rPr/>
              <a:t>19. Berkson J. Limitations of the application of fourfold table analysis to hospital data. </a:t>
            </a:r>
            <a:r>
              <a:rPr i="1"/>
              <a:t>Biometrics Bulletin</a:t>
            </a:r>
            <a:r>
              <a:rPr/>
              <a:t>. 1946;2(3):47. doi:</a:t>
            </a:r>
            <a:r>
              <a:rPr>
                <a:hlinkClick r:id="rId19"/>
              </a:rPr>
              <a:t>10.2307/3002000</a:t>
            </a:r>
          </a:p>
          <a:p>
            <a:pPr lvl="0" indent="0" marL="0">
              <a:buNone/>
            </a:pPr>
            <a:r>
              <a:rPr/>
              <a:t>20. Ellsberg D. Risk, ambiguity, and the savage axioms. </a:t>
            </a:r>
            <a:r>
              <a:rPr i="1"/>
              <a:t>The Quarterly Journal of Economics</a:t>
            </a:r>
            <a:r>
              <a:rPr/>
              <a:t>. 1961;75(4):643. doi:</a:t>
            </a:r>
            <a:r>
              <a:rPr>
                <a:hlinkClick r:id="rId20"/>
              </a:rPr>
              <a:t>10.2307/1884324</a:t>
            </a:r>
          </a:p>
          <a:p>
            <a:pPr lvl="0" indent="0" marL="0">
              <a:buNone/>
            </a:pPr>
            <a:r>
              <a:rPr/>
              <a:t>21. Freedman DA, Freedman DA. A Note on Screening Regression Equations. </a:t>
            </a:r>
            <a:r>
              <a:rPr i="1"/>
              <a:t>The American Statistician</a:t>
            </a:r>
            <a:r>
              <a:rPr/>
              <a:t>. 1983;37(2):152-155. doi:</a:t>
            </a:r>
            <a:r>
              <a:rPr>
                <a:hlinkClick r:id="rId21"/>
              </a:rPr>
              <a:t>10.1080/00031305.1983.10482729</a:t>
            </a:r>
          </a:p>
          <a:p>
            <a:pPr lvl="0" indent="0" marL="0">
              <a:buNone/>
            </a:pPr>
            <a:r>
              <a:rPr/>
              <a:t>22. Freedman LS, Pee D. Return to a note on screening regression equations. </a:t>
            </a:r>
            <a:r>
              <a:rPr i="1"/>
              <a:t>The American Statistician</a:t>
            </a:r>
            <a:r>
              <a:rPr/>
              <a:t>. 1989;43(4):279. doi:</a:t>
            </a:r>
            <a:r>
              <a:rPr>
                <a:hlinkClick r:id="rId22"/>
              </a:rPr>
              <a:t>10.2307/2685389</a:t>
            </a:r>
          </a:p>
          <a:p>
            <a:pPr lvl="0" indent="0" marL="0">
              <a:buNone/>
            </a:pPr>
            <a:r>
              <a:rPr/>
              <a:t>23. Hand DJ. On Comparing Two Treatments. </a:t>
            </a:r>
            <a:r>
              <a:rPr i="1"/>
              <a:t>The American Statistician</a:t>
            </a:r>
            <a:r>
              <a:rPr/>
              <a:t>. 1992;46(3):190-192. doi:</a:t>
            </a:r>
            <a:r>
              <a:rPr>
                <a:hlinkClick r:id="rId23"/>
              </a:rPr>
              <a:t>10.1080/00031305.1992.10475881</a:t>
            </a:r>
          </a:p>
          <a:p>
            <a:pPr lvl="0" indent="0" marL="0">
              <a:buNone/>
            </a:pPr>
            <a:r>
              <a:rPr/>
              <a:t>24. LINDLEY DV. A STATISTICAL PARADOX. </a:t>
            </a:r>
            <a:r>
              <a:rPr i="1"/>
              <a:t>Biometrika</a:t>
            </a:r>
            <a:r>
              <a:rPr/>
              <a:t>. 1957;44(1-2):187-192. doi:</a:t>
            </a:r>
            <a:r>
              <a:rPr>
                <a:hlinkClick r:id="rId24"/>
              </a:rPr>
              <a:t>10.1093/biomet/44.1-2.187</a:t>
            </a:r>
          </a:p>
          <a:p>
            <a:pPr lvl="0" indent="0" marL="0">
              <a:buNone/>
            </a:pPr>
            <a:r>
              <a:rPr/>
              <a:t>25. Lord FM. A paradox in the interpretation of group comparisons. </a:t>
            </a:r>
            <a:r>
              <a:rPr i="1"/>
              <a:t>Psychological Bulletin</a:t>
            </a:r>
            <a:r>
              <a:rPr/>
              <a:t>. 1967;68(5):304-305. doi:</a:t>
            </a:r>
            <a:r>
              <a:rPr>
                <a:hlinkClick r:id="rId25"/>
              </a:rPr>
              <a:t>10.1037/h0025105</a:t>
            </a:r>
          </a:p>
          <a:p>
            <a:pPr lvl="0" indent="0" marL="0">
              <a:buNone/>
            </a:pPr>
            <a:r>
              <a:rPr/>
              <a:t>26. Lord FM. Statistical adjustments when comparing preexisting groups. </a:t>
            </a:r>
            <a:r>
              <a:rPr i="1"/>
              <a:t>Psychological Bulletin</a:t>
            </a:r>
            <a:r>
              <a:rPr/>
              <a:t>. 1969;72(5):336-337. doi:</a:t>
            </a:r>
            <a:r>
              <a:rPr>
                <a:hlinkClick r:id="rId26"/>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7"/>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8"/>
              </a:rPr>
              <a:t>10.1080/01621459.1972.10482387</a:t>
            </a:r>
          </a:p>
          <a:p>
            <a:pPr lvl="0" indent="0" marL="0">
              <a:buNone/>
            </a:pPr>
            <a:r>
              <a:rPr/>
              <a:t>29. Stein C. INADMISSIBILITY OF THE USUAL ESTIMATOR FOR THE MEAN OF a MULTIVARIATE NORMAL DISTRIBUTION. In: University of California Press; 1956:197-206. doi:</a:t>
            </a:r>
            <a:r>
              <a:rPr>
                <a:hlinkClick r:id="rId29"/>
              </a:rPr>
              <a:t>10.1525/9780520313880-018</a:t>
            </a:r>
          </a:p>
          <a:p>
            <a:pPr lvl="0" indent="0" marL="0">
              <a:buNone/>
            </a:pPr>
            <a:r>
              <a:rPr/>
              <a:t>30. De S, Sen A. The generalised Gamow-Stern problem. </a:t>
            </a:r>
            <a:r>
              <a:rPr i="1"/>
              <a:t>The Mathematical Gazette</a:t>
            </a:r>
            <a:r>
              <a:rPr/>
              <a:t>. 1996;80(488):345-348. doi:</a:t>
            </a:r>
            <a:r>
              <a:rPr>
                <a:hlinkClick r:id="rId30"/>
              </a:rPr>
              <a:t>10.2307/3619568</a:t>
            </a:r>
          </a:p>
          <a:p>
            <a:pPr lvl="0" indent="0" marL="0">
              <a:buNone/>
            </a:pPr>
            <a:r>
              <a:rPr/>
              <a:t>31. Feld SL. Why Your Friends Have More Friends Than You Do. </a:t>
            </a:r>
            <a:r>
              <a:rPr i="1"/>
              <a:t>American Journal of Sociology</a:t>
            </a:r>
            <a:r>
              <a:rPr/>
              <a:t>. 1991;96(6):1464-1477. doi:</a:t>
            </a:r>
            <a:r>
              <a:rPr>
                <a:hlinkClick r:id="rId31"/>
              </a:rPr>
              <a:t>10.1086/229693</a:t>
            </a:r>
          </a:p>
          <a:p>
            <a:pPr lvl="0" indent="0" marL="0">
              <a:buNone/>
            </a:pPr>
            <a:r>
              <a:rPr/>
              <a:t>32. Ihaka R, Gentleman R. R: A language for data analysis and graphics. </a:t>
            </a:r>
            <a:r>
              <a:rPr i="1"/>
              <a:t>Journal of Computational and Graphical Statistics</a:t>
            </a:r>
            <a:r>
              <a:rPr/>
              <a:t>. 1996;5(3):299. doi:</a:t>
            </a:r>
            <a:r>
              <a:rPr>
                <a:hlinkClick r:id="rId32"/>
              </a:rPr>
              <a:t>10.2307/1390807</a:t>
            </a:r>
          </a:p>
          <a:p>
            <a:pPr lvl="0" indent="0" marL="0">
              <a:buNone/>
            </a:pPr>
            <a:r>
              <a:rPr/>
              <a:t>33. Introduction to r and RStudio. </a:t>
            </a:r>
            <a:r>
              <a:rPr i="1"/>
              <a:t>Practical Machine Learning in R</a:t>
            </a:r>
            <a:r>
              <a:rPr/>
              <a:t>. April 2020:25-52. doi:</a:t>
            </a:r>
            <a:r>
              <a:rPr>
                <a:hlinkClick r:id="rId33"/>
              </a:rPr>
              <a:t>10.1002/9781119591542.ch2</a:t>
            </a:r>
          </a:p>
          <a:p>
            <a:pPr lvl="0" indent="0" marL="0">
              <a:buNone/>
            </a:pPr>
            <a:r>
              <a:rPr/>
              <a:t>34. Racine JS. RStudio: A Platform-Independent IDE for R and Sweave. </a:t>
            </a:r>
            <a:r>
              <a:rPr i="1"/>
              <a:t>Journal of Applied Econometrics</a:t>
            </a:r>
            <a:r>
              <a:rPr/>
              <a:t>. 2011;27(1):167-172. doi:</a:t>
            </a:r>
            <a:r>
              <a:rPr>
                <a:hlinkClick r:id="rId34"/>
              </a:rPr>
              <a:t>10.1002/jae.1278</a:t>
            </a:r>
          </a:p>
          <a:p>
            <a:pPr lvl="0" indent="0" marL="0">
              <a:buNone/>
            </a:pPr>
            <a:r>
              <a:rPr/>
              <a:t>35. Love J, Selker R, Marsman M, et al. </a:t>
            </a:r>
            <a:r>
              <a:rPr b="1"/>
              <a:t>JASP</a:t>
            </a:r>
            <a:r>
              <a:rPr/>
              <a:t>: Graphical Statistical Software for Common Statistical Designs. </a:t>
            </a:r>
            <a:r>
              <a:rPr i="1"/>
              <a:t>Journal of Statistical Software</a:t>
            </a:r>
            <a:r>
              <a:rPr/>
              <a:t>. 2019;88(2). doi:</a:t>
            </a:r>
            <a:r>
              <a:rPr>
                <a:hlinkClick r:id="rId35"/>
              </a:rPr>
              <a:t>10.18637/jss.v088.i02</a:t>
            </a:r>
          </a:p>
          <a:p>
            <a:pPr lvl="0" indent="0" marL="0">
              <a:buNone/>
            </a:pPr>
            <a:r>
              <a:rPr/>
              <a:t>36. ŞAHİN M, AYBEK E. Jamovi: An easy to use statistical software for the social scientists. </a:t>
            </a:r>
            <a:r>
              <a:rPr i="1"/>
              <a:t>International Journal of Assessment Tools in Education</a:t>
            </a:r>
            <a:r>
              <a:rPr/>
              <a:t>. 2020;6(4):670-692. doi:</a:t>
            </a:r>
            <a:r>
              <a:rPr>
                <a:hlinkClick r:id="rId36"/>
              </a:rPr>
              <a:t>10.21449/ijate.661803</a:t>
            </a:r>
          </a:p>
          <a:p>
            <a:pPr lvl="0" indent="0" marL="0">
              <a:buNone/>
            </a:pPr>
            <a:r>
              <a:rPr/>
              <a:t>37. Selker R, Love J, Dropmann D. Jmv: The ’jamovi’ analyses. 2023. </a:t>
            </a:r>
            <a:r>
              <a:rPr>
                <a:hlinkClick r:id="rId37"/>
              </a:rPr>
              <a:t>https://CRAN.R-project.org/package=jmv.</a:t>
            </a:r>
          </a:p>
          <a:p>
            <a:pPr lvl="0" indent="0" marL="0">
              <a:buNone/>
            </a:pPr>
            <a:r>
              <a:rPr/>
              <a:t>38. Love J. Jmvconnect: Connect to the ’jamovi’ statistical spreadsheet. 2022. </a:t>
            </a:r>
            <a:r>
              <a:rPr>
                <a:hlinkClick r:id="rId38"/>
              </a:rPr>
              <a:t>https://CRAN.R-project.org/package=jmvconnect.</a:t>
            </a:r>
          </a:p>
          <a:p>
            <a:pPr lvl="0" indent="0" marL="0">
              <a:buNone/>
            </a:pPr>
            <a:r>
              <a:rPr/>
              <a:t>39. Hinsen K. A data and code model for reproducible research and executable papers. </a:t>
            </a:r>
            <a:r>
              <a:rPr i="1"/>
              <a:t>Procedia Computer Science</a:t>
            </a:r>
            <a:r>
              <a:rPr/>
              <a:t>. 2011;4:579-588. doi:</a:t>
            </a:r>
            <a:r>
              <a:rPr>
                <a:hlinkClick r:id="rId39"/>
              </a:rPr>
              <a:t>10.1016/j.procs.2011.04.061</a:t>
            </a:r>
          </a:p>
          <a:p>
            <a:pPr lvl="0" indent="0" marL="0">
              <a:buNone/>
            </a:pPr>
            <a:r>
              <a:rPr/>
              <a:t>40. R Core Team. R: A language and environment for statistical computing. 2023. </a:t>
            </a:r>
            <a:r>
              <a:rPr>
                <a:hlinkClick r:id="rId40"/>
              </a:rPr>
              <a:t>https://www.R-project.org/.</a:t>
            </a:r>
          </a:p>
          <a:p>
            <a:pPr lvl="0" indent="0" marL="0">
              <a:buNone/>
            </a:pPr>
            <a:r>
              <a:rPr/>
              <a:t>41. Schwab, Simon, Held, Leonhard. Statistical programming: Small mistakes, big impacts. </a:t>
            </a:r>
            <a:r>
              <a:rPr i="1"/>
              <a:t>Wiley-Blackwell Publishing, Inc</a:t>
            </a:r>
            <a:r>
              <a:rPr/>
              <a:t>. 2021. doi:</a:t>
            </a:r>
            <a:r>
              <a:rPr>
                <a:hlinkClick r:id="rId41"/>
              </a:rPr>
              <a:t>10.5167/UZH-205154</a:t>
            </a:r>
          </a:p>
          <a:p>
            <a:pPr lvl="0" indent="0" marL="0">
              <a:buNone/>
            </a:pPr>
            <a:r>
              <a:rPr/>
              <a:t>42. Eglen SJ, Marwick B, Halchenko YO, et al. Toward standard practices for sharing computer code and programs in neuroscience. </a:t>
            </a:r>
            <a:r>
              <a:rPr i="1"/>
              <a:t>Nature Neuroscience</a:t>
            </a:r>
            <a:r>
              <a:rPr/>
              <a:t>. 2017;20(6):770-773. doi:</a:t>
            </a:r>
            <a:r>
              <a:rPr>
                <a:hlinkClick r:id="rId42"/>
              </a:rPr>
              <a:t>10.1038/nn.4550</a:t>
            </a:r>
          </a:p>
          <a:p>
            <a:pPr lvl="0" indent="0" marL="0">
              <a:buNone/>
            </a:pPr>
            <a:r>
              <a:rPr/>
              <a:t>43. Xie Y. formatR: Format r code automatically. 2022. </a:t>
            </a:r>
            <a:r>
              <a:rPr>
                <a:hlinkClick r:id="rId43"/>
              </a:rPr>
              <a:t>https://CRAN.R-project.org/package=formatR.</a:t>
            </a:r>
          </a:p>
          <a:p>
            <a:pPr lvl="0" indent="0" marL="0">
              <a:buNone/>
            </a:pPr>
            <a:r>
              <a:rPr/>
              <a:t>44. Müller K, Walthert L. Styler: Non-invasive pretty printing of r code. 2023. </a:t>
            </a:r>
            <a:r>
              <a:rPr>
                <a:hlinkClick r:id="rId44"/>
              </a:rPr>
              <a:t>https://CRAN.R-project.org/package=styler.</a:t>
            </a:r>
          </a:p>
          <a:p>
            <a:pPr lvl="0" indent="0" marL="0">
              <a:buNone/>
            </a:pPr>
            <a:r>
              <a:rPr/>
              <a:t>45. Hester J, Angly F, Hyde R, et al. Lintr: A ’linter’ for r code. 2023. </a:t>
            </a:r>
            <a:r>
              <a:rPr>
                <a:hlinkClick r:id="rId45"/>
              </a:rPr>
              <a:t>https://CRAN.R-project.org/package=lintr.</a:t>
            </a:r>
          </a:p>
          <a:p>
            <a:pPr lvl="0" indent="0" marL="0">
              <a:buNone/>
            </a:pPr>
            <a:r>
              <a:rPr/>
              <a:t>46. Allaire J, Xie Y, Dervieux C, et al. </a:t>
            </a:r>
            <a:r>
              <a:rPr i="1"/>
              <a:t>Rmarkdown: Dynamic Documents for r</a:t>
            </a:r>
            <a:r>
              <a:rPr/>
              <a:t>.; 2023. </a:t>
            </a:r>
            <a:r>
              <a:rPr>
                <a:hlinkClick r:id="rId46"/>
              </a:rPr>
              <a:t>https://CRAN.R-project.org/package=rmarkdown.</a:t>
            </a:r>
          </a:p>
          <a:p>
            <a:pPr lvl="0" indent="0" marL="0">
              <a:buNone/>
            </a:pPr>
            <a:r>
              <a:rPr/>
              <a:t>47. Holmes DT, Mobini M, McCudden CR. Reproducible manuscript preparation with RMarkdown application to JMSACL and other Elsevier Journals. </a:t>
            </a:r>
            <a:r>
              <a:rPr i="1"/>
              <a:t>Journal of Mass Spectrometry and Advances in the Clinical Lab</a:t>
            </a:r>
            <a:r>
              <a:rPr/>
              <a:t>. 2021;22:8-16. doi:</a:t>
            </a:r>
            <a:r>
              <a:rPr>
                <a:hlinkClick r:id="rId47"/>
              </a:rPr>
              <a:t>10.1016/j.jmsacl.2021.09.002</a:t>
            </a:r>
          </a:p>
          <a:p>
            <a:pPr lvl="0" indent="0" marL="0">
              <a:buNone/>
            </a:pPr>
            <a:r>
              <a:rPr/>
              <a:t>48. Allaire J, Xie Y, Dervieux C, et al. Rmarkdown: Dynamic documents for r. 2023. </a:t>
            </a:r>
            <a:r>
              <a:rPr>
                <a:hlinkClick r:id="rId48"/>
              </a:rPr>
              <a:t>https://github.com/rstudio/rmarkdown.</a:t>
            </a:r>
          </a:p>
          <a:p>
            <a:pPr lvl="0" indent="0" marL="0">
              <a:buNone/>
            </a:pPr>
            <a:r>
              <a:rPr/>
              <a:t>49. Xie Y. Bookdown: Authoring books and technical documents with r markdown. 2023. </a:t>
            </a:r>
            <a:r>
              <a:rPr>
                <a:hlinkClick r:id="rId49"/>
              </a:rPr>
              <a:t>https://github.com/rstudio/bookdown.</a:t>
            </a:r>
          </a:p>
          <a:p>
            <a:pPr lvl="0" indent="0" marL="0">
              <a:buNone/>
            </a:pPr>
            <a:r>
              <a:rPr/>
              <a:t>50. Trisovic A, Lau MK, Pasquier T, Crosas M. A large-scale study on research code quality and execution. </a:t>
            </a:r>
            <a:r>
              <a:rPr i="1"/>
              <a:t>Scientific Data</a:t>
            </a:r>
            <a:r>
              <a:rPr/>
              <a:t>. 2022;9(1). doi:</a:t>
            </a:r>
            <a:r>
              <a:rPr>
                <a:hlinkClick r:id="rId50"/>
              </a:rPr>
              <a:t>10.1038/s41597-022-01143-6</a:t>
            </a:r>
          </a:p>
          <a:p>
            <a:pPr lvl="0" indent="0" marL="0">
              <a:buNone/>
            </a:pPr>
            <a:r>
              <a:rPr/>
              <a:t>51. Gohel D, Ross N. Officedown: Enhanced ’r markdown’ format for ’word’ and ’PowerPoint’. 2023. </a:t>
            </a:r>
            <a:r>
              <a:rPr>
                <a:hlinkClick r:id="rId51"/>
              </a:rPr>
              <a:t>https://CRAN.R-project.org/package=officedown.</a:t>
            </a:r>
          </a:p>
          <a:p>
            <a:pPr lvl="0" indent="0" marL="0">
              <a:buNone/>
            </a:pPr>
            <a:r>
              <a:rPr/>
              <a:t>52. Ioannidis JPA. How to Make More Published Research True. </a:t>
            </a:r>
            <a:r>
              <a:rPr i="1"/>
              <a:t>PLoS Medicine</a:t>
            </a:r>
            <a:r>
              <a:rPr/>
              <a:t>. 2014;11(10):e1001747. doi:</a:t>
            </a:r>
            <a:r>
              <a:rPr>
                <a:hlinkClick r:id="rId52"/>
              </a:rPr>
              <a:t>10.1371/journal.pmed.1001747</a:t>
            </a:r>
          </a:p>
          <a:p>
            <a:pPr lvl="0" indent="0" marL="0">
              <a:buNone/>
            </a:pPr>
            <a:r>
              <a:rPr/>
              <a:t>53. Krieger N, Perzynski A, Dalton J. Projects: A project infrastructure for researchers. 2021. </a:t>
            </a:r>
            <a:r>
              <a:rPr>
                <a:hlinkClick r:id="rId53"/>
              </a:rPr>
              <a:t>https://CRAN.R-project.org/package=projects.</a:t>
            </a:r>
          </a:p>
          <a:p>
            <a:pPr lvl="0" indent="0" marL="0">
              <a:buNone/>
            </a:pPr>
            <a:r>
              <a:rPr/>
              <a:t>54. Schultze A, Tazare J. The role of programming code sharing in improving the transparency of medical research. </a:t>
            </a:r>
            <a:r>
              <a:rPr i="1"/>
              <a:t>BMJ</a:t>
            </a:r>
            <a:r>
              <a:rPr/>
              <a:t>. October 2023:p2402. doi:</a:t>
            </a:r>
            <a:r>
              <a:rPr>
                <a:hlinkClick r:id="rId54"/>
              </a:rPr>
              <a:t>10.1136/bmj.p2402</a:t>
            </a:r>
          </a:p>
          <a:p>
            <a:pPr lvl="0" indent="0" marL="0">
              <a:buNone/>
            </a:pPr>
            <a:r>
              <a:rPr/>
              <a:t>55. R Core Team. R: A language and environment for statistical computing. 2023. </a:t>
            </a:r>
            <a:r>
              <a:rPr>
                <a:hlinkClick r:id="rId55"/>
              </a:rPr>
              <a:t>https://www.R-project.org/.</a:t>
            </a:r>
          </a:p>
          <a:p>
            <a:pPr lvl="0" indent="0" marL="0">
              <a:buNone/>
            </a:pPr>
            <a:r>
              <a:rPr/>
              <a:t>56. Zhao Y, Xiao N, Anderson K, Zhang Y. Electronic common technical document submission with analysis using R. </a:t>
            </a:r>
            <a:r>
              <a:rPr i="1"/>
              <a:t>Clinical Trials</a:t>
            </a:r>
            <a:r>
              <a:rPr/>
              <a:t>. 2022;20(1):89-92. doi:</a:t>
            </a:r>
            <a:r>
              <a:rPr>
                <a:hlinkClick r:id="rId56"/>
              </a:rPr>
              <a:t>10.1177/17407745221123244</a:t>
            </a:r>
          </a:p>
          <a:p>
            <a:pPr lvl="0" indent="0" marL="0">
              <a:buNone/>
            </a:pPr>
            <a:r>
              <a:rPr/>
              <a:t>57. Francisco Rodríguez-Sánchez, Connor P. Jackson, Shaurita D. Hutchins. Grateful: Facilitate citation of r packages. 2023. </a:t>
            </a:r>
            <a:r>
              <a:rPr>
                <a:hlinkClick r:id="rId57"/>
              </a:rPr>
              <a:t>https://github.com/Pakillo/grateful.</a:t>
            </a:r>
          </a:p>
          <a:p>
            <a:pPr lvl="0" indent="0" marL="0">
              <a:buNone/>
            </a:pPr>
            <a:r>
              <a:rPr/>
              <a:t>58. Aguinis H, Pierce CA, Culpepper SA. Scale Coarseness as a Methodological Artifact. </a:t>
            </a:r>
            <a:r>
              <a:rPr i="1"/>
              <a:t>Organizational Research Methods</a:t>
            </a:r>
            <a:r>
              <a:rPr/>
              <a:t>. 2008;12(4):623-652. doi:</a:t>
            </a:r>
            <a:r>
              <a:rPr>
                <a:hlinkClick r:id="rId58"/>
              </a:rPr>
              <a:t>10.1177/1094428108318065</a:t>
            </a:r>
          </a:p>
          <a:p>
            <a:pPr lvl="0" indent="0" marL="0">
              <a:buNone/>
            </a:pPr>
            <a:r>
              <a:rPr/>
              <a:t>59. R Core Team. R: A language and environment for statistical computing. 2023. </a:t>
            </a:r>
            <a:r>
              <a:rPr>
                <a:hlinkClick r:id="rId59"/>
              </a:rPr>
              <a:t>https://www.R-project.org/.</a:t>
            </a:r>
          </a:p>
          <a:p>
            <a:pPr lvl="0" indent="0" marL="0">
              <a:buNone/>
            </a:pPr>
            <a:r>
              <a:rPr/>
              <a:t>60. Altman DG, Bland JM. Measurement in medicine: The analysis of method comparison studies. </a:t>
            </a:r>
            <a:r>
              <a:rPr i="1"/>
              <a:t>The Statistician</a:t>
            </a:r>
            <a:r>
              <a:rPr/>
              <a:t>. 1983;32(3):307. doi:</a:t>
            </a:r>
            <a:r>
              <a:rPr>
                <a:hlinkClick r:id="rId60"/>
              </a:rPr>
              <a:t>10.2307/2987937</a:t>
            </a:r>
          </a:p>
          <a:p>
            <a:pPr lvl="0" indent="0" marL="0">
              <a:buNone/>
            </a:pPr>
            <a:r>
              <a:rPr/>
              <a:t>61. Olson K. What Are Data? </a:t>
            </a:r>
            <a:r>
              <a:rPr i="1"/>
              <a:t>Qualitative Health Research</a:t>
            </a:r>
            <a:r>
              <a:rPr/>
              <a:t>. 2021;31(9):1567-1569. doi:</a:t>
            </a:r>
            <a:r>
              <a:rPr>
                <a:hlinkClick r:id="rId61"/>
              </a:rPr>
              <a:t>10.1177/10497323211015960</a:t>
            </a:r>
          </a:p>
          <a:p>
            <a:pPr lvl="0" indent="0" marL="0">
              <a:buNone/>
            </a:pPr>
            <a:r>
              <a:rPr/>
              <a:t>62. Smeden M van. A very short list of common pitfalls in research design, data analysis, and reporting. </a:t>
            </a:r>
            <a:r>
              <a:rPr i="1"/>
              <a:t>PRiMER</a:t>
            </a:r>
            <a:r>
              <a:rPr/>
              <a:t>. 2022;6. doi:</a:t>
            </a:r>
            <a:r>
              <a:rPr>
                <a:hlinkClick r:id="rId62"/>
              </a:rPr>
              <a:t>10.22454/PRiMER.2022.511416</a:t>
            </a:r>
          </a:p>
          <a:p>
            <a:pPr lvl="0" indent="0" marL="0">
              <a:buNone/>
            </a:pPr>
            <a:r>
              <a:rPr/>
              <a:t>63. Vetter TR. Fundamentals of Research Data and Variables. </a:t>
            </a:r>
            <a:r>
              <a:rPr i="1"/>
              <a:t>Anesthesia &amp; Analgesia</a:t>
            </a:r>
            <a:r>
              <a:rPr/>
              <a:t>. 2017;125(4):1375-1380. doi:</a:t>
            </a:r>
            <a:r>
              <a:rPr>
                <a:hlinkClick r:id="rId63"/>
              </a:rPr>
              <a:t>10.1213/ane.0000000000002370</a:t>
            </a:r>
          </a:p>
          <a:p>
            <a:pPr lvl="0" indent="0" marL="0">
              <a:buNone/>
            </a:pPr>
            <a:r>
              <a:rPr/>
              <a:t>64. Altman DG, Bland JM. Missing data. </a:t>
            </a:r>
            <a:r>
              <a:rPr i="1"/>
              <a:t>BMJ</a:t>
            </a:r>
            <a:r>
              <a:rPr/>
              <a:t>. 2007;334(7590):424-424. doi:</a:t>
            </a:r>
            <a:r>
              <a:rPr>
                <a:hlinkClick r:id="rId64"/>
              </a:rPr>
              <a:t>10.1136/bmj.38977.682025.2c</a:t>
            </a:r>
          </a:p>
          <a:p>
            <a:pPr lvl="0" indent="0" marL="0">
              <a:buNone/>
            </a:pPr>
            <a:r>
              <a:rPr/>
              <a:t>65. Heymans MW, Twisk JWR. Handling missing data in clinical research. </a:t>
            </a:r>
            <a:r>
              <a:rPr i="1"/>
              <a:t>Journal of Clinical Epidemiology</a:t>
            </a:r>
            <a:r>
              <a:rPr/>
              <a:t>. September 2022. doi:</a:t>
            </a:r>
            <a:r>
              <a:rPr>
                <a:hlinkClick r:id="rId65"/>
              </a:rPr>
              <a:t>10.1016/j.jclinepi.2022.08.016</a:t>
            </a:r>
          </a:p>
          <a:p>
            <a:pPr lvl="0" indent="0" marL="0">
              <a:buNone/>
            </a:pPr>
            <a:r>
              <a:rPr/>
              <a:t>66. Carpenter JR, Smuk M. Missing data: A statistical framework for practice. </a:t>
            </a:r>
            <a:r>
              <a:rPr i="1"/>
              <a:t>Biometrical Journal</a:t>
            </a:r>
            <a:r>
              <a:rPr/>
              <a:t>. 2021;63(5):915-947. doi:</a:t>
            </a:r>
            <a:r>
              <a:rPr>
                <a:hlinkClick r:id="rId66"/>
              </a:rPr>
              <a:t>10.1002/bimj.202000196</a:t>
            </a:r>
          </a:p>
          <a:p>
            <a:pPr lvl="0" indent="0" marL="0">
              <a:buNone/>
            </a:pPr>
            <a:r>
              <a:rPr/>
              <a:t>67. Yanagida T. Misty: Miscellaneous functions ’t. yanagida’. 2023. </a:t>
            </a:r>
            <a:r>
              <a:rPr>
                <a:hlinkClick r:id="rId67"/>
              </a:rPr>
              <a:t>https://CRAN.R-project.org/package=misty.</a:t>
            </a:r>
          </a:p>
          <a:p>
            <a:pPr lvl="0" indent="0" marL="0">
              <a:buNone/>
            </a:pPr>
            <a:r>
              <a:rPr/>
              <a:t>68. Little RJA. A Test of Missing Completely at Random for Multivariate Data with Missing Values. </a:t>
            </a:r>
            <a:r>
              <a:rPr i="1"/>
              <a:t>Journal of the American Statistical Association</a:t>
            </a:r>
            <a:r>
              <a:rPr/>
              <a:t>. 1988;83(404):1198-1202. doi:</a:t>
            </a:r>
            <a:r>
              <a:rPr>
                <a:hlinkClick r:id="rId68"/>
              </a:rPr>
              <a:t>10.1080/01621459.1988.10478722</a:t>
            </a:r>
          </a:p>
          <a:p>
            <a:pPr lvl="0" indent="0" marL="0">
              <a:buNone/>
            </a:pPr>
            <a:r>
              <a:rPr/>
              <a:t>69. R Core Team. R: A language and environment for statistical computing. 2022. </a:t>
            </a:r>
            <a:r>
              <a:rPr>
                <a:hlinkClick r:id="rId69"/>
              </a:rPr>
              <a:t>https://www.R-project.org/.</a:t>
            </a:r>
          </a:p>
          <a:p>
            <a:pPr lvl="0" indent="0" marL="0">
              <a:buNone/>
            </a:pPr>
            <a:r>
              <a:rPr/>
              <a:t>70. Austin PC, Buuren S van. Logistic regression vs. predictive mean matching for imputing binary covariates. </a:t>
            </a:r>
            <a:r>
              <a:rPr i="1"/>
              <a:t>Statistical Methods in Medical Research</a:t>
            </a:r>
            <a:r>
              <a:rPr/>
              <a:t>. September 2023. doi:</a:t>
            </a:r>
            <a:r>
              <a:rPr>
                <a:hlinkClick r:id="rId70"/>
              </a:rPr>
              <a:t>10.1177/09622802231198795</a:t>
            </a:r>
          </a:p>
          <a:p>
            <a:pPr lvl="0" indent="0" marL="0">
              <a:buNone/>
            </a:pPr>
            <a:r>
              <a:rPr/>
              <a:t>71. Buuren S van, Groothuis-Oudshoorn K. Mice: Multivariate imputation by chained equations in r. 2011;45:1-67. doi:</a:t>
            </a:r>
            <a:r>
              <a:rPr>
                <a:hlinkClick r:id="rId71"/>
              </a:rPr>
              <a:t>10.18637/jss.v045.i03</a:t>
            </a:r>
          </a:p>
          <a:p>
            <a:pPr lvl="0" indent="0" marL="0">
              <a:buNone/>
            </a:pPr>
            <a:r>
              <a:rPr/>
              <a:t>72. Rubin DB. Statistical matching using file concatenation with adjusted weights and multiple imputations. </a:t>
            </a:r>
            <a:r>
              <a:rPr i="1"/>
              <a:t>Journal of Business &amp; Economic Statistics</a:t>
            </a:r>
            <a:r>
              <a:rPr/>
              <a:t>. 1986;4(1):87. doi:</a:t>
            </a:r>
            <a:r>
              <a:rPr>
                <a:hlinkClick r:id="rId72"/>
              </a:rPr>
              <a:t>10.2307/1391390</a:t>
            </a:r>
          </a:p>
          <a:p>
            <a:pPr lvl="0" indent="0" marL="0">
              <a:buNone/>
            </a:pPr>
            <a:r>
              <a:rPr/>
              <a:t>73. Little RJA. Missing-Data Adjustments in Large Surveys. </a:t>
            </a:r>
            <a:r>
              <a:rPr i="1"/>
              <a:t>Journal of Business &amp; Economic Statistics</a:t>
            </a:r>
            <a:r>
              <a:rPr/>
              <a:t>. 1988;6(3):287-296. doi:</a:t>
            </a:r>
            <a:r>
              <a:rPr>
                <a:hlinkClick r:id="rId73"/>
              </a:rPr>
              <a:t>10.1080/07350015.1988.10509663</a:t>
            </a:r>
          </a:p>
          <a:p>
            <a:pPr lvl="0" indent="0" marL="0">
              <a:buNone/>
            </a:pPr>
            <a:r>
              <a:rPr/>
              <a:t>74. Robitzsch A, Grund S. Miceadds: Some additional multiple imputation functions, especially for ’mice’. 2023. </a:t>
            </a:r>
            <a:r>
              <a:rPr>
                <a:hlinkClick r:id="rId74"/>
              </a:rPr>
              <a:t>https://CRAN.R-project.org/package=miceadds.</a:t>
            </a:r>
          </a:p>
          <a:p>
            <a:pPr lvl="0" indent="0" marL="0">
              <a:buNone/>
            </a:pPr>
            <a:r>
              <a:rPr/>
              <a:t>75. Akl EA, Shawwa K, Kahale LA, et al. Reporting missing participant data in randomised trials: systematic survey of the methodological literature and a proposed guide. </a:t>
            </a:r>
            <a:r>
              <a:rPr i="1"/>
              <a:t>BMJ Open</a:t>
            </a:r>
            <a:r>
              <a:rPr/>
              <a:t>. 2015;5(12):e008431. doi:</a:t>
            </a:r>
            <a:r>
              <a:rPr>
                <a:hlinkClick r:id="rId75"/>
              </a:rPr>
              <a:t>10.1136/bmjopen-2015-008431</a:t>
            </a:r>
          </a:p>
          <a:p>
            <a:pPr lvl="0" indent="0" marL="0">
              <a:buNone/>
            </a:pPr>
            <a:r>
              <a:rPr/>
              <a:t>76. FitzJohn R. Ids: Generate random identifiers. 2017. </a:t>
            </a:r>
            <a:r>
              <a:rPr>
                <a:hlinkClick r:id="rId76"/>
              </a:rPr>
              <a:t>https://CRAN.R-project.org/package=ids.</a:t>
            </a:r>
          </a:p>
          <a:p>
            <a:pPr lvl="0" indent="0" marL="0">
              <a:buNone/>
            </a:pPr>
            <a:r>
              <a:rPr/>
              <a:t>77. Brown C. Hash: Full featured implementation of hash tables/associative arrays/dictionaries. 2023. </a:t>
            </a:r>
            <a:r>
              <a:rPr>
                <a:hlinkClick r:id="rId77"/>
              </a:rPr>
              <a:t>https://CRAN.R-project.org/package=hash.</a:t>
            </a:r>
          </a:p>
          <a:p>
            <a:pPr lvl="0" indent="0" marL="0">
              <a:buNone/>
            </a:pPr>
            <a:r>
              <a:rPr/>
              <a:t>78. Hendricks P. Anonymizer: Anonymize data containing personally identifiable information. 2023. </a:t>
            </a:r>
            <a:r>
              <a:rPr>
                <a:hlinkClick r:id="rId78"/>
              </a:rPr>
              <a:t>https://github.com/paulhendricks/anonymizer.</a:t>
            </a:r>
          </a:p>
          <a:p>
            <a:pPr lvl="0" indent="0" marL="0">
              <a:buNone/>
            </a:pPr>
            <a:r>
              <a:rPr/>
              <a:t>79. Lucas DE with contributions by A, Tuszynski J, Bengtsson H, et al. Digest: Create compact hash digests of r objects. 2023. </a:t>
            </a:r>
            <a:r>
              <a:rPr>
                <a:hlinkClick r:id="rId79"/>
              </a:rPr>
              <a:t>https://CRAN.R-project.org/package=digest.</a:t>
            </a:r>
          </a:p>
          <a:p>
            <a:pPr lvl="0" indent="0" marL="0">
              <a:buNone/>
            </a:pPr>
            <a:r>
              <a:rPr/>
              <a:t>80. Nowok B, Raab GM, Dibben C. Synthpop: Bespoke creation of synthetic data in r. 2016;74. doi:</a:t>
            </a:r>
            <a:r>
              <a:rPr>
                <a:hlinkClick r:id="rId80"/>
              </a:rPr>
              <a:t>10.18637/jss.v074.i11</a:t>
            </a:r>
          </a:p>
          <a:p>
            <a:pPr lvl="0" indent="0" marL="0">
              <a:buNone/>
            </a:pPr>
            <a:r>
              <a:rPr/>
              <a:t>81. Baillie M, Cessie S le, Schmidt CO, Lusa L, Huebner M. Ten simple rules for initial data analysis. </a:t>
            </a:r>
            <a:r>
              <a:rPr i="1"/>
              <a:t>PLOS Computational Biology</a:t>
            </a:r>
            <a:r>
              <a:rPr/>
              <a:t>. 2022;18(2):e1009819. doi:</a:t>
            </a:r>
            <a:r>
              <a:rPr>
                <a:hlinkClick r:id="rId81"/>
              </a:rPr>
              <a:t>10.1371/journal.pcbi.1009819</a:t>
            </a:r>
          </a:p>
          <a:p>
            <a:pPr lvl="0" indent="0" marL="0">
              <a:buNone/>
            </a:pPr>
            <a:r>
              <a:rPr/>
              <a:t>82. Buttliere B. Adopting standard variable labels solves many of the problems with sharing and reusing data. </a:t>
            </a:r>
            <a:r>
              <a:rPr i="1"/>
              <a:t>Methodological Innovations</a:t>
            </a:r>
            <a:r>
              <a:rPr/>
              <a:t>. 2021;14(2):205979912110266. doi:</a:t>
            </a:r>
            <a:r>
              <a:rPr>
                <a:hlinkClick r:id="rId82"/>
              </a:rPr>
              <a:t>10.1177/20597991211026616</a:t>
            </a:r>
          </a:p>
          <a:p>
            <a:pPr lvl="0" indent="0" marL="0">
              <a:buNone/>
            </a:pPr>
            <a:r>
              <a:rPr/>
              <a:t>83. Pebesma E, Mailund T, Hiebert J. Measurement units in r. 2016;8. doi:</a:t>
            </a:r>
            <a:r>
              <a:rPr>
                <a:hlinkClick r:id="rId83"/>
              </a:rPr>
              <a:t>10.32614/RJ-2016-061</a:t>
            </a:r>
          </a:p>
          <a:p>
            <a:pPr lvl="0" indent="0" marL="0">
              <a:buNone/>
            </a:pPr>
            <a:r>
              <a:rPr/>
              <a:t>84. Firke S. Janitor: Simple tools for examining and cleaning dirty data. 2023. </a:t>
            </a:r>
            <a:r>
              <a:rPr>
                <a:hlinkClick r:id="rId84"/>
              </a:rPr>
              <a:t>https://CRAN.R-project.org/package=janitor.</a:t>
            </a:r>
          </a:p>
          <a:p>
            <a:pPr lvl="0" indent="0" marL="0">
              <a:buNone/>
            </a:pPr>
            <a:r>
              <a:rPr/>
              <a:t>85. Harrell Jr FE. Hmisc: Harrell miscellaneous. 2023. </a:t>
            </a:r>
            <a:r>
              <a:rPr>
                <a:hlinkClick r:id="rId85"/>
              </a:rPr>
              <a:t>https://CRAN.R-project.org/package=Hmisc.</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87. Hammill D. DataEditR: An interactive editor for viewing, entering, filtering &amp; editing data. 2022. </a:t>
            </a:r>
            <a:r>
              <a:rPr>
                <a:hlinkClick r:id="rId87"/>
              </a:rPr>
              <a:t>https://CRAN.R-project.org/package=DataEditR.</a:t>
            </a:r>
          </a:p>
          <a:p>
            <a:pPr lvl="0" indent="0" marL="0">
              <a:buNone/>
            </a:pPr>
            <a:r>
              <a:rPr/>
              <a:t>88. Broman KW, Woo KH. Data Organization in Spreadsheets. </a:t>
            </a:r>
            <a:r>
              <a:rPr i="1"/>
              <a:t>The American Statistician</a:t>
            </a:r>
            <a:r>
              <a:rPr/>
              <a:t>. 2018;72(1):2-10. doi:</a:t>
            </a:r>
            <a:r>
              <a:rPr>
                <a:hlinkClick r:id="rId88"/>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89"/>
              </a:rPr>
              <a:t>10.1016/j.acra.2015.08.024</a:t>
            </a:r>
          </a:p>
          <a:p>
            <a:pPr lvl="0" indent="0" marL="0">
              <a:buNone/>
            </a:pPr>
            <a:r>
              <a:rPr/>
              <a:t>90. Dowle M, Srinivasan A. Data.table: Extension of ‘data.frame‘. 2023. </a:t>
            </a:r>
            <a:r>
              <a:rPr>
                <a:hlinkClick r:id="rId90"/>
              </a:rPr>
              <a:t>https://CRAN.R-project.org/package=data.table.</a:t>
            </a:r>
          </a:p>
          <a:p>
            <a:pPr lvl="0" indent="0" marL="0">
              <a:buNone/>
            </a:pPr>
            <a:r>
              <a:rPr/>
              <a:t>91. Altman DG, Bland JM. Statistics notes Variables and parameters. </a:t>
            </a:r>
            <a:r>
              <a:rPr i="1"/>
              <a:t>BMJ</a:t>
            </a:r>
            <a:r>
              <a:rPr/>
              <a:t>. 1999;318(7199):1667-1667. doi:</a:t>
            </a:r>
            <a:r>
              <a:rPr>
                <a:hlinkClick r:id="rId91"/>
              </a:rPr>
              <a:t>10.1136/bmj.318.7199.1667</a:t>
            </a:r>
          </a:p>
          <a:p>
            <a:pPr lvl="0" indent="0" marL="0">
              <a:buNone/>
            </a:pPr>
            <a:r>
              <a:rPr/>
              <a:t>92. Ali Z, Bhaskar Sb. Basic statistical tools in research and data analysis. </a:t>
            </a:r>
            <a:r>
              <a:rPr i="1"/>
              <a:t>Indian Journal of Anaesthesia</a:t>
            </a:r>
            <a:r>
              <a:rPr/>
              <a:t>. 2016;60(9):662. doi:</a:t>
            </a:r>
            <a:r>
              <a:rPr>
                <a:hlinkClick r:id="rId92"/>
              </a:rPr>
              <a:t>10.4103/0019-5049.190623</a:t>
            </a:r>
          </a:p>
          <a:p>
            <a:pPr lvl="0" indent="0" marL="0">
              <a:buNone/>
            </a:pPr>
            <a:r>
              <a:rPr/>
              <a:t>93. Dettori JR, Norvell DC. The Anatomy of Data. </a:t>
            </a:r>
            <a:r>
              <a:rPr i="1"/>
              <a:t>Global Spine Journal</a:t>
            </a:r>
            <a:r>
              <a:rPr/>
              <a:t>. 2018;8(3):311-313. doi:</a:t>
            </a:r>
            <a:r>
              <a:rPr>
                <a:hlinkClick r:id="rId93"/>
              </a:rPr>
              <a:t>10.1177/2192568217746998</a:t>
            </a:r>
          </a:p>
          <a:p>
            <a:pPr lvl="0" indent="0" marL="0">
              <a:buNone/>
            </a:pPr>
            <a:r>
              <a:rPr/>
              <a:t>94.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95. Barkan H. Statistics in clinical research: Important considerations. </a:t>
            </a:r>
            <a:r>
              <a:rPr i="1"/>
              <a:t>Annals of Cardiac Anaesthesia</a:t>
            </a:r>
            <a:r>
              <a:rPr/>
              <a:t>. 2015;18(1):74. doi:</a:t>
            </a:r>
            <a:r>
              <a:rPr>
                <a:hlinkClick r:id="rId95"/>
              </a:rPr>
              <a:t>10.4103/0971-9784.148325</a:t>
            </a:r>
          </a:p>
          <a:p>
            <a:pPr lvl="0" indent="0" marL="0">
              <a:buNone/>
            </a:pPr>
            <a:r>
              <a:rPr/>
              <a:t>96. Bland JM, Altman DG. Statistics Notes: Transforming data. </a:t>
            </a:r>
            <a:r>
              <a:rPr i="1"/>
              <a:t>BMJ</a:t>
            </a:r>
            <a:r>
              <a:rPr/>
              <a:t>. 1996;312(7033):770-770. doi:</a:t>
            </a:r>
            <a:r>
              <a:rPr>
                <a:hlinkClick r:id="rId96"/>
              </a:rPr>
              <a:t>10.1136/bmj.312.7033.770</a:t>
            </a:r>
          </a:p>
          <a:p>
            <a:pPr lvl="0" indent="0" marL="0">
              <a:buNone/>
            </a:pPr>
            <a:r>
              <a:rPr/>
              <a:t>97. Fedorov V, Mannino F, Zhang R. Consequences of dichotomization. </a:t>
            </a:r>
            <a:r>
              <a:rPr i="1"/>
              <a:t>Pharmaceutical Statistics</a:t>
            </a:r>
            <a:r>
              <a:rPr/>
              <a:t>. 2009;8(1):50-61. doi:</a:t>
            </a:r>
            <a:r>
              <a:rPr>
                <a:hlinkClick r:id="rId97"/>
              </a:rPr>
              <a:t>10.1002/pst.331</a:t>
            </a:r>
          </a:p>
          <a:p>
            <a:pPr lvl="0" indent="0" marL="0">
              <a:buNone/>
            </a:pPr>
            <a:r>
              <a:rPr/>
              <a:t>98. Osborne J. Improving your data transformations: Applying the box-cox transformation. </a:t>
            </a:r>
            <a:r>
              <a:rPr i="1"/>
              <a:t>University of Massachusetts Amherst</a:t>
            </a:r>
            <a:r>
              <a:rPr/>
              <a:t>. 2010. doi:</a:t>
            </a:r>
            <a:r>
              <a:rPr>
                <a:hlinkClick r:id="rId98"/>
              </a:rPr>
              <a:t>10.7275/QBPC-GK17</a:t>
            </a:r>
          </a:p>
          <a:p>
            <a:pPr lvl="0" indent="0" marL="0">
              <a:buNone/>
            </a:pPr>
            <a:r>
              <a:rPr/>
              <a:t>99.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100. Venables WN, Ripley BD. Modern applied statistics with s. 2002. </a:t>
            </a:r>
            <a:r>
              <a:rPr>
                <a:hlinkClick r:id="rId100"/>
              </a:rPr>
              <a:t>https://www.stats.ox.ac.uk/pub/MASS4/.</a:t>
            </a:r>
          </a:p>
          <a:p>
            <a:pPr lvl="0" indent="0" marL="0">
              <a:buNone/>
            </a:pPr>
            <a:r>
              <a:rPr/>
              <a:t>101.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102. Altman DG, Royston P. The cost of dichotomising continuous variables. </a:t>
            </a:r>
            <a:r>
              <a:rPr i="1"/>
              <a:t>BMJ</a:t>
            </a:r>
            <a:r>
              <a:rPr/>
              <a:t>. 2006;332(7549):1080.1. doi:</a:t>
            </a:r>
            <a:r>
              <a:rPr>
                <a:hlinkClick r:id="rId102"/>
              </a:rPr>
              <a:t>10.1136/bmj.332.7549.1080</a:t>
            </a:r>
          </a:p>
          <a:p>
            <a:pPr lvl="0" indent="0" marL="0">
              <a:buNone/>
            </a:pPr>
            <a:r>
              <a:rPr/>
              <a:t>103.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106.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107. Barnier J, Briatte F, Larmarange J. Questionr: Functions to make surveys processing easier. 2023. </a:t>
            </a:r>
            <a:r>
              <a:rPr>
                <a:hlinkClick r:id="rId107"/>
              </a:rPr>
              <a:t>https://CRAN.R-project.org/package=questionr.</a:t>
            </a:r>
          </a:p>
          <a:p>
            <a:pPr lvl="0" indent="0" marL="0">
              <a:buNone/>
            </a:pPr>
            <a:r>
              <a:rPr/>
              <a:t>108. Youden WJ. Index for rating diagnostic tests. </a:t>
            </a:r>
            <a:r>
              <a:rPr i="1"/>
              <a:t>Cancer</a:t>
            </a:r>
            <a:r>
              <a:rPr/>
              <a:t>. 1950;3(1):32-35. doi:</a:t>
            </a:r>
            <a:r>
              <a:rPr>
                <a:hlinkClick r:id="rId108"/>
              </a:rPr>
              <a:t>10.1002/1097-0142(1950)3:1&lt;32::aid-cncr2820030106&gt;3.0.co;2-3</a:t>
            </a:r>
          </a:p>
          <a:p>
            <a:pPr lvl="0" indent="0" marL="0">
              <a:buNone/>
            </a:pPr>
            <a:r>
              <a:rPr/>
              <a:t>109.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110.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111.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112. Fleiss JL. Measuring nominal scale agreement among many raters. </a:t>
            </a:r>
            <a:r>
              <a:rPr i="1"/>
              <a:t>Psychological Bulletin</a:t>
            </a:r>
            <a:r>
              <a:rPr/>
              <a:t>. 1971;76(5):378-382. doi:</a:t>
            </a:r>
            <a:r>
              <a:rPr>
                <a:hlinkClick r:id="rId112"/>
              </a:rPr>
              <a:t>10.1037/h0031619</a:t>
            </a:r>
          </a:p>
          <a:p>
            <a:pPr lvl="0" indent="0" marL="0">
              <a:buNone/>
            </a:pPr>
            <a:r>
              <a:rPr/>
              <a:t>113. R Core Team. R: A language and environment for statistical computing. 2023. </a:t>
            </a:r>
            <a:r>
              <a:rPr>
                <a:hlinkClick r:id="rId113"/>
              </a:rPr>
              <a:t>https://www.R-project.org/.</a:t>
            </a:r>
          </a:p>
          <a:p>
            <a:pPr lvl="0" indent="0" marL="0">
              <a:buNone/>
            </a:pPr>
            <a:r>
              <a:rPr/>
              <a:t>114. Tang Y, Horikoshi M, Li W. Ggfortify: Unified interface to visualize statistical result of popular r packages. 2016;8. doi:</a:t>
            </a:r>
            <a:r>
              <a:rPr>
                <a:hlinkClick r:id="rId114"/>
              </a:rPr>
              <a:t>10.32614/RJ-2016-060</a:t>
            </a:r>
          </a:p>
          <a:p>
            <a:pPr lvl="0" indent="0" marL="0">
              <a:buNone/>
            </a:pPr>
            <a:r>
              <a:rPr/>
              <a:t>115. Kanji G. 100 statistical tests. 2006. doi:</a:t>
            </a:r>
            <a:r>
              <a:rPr>
                <a:hlinkClick r:id="rId115"/>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117. Altman DG, Bland JM. Statistics Notes: Quartiles, quintiles, centiles, and other quantiles. </a:t>
            </a:r>
            <a:r>
              <a:rPr i="1"/>
              <a:t>BMJ</a:t>
            </a:r>
            <a:r>
              <a:rPr/>
              <a:t>. 1994;309(6960):996-996. doi:</a:t>
            </a:r>
            <a:r>
              <a:rPr>
                <a:hlinkClick r:id="rId117"/>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119. R Core Team. R: A language and environment for statistical computing. 2023. </a:t>
            </a:r>
            <a:r>
              <a:rPr>
                <a:hlinkClick r:id="rId119"/>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122. Komsta L. Outliers: Tests for outliers. 2022. </a:t>
            </a:r>
            <a:r>
              <a:rPr>
                <a:hlinkClick r:id="rId122"/>
              </a:rPr>
              <a:t>https://CRAN.R-project.org/package=outliers.</a:t>
            </a:r>
          </a:p>
          <a:p>
            <a:pPr lvl="0" indent="0" marL="0">
              <a:buNone/>
            </a:pPr>
            <a:r>
              <a:rPr/>
              <a:t>123. Chatfield C. Exploratory data analysis. </a:t>
            </a:r>
            <a:r>
              <a:rPr i="1"/>
              <a:t>European Journal of Operational Research</a:t>
            </a:r>
            <a:r>
              <a:rPr/>
              <a:t>. 1986;23(1):5-13. doi:</a:t>
            </a:r>
            <a:r>
              <a:rPr>
                <a:hlinkClick r:id="rId123"/>
              </a:rPr>
              <a:t>10.1016/0377-2217(86)90209-2</a:t>
            </a:r>
          </a:p>
          <a:p>
            <a:pPr lvl="0" indent="0" marL="0">
              <a:buNone/>
            </a:pPr>
            <a:r>
              <a:rPr/>
              <a:t>124. Ferketich S, Verran J. Technical Notes. </a:t>
            </a:r>
            <a:r>
              <a:rPr i="1"/>
              <a:t>Western Journal of Nursing Research</a:t>
            </a:r>
            <a:r>
              <a:rPr/>
              <a:t>. 1986;8(4):464-466. doi:</a:t>
            </a:r>
            <a:r>
              <a:rPr>
                <a:hlinkClick r:id="rId124"/>
              </a:rPr>
              <a:t>10.1177/019394598600800409</a:t>
            </a:r>
          </a:p>
          <a:p>
            <a:pPr lvl="0" indent="0" marL="0">
              <a:buNone/>
            </a:pPr>
            <a:r>
              <a:rPr/>
              <a:t>125.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128. Krasser R. Explore: Simplifies exploratory data analysis. 2023. </a:t>
            </a:r>
            <a:r>
              <a:rPr>
                <a:hlinkClick r:id="rId128"/>
              </a:rPr>
              <a:t>https://CRAN.R-project.org/package=explore.</a:t>
            </a:r>
          </a:p>
          <a:p>
            <a:pPr lvl="0" indent="0" marL="0">
              <a:buNone/>
            </a:pPr>
            <a:r>
              <a:rPr/>
              <a:t>129. Petersen AH, Ekstrøm CT. dataMaid: Your assistant for documenting supervised data quality screening in r. 2019;90. doi:</a:t>
            </a:r>
            <a:r>
              <a:rPr>
                <a:hlinkClick r:id="rId129"/>
              </a:rPr>
              <a:t>10.18637/jss.v090.i06</a:t>
            </a:r>
          </a:p>
          <a:p>
            <a:pPr lvl="0" indent="0" marL="0">
              <a:buNone/>
            </a:pPr>
            <a:r>
              <a:rPr/>
              <a:t>130. Cui B. DataExplorer: Automate data exploration and treatment. 2020. </a:t>
            </a:r>
            <a:r>
              <a:rPr>
                <a:hlinkClick r:id="rId130"/>
              </a:rPr>
              <a:t>https://CRAN.R-project.org/package=DataExplorer.</a:t>
            </a:r>
          </a:p>
          <a:p>
            <a:pPr lvl="0" indent="0" marL="0">
              <a:buNone/>
            </a:pPr>
            <a:r>
              <a:rPr/>
              <a:t>131. Dayanand Ubrangala, R K, Prasad Kondapalli R, Putatunda S. SmartEDA: Summarize and explore the data. 2022. </a:t>
            </a:r>
            <a:r>
              <a:rPr>
                <a:hlinkClick r:id="rId131"/>
              </a:rPr>
              <a:t>https://CRAN.R-project.org/package=SmartEDA.</a:t>
            </a:r>
          </a:p>
          <a:p>
            <a:pPr lvl="0" indent="0" marL="0">
              <a:buNone/>
            </a:pPr>
            <a:r>
              <a:rPr/>
              <a:t>132. Mock T. gtExtras: Extending ’gt’ for beautiful HTML tables. 2023. </a:t>
            </a:r>
            <a:r>
              <a:rPr>
                <a:hlinkClick r:id="rId132"/>
              </a:rPr>
              <a:t>https://CRAN.R-project.org/package=gtExtras.</a:t>
            </a:r>
          </a:p>
          <a:p>
            <a:pPr lvl="0" indent="0" marL="0">
              <a:buNone/>
            </a:pPr>
            <a:r>
              <a:rPr/>
              <a:t>133. Nijs V. Radiant: Business analytics using r and shiny. 2023. </a:t>
            </a:r>
            <a:r>
              <a:rPr>
                <a:hlinkClick r:id="rId133"/>
              </a:rPr>
              <a:t>https://CRAN.R-project.org/package=radiant.</a:t>
            </a:r>
          </a:p>
          <a:p>
            <a:pPr lvl="0" indent="0" marL="0">
              <a:buNone/>
            </a:pPr>
            <a:r>
              <a:rPr/>
              <a:t>134. R Core Team. R: A language and environment for statistical computing. 2023. </a:t>
            </a:r>
            <a:r>
              <a:rPr>
                <a:hlinkClick r:id="rId134"/>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136. Inskip H, Ntani G, Westbury L, et al. Getting started with tables. </a:t>
            </a:r>
            <a:r>
              <a:rPr i="1"/>
              <a:t>Archives of Public Health</a:t>
            </a:r>
            <a:r>
              <a:rPr/>
              <a:t>. 2017;75(1). doi:</a:t>
            </a:r>
            <a:r>
              <a:rPr>
                <a:hlinkClick r:id="rId136"/>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139. Gohel D, Skintzos P. Flextable: Functions for tabular reporting. 2023. </a:t>
            </a:r>
            <a:r>
              <a:rPr>
                <a:hlinkClick r:id="rId139"/>
              </a:rPr>
              <a:t>https://CRAN.R-project.org/package=flextable.</a:t>
            </a:r>
          </a:p>
          <a:p>
            <a:pPr lvl="0" indent="0" marL="0">
              <a:buNone/>
            </a:pPr>
            <a:r>
              <a:rPr/>
              <a:t>140. Sjoberg DD, Whiting K, Curry M, Lavery JA, Larmarange J. Reproducible summary tables with the gtsummary package. 2021;13:570-580. doi:</a:t>
            </a:r>
            <a:r>
              <a:rPr>
                <a:hlinkClick r:id="rId140"/>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145. Rich B. table1: Tables of descriptive statistics in HTML. 2023. </a:t>
            </a:r>
            <a:r>
              <a:rPr>
                <a:hlinkClick r:id="rId145"/>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148. Wickham H. ggplot2: Elegant graphics for data analysis. 2016. </a:t>
            </a:r>
            <a:r>
              <a:rPr>
                <a:hlinkClick r:id="rId148"/>
              </a:rPr>
              <a:t>https://ggplot2.tidyverse.org.</a:t>
            </a:r>
          </a:p>
          <a:p>
            <a:pPr lvl="0" indent="0" marL="0">
              <a:buNone/>
            </a:pPr>
            <a:r>
              <a:rPr/>
              <a:t>149. Sievert C. Interactive web-based data visualization with r, plotly, and shiny. 2020. </a:t>
            </a:r>
            <a:r>
              <a:rPr>
                <a:hlinkClick r:id="rId149"/>
              </a:rPr>
              <a:t>https://plotly-r.com.</a:t>
            </a:r>
          </a:p>
          <a:p>
            <a:pPr lvl="0" indent="0" marL="0">
              <a:buNone/>
            </a:pPr>
            <a:r>
              <a:rPr/>
              <a:t>150. Wei T, Simko V. R package ’corrplot’: Visualization of a correlation matrix. 2021. </a:t>
            </a:r>
            <a:r>
              <a:rPr>
                <a:hlinkClick r:id="rId150"/>
              </a:rPr>
              <a:t>https://github.com/taiyun/corrplot.</a:t>
            </a:r>
          </a:p>
          <a:p>
            <a:pPr lvl="0" indent="0" marL="0">
              <a:buNone/>
            </a:pPr>
            <a:r>
              <a:rPr/>
              <a:t>151. Cumming G, Fidler F, Vaux DL. Error bars in experimental biology. </a:t>
            </a:r>
            <a:r>
              <a:rPr i="1"/>
              <a:t>The Journal of Cell Biology</a:t>
            </a:r>
            <a:r>
              <a:rPr/>
              <a:t>. 2007;177(1):7-11. doi:</a:t>
            </a:r>
            <a:r>
              <a:rPr>
                <a:hlinkClick r:id="rId151"/>
              </a:rPr>
              <a:t>10.1083/jcb.200611141</a:t>
            </a:r>
          </a:p>
          <a:p>
            <a:pPr lvl="0" indent="0" marL="0">
              <a:buNone/>
            </a:pPr>
            <a:r>
              <a:rPr/>
              <a:t>152. Weissgerber TL, Winham SJ, Heinzen EP, et al. Reveal, Don’t Conceal. </a:t>
            </a:r>
            <a:r>
              <a:rPr i="1"/>
              <a:t>Circulation</a:t>
            </a:r>
            <a:r>
              <a:rPr/>
              <a:t>. 2019;140(18):1506-1518. doi:</a:t>
            </a:r>
            <a:r>
              <a:rPr>
                <a:hlinkClick r:id="rId152"/>
              </a:rPr>
              <a:t>10.1161/circulationaha.118.037777</a:t>
            </a:r>
          </a:p>
          <a:p>
            <a:pPr lvl="0" indent="0" marL="0">
              <a:buNone/>
            </a:pPr>
            <a:r>
              <a:rPr/>
              <a:t>153. Xiao N. Ggsci: Scientific journal and sci-fi themed color palettes for ’ggplot2’. 2023. </a:t>
            </a:r>
            <a:r>
              <a:rPr>
                <a:hlinkClick r:id="rId153"/>
              </a:rPr>
              <a:t>https://CRAN.R-project.org/package=ggsci.</a:t>
            </a:r>
          </a:p>
          <a:p>
            <a:pPr lvl="0" indent="0" marL="0">
              <a:buNone/>
            </a:pPr>
            <a:r>
              <a:rPr/>
              <a:t>154. R Core Team. R: A language and environment for statistical computing. 2023. </a:t>
            </a:r>
            <a:r>
              <a:rPr>
                <a:hlinkClick r:id="rId154"/>
              </a:rPr>
              <a:t>https://www.R-project.org/.</a:t>
            </a:r>
          </a:p>
          <a:p>
            <a:pPr lvl="0" indent="0" marL="0">
              <a:buNone/>
            </a:pPr>
            <a:r>
              <a:rPr/>
              <a:t>155. Urbanek S, Johnson K. Tiff: Read and write TIFF images. 2022. </a:t>
            </a:r>
            <a:r>
              <a:rPr>
                <a:hlinkClick r:id="rId155"/>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157.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161. Heckman MG, Davis JM, Crowson CS. Post Hoc Power Calculations: An Inappropriate Method for Interpreting the Findings of a Research Study. </a:t>
            </a:r>
            <a:r>
              <a:rPr i="1"/>
              <a:t>The Journal of Rheumatology</a:t>
            </a:r>
            <a:r>
              <a:rPr/>
              <a:t>. 2022;49(8):867-870. doi:</a:t>
            </a:r>
            <a:r>
              <a:rPr>
                <a:hlinkClick r:id="rId161"/>
              </a:rPr>
              <a:t>10.3899/jrheum.211115</a:t>
            </a:r>
          </a:p>
          <a:p>
            <a:pPr lvl="0" indent="0" marL="0">
              <a:buNone/>
            </a:pPr>
            <a:r>
              <a:rPr/>
              <a:t>162. Champely S. Pwr: Basic functions for power analysis. 2020. </a:t>
            </a:r>
            <a:r>
              <a:rPr>
                <a:hlinkClick r:id="rId162"/>
              </a:rPr>
              <a:t>https://CRAN.R-project.org/package=pwr.</a:t>
            </a:r>
          </a:p>
          <a:p>
            <a:pPr lvl="0" indent="0" marL="0">
              <a:buNone/>
            </a:pPr>
            <a:r>
              <a:rPr/>
              <a:t>163. Iddi S, Donohue MC. Power and sample size for longitudinal models in r-the longpower package and shiny app. 2022;14:264-281.</a:t>
            </a:r>
          </a:p>
          <a:p>
            <a:pPr lvl="0" indent="0" marL="0">
              <a:buNone/>
            </a:pPr>
            <a:r>
              <a:rPr/>
              <a:t>164. Lakens D, Caldwell A. Simulation-based power analysis for factorial analysis of variance designs. 2021;4:251524592095150. doi:</a:t>
            </a:r>
            <a:r>
              <a:rPr>
                <a:hlinkClick r:id="rId163"/>
              </a:rPr>
              <a:t>10.1177/2515245920951503</a:t>
            </a:r>
          </a:p>
          <a:p>
            <a:pPr lvl="0" indent="0" marL="0">
              <a:buNone/>
            </a:pPr>
            <a:r>
              <a:rPr/>
              <a:t>165. Baranger DAA, Finsaas MC, Goldstein BL, Vize CE, Lynam DR, Olino TM. Tutorial: Power analyses for interaction effects in cross-sectional regressions. 2022. doi:</a:t>
            </a:r>
            <a:r>
              <a:rPr>
                <a:hlinkClick r:id="rId164"/>
              </a:rPr>
              <a:t>10.31234/osf.io/5ptd7</a:t>
            </a:r>
          </a:p>
          <a:p>
            <a:pPr lvl="0" indent="0" marL="0">
              <a:buNone/>
            </a:pPr>
            <a:r>
              <a:rPr/>
              <a:t>166. Goodman SN. Aligning statistical and scientific reasoning. </a:t>
            </a:r>
            <a:r>
              <a:rPr i="1"/>
              <a:t>Science</a:t>
            </a:r>
            <a:r>
              <a:rPr/>
              <a:t>. 2016;352(6290):1180-1181. doi:</a:t>
            </a:r>
            <a:r>
              <a:rPr>
                <a:hlinkClick r:id="rId165"/>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168. Weintraub PG. The Importance of Publishing Negative Results. </a:t>
            </a:r>
            <a:r>
              <a:rPr i="1"/>
              <a:t>Journal of Insect Science</a:t>
            </a:r>
            <a:r>
              <a:rPr/>
              <a:t>. 2016;16(1):109. doi:</a:t>
            </a:r>
            <a:r>
              <a:rPr>
                <a:hlinkClick r:id="rId167"/>
              </a:rPr>
              <a:t>10.1093/jisesa/iew092</a:t>
            </a:r>
          </a:p>
          <a:p>
            <a:pPr lvl="0" indent="0" marL="0">
              <a:buNone/>
            </a:pPr>
            <a:r>
              <a:rPr/>
              <a:t>169. Altman DG, Bland JM. Statistics notes: Absence of evidence is not evidence of absence. </a:t>
            </a:r>
            <a:r>
              <a:rPr i="1"/>
              <a:t>BMJ</a:t>
            </a:r>
            <a:r>
              <a:rPr/>
              <a:t>. 1995;311(7003):485-485. doi:</a:t>
            </a:r>
            <a:r>
              <a:rPr>
                <a:hlinkClick r:id="rId168"/>
              </a:rPr>
              <a:t>10.1136/bmj.311.7003.485</a:t>
            </a:r>
          </a:p>
          <a:p>
            <a:pPr lvl="0" indent="0" marL="0">
              <a:buNone/>
            </a:pPr>
            <a:r>
              <a:rPr/>
              <a:t>170. Kim HY. Statistical notes for clinical researchers: effect size. </a:t>
            </a:r>
            <a:r>
              <a:rPr i="1"/>
              <a:t>Restorative Dentistry &amp; Endodontics</a:t>
            </a:r>
            <a:r>
              <a:rPr/>
              <a:t>. 2015;40(4):328. doi:</a:t>
            </a:r>
            <a:r>
              <a:rPr>
                <a:hlinkClick r:id="rId169"/>
              </a:rPr>
              <a:t>10.5395/rde.2015.40.4.328</a:t>
            </a:r>
          </a:p>
          <a:p>
            <a:pPr lvl="0" indent="0" marL="0">
              <a:buNone/>
            </a:pPr>
            <a:r>
              <a:rPr/>
              <a:t>171. Ben-Shachar MS, Lüdecke D, Makowski D. Effectsize: Estimation of effect size indices and standardized parameters. 2020;5:2815. doi:</a:t>
            </a:r>
            <a:r>
              <a:rPr>
                <a:hlinkClick r:id="rId170"/>
              </a:rPr>
              <a:t>10.21105/joss.02815</a:t>
            </a:r>
          </a:p>
          <a:p>
            <a:pPr lvl="0" indent="0" marL="0">
              <a:buNone/>
            </a:pPr>
            <a:r>
              <a:rPr/>
              <a:t>172.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1"/>
              </a:rPr>
              <a:t>10.1093/biomet/1.2.164</a:t>
            </a:r>
          </a:p>
          <a:p>
            <a:pPr lvl="0" indent="0" marL="0">
              <a:buNone/>
            </a:pPr>
            <a:r>
              <a:rPr/>
              <a:t>173. Aylmer Fisher R. The arrangement of field experiments. </a:t>
            </a:r>
            <a:r>
              <a:rPr i="1"/>
              <a:t>Ministry of Agriculture and Fisheries</a:t>
            </a:r>
            <a:r>
              <a:rPr/>
              <a:t>. 1926. doi:</a:t>
            </a:r>
            <a:r>
              <a:rPr>
                <a:hlinkClick r:id="rId172"/>
              </a:rPr>
              <a:t>10.23637/ROTHAMSTED.8V61Q</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175. Altman N, Krzywinski M. P values and the search for significance. </a:t>
            </a:r>
            <a:r>
              <a:rPr i="1"/>
              <a:t>Nature Methods</a:t>
            </a:r>
            <a:r>
              <a:rPr/>
              <a:t>. 2017;14(1):3-4. doi:</a:t>
            </a:r>
            <a:r>
              <a:rPr>
                <a:hlinkClick r:id="rId174"/>
              </a:rPr>
              <a:t>10.1038/nmeth.4120</a:t>
            </a:r>
          </a:p>
          <a:p>
            <a:pPr lvl="0" indent="0" marL="0">
              <a:buNone/>
            </a:pPr>
            <a:r>
              <a:rPr/>
              <a:t>176. Heinze G, Dunkler D. Five myths about variable selection. </a:t>
            </a:r>
            <a:r>
              <a:rPr i="1"/>
              <a:t>Transplant International</a:t>
            </a:r>
            <a:r>
              <a:rPr/>
              <a:t>. 2016;30(1):6-10. doi:</a:t>
            </a:r>
            <a:r>
              <a:rPr>
                <a:hlinkClick r:id="rId175"/>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184. Nayak B, Hazra A. How to choose the right statistical test? </a:t>
            </a:r>
            <a:r>
              <a:rPr i="1"/>
              <a:t>Indian Journal of Ophthalmology</a:t>
            </a:r>
            <a:r>
              <a:rPr/>
              <a:t>. 2011;59(2):85. doi:</a:t>
            </a:r>
            <a:r>
              <a:rPr>
                <a:hlinkClick r:id="rId183"/>
              </a:rPr>
              <a:t>10.4103/0301-4738.77005</a:t>
            </a:r>
          </a:p>
          <a:p>
            <a:pPr lvl="0" indent="0" marL="0">
              <a:buNone/>
            </a:pPr>
            <a:r>
              <a:rPr/>
              <a:t>185.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186. Meyer F, Perrier V. Esquisse: Explore and visualize your data interactively. 2022. </a:t>
            </a:r>
            <a:r>
              <a:rPr>
                <a:hlinkClick r:id="rId185"/>
              </a:rPr>
              <a:t>https://CRAN.R-project.org/package=esquisse.</a:t>
            </a:r>
          </a:p>
          <a:p>
            <a:pPr lvl="0" indent="0" marL="0">
              <a:buNone/>
            </a:pPr>
            <a:r>
              <a:rPr/>
              <a:t>187. Diedenhofen B, Musch J. Cocor: A comprehensive solution for the statistical comparison of correlations. 2015;10:e0121945. doi:</a:t>
            </a:r>
            <a:r>
              <a:rPr>
                <a:hlinkClick r:id="rId186"/>
              </a:rPr>
              <a:t>10.1371/journal.pone.0121945</a:t>
            </a:r>
          </a:p>
          <a:p>
            <a:pPr lvl="0" indent="0" marL="0">
              <a:buNone/>
            </a:pPr>
            <a:r>
              <a:rPr/>
              <a:t>188. Diedenhofen B, Musch J. Cocor: A comprehensive solution for the statistical comparison of correlations. 2015;10:e0121945. doi:</a:t>
            </a:r>
            <a:r>
              <a:rPr>
                <a:hlinkClick r:id="rId187"/>
              </a:rPr>
              <a:t>10.1371/journal.pone.0121945</a:t>
            </a:r>
          </a:p>
          <a:p>
            <a:pPr lvl="0" indent="0" marL="0">
              <a:buNone/>
            </a:pPr>
            <a:r>
              <a:rPr/>
              <a:t>189. Khamis H. Measures of Association: How to Choose? </a:t>
            </a:r>
            <a:r>
              <a:rPr i="1"/>
              <a:t>Journal of Diagnostic Medical Sonography</a:t>
            </a:r>
            <a:r>
              <a:rPr/>
              <a:t>. 2008;24(3):155-162. doi:</a:t>
            </a:r>
            <a:r>
              <a:rPr>
                <a:hlinkClick r:id="rId188"/>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191. Dahlke JA, Wiernik BM. Psychmeta: An r package for psychometric meta-analysis. 2019;43. doi:</a:t>
            </a:r>
            <a:r>
              <a:rPr>
                <a:hlinkClick r:id="rId190"/>
              </a:rPr>
              <a:t>10.1177/0146621618795933</a:t>
            </a:r>
          </a:p>
          <a:p>
            <a:pPr lvl="0" indent="0" marL="0">
              <a:buNone/>
            </a:pPr>
            <a:r>
              <a:rPr/>
              <a:t>192. Anscombe FJ. Graphs in Statistical Analysis. </a:t>
            </a:r>
            <a:r>
              <a:rPr i="1"/>
              <a:t>The American Statistician</a:t>
            </a:r>
            <a:r>
              <a:rPr/>
              <a:t>. 1973;27(1):17-21. doi:</a:t>
            </a:r>
            <a:r>
              <a:rPr>
                <a:hlinkClick r:id="rId191"/>
              </a:rPr>
              <a:t>10.1080/00031305.1973.10478966</a:t>
            </a:r>
          </a:p>
          <a:p>
            <a:pPr lvl="0" indent="0" marL="0">
              <a:buNone/>
            </a:pPr>
            <a:r>
              <a:rPr/>
              <a:t>193. Northrop PJ. Anscombiser: Create datasets with identical summary statistics. 2022. </a:t>
            </a:r>
            <a:r>
              <a:rPr>
                <a:hlinkClick r:id="rId192"/>
              </a:rPr>
              <a:t>https://CRAN.R-project.org/package=anscombiser.</a:t>
            </a:r>
          </a:p>
          <a:p>
            <a:pPr lvl="0" indent="0" marL="0">
              <a:buNone/>
            </a:pPr>
            <a:r>
              <a:rPr/>
              <a:t>194. Wei T, Simko V. R package ’corrplot’: Visualization of a correlation matrix. 2021. </a:t>
            </a:r>
            <a:r>
              <a:rPr>
                <a:hlinkClick r:id="rId193"/>
              </a:rPr>
              <a:t>https://github.com/taiyun/corrplot.</a:t>
            </a:r>
          </a:p>
          <a:p>
            <a:pPr lvl="0" indent="0" marL="0">
              <a:buNone/>
            </a:pPr>
            <a:r>
              <a:rPr/>
              <a:t>195. Griffith DM, Veech JA, Marsh CJ. Cooccur: Probabilistic species co-occurrence analysis in r. 2016;69. doi:</a:t>
            </a:r>
            <a:r>
              <a:rPr>
                <a:hlinkClick r:id="rId194"/>
              </a:rPr>
              <a:t>10.18637/jss.v069.c02</a:t>
            </a:r>
          </a:p>
          <a:p>
            <a:pPr lvl="0" indent="0" marL="0">
              <a:buNone/>
            </a:pPr>
            <a:r>
              <a:rPr/>
              <a:t>196. McHugh ML. The chi-square test of independence. </a:t>
            </a:r>
            <a:r>
              <a:rPr i="1"/>
              <a:t>Biochemia Medica</a:t>
            </a:r>
            <a:r>
              <a:rPr/>
              <a:t>. 2013:143-149. doi:</a:t>
            </a:r>
            <a:r>
              <a:rPr>
                <a:hlinkClick r:id="rId195"/>
              </a:rPr>
              <a:t>10.11613/bm.2013.018</a:t>
            </a:r>
          </a:p>
          <a:p>
            <a:pPr lvl="0" indent="0" marL="0">
              <a:buNone/>
            </a:pPr>
            <a:r>
              <a:rPr/>
              <a:t>197. Kim HY. Statistical notes for clinical researchers: Chi-squared test and Fisher’s exact test. </a:t>
            </a:r>
            <a:r>
              <a:rPr i="1"/>
              <a:t>Restorative Dentistry &amp; Endodontics</a:t>
            </a:r>
            <a:r>
              <a:rPr/>
              <a:t>. 2017;42(2):152. doi:</a:t>
            </a:r>
            <a:r>
              <a:rPr>
                <a:hlinkClick r:id="rId196"/>
              </a:rPr>
              <a:t>10.5395/rde.2017.42.2.152</a:t>
            </a:r>
          </a:p>
          <a:p>
            <a:pPr lvl="0" indent="0" marL="0">
              <a:buNone/>
            </a:pPr>
            <a:r>
              <a:rPr/>
              <a:t>198. Sjoberg DD, Whiting K, Curry M, Lavery JA, Larmarange J. Reproducible summary tables with the gtsummary package. 2021;13:570-580. doi:</a:t>
            </a:r>
            <a:r>
              <a:rPr>
                <a:hlinkClick r:id="rId197"/>
              </a:rPr>
              <a:t>10.32614/RJ-2021-053</a:t>
            </a:r>
          </a:p>
          <a:p>
            <a:pPr lvl="0" indent="0" marL="0">
              <a:buNone/>
            </a:pPr>
            <a:r>
              <a:rPr/>
              <a:t>199. Arel-Bundock V. Modelsummary: Data and model summaries in r. 2022;103. doi:</a:t>
            </a:r>
            <a:r>
              <a:rPr>
                <a:hlinkClick r:id="rId198"/>
              </a:rPr>
              <a:t>10.18637/jss.v103.i01</a:t>
            </a:r>
          </a:p>
          <a:p>
            <a:pPr lvl="0" indent="0" marL="0">
              <a:buNone/>
            </a:pPr>
            <a:r>
              <a:rPr/>
              <a:t>200. Hidalgo B, Goodman M. Multivariate or Multivariable Regression? </a:t>
            </a:r>
            <a:r>
              <a:rPr i="1"/>
              <a:t>American Journal of Public Health</a:t>
            </a:r>
            <a:r>
              <a:rPr/>
              <a:t>. 2013;103(1):39-40. doi:</a:t>
            </a:r>
            <a:r>
              <a:rPr>
                <a:hlinkClick r:id="rId199"/>
              </a:rPr>
              <a:t>10.2105/ajph.2012.300897</a:t>
            </a:r>
          </a:p>
          <a:p>
            <a:pPr lvl="0" indent="0" marL="0">
              <a:buNone/>
            </a:pPr>
            <a:r>
              <a:rPr/>
              <a:t>201. Suits DB. Use of Dummy Variables in Regression Equations. </a:t>
            </a:r>
            <a:r>
              <a:rPr i="1"/>
              <a:t>Journal of the American Statistical Association</a:t>
            </a:r>
            <a:r>
              <a:rPr/>
              <a:t>. 1957;52(280):548-551. doi:</a:t>
            </a:r>
            <a:r>
              <a:rPr>
                <a:hlinkClick r:id="rId200"/>
              </a:rPr>
              <a:t>10.1080/01621459.1957.10501412</a:t>
            </a:r>
          </a:p>
          <a:p>
            <a:pPr lvl="0" indent="0" marL="0">
              <a:buNone/>
            </a:pPr>
            <a:r>
              <a:rPr/>
              <a:t>202. Healy MJ. Statistics from the inside. 16. Multiple regression (2). </a:t>
            </a:r>
            <a:r>
              <a:rPr i="1"/>
              <a:t>Archives of Disease in Childhood</a:t>
            </a:r>
            <a:r>
              <a:rPr/>
              <a:t>. 1995;73(3):270-274. doi:</a:t>
            </a:r>
            <a:r>
              <a:rPr>
                <a:hlinkClick r:id="rId201"/>
              </a:rPr>
              <a:t>10.1136/adc.73.3.270</a:t>
            </a:r>
          </a:p>
          <a:p>
            <a:pPr lvl="0" indent="0" marL="0">
              <a:buNone/>
            </a:pPr>
            <a:r>
              <a:rPr/>
              <a:t>203. Kaplan J. fastDummies: Fast creation of dummy (binary) columns and rows from categorical variables. 2023. </a:t>
            </a:r>
            <a:r>
              <a:rPr>
                <a:hlinkClick r:id="rId202"/>
              </a:rPr>
              <a:t>https://CRAN.R-project.org/package=fastDummies.</a:t>
            </a:r>
          </a:p>
          <a:p>
            <a:pPr lvl="0" indent="0" marL="0">
              <a:buNone/>
            </a:pPr>
            <a:r>
              <a:rPr/>
              <a:t>204. DALES LG, URY HK. An Improper Use of Statistical Significance Testing in Studying Covariables. </a:t>
            </a:r>
            <a:r>
              <a:rPr i="1"/>
              <a:t>International Journal of Epidemiology</a:t>
            </a:r>
            <a:r>
              <a:rPr/>
              <a:t>. 1978;7(4):373-376. doi:</a:t>
            </a:r>
            <a:r>
              <a:rPr>
                <a:hlinkClick r:id="rId203"/>
              </a:rPr>
              <a:t>10.1093/ije/7.4.373</a:t>
            </a:r>
          </a:p>
          <a:p>
            <a:pPr lvl="0" indent="0" marL="0">
              <a:buNone/>
            </a:pPr>
            <a:r>
              <a:rPr/>
              <a:t>205. Sun GW, Shook TL, Kay GL. Inappropriate use of bivariable analysis to screen risk factors for use in multivariable analysis. </a:t>
            </a:r>
            <a:r>
              <a:rPr i="1"/>
              <a:t>Journal of Clinical Epidemiology</a:t>
            </a:r>
            <a:r>
              <a:rPr/>
              <a:t>. 1996;49(8):907-916. doi:</a:t>
            </a:r>
            <a:r>
              <a:rPr>
                <a:hlinkClick r:id="rId204"/>
              </a:rPr>
              <a:t>10.1016/0895-4356(96)00025-x</a:t>
            </a:r>
          </a:p>
          <a:p>
            <a:pPr lvl="0" indent="0" marL="0">
              <a:buNone/>
            </a:pPr>
            <a:r>
              <a:rPr/>
              <a:t>206. Bours MJL. Using mediators to understand effect modification and interaction. </a:t>
            </a:r>
            <a:r>
              <a:rPr i="1"/>
              <a:t>Journal of Clinical Epidemiology</a:t>
            </a:r>
            <a:r>
              <a:rPr/>
              <a:t>. September 2023. doi:</a:t>
            </a:r>
            <a:r>
              <a:rPr>
                <a:hlinkClick r:id="rId205"/>
              </a:rPr>
              <a:t>10.1016/j.jclinepi.2023.09.005</a:t>
            </a:r>
          </a:p>
          <a:p>
            <a:pPr lvl="0" indent="0" marL="0">
              <a:buNone/>
            </a:pPr>
            <a:r>
              <a:rPr/>
              <a:t>207. Altman DG, Matthews JNS. Statistics Notes: Interaction 1: heterogeneity of effects. </a:t>
            </a:r>
            <a:r>
              <a:rPr i="1"/>
              <a:t>BMJ</a:t>
            </a:r>
            <a:r>
              <a:rPr/>
              <a:t>. 1996;313(7055):486-486. doi:</a:t>
            </a:r>
            <a:r>
              <a:rPr>
                <a:hlinkClick r:id="rId206"/>
              </a:rPr>
              <a:t>10.1136/bmj.313.7055.486</a:t>
            </a:r>
          </a:p>
          <a:p>
            <a:pPr lvl="0" indent="0" marL="0">
              <a:buNone/>
            </a:pPr>
            <a:r>
              <a:rPr/>
              <a:t>208. Pinheiro J, Bates D, R Core Team. Nlme: Linear and nonlinear mixed effects models. 2023. </a:t>
            </a:r>
            <a:r>
              <a:rPr>
                <a:hlinkClick r:id="rId207"/>
              </a:rPr>
              <a:t>https://CRAN.R-project.org/package=nlme.</a:t>
            </a:r>
          </a:p>
          <a:p>
            <a:pPr lvl="0" indent="0" marL="0">
              <a:buNone/>
            </a:pPr>
            <a:r>
              <a:rPr/>
              <a:t>209. Sabanes Bove D, Dedic J, Kelkhoff D, et al. Mmrm: Mixed models for repeated measures. 2022. </a:t>
            </a:r>
            <a:r>
              <a:rPr>
                <a:hlinkClick r:id="rId208"/>
              </a:rPr>
              <a:t>https://CRAN.R-project.org/package=mmrm.</a:t>
            </a:r>
          </a:p>
          <a:p>
            <a:pPr lvl="0" indent="0" marL="0">
              <a:buNone/>
            </a:pPr>
            <a:r>
              <a:rPr/>
              <a:t>210. Lenth RV. Emmeans: Estimated marginal means, aka least-squares means. 2023. </a:t>
            </a:r>
            <a:r>
              <a:rPr>
                <a:hlinkClick r:id="rId209"/>
              </a:rPr>
              <a:t>https://CRAN.R-project.org/package=emmeans.</a:t>
            </a:r>
          </a:p>
          <a:p>
            <a:pPr lvl="0" indent="0" marL="0">
              <a:buNone/>
            </a:pPr>
            <a:r>
              <a:rPr/>
              <a:t>211.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0"/>
              </a:rPr>
              <a:t>10.1037/0022-3514.51.6.1173</a:t>
            </a:r>
          </a:p>
          <a:p>
            <a:pPr lvl="0" indent="0" marL="0">
              <a:buNone/>
            </a:pPr>
            <a:r>
              <a:rPr/>
              <a:t>212. GREENLAND S, SCHLESSELMAN JJ, CRIQUI MH. THE FALLACY OF EMPLOYING STANDARDIZED REGRESSION COEFFICIENTS AND CORRELATIONS AS MEASURES OF EFFECT. </a:t>
            </a:r>
            <a:r>
              <a:rPr i="1"/>
              <a:t>American Journal of Epidemiology</a:t>
            </a:r>
            <a:r>
              <a:rPr/>
              <a:t>. 1986;123(2):203-208. doi:</a:t>
            </a:r>
            <a:r>
              <a:rPr>
                <a:hlinkClick r:id="rId211"/>
              </a:rPr>
              <a:t>10.1093/oxfordjournals.aje.a114229</a:t>
            </a:r>
          </a:p>
          <a:p>
            <a:pPr lvl="0" indent="0" marL="0">
              <a:buNone/>
            </a:pPr>
            <a:r>
              <a:rPr/>
              <a:t>213. Greenland S, Maclure M, Schlesselman JJ, Poole C, Morgenstern H. Standardized Regression Coefficients. </a:t>
            </a:r>
            <a:r>
              <a:rPr i="1"/>
              <a:t>Epidemiology</a:t>
            </a:r>
            <a:r>
              <a:rPr/>
              <a:t>. 1991;2(5):387-392. doi:</a:t>
            </a:r>
            <a:r>
              <a:rPr>
                <a:hlinkClick r:id="rId212"/>
              </a:rPr>
              <a:t>10.1097/00001648-199109000-00015</a:t>
            </a:r>
          </a:p>
          <a:p>
            <a:pPr lvl="0" indent="0" marL="0">
              <a:buNone/>
            </a:pPr>
            <a:r>
              <a:rPr/>
              <a:t>214. Lüdecke D, Ben-Shachar MS, Patil I, Waggoner P, Makowski D. Performance: An r package for assessment, comparison and testing of statistical models. 2021;6:3139. doi:</a:t>
            </a:r>
            <a:r>
              <a:rPr>
                <a:hlinkClick r:id="rId213"/>
              </a:rPr>
              <a:t>10.21105/joss.03139</a:t>
            </a:r>
          </a:p>
          <a:p>
            <a:pPr lvl="0" indent="0" marL="0">
              <a:buNone/>
            </a:pPr>
            <a:r>
              <a:rPr/>
              <a:t>215. Bland JM, Altman DG. Statistics notes: Matching. </a:t>
            </a:r>
            <a:r>
              <a:rPr i="1"/>
              <a:t>BMJ</a:t>
            </a:r>
            <a:r>
              <a:rPr/>
              <a:t>. 1994;309(6962):1128-1128. doi:</a:t>
            </a:r>
            <a:r>
              <a:rPr>
                <a:hlinkClick r:id="rId214"/>
              </a:rPr>
              <a:t>10.1136/bmj.309.6962.1128</a:t>
            </a:r>
          </a:p>
          <a:p>
            <a:pPr lvl="0" indent="0" marL="0">
              <a:buNone/>
            </a:pPr>
            <a:r>
              <a:rPr/>
              <a:t>216. Grant MJ, Booth A. A typology of reviews: an analysis of 14 review types and associated methodologies. </a:t>
            </a:r>
            <a:r>
              <a:rPr i="1"/>
              <a:t>Health Information &amp; Libraries Journal</a:t>
            </a:r>
            <a:r>
              <a:rPr/>
              <a:t>. 2009;26(2):91-108. doi:</a:t>
            </a:r>
            <a:r>
              <a:rPr>
                <a:hlinkClick r:id="rId215"/>
              </a:rPr>
              <a:t>10.1111/j.1471-1842.2009.00848.x</a:t>
            </a:r>
          </a:p>
          <a:p>
            <a:pPr lvl="0" indent="0" marL="0">
              <a:buNone/>
            </a:pPr>
            <a:r>
              <a:rPr/>
              <a:t>217. Sut N. Study designs in medicine. </a:t>
            </a:r>
            <a:r>
              <a:rPr i="1"/>
              <a:t>Balkan Medical Journal</a:t>
            </a:r>
            <a:r>
              <a:rPr/>
              <a:t>. 2015;31(4):273-277. doi:</a:t>
            </a:r>
            <a:r>
              <a:rPr>
                <a:hlinkClick r:id="rId216"/>
              </a:rPr>
              <a:t>10.5152/balkanmedj.2014.1408</a:t>
            </a:r>
          </a:p>
          <a:p>
            <a:pPr lvl="0" indent="0" marL="0">
              <a:buNone/>
            </a:pPr>
            <a:r>
              <a:rPr/>
              <a:t>218.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7"/>
              </a:rPr>
              <a:t>10.5123/s1679-49742017000300022</a:t>
            </a:r>
          </a:p>
          <a:p>
            <a:pPr lvl="0" indent="0" marL="0">
              <a:buNone/>
            </a:pPr>
            <a:r>
              <a:rPr/>
              <a:t>219.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8"/>
              </a:rPr>
              <a:t>10.1016/j.jclinepi.2017.02.016</a:t>
            </a:r>
          </a:p>
          <a:p>
            <a:pPr lvl="0" indent="0" marL="0">
              <a:buNone/>
            </a:pPr>
            <a:r>
              <a:rPr/>
              <a:t>220. Echevarría-Guanilo ME, Gonçalves N, Romanoski PJ. PSYCHOMETRIC PROPERTIES OF MEASUREMENT INSTRUMENTS: CONCEPTUAL BASIS AND EVALUATION METHODS - PART II. </a:t>
            </a:r>
            <a:r>
              <a:rPr i="1"/>
              <a:t>Texto &amp; Contexto - Enfermagem</a:t>
            </a:r>
            <a:r>
              <a:rPr/>
              <a:t>. 2019;28. doi:</a:t>
            </a:r>
            <a:r>
              <a:rPr>
                <a:hlinkClick r:id="rId219"/>
              </a:rPr>
              <a:t>10.1590/1980-265x-tce-2017-0311</a:t>
            </a:r>
          </a:p>
          <a:p>
            <a:pPr lvl="0" indent="0" marL="0">
              <a:buNone/>
            </a:pPr>
            <a:r>
              <a:rPr/>
              <a:t>221. Chassé M, Fergusson DA. Diagnostic Accuracy Studies. </a:t>
            </a:r>
            <a:r>
              <a:rPr i="1"/>
              <a:t>Seminars in Nuclear Medicine</a:t>
            </a:r>
            <a:r>
              <a:rPr/>
              <a:t>. 2019;49(2):87-93. doi:</a:t>
            </a:r>
            <a:r>
              <a:rPr>
                <a:hlinkClick r:id="rId220"/>
              </a:rPr>
              <a:t>10.1053/j.semnuclmed.2018.11.005</a:t>
            </a:r>
          </a:p>
          <a:p>
            <a:pPr lvl="0" indent="0" marL="0">
              <a:buNone/>
            </a:pPr>
            <a:r>
              <a:rPr/>
              <a:t>222. Chidambaram AG, Josephson M. Clinical research study designs: The essentials. </a:t>
            </a:r>
            <a:r>
              <a:rPr i="1"/>
              <a:t>PEDIATRIC INVESTIGATION</a:t>
            </a:r>
            <a:r>
              <a:rPr/>
              <a:t>. 2019;3(4):245-252. doi:</a:t>
            </a:r>
            <a:r>
              <a:rPr>
                <a:hlinkClick r:id="rId221"/>
              </a:rPr>
              <a:t>10.1002/ped4.12166</a:t>
            </a:r>
          </a:p>
          <a:p>
            <a:pPr lvl="0" indent="0" marL="0">
              <a:buNone/>
            </a:pPr>
            <a:r>
              <a:rPr/>
              <a:t>223. Erdemir A, Mulugeta L, Ku JP, et al. Credible practice of modeling and simulation in healthcare: ten rules from a multidisciplinary perspective. </a:t>
            </a:r>
            <a:r>
              <a:rPr i="1"/>
              <a:t>Journal of Translational Medicine</a:t>
            </a:r>
            <a:r>
              <a:rPr/>
              <a:t>. 2020;18(1). doi:</a:t>
            </a:r>
            <a:r>
              <a:rPr>
                <a:hlinkClick r:id="rId222"/>
              </a:rPr>
              <a:t>10.1186/s12967-020-02540-4</a:t>
            </a:r>
          </a:p>
          <a:p>
            <a:pPr lvl="0" indent="0" marL="0">
              <a:buNone/>
            </a:pPr>
            <a:r>
              <a:rPr/>
              <a:t>224. Yang B, Olsen M, Vali Y, et al. Study designs for comparative diagnostic test accuracy: A methodological review and classification scheme. </a:t>
            </a:r>
            <a:r>
              <a:rPr i="1"/>
              <a:t>Journal of Clinical Epidemiology</a:t>
            </a:r>
            <a:r>
              <a:rPr/>
              <a:t>. 2021;138:128-138. doi:</a:t>
            </a:r>
            <a:r>
              <a:rPr>
                <a:hlinkClick r:id="rId223"/>
              </a:rPr>
              <a:t>10.1016/j.jclinepi.2021.04.013</a:t>
            </a:r>
          </a:p>
          <a:p>
            <a:pPr lvl="0" indent="0" marL="0">
              <a:buNone/>
            </a:pPr>
            <a:r>
              <a:rPr/>
              <a:t>225. Chipman H, Bingham D. Let’s practice what we preach: Planning and interpreting simulation studies with design and analysis of experiments. </a:t>
            </a:r>
            <a:r>
              <a:rPr i="1"/>
              <a:t>Canadian Journal of Statistics</a:t>
            </a:r>
            <a:r>
              <a:rPr/>
              <a:t>. 2022;50(4):1228-1249. doi:</a:t>
            </a:r>
            <a:r>
              <a:rPr>
                <a:hlinkClick r:id="rId224"/>
              </a:rPr>
              <a:t>10.1002/cjs.11719</a:t>
            </a:r>
          </a:p>
          <a:p>
            <a:pPr lvl="0" indent="0" marL="0">
              <a:buNone/>
            </a:pPr>
            <a:r>
              <a:rPr/>
              <a:t>226. Donthu N, Kumar S, Mukherjee D, Pandey N, Lim WM. How to conduct a bibliometric analysis: An overview and guidelines. </a:t>
            </a:r>
            <a:r>
              <a:rPr i="1"/>
              <a:t>Journal of Business Research</a:t>
            </a:r>
            <a:r>
              <a:rPr/>
              <a:t>. 2021;133:285-296. doi:</a:t>
            </a:r>
            <a:r>
              <a:rPr>
                <a:hlinkClick r:id="rId225"/>
              </a:rPr>
              <a:t>10.1016/j.jbusres.2021.04.070</a:t>
            </a:r>
          </a:p>
          <a:p>
            <a:pPr lvl="0" indent="0" marL="0">
              <a:buNone/>
            </a:pPr>
            <a:r>
              <a:rPr/>
              <a:t>227. Lim WM, Kumar S. Guidelines for interpreting the results of bibliometric analysis: A sensemaking approach. </a:t>
            </a:r>
            <a:r>
              <a:rPr i="1"/>
              <a:t>Global Business and Organizational Excellence</a:t>
            </a:r>
            <a:r>
              <a:rPr/>
              <a:t>. August 2023. doi:</a:t>
            </a:r>
            <a:r>
              <a:rPr>
                <a:hlinkClick r:id="rId226"/>
              </a:rPr>
              <a:t>10.1002/joe.22229</a:t>
            </a:r>
          </a:p>
          <a:p>
            <a:pPr lvl="0" indent="0" marL="0">
              <a:buNone/>
            </a:pPr>
            <a:r>
              <a:rPr/>
              <a:t>228. Rodríguez del Águila M, González-Ramírez A. Sample size calculation. </a:t>
            </a:r>
            <a:r>
              <a:rPr i="1"/>
              <a:t>Allergologia et Immunopathologia</a:t>
            </a:r>
            <a:r>
              <a:rPr/>
              <a:t>. 2014;42(5):485-492. doi:</a:t>
            </a:r>
            <a:r>
              <a:rPr>
                <a:hlinkClick r:id="rId227"/>
              </a:rPr>
              <a:t>10.1016/j.aller.2013.03.008</a:t>
            </a:r>
          </a:p>
          <a:p>
            <a:pPr lvl="0" indent="0" marL="0">
              <a:buNone/>
            </a:pPr>
            <a:r>
              <a:rPr/>
              <a:t>229. Bacchetti P. Ethics and Sample Size. </a:t>
            </a:r>
            <a:r>
              <a:rPr i="1"/>
              <a:t>American Journal of Epidemiology</a:t>
            </a:r>
            <a:r>
              <a:rPr/>
              <a:t>. 2005;161(2):105-110. doi:</a:t>
            </a:r>
            <a:r>
              <a:rPr>
                <a:hlinkClick r:id="rId228"/>
              </a:rPr>
              <a:t>10.1093/aje/kwi014</a:t>
            </a:r>
          </a:p>
          <a:p>
            <a:pPr lvl="0" indent="0" marL="0">
              <a:buNone/>
            </a:pPr>
            <a:r>
              <a:rPr/>
              <a:t>230. Andrade C. Sample Size and its Importance in Research. </a:t>
            </a:r>
            <a:r>
              <a:rPr i="1"/>
              <a:t>Indian Journal of Psychological Medicine</a:t>
            </a:r>
            <a:r>
              <a:rPr/>
              <a:t>. 2020;42(1):102-103. doi:</a:t>
            </a:r>
            <a:r>
              <a:rPr>
                <a:hlinkClick r:id="rId229"/>
              </a:rPr>
              <a:t>10.4103/ijpsym.ijpsym_504_19</a:t>
            </a:r>
          </a:p>
          <a:p>
            <a:pPr lvl="0" indent="0" marL="0">
              <a:buNone/>
            </a:pPr>
            <a:r>
              <a:rPr/>
              <a:t>231. Goldfeld K, Wujciak-Jens J. Simstudy: Illuminating research methods through data generation. 2020;5:2763. doi:</a:t>
            </a:r>
            <a:r>
              <a:rPr>
                <a:hlinkClick r:id="rId230"/>
              </a:rPr>
              <a:t>10.21105/joss.02763</a:t>
            </a:r>
          </a:p>
          <a:p>
            <a:pPr lvl="0" indent="0" marL="0">
              <a:buNone/>
            </a:pPr>
            <a:r>
              <a:rPr/>
              <a:t>232. Cheng A, Kessler D, Mackinnon R, et al. Reporting Guidelines for Health Care Simulation Research. </a:t>
            </a:r>
            <a:r>
              <a:rPr i="1"/>
              <a:t>Simulation in Healthcare: The Journal of the Society for Simulation in Healthcare</a:t>
            </a:r>
            <a:r>
              <a:rPr/>
              <a:t>. 2016;11(4):238-248. doi:</a:t>
            </a:r>
            <a:r>
              <a:rPr>
                <a:hlinkClick r:id="rId231"/>
              </a:rPr>
              <a:t>10.1097/sih.0000000000000150</a:t>
            </a:r>
          </a:p>
          <a:p>
            <a:pPr lvl="0" indent="0" marL="0">
              <a:buNone/>
            </a:pPr>
            <a:r>
              <a:rPr/>
              <a:t>233. Rosseel Y. Lavaan: An r package for structural equation modeling. 2012;48. doi:</a:t>
            </a:r>
            <a:r>
              <a:rPr>
                <a:hlinkClick r:id="rId232"/>
              </a:rPr>
              <a:t>10.18637/jss.v048.i02</a:t>
            </a:r>
          </a:p>
          <a:p>
            <a:pPr lvl="0" indent="0" marL="0">
              <a:buNone/>
            </a:pPr>
            <a:r>
              <a:rPr/>
              <a:t>234. Contributors semTools. </a:t>
            </a:r>
            <a:r>
              <a:rPr i="1"/>
              <a:t>semTools: Useful Tools for Structural Equation Modeling</a:t>
            </a:r>
            <a:r>
              <a:rPr/>
              <a:t>.; 2016. </a:t>
            </a:r>
            <a:r>
              <a:rPr>
                <a:hlinkClick r:id="rId233"/>
              </a:rPr>
              <a:t>https://CRAN.R-project.org/package=semTools.</a:t>
            </a:r>
          </a:p>
          <a:p>
            <a:pPr lvl="0" indent="0" marL="0">
              <a:buNone/>
            </a:pPr>
            <a:r>
              <a:rPr/>
              <a:t>235. William Revelle. Psych: Procedures for psychological, psychometric, and personality research. 2023. </a:t>
            </a:r>
            <a:r>
              <a:rPr>
                <a:hlinkClick r:id="rId234"/>
              </a:rPr>
              <a:t>https://CRAN.R-project.org/package=psych.</a:t>
            </a:r>
          </a:p>
          <a:p>
            <a:pPr lvl="0" indent="0" marL="0">
              <a:buNone/>
            </a:pPr>
            <a:r>
              <a:rPr/>
              <a:t>236. Findley MG, Kikuta K, Denly M. External Validity. </a:t>
            </a:r>
            <a:r>
              <a:rPr i="1"/>
              <a:t>Annual Review of Political Science</a:t>
            </a:r>
            <a:r>
              <a:rPr/>
              <a:t>. 2021;24(1):365-393. doi:</a:t>
            </a:r>
            <a:r>
              <a:rPr>
                <a:hlinkClick r:id="rId235"/>
              </a:rPr>
              <a:t>10.1146/annurev-polisci-041719-102556</a:t>
            </a:r>
          </a:p>
          <a:p>
            <a:pPr lvl="0" indent="0" marL="0">
              <a:buNone/>
            </a:pPr>
            <a:r>
              <a:rPr/>
              <a:t>237. Scott WA. Reliability of content analysis: The case of nominal scale coding. </a:t>
            </a:r>
            <a:r>
              <a:rPr i="1"/>
              <a:t>Public Opinion Quarterly</a:t>
            </a:r>
            <a:r>
              <a:rPr/>
              <a:t>. 1955;19(3):321. doi:</a:t>
            </a:r>
            <a:r>
              <a:rPr>
                <a:hlinkClick r:id="rId236"/>
              </a:rPr>
              <a:t>10.1086/266577</a:t>
            </a:r>
          </a:p>
          <a:p>
            <a:pPr lvl="0" indent="0" marL="0">
              <a:buNone/>
            </a:pPr>
            <a:r>
              <a:rPr/>
              <a:t>238. Cohen J. A Coefficient of Agreement for Nominal Scales. </a:t>
            </a:r>
            <a:r>
              <a:rPr i="1"/>
              <a:t>Educational and Psychological Measurement</a:t>
            </a:r>
            <a:r>
              <a:rPr/>
              <a:t>. 1960;20(1):37-46. doi:</a:t>
            </a:r>
            <a:r>
              <a:rPr>
                <a:hlinkClick r:id="rId237"/>
              </a:rPr>
              <a:t>10.1177/001316446002000104</a:t>
            </a:r>
          </a:p>
          <a:p>
            <a:pPr lvl="0" indent="0" marL="0">
              <a:buNone/>
            </a:pPr>
            <a:r>
              <a:rPr/>
              <a:t>239.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8"/>
              </a:rPr>
              <a:t>10.1098/rsta.1900.0022</a:t>
            </a:r>
          </a:p>
          <a:p>
            <a:pPr lvl="0" indent="0" marL="0">
              <a:buNone/>
            </a:pPr>
            <a:r>
              <a:rPr/>
              <a:t>240. Banerjee M, Capozzoli M, McSweeney L, Sinha D. Beyond kappa: A review of interrater agreement measures. </a:t>
            </a:r>
            <a:r>
              <a:rPr i="1"/>
              <a:t>Canadian Journal of Statistics</a:t>
            </a:r>
            <a:r>
              <a:rPr/>
              <a:t>. 1999;27(1):3-23. doi:</a:t>
            </a:r>
            <a:r>
              <a:rPr>
                <a:hlinkClick r:id="rId239"/>
              </a:rPr>
              <a:t>10.2307/3315487</a:t>
            </a:r>
          </a:p>
          <a:p>
            <a:pPr lvl="0" indent="0" marL="0">
              <a:buNone/>
            </a:pPr>
            <a:r>
              <a:rPr/>
              <a:t>241. William Revelle. Psych: Procedures for psychological, psychometric, and personality research. 2023. </a:t>
            </a:r>
            <a:r>
              <a:rPr>
                <a:hlinkClick r:id="rId240"/>
              </a:rPr>
              <a:t>https://CRAN.R-project.org/package=psych.</a:t>
            </a:r>
          </a:p>
          <a:p>
            <a:pPr lvl="0" indent="0" marL="0">
              <a:buNone/>
            </a:pPr>
            <a:r>
              <a:rPr/>
              <a:t>242. Gagnier JJ, Lai J, Mokkink LB, Terwee CB. COSMIN reporting guideline for studies on measurement properties of patient-reported outcome measures. </a:t>
            </a:r>
            <a:r>
              <a:rPr i="1"/>
              <a:t>Quality of Life Research</a:t>
            </a:r>
            <a:r>
              <a:rPr/>
              <a:t>. 2021;30(8):2197-2218. doi:</a:t>
            </a:r>
            <a:r>
              <a:rPr>
                <a:hlinkClick r:id="rId241"/>
              </a:rPr>
              <a:t>10.1007/s11136-021-02822-4</a:t>
            </a:r>
          </a:p>
          <a:p>
            <a:pPr lvl="0" indent="0" marL="0">
              <a:buNone/>
            </a:pPr>
            <a:r>
              <a:rPr/>
              <a:t>243. Streiner DL, Kottner J. Recommendations for reporting the results of studies of instrument and scale development and testing. </a:t>
            </a:r>
            <a:r>
              <a:rPr i="1"/>
              <a:t>Journal of Advanced Nursing</a:t>
            </a:r>
            <a:r>
              <a:rPr/>
              <a:t>. 2014;70(9):1970-1979. doi:</a:t>
            </a:r>
            <a:r>
              <a:rPr>
                <a:hlinkClick r:id="rId242"/>
              </a:rPr>
              <a:t>10.1111/jan.12402</a:t>
            </a:r>
          </a:p>
          <a:p>
            <a:pPr lvl="0" indent="0" marL="0">
              <a:buNone/>
            </a:pPr>
            <a:r>
              <a:rPr/>
              <a:t>244. Kottner J, Audigé L, Brorson S, et al. Guidelines for Reporting Reliability and Agreement Studies (GRRAS) were proposed. </a:t>
            </a:r>
            <a:r>
              <a:rPr i="1"/>
              <a:t>Journal of Clinical Epidemiology</a:t>
            </a:r>
            <a:r>
              <a:rPr/>
              <a:t>. 2011;64(1):96-106. doi:</a:t>
            </a:r>
            <a:r>
              <a:rPr>
                <a:hlinkClick r:id="rId243"/>
              </a:rPr>
              <a:t>10.1016/j.jclinepi.2010.03.002</a:t>
            </a:r>
          </a:p>
          <a:p>
            <a:pPr lvl="0" indent="0" marL="0">
              <a:buNone/>
            </a:pPr>
            <a:r>
              <a:rPr/>
              <a:t>245. Steckelberg A, Balgenorth A, Berger J, Mühlhauser I. Explaining computation of predictive values: 2 × 2 table versus frequency tree. A randomized controlled trial [ISRCTN74278823]. </a:t>
            </a:r>
            <a:r>
              <a:rPr i="1"/>
              <a:t>BMC Medical Education</a:t>
            </a:r>
            <a:r>
              <a:rPr/>
              <a:t>. 2004;4(1). doi:</a:t>
            </a:r>
            <a:r>
              <a:rPr>
                <a:hlinkClick r:id="rId244"/>
              </a:rPr>
              <a:t>10.1186/1472-6920-4-13</a:t>
            </a:r>
          </a:p>
          <a:p>
            <a:pPr lvl="0" indent="0" marL="0">
              <a:buNone/>
            </a:pPr>
            <a:r>
              <a:rPr/>
              <a:t>246. Greenhalgh T. How to read a paper: Papers that report diagnostic or screening tests. </a:t>
            </a:r>
            <a:r>
              <a:rPr i="1"/>
              <a:t>BMJ</a:t>
            </a:r>
            <a:r>
              <a:rPr/>
              <a:t>. 1997;315(7107):540-543. doi:</a:t>
            </a:r>
            <a:r>
              <a:rPr>
                <a:hlinkClick r:id="rId245"/>
              </a:rPr>
              <a:t>10.1136/bmj.315.7107.540</a:t>
            </a:r>
          </a:p>
          <a:p>
            <a:pPr lvl="0" indent="0" marL="0">
              <a:buNone/>
            </a:pPr>
            <a:r>
              <a:rPr/>
              <a:t>247. Neth H, Gaisbauer F, Gradwohl N, Gaissmaier W. Riskyr: Rendering risk literacy more transparent. 2022. </a:t>
            </a:r>
            <a:r>
              <a:rPr>
                <a:hlinkClick r:id="rId246"/>
              </a:rPr>
              <a:t>https://CRAN.R-project.org/package=riskyr.</a:t>
            </a:r>
          </a:p>
          <a:p>
            <a:pPr lvl="0" indent="0" marL="0">
              <a:buNone/>
            </a:pPr>
            <a:r>
              <a:rPr/>
              <a:t>248. Kuhn, Max. Building predictive models in r using the caret package. </a:t>
            </a:r>
            <a:r>
              <a:rPr i="1"/>
              <a:t>Journal of Statistical Software</a:t>
            </a:r>
            <a:r>
              <a:rPr/>
              <a:t>. 2008;28(5):1-26. doi:</a:t>
            </a:r>
            <a:r>
              <a:rPr>
                <a:hlinkClick r:id="rId247"/>
              </a:rPr>
              <a:t>10.18637/jss.v028.i05</a:t>
            </a:r>
          </a:p>
          <a:p>
            <a:pPr lvl="0" indent="0" marL="0">
              <a:buNone/>
            </a:pPr>
            <a:r>
              <a:rPr/>
              <a:t>249. Phillips B, Stewart LA, Sutton AJ. ‘Cross hairs’ plots for diagnostic meta-analysis. </a:t>
            </a:r>
            <a:r>
              <a:rPr i="1"/>
              <a:t>Research Synthesis Methods</a:t>
            </a:r>
            <a:r>
              <a:rPr/>
              <a:t>. 2010;1(3-4):308-315. doi:</a:t>
            </a:r>
            <a:r>
              <a:rPr>
                <a:hlinkClick r:id="rId248"/>
              </a:rPr>
              <a:t>10.1002/jrsm.26</a:t>
            </a:r>
          </a:p>
          <a:p>
            <a:pPr lvl="0" indent="0" marL="0">
              <a:buNone/>
            </a:pPr>
            <a:r>
              <a:rPr/>
              <a:t>250. Sousa-Pinto PD with contributions from B. Mada: Meta-analysis of diagnostic accuracy. 2022. </a:t>
            </a:r>
            <a:r>
              <a:rPr>
                <a:hlinkClick r:id="rId249"/>
              </a:rPr>
              <a:t>https://CRAN.R-project.org/package=mada.</a:t>
            </a:r>
          </a:p>
          <a:p>
            <a:pPr lvl="0" indent="0" marL="0">
              <a:buNone/>
            </a:pPr>
            <a:r>
              <a:rPr/>
              <a:t>251. Hond AAH de, Steyerberg EW, Calster B van. Interpreting area under the receiver operating characteristic curve. </a:t>
            </a:r>
            <a:r>
              <a:rPr i="1"/>
              <a:t>The Lancet Digital Health</a:t>
            </a:r>
            <a:r>
              <a:rPr/>
              <a:t>. 2022;4(12):e853-e855. doi:</a:t>
            </a:r>
            <a:r>
              <a:rPr>
                <a:hlinkClick r:id="rId250"/>
              </a:rPr>
              <a:t>10.1016/s2589-7500(22)00188-1</a:t>
            </a:r>
          </a:p>
          <a:p>
            <a:pPr lvl="0" indent="0" marL="0">
              <a:buNone/>
            </a:pPr>
            <a:r>
              <a:rPr/>
              <a:t>252. Robin X, Turck N, Hainard A, et al. pROC: An open-source package for r and s+ to analyze and compare ROC curves. 2011;12:77.</a:t>
            </a:r>
          </a:p>
          <a:p>
            <a:pPr lvl="0" indent="0" marL="0">
              <a:buNone/>
            </a:pPr>
            <a:r>
              <a:rPr/>
              <a:t>253. Ferreira ADS, Meziat-Filho N, Ferreira APA. Double threshold receiver operating characteristic plot for three-modal continuous predictors. </a:t>
            </a:r>
            <a:r>
              <a:rPr i="1"/>
              <a:t>Computational Statistics</a:t>
            </a:r>
            <a:r>
              <a:rPr/>
              <a:t>. 2021;36(3):2231-2245. doi:</a:t>
            </a:r>
            <a:r>
              <a:rPr>
                <a:hlinkClick r:id="rId251"/>
              </a:rPr>
              <a:t>10.1007/s00180-021-01080-9</a:t>
            </a:r>
          </a:p>
          <a:p>
            <a:pPr lvl="0" indent="0" marL="0">
              <a:buNone/>
            </a:pPr>
            <a:r>
              <a:rPr/>
              <a:t>254. Bossuyt PM, Reitsma JB, Bruns DE, et al. STARD 2015: an updated list of essential items for reporting diagnostic accuracy studies. </a:t>
            </a:r>
            <a:r>
              <a:rPr i="1"/>
              <a:t>BMJ</a:t>
            </a:r>
            <a:r>
              <a:rPr/>
              <a:t>. October 2015:h5527. doi:</a:t>
            </a:r>
            <a:r>
              <a:rPr>
                <a:hlinkClick r:id="rId252"/>
              </a:rPr>
              <a:t>10.1136/bmj.h5527</a:t>
            </a:r>
          </a:p>
          <a:p>
            <a:pPr lvl="0" indent="0" marL="0">
              <a:buNone/>
            </a:pPr>
            <a:r>
              <a:rPr/>
              <a:t>255.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3"/>
              </a:rPr>
              <a:t>10.7326/0003-4819-147-8-200710160-00010</a:t>
            </a:r>
          </a:p>
          <a:p>
            <a:pPr lvl="0" indent="0" marL="0">
              <a:buNone/>
            </a:pPr>
            <a:r>
              <a:rPr/>
              <a:t>256. Reeves BC, Gaus W. Guidelines for Reporting Non-Randomised Studies. </a:t>
            </a:r>
            <a:r>
              <a:rPr i="1"/>
              <a:t>Complementary Medicine Research</a:t>
            </a:r>
            <a:r>
              <a:rPr/>
              <a:t>. 2004;11(1):46-52. doi:</a:t>
            </a:r>
            <a:r>
              <a:rPr>
                <a:hlinkClick r:id="rId254"/>
              </a:rPr>
              <a:t>10.1159/000080576</a:t>
            </a:r>
          </a:p>
          <a:p>
            <a:pPr lvl="0" indent="0" marL="0">
              <a:buNone/>
            </a:pPr>
            <a:r>
              <a:rPr/>
              <a:t>257. Bland JM, Altman DG. Comparisons within randomised groups can be very misleading. </a:t>
            </a:r>
            <a:r>
              <a:rPr i="1"/>
              <a:t>BMJ</a:t>
            </a:r>
            <a:r>
              <a:rPr/>
              <a:t>. 2011;342(may06 2):d561-d561. doi:</a:t>
            </a:r>
            <a:r>
              <a:rPr>
                <a:hlinkClick r:id="rId255"/>
              </a:rPr>
              <a:t>10.1136/bmj.d561</a:t>
            </a:r>
          </a:p>
          <a:p>
            <a:pPr lvl="0" indent="0" marL="0">
              <a:buNone/>
            </a:pPr>
            <a:r>
              <a:rPr/>
              <a:t>258.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56"/>
              </a:rPr>
              <a:t>10.1186/s12874-022-01786-4</a:t>
            </a:r>
          </a:p>
          <a:p>
            <a:pPr lvl="0" indent="0" marL="0">
              <a:buNone/>
            </a:pPr>
            <a:r>
              <a:rPr/>
              <a:t>259. Vickers AJ, Altman DG. Statistics Notes: Analysing controlled trials with baseline and follow up measurements. </a:t>
            </a:r>
            <a:r>
              <a:rPr i="1"/>
              <a:t>BMJ</a:t>
            </a:r>
            <a:r>
              <a:rPr/>
              <a:t>. 2001;323(7321):1123-1124. doi:</a:t>
            </a:r>
            <a:r>
              <a:rPr>
                <a:hlinkClick r:id="rId257"/>
              </a:rPr>
              <a:t>10.1136/bmj.323.7321.1123</a:t>
            </a:r>
          </a:p>
          <a:p>
            <a:pPr lvl="0" indent="0" marL="0">
              <a:buNone/>
            </a:pPr>
            <a:r>
              <a:rPr/>
              <a:t>260. O Connell NS, Dai L, Jiang Y, et al. Methods for analysis of pre-post data in clinical research: A comparison of five common methods. </a:t>
            </a:r>
            <a:r>
              <a:rPr i="1"/>
              <a:t>Journal of Biometrics &amp; Biostatistics</a:t>
            </a:r>
            <a:r>
              <a:rPr/>
              <a:t>. 2017;08(01). doi:</a:t>
            </a:r>
            <a:r>
              <a:rPr>
                <a:hlinkClick r:id="rId258"/>
              </a:rPr>
              <a:t>10.4172/2155-6180.1000334</a:t>
            </a:r>
          </a:p>
          <a:p>
            <a:pPr lvl="0" indent="0" marL="0">
              <a:buNone/>
            </a:pPr>
            <a:r>
              <a:rPr/>
              <a:t>261. Cnaan A, Laird NM, Slasor P. Using the general linear mixed model to analyse unbalanced repeated measures and longitudinal data. </a:t>
            </a:r>
            <a:r>
              <a:rPr i="1"/>
              <a:t>Statistics in Medicine</a:t>
            </a:r>
            <a:r>
              <a:rPr/>
              <a:t>. 1997;16(20):2349-2380. doi:</a:t>
            </a:r>
            <a:r>
              <a:rPr>
                <a:hlinkClick r:id="rId259"/>
              </a:rPr>
              <a:t>10.1002/(sici)1097-0258(19971030)16:20&lt;2349::aid-sim667&gt;3.0.co;2-e</a:t>
            </a:r>
          </a:p>
          <a:p>
            <a:pPr lvl="0" indent="0" marL="0">
              <a:buNone/>
            </a:pPr>
            <a:r>
              <a:rPr/>
              <a:t>262. Mallinckrodt CH, Lane PW, Schnell D, Peng Y, Mancuso JP. Recommendations for the Primary Analysis of Continuous Endpoints in Longitudinal Clinical Trials. </a:t>
            </a:r>
            <a:r>
              <a:rPr i="1"/>
              <a:t>Drug Information Journal</a:t>
            </a:r>
            <a:r>
              <a:rPr/>
              <a:t>. 2008;42(4):303-319. doi:</a:t>
            </a:r>
            <a:r>
              <a:rPr>
                <a:hlinkClick r:id="rId260"/>
              </a:rPr>
              <a:t>10.1177/009286150804200402</a:t>
            </a:r>
          </a:p>
          <a:p>
            <a:pPr lvl="0" indent="0" marL="0">
              <a:buNone/>
            </a:pPr>
            <a:r>
              <a:rPr/>
              <a:t>263. Assmann SF, Pocock SJ, Enos LE, Kasten LE. Subgroup analysis and other (mis)uses of baseline data in clinical trials. </a:t>
            </a:r>
            <a:r>
              <a:rPr i="1"/>
              <a:t>The Lancet</a:t>
            </a:r>
            <a:r>
              <a:rPr/>
              <a:t>. 2000;355(9209):1064-1069. doi:</a:t>
            </a:r>
            <a:r>
              <a:rPr>
                <a:hlinkClick r:id="rId261"/>
              </a:rPr>
              <a:t>10.1016/s0140-6736(00)02039-0</a:t>
            </a:r>
          </a:p>
          <a:p>
            <a:pPr lvl="0" indent="0" marL="0">
              <a:buNone/>
            </a:pPr>
            <a:r>
              <a:rPr/>
              <a:t>264.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2"/>
              </a:rPr>
              <a:t>10.2147/clep.s161508</a:t>
            </a:r>
          </a:p>
          <a:p>
            <a:pPr lvl="0" indent="0" marL="0">
              <a:buNone/>
            </a:pPr>
            <a:r>
              <a:rPr/>
              <a:t>265. Bolzern JE, Mitchell A, Torgerson DJ. Baseline testing in cluster randomised controlled trials: should this be done? </a:t>
            </a:r>
            <a:r>
              <a:rPr i="1"/>
              <a:t>BMC Medical Research Methodology</a:t>
            </a:r>
            <a:r>
              <a:rPr/>
              <a:t>. 2019;19(1). doi:</a:t>
            </a:r>
            <a:r>
              <a:rPr>
                <a:hlinkClick r:id="rId263"/>
              </a:rPr>
              <a:t>10.1186/s12874-019-0750-8</a:t>
            </a:r>
          </a:p>
          <a:p>
            <a:pPr lvl="0" indent="0" marL="0">
              <a:buNone/>
            </a:pPr>
            <a:r>
              <a:rPr/>
              <a:t>266. Roberts C, Torgerson DJ. Understanding controlled trials: Baseline imbalance in randomised controlled trials. </a:t>
            </a:r>
            <a:r>
              <a:rPr i="1"/>
              <a:t>BMJ</a:t>
            </a:r>
            <a:r>
              <a:rPr/>
              <a:t>. 1999;319(7203):185-185. doi:</a:t>
            </a:r>
            <a:r>
              <a:rPr>
                <a:hlinkClick r:id="rId264"/>
              </a:rPr>
              <a:t>10.1136/bmj.319.7203.185</a:t>
            </a:r>
          </a:p>
          <a:p>
            <a:pPr lvl="0" indent="0" marL="0">
              <a:buNone/>
            </a:pPr>
            <a:r>
              <a:rPr/>
              <a:t>267. Gruijters SLK. Baseline comparisons and covariate fishing: Bad statistical habits we should have broken yesterday. July 2020. </a:t>
            </a:r>
            <a:r>
              <a:rPr>
                <a:hlinkClick r:id="rId265"/>
              </a:rPr>
              <a:t>http://dx.doi.org/10.31234/osf.io/qftwg.</a:t>
            </a:r>
          </a:p>
          <a:p>
            <a:pPr lvl="0" indent="0" marL="0">
              <a:buNone/>
            </a:pPr>
            <a:r>
              <a:rPr/>
              <a:t>268. Brookes ST, Whitely E, Egger M, Smith GD, Mulheran PA, Peters TJ. Subgroup analyses in randomized trials: risks of subgroup-specific analyses; </a:t>
            </a:r>
            <a:r>
              <a:rPr i="1"/>
              <a:t>Journal of Clinical Epidemiology</a:t>
            </a:r>
            <a:r>
              <a:rPr/>
              <a:t>. 2004;57(3):229-236. doi:</a:t>
            </a:r>
            <a:r>
              <a:rPr>
                <a:hlinkClick r:id="rId266"/>
              </a:rPr>
              <a:t>10.1016/j.jclinepi.2003.08.009</a:t>
            </a:r>
          </a:p>
          <a:p>
            <a:pPr lvl="0" indent="0" marL="0">
              <a:buNone/>
            </a:pPr>
            <a:r>
              <a:rPr/>
              <a:t>269. Matthews JNS, Altman DG. Statistics Notes: Interaction 2: compare effect sizes not P values. </a:t>
            </a:r>
            <a:r>
              <a:rPr i="1"/>
              <a:t>BMJ</a:t>
            </a:r>
            <a:r>
              <a:rPr/>
              <a:t>. 1996;313(7060):808-808. doi:</a:t>
            </a:r>
            <a:r>
              <a:rPr>
                <a:hlinkClick r:id="rId267"/>
              </a:rPr>
              <a:t>10.1136/bmj.313.7060.808</a:t>
            </a:r>
          </a:p>
          <a:p>
            <a:pPr lvl="0" indent="0" marL="0">
              <a:buNone/>
            </a:pPr>
            <a:r>
              <a:rPr/>
              <a:t>270. Altman DG. Statistics notes: Interaction revisited: The difference between two estimates. </a:t>
            </a:r>
            <a:r>
              <a:rPr i="1"/>
              <a:t>BMJ</a:t>
            </a:r>
            <a:r>
              <a:rPr/>
              <a:t>. 2003;326(7382):219-219. doi:</a:t>
            </a:r>
            <a:r>
              <a:rPr>
                <a:hlinkClick r:id="rId268"/>
              </a:rPr>
              <a:t>10.1136/bmj.326.7382.219</a:t>
            </a:r>
          </a:p>
          <a:p>
            <a:pPr lvl="0" indent="0" marL="0">
              <a:buNone/>
            </a:pPr>
            <a:r>
              <a:rPr/>
              <a:t>271. Hauck WW, Anderson S, Marcus SM. Should We Adjust for Covariates in Nonlinear Regression Analyses of Randomized Trials? </a:t>
            </a:r>
            <a:r>
              <a:rPr i="1"/>
              <a:t>Controlled Clinical Trials</a:t>
            </a:r>
            <a:r>
              <a:rPr/>
              <a:t>. 1998;19(3):249-256. doi:</a:t>
            </a:r>
            <a:r>
              <a:rPr>
                <a:hlinkClick r:id="rId269"/>
              </a:rPr>
              <a:t>10.1016/s0197-2456(97)00147-5</a:t>
            </a:r>
          </a:p>
          <a:p>
            <a:pPr lvl="0" indent="0" marL="0">
              <a:buNone/>
            </a:pPr>
            <a:r>
              <a:rPr/>
              <a:t>272. Kahan BC, Jairath V, Doré CJ, Morris TP. The risks and rewards of covariate adjustment in randomized trials: an assessment of 12 outcomes from 8 studies. </a:t>
            </a:r>
            <a:r>
              <a:rPr i="1"/>
              <a:t>Trials</a:t>
            </a:r>
            <a:r>
              <a:rPr/>
              <a:t>. 2014;15(1). doi:</a:t>
            </a:r>
            <a:r>
              <a:rPr>
                <a:hlinkClick r:id="rId270"/>
              </a:rPr>
              <a:t>10.1186/1745-6215-15-139</a:t>
            </a:r>
          </a:p>
          <a:p>
            <a:pPr lvl="0" indent="0" marL="0">
              <a:buNone/>
            </a:pPr>
            <a:r>
              <a:rPr/>
              <a:t>273. Cao Y, Allore H, Vander Wyk B, Gutman R. Review and evaluation of imputation methods for multivariate longitudinal data with mixed-type incomplete variables. </a:t>
            </a:r>
            <a:r>
              <a:rPr i="1"/>
              <a:t>Statistics in Medicine</a:t>
            </a:r>
            <a:r>
              <a:rPr/>
              <a:t>. October 2022. doi:</a:t>
            </a:r>
            <a:r>
              <a:rPr>
                <a:hlinkClick r:id="rId271"/>
              </a:rPr>
              <a:t>10.1002/sim.9592</a:t>
            </a:r>
          </a:p>
          <a:p>
            <a:pPr lvl="0" indent="0" marL="0">
              <a:buNone/>
            </a:pPr>
            <a:r>
              <a:rPr/>
              <a:t>274. Schulz KF. CONSORT 2010 Statement: Updated Guidelines for Reporting Parallel Group Randomized Trials. </a:t>
            </a:r>
            <a:r>
              <a:rPr i="1"/>
              <a:t>Annals of Internal Medicine</a:t>
            </a:r>
            <a:r>
              <a:rPr/>
              <a:t>. 2010;152(11):726. doi:</a:t>
            </a:r>
            <a:r>
              <a:rPr>
                <a:hlinkClick r:id="rId272"/>
              </a:rPr>
              <a:t>10.7326/0003-4819-152-11-201006010-00232</a:t>
            </a:r>
          </a:p>
          <a:p>
            <a:pPr lvl="0" indent="0" marL="0">
              <a:buNone/>
            </a:pPr>
            <a:r>
              <a:rPr/>
              <a:t>275. Borenstein M. In a meta-analysis, the I-squared statistic does not tell us how much the effect size varies. </a:t>
            </a:r>
            <a:r>
              <a:rPr i="1"/>
              <a:t>Journal of Clinical Epidemiology</a:t>
            </a:r>
            <a:r>
              <a:rPr/>
              <a:t>. October 2022. doi:</a:t>
            </a:r>
            <a:r>
              <a:rPr>
                <a:hlinkClick r:id="rId273"/>
              </a:rPr>
              <a:t>10.1016/j.jclinepi.2022.10.003</a:t>
            </a:r>
          </a:p>
          <a:p>
            <a:pPr lvl="0" indent="0" marL="0">
              <a:buNone/>
            </a:pPr>
            <a:r>
              <a:rPr/>
              <a:t>276. Rücker G, Schwarzer G, Carpenter JR, Schumacher M. Undue reliance on I 2 in assessing heterogeneity may mislead. </a:t>
            </a:r>
            <a:r>
              <a:rPr i="1"/>
              <a:t>BMC Medical Research Methodology</a:t>
            </a:r>
            <a:r>
              <a:rPr/>
              <a:t>. 2008;8(1). doi:</a:t>
            </a:r>
            <a:r>
              <a:rPr>
                <a:hlinkClick r:id="rId274"/>
              </a:rPr>
              <a:t>10.1186/1471-2288-8-79</a:t>
            </a:r>
          </a:p>
          <a:p>
            <a:pPr lvl="0" indent="0" marL="0">
              <a:buNone/>
            </a:pPr>
            <a:r>
              <a:rPr/>
              <a:t>277. Grooth HJ de, Parienti JJ. Heterogeneity between studies can be explained more reliably with individual patient data. </a:t>
            </a:r>
            <a:r>
              <a:rPr i="1"/>
              <a:t>Intensive Care Medicine</a:t>
            </a:r>
            <a:r>
              <a:rPr/>
              <a:t>. July 2023. doi:</a:t>
            </a:r>
            <a:r>
              <a:rPr>
                <a:hlinkClick r:id="rId275"/>
              </a:rPr>
              <a:t>10.1007/s00134-023-07163-z</a:t>
            </a:r>
          </a:p>
          <a:p>
            <a:pPr lvl="0" indent="0" marL="0">
              <a:buNone/>
            </a:pPr>
            <a:r>
              <a:rPr/>
              <a:t>278. Lajeunesse MJ. Facilitating systematic reviews, data extraction, and meta-analysis with the metagear package for r. 2016;7:323-330.</a:t>
            </a:r>
          </a:p>
          <a:p>
            <a:pPr lvl="0" indent="0" marL="0">
              <a:buNone/>
            </a:pPr>
            <a:r>
              <a:rPr/>
              <a:t>279. Moher D, Shamseer L, Clarke M, et al. Preferred reporting items for systematic review and meta-analysis protocols (PRISMA-P) 2015 statement. </a:t>
            </a:r>
            <a:r>
              <a:rPr i="1"/>
              <a:t>Systematic Reviews</a:t>
            </a:r>
            <a:r>
              <a:rPr/>
              <a:t>. 2015;4(1). doi:</a:t>
            </a:r>
            <a:r>
              <a:rPr>
                <a:hlinkClick r:id="rId276"/>
              </a:rPr>
              <a:t>10.1186/2046-4053-4-1</a:t>
            </a:r>
          </a:p>
          <a:p>
            <a:pPr lvl="0" indent="0" marL="0">
              <a:buNone/>
            </a:pPr>
            <a:r>
              <a:rPr/>
              <a:t>280. Haddaway NR, Page MJ, Pritchard CC, McGuinness LA. PRISMA2020: An r package and shiny app for producing PRISMA 2020-compliant flow diagrams, with interactivity for optimised digital transparency and open synthesis. 2022;18:e1230. doi:</a:t>
            </a:r>
            <a:r>
              <a:rPr>
                <a:hlinkClick r:id="rId277"/>
              </a:rPr>
              <a:t>10.1002/cl2.1230</a:t>
            </a:r>
          </a:p>
          <a:p>
            <a:pPr lvl="0" indent="0" marL="0">
              <a:buNone/>
            </a:pPr>
            <a:r>
              <a:rPr/>
              <a:t>281. Haddaway NR, Page MJ, Pritchard CC, McGuinness LA. PRISMA2020: An r package and shiny app for producing PRISMA 2020-compliant flow diagrams, with interactivity for optimised digital transparency and open synthesis. 2022;18:e1230. doi:</a:t>
            </a:r>
            <a:r>
              <a:rPr>
                <a:hlinkClick r:id="rId278"/>
              </a:rPr>
              <a:t>10.1002/cl2.1230</a:t>
            </a:r>
          </a:p>
          <a:p>
            <a:pPr lvl="0" indent="0" marL="0">
              <a:buNone/>
            </a:pPr>
            <a:r>
              <a:rPr/>
              <a:t>282. Page MJ, McKenzie JE, Bossuyt PM, et al. The PRISMA 2020 statement: An updated guideline for reporting systematic reviews. </a:t>
            </a:r>
            <a:r>
              <a:rPr i="1"/>
              <a:t>PLOS Medicine</a:t>
            </a:r>
            <a:r>
              <a:rPr/>
              <a:t>. 2021;18(3):e1003583. doi:</a:t>
            </a:r>
            <a:r>
              <a:rPr>
                <a:hlinkClick r:id="rId279"/>
              </a:rPr>
              <a:t>10.1371/journal.pmed.1003583</a:t>
            </a:r>
          </a:p>
          <a:p>
            <a:pPr lvl="0" indent="0" marL="0">
              <a:buNone/>
            </a:pPr>
            <a:r>
              <a:rPr/>
              <a:t>283. Wallisch C, Bach P, Hafermann L, et al. Review of guidance papers on regression modeling in statistical series of medical journals. Mathes T, ed. </a:t>
            </a:r>
            <a:r>
              <a:rPr i="1"/>
              <a:t>PLOS ONE</a:t>
            </a:r>
            <a:r>
              <a:rPr/>
              <a:t>. 2022;17(1):e0262918. doi:</a:t>
            </a:r>
            <a:r>
              <a:rPr>
                <a:hlinkClick r:id="rId280"/>
              </a:rPr>
              <a:t>10.1371/journal.pone.0262918</a:t>
            </a:r>
          </a:p>
          <a:p>
            <a:pPr lvl="0" indent="0" marL="0">
              <a:buNone/>
            </a:pPr>
            <a:r>
              <a:rPr/>
              <a:t>284. Lynggaard H, Bell J, Lösch C, et al. Principles and recommendations for incorporating estimands into clinical study protocol templates. </a:t>
            </a:r>
            <a:r>
              <a:rPr i="1"/>
              <a:t>Trials</a:t>
            </a:r>
            <a:r>
              <a:rPr/>
              <a:t>. 2022;23(1). doi:</a:t>
            </a:r>
            <a:r>
              <a:rPr>
                <a:hlinkClick r:id="rId281"/>
              </a:rPr>
              <a:t>10.1186/s13063-022-06515-2</a:t>
            </a:r>
          </a:p>
          <a:p>
            <a:pPr lvl="0" indent="0" marL="0">
              <a:buNone/>
            </a:pPr>
            <a:r>
              <a:rPr/>
              <a:t>285. Althouse AD, Below JE, Claggett BL, et al. Recommendations for Statistical Reporting in Cardiovascular Medicine: A Special Report From the American Heart Association. </a:t>
            </a:r>
            <a:r>
              <a:rPr i="1"/>
              <a:t>Circulation</a:t>
            </a:r>
            <a:r>
              <a:rPr/>
              <a:t>. 2021;144(4). doi:</a:t>
            </a:r>
            <a:r>
              <a:rPr>
                <a:hlinkClick r:id="rId282"/>
              </a:rPr>
              <a:t>10.1161/circulationaha.121.055393</a:t>
            </a:r>
          </a:p>
          <a:p>
            <a:pPr lvl="0" indent="0" marL="0">
              <a:buNone/>
            </a:pPr>
            <a:r>
              <a:rPr/>
              <a:t>286.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83"/>
              </a:rPr>
              <a:t>10.1016/j.jclinepi.2021.01.008</a:t>
            </a:r>
          </a:p>
          <a:p>
            <a:pPr lvl="0" indent="0" marL="0">
              <a:buNone/>
            </a:pPr>
            <a:r>
              <a:rPr/>
              <a:t>287. Vickers AJ, Assel MJ, Sjoberg DD, et al. Guidelines for Reporting of Figures and Tables for Clinical Research in Urology. </a:t>
            </a:r>
            <a:r>
              <a:rPr i="1"/>
              <a:t>Urology</a:t>
            </a:r>
            <a:r>
              <a:rPr/>
              <a:t>. 2020;142:1-13. doi:</a:t>
            </a:r>
            <a:r>
              <a:rPr>
                <a:hlinkClick r:id="rId284"/>
              </a:rPr>
              <a:t>10.1016/j.urology.2020.05.002</a:t>
            </a:r>
          </a:p>
          <a:p>
            <a:pPr lvl="0" indent="0" marL="0">
              <a:buNone/>
            </a:pPr>
            <a:r>
              <a:rPr/>
              <a:t>288. Assel M, Sjoberg D, Elders A, et al. Guidelines for Reporting of Statistics for Clinical Research in Urology. </a:t>
            </a:r>
            <a:r>
              <a:rPr i="1"/>
              <a:t>Journal of Urology</a:t>
            </a:r>
            <a:r>
              <a:rPr/>
              <a:t>. 2019;201(3):595-604. doi:</a:t>
            </a:r>
            <a:r>
              <a:rPr>
                <a:hlinkClick r:id="rId285"/>
              </a:rPr>
              <a:t>10.1097/ju.0000000000000001</a:t>
            </a:r>
          </a:p>
          <a:p>
            <a:pPr lvl="0" indent="0" marL="0">
              <a:buNone/>
            </a:pPr>
            <a:r>
              <a:rPr/>
              <a:t>289. Gamble C, Krishan A, Stocken D, et al. Guidelines for the Content of Statistical Analysis Plans in Clinical Trials. </a:t>
            </a:r>
            <a:r>
              <a:rPr i="1"/>
              <a:t>JAMA</a:t>
            </a:r>
            <a:r>
              <a:rPr/>
              <a:t>. 2017;318(23):2337. doi:</a:t>
            </a:r>
            <a:r>
              <a:rPr>
                <a:hlinkClick r:id="rId286"/>
              </a:rPr>
              <a:t>10.1001/jama.2017.18556</a:t>
            </a:r>
          </a:p>
          <a:p>
            <a:pPr lvl="0" indent="0" marL="0">
              <a:buNone/>
            </a:pPr>
            <a:r>
              <a:rPr/>
              <a:t>290.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87"/>
              </a:rPr>
              <a:t>10.1016/j.ijnurstu.2014.09.006</a:t>
            </a:r>
          </a:p>
          <a:p>
            <a:pPr lvl="0" indent="0" marL="0">
              <a:buNone/>
            </a:pPr>
            <a:r>
              <a:rPr/>
              <a:t>291. Weissgerber TL, Milic NM, Winham SJ, Garovic VD. Beyond Bar and Line Graphs: Time for a New Data Presentation Paradigm. </a:t>
            </a:r>
            <a:r>
              <a:rPr i="1"/>
              <a:t>PLOS Biology</a:t>
            </a:r>
            <a:r>
              <a:rPr/>
              <a:t>. 2015;13(4):e1002128. doi:</a:t>
            </a:r>
            <a:r>
              <a:rPr>
                <a:hlinkClick r:id="rId288"/>
              </a:rPr>
              <a:t>10.1371/journal.pbio.1002128</a:t>
            </a:r>
          </a:p>
          <a:p>
            <a:pPr lvl="0" indent="0" marL="0">
              <a:buNone/>
            </a:pPr>
            <a:r>
              <a:rPr/>
              <a:t>292. Sauerbrei W, Abrahamowicz M, Altman DG, Cessie S, Carpenter J. STRengthening Analytical Thinking for Observational Studies: the STRATOS initiative. </a:t>
            </a:r>
            <a:r>
              <a:rPr i="1"/>
              <a:t>Statistics in Medicine</a:t>
            </a:r>
            <a:r>
              <a:rPr/>
              <a:t>. 2014;33(30):5413-5432. doi:</a:t>
            </a:r>
            <a:r>
              <a:rPr>
                <a:hlinkClick r:id="rId289"/>
              </a:rPr>
              <a:t>10.1002/sim.6265</a:t>
            </a:r>
          </a:p>
          <a:p>
            <a:pPr lvl="0" indent="0" marL="0">
              <a:buNone/>
            </a:pPr>
            <a:r>
              <a:rPr/>
              <a:t>293. Groves T. Research methods and reporting. </a:t>
            </a:r>
            <a:r>
              <a:rPr i="1"/>
              <a:t>BMJ</a:t>
            </a:r>
            <a:r>
              <a:rPr/>
              <a:t>. 2008;337(oct22 1):a2201-a2201. doi:</a:t>
            </a:r>
            <a:r>
              <a:rPr>
                <a:hlinkClick r:id="rId290"/>
              </a:rPr>
              <a:t>10.1136/bmj.a2201</a:t>
            </a:r>
          </a:p>
          <a:p>
            <a:pPr lvl="0" indent="0" marL="0">
              <a:buNone/>
            </a:pPr>
            <a:r>
              <a:rPr/>
              <a:t>294. Stratton IM, Neil A. How to ensure your paper is rejected by the statistical reviewer. </a:t>
            </a:r>
            <a:r>
              <a:rPr i="1"/>
              <a:t>Diabetic Medicine</a:t>
            </a:r>
            <a:r>
              <a:rPr/>
              <a:t>. 2005;22(4):371-373. doi:</a:t>
            </a:r>
            <a:r>
              <a:rPr>
                <a:hlinkClick r:id="rId291"/>
              </a:rPr>
              <a:t>10.1111/j.1464-5491.2004.01443.x</a:t>
            </a:r>
          </a:p>
          <a:p>
            <a:pPr lvl="0" indent="0" marL="0">
              <a:buNone/>
            </a:pPr>
            <a:r>
              <a:rPr/>
              <a:t>295. Mansournia MA, Collins GS, Nielsen RO, et al. A CHecklist for statistical Assessment of Medical Papers (the CHAMP statement): explanation and elaboration. </a:t>
            </a:r>
            <a:r>
              <a:rPr i="1"/>
              <a:t>British Journal of Sports Medicine</a:t>
            </a:r>
            <a:r>
              <a:rPr/>
              <a:t>. 2021;55(18):1009-1017. doi:</a:t>
            </a:r>
            <a:r>
              <a:rPr>
                <a:hlinkClick r:id="rId292"/>
              </a:rPr>
              <a:t>10.1136/bjsports-2020-103652</a:t>
            </a:r>
          </a:p>
          <a:p>
            <a:pPr lvl="0" indent="0" marL="0">
              <a:buNone/>
            </a:pPr>
            <a:r>
              <a:rPr/>
              <a:t>296. Gil-Sierra MD, Fénix-Caballero S, Abdel kader-Martin L, et al. Checklist for clinical applicability of subgroup analysis. </a:t>
            </a:r>
            <a:r>
              <a:rPr i="1"/>
              <a:t>Journal of Clinical Pharmacy and Therapeutics</a:t>
            </a:r>
            <a:r>
              <a:rPr/>
              <a:t>. 2019;45(3):530-538. doi:</a:t>
            </a:r>
            <a:r>
              <a:rPr>
                <a:hlinkClick r:id="rId29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43.02 e variância </a:t>
                </a:r>
                <a14:m>
                  <m:oMath xmlns:m="http://schemas.openxmlformats.org/officeDocument/2006/math">
                    <m:sSup>
                      <m:e>
                        <m:r>
                          <m:t>σ</m:t>
                        </m:r>
                      </m:e>
                      <m:sup>
                        <m:r>
                          <m:t>2</m:t>
                        </m:r>
                      </m:sup>
                    </m:sSup>
                  </m:oMath>
                </a14:m>
                <a:r>
                  <a:rPr/>
                  <a:t> = 167.555.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43.013 e variância </a:t>
                </a:r>
                <a14:m>
                  <m:oMath xmlns:m="http://schemas.openxmlformats.org/officeDocument/2006/math">
                    <m:sSup>
                      <m:e>
                        <m:r>
                          <m:t>σ</m:t>
                        </m:r>
                      </m:e>
                      <m:sup>
                        <m:r>
                          <m:t>2</m:t>
                        </m:r>
                      </m:sup>
                    </m:sSup>
                  </m:oMath>
                </a14:m>
                <a:r>
                  <a:rPr/>
                  <a:t> = 0.027,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3.4 e variância </a:t>
                </a:r>
                <a14:m>
                  <m:oMath xmlns:m="http://schemas.openxmlformats.org/officeDocument/2006/math">
                    <m:sSup>
                      <m:e>
                        <m:r>
                          <m:t>σ</m:t>
                        </m:r>
                      </m:e>
                      <m:sup>
                        <m:r>
                          <m:t>2</m:t>
                        </m:r>
                      </m:sup>
                    </m:sSup>
                  </m:oMath>
                </a14:m>
                <a:r>
                  <a:rPr/>
                  <a:t> = 3.192.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3.396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8</a:t>
            </a:r>
          </a:p>
          <a:p>
            <a:pPr lvl="0"/>
            <a:r>
              <a:rPr/>
              <a:t>População é metodologicamente delimitada pelos critérios de inclusão e exclusão do estudo.</a:t>
            </a:r>
            <a:r>
              <a:rPr baseline="30000"/>
              <a:t>8</a:t>
            </a:r>
          </a:p>
          <a:p>
            <a:pPr lvl="0"/>
            <a:r>
              <a:rPr/>
              <a:t>Em estudos observacionais, inicialmente as características geográficas e/ou demográficas, por exemplo, definem a população a ser estudada.</a:t>
            </a:r>
            <a:r>
              <a:rPr baseline="30000"/>
              <a:t>8</a:t>
            </a:r>
          </a:p>
          <a:p>
            <a:pPr lvl="0"/>
            <a:r>
              <a:rPr/>
              <a:t>Em estudos analíticos, a população é inicialmente definida pelos objetivos da pesquisa e, posteriormente, as observações são realizadas na amostra.</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8</a:t>
            </a:r>
          </a:p>
          <a:p>
            <a:pPr lvl="0"/>
            <a:r>
              <a:rPr/>
              <a:t>Em pesquisa científica, utilizam-se dados de uma amostra de participantes (ou outras unidades de análise) para realizar inferências sobre a população.</a:t>
            </a:r>
            <a:r>
              <a:rPr baseline="30000"/>
              <a:t>9</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8</a:t>
            </a:r>
          </a:p>
          <a:p>
            <a:pPr lvl="0"/>
            <a:r>
              <a:rPr/>
              <a:t>Não-probabilísticas ou intencionais:</a:t>
            </a:r>
            <a:r>
              <a:rPr baseline="30000"/>
              <a:t>8</a:t>
            </a:r>
          </a:p>
          <a:p>
            <a:pPr lvl="1"/>
            <a:r>
              <a:rPr/>
              <a:t>Bola de neve.</a:t>
            </a:r>
          </a:p>
          <a:p>
            <a:pPr lvl="1"/>
            <a:r>
              <a:rPr/>
              <a:t>Conveniência.</a:t>
            </a:r>
          </a:p>
          <a:p>
            <a:pPr lvl="1"/>
            <a:r>
              <a:rPr/>
              <a:t>Participantes encaminhados</a:t>
            </a:r>
          </a:p>
          <a:p>
            <a:pPr lvl="0"/>
            <a:r>
              <a:rPr/>
              <a:t>Probabilísticas:</a:t>
            </a:r>
            <a:r>
              <a:rPr baseline="30000"/>
              <a:t>8</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9</a:t>
            </a:r>
          </a:p>
          <a:p>
            <a:pPr lvl="0"/>
            <a:r>
              <a:rPr/>
              <a:t>O procedimento é repetido várias vezes para usar a variabilidade dos resultados para obter um intervalo de confiança do parâmetro.</a:t>
            </a:r>
            <a:r>
              <a:rPr baseline="30000"/>
              <a:t>9</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9</a:t>
            </a:r>
          </a:p>
          <a:p>
            <a:pPr lvl="0"/>
            <a:r>
              <a:rPr/>
              <a:t>Procedimentos de reamostragem produzem um conjunto de observações escolhidas aleatoriamente da amostra, igualmente representativo da população original.</a:t>
            </a:r>
            <a:r>
              <a:rPr baseline="30000"/>
              <a:t>9</a:t>
            </a:r>
          </a:p>
          <a:p>
            <a:pPr lvl="0"/>
            <a:r>
              <a:rPr/>
              <a:t>Procedimentos de reamostragem permitem estimar o erro-padrão e intervalos de confiança sem a necessidade de tais suposições, sendo, portanto, um conjunto de procedimentos não-paramétricos.</a:t>
            </a:r>
            <a:r>
              <a:rPr baseline="30000"/>
              <a:t>9</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9</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12,13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14</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15–17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15</a:t>
            </a:r>
          </a:p>
          <a:p>
            <a:pPr lvl="0"/>
            <a:r>
              <a:rPr/>
              <a:t>A reprodutibilidade não é apenas uma questão metodológica, mas também ética, uma vez que pode envolver mal práticas científicas como fabricação e/ou falsificação de dados.</a:t>
            </a:r>
            <a:r>
              <a:rPr baseline="30000"/>
              <a:t>15</a:t>
            </a:r>
          </a:p>
          <a:p>
            <a:pPr lvl="0"/>
            <a:r>
              <a:rPr/>
              <a:t>Reprodutibilidade pode ser considerada um padrão mínimo em pesquisa científica.</a:t>
            </a:r>
            <a:r>
              <a:rPr baseline="30000"/>
              <a:t>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16,17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8</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32,33</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33,34</a:t>
            </a:r>
          </a:p>
          <a:p>
            <a:pPr lvl="0"/>
            <a:r>
              <a:rPr/>
              <a:t>O ambiente do RStudio é dividido em paineis:</a:t>
            </a:r>
          </a:p>
          <a:p>
            <a:pPr lvl="1"/>
            <a:r>
              <a:rPr i="1"/>
              <a:t>Source/Script editor</a:t>
            </a:r>
            <a:r>
              <a:rPr/>
              <a:t>: para edição de R scripts.</a:t>
            </a:r>
            <a:r>
              <a:rPr baseline="30000"/>
              <a:t>33</a:t>
            </a:r>
          </a:p>
          <a:p>
            <a:pPr lvl="1"/>
            <a:r>
              <a:rPr i="1"/>
              <a:t>Console</a:t>
            </a:r>
            <a:r>
              <a:rPr/>
              <a:t>: para execução de códigos simples, .</a:t>
            </a:r>
            <a:r>
              <a:rPr baseline="30000"/>
              <a:t>33</a:t>
            </a:r>
          </a:p>
          <a:p>
            <a:pPr lvl="1"/>
            <a:r>
              <a:rPr i="1"/>
              <a:t>Environments</a:t>
            </a:r>
            <a:r>
              <a:rPr/>
              <a:t>: para visualização de objetos criados durante a sessão de trabalho.</a:t>
            </a:r>
            <a:r>
              <a:rPr baseline="30000"/>
              <a:t>33</a:t>
            </a:r>
          </a:p>
          <a:p>
            <a:pPr lvl="1"/>
            <a:r>
              <a:rPr i="1"/>
              <a:t>Output</a:t>
            </a:r>
            <a:r>
              <a:rPr/>
              <a:t>: para visualização de gráficos criados durante a sessão de trabalho.</a:t>
            </a:r>
            <a:r>
              <a:rPr baseline="30000"/>
              <a:t>33</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33,34</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17</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35</a:t>
            </a:r>
          </a:p>
          <a:p>
            <a:pPr lvl="0"/>
            <a:r>
              <a:rPr>
                <a:hlinkClick r:id="rId8"/>
              </a:rPr>
              <a:t>jamovi</a:t>
            </a:r>
            <a:r>
              <a:rPr/>
              <a:t>.</a:t>
            </a:r>
            <a:r>
              <a:rPr baseline="30000"/>
              <a:t>36</a:t>
            </a:r>
          </a:p>
          <a:p>
            <a:pPr lvl="0"/>
            <a:r>
              <a:rPr>
                <a:hlinkClick r:id="rId9"/>
              </a:rPr>
              <a:t>BlueSky</a:t>
            </a:r>
            <a:r>
              <a:rPr/>
              <a:t>.</a:t>
            </a:r>
          </a:p>
          <a:p>
            <a:pPr lvl="0" indent="0" marL="0">
              <a:buNone/>
            </a:pPr>
          </a:p>
          <a:p>
            <a:pPr lvl="0" indent="0" marL="0">
              <a:buNone/>
            </a:pPr>
            <a:r>
              <a:rPr/>
              <a:t>Os pacotes </a:t>
            </a:r>
            <a:r>
              <a:rPr i="1"/>
              <a:t>jmv</a:t>
            </a:r>
            <a:r>
              <a:rPr baseline="30000"/>
              <a:t>37</a:t>
            </a:r>
            <a:r>
              <a:rPr/>
              <a:t> e </a:t>
            </a:r>
            <a:r>
              <a:rPr i="1"/>
              <a:t>jmvconnect</a:t>
            </a:r>
            <a:r>
              <a:rPr baseline="30000"/>
              <a:t>38</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39</a:t>
            </a:r>
          </a:p>
          <a:p>
            <a:pPr lvl="0"/>
            <a:r>
              <a:rPr/>
              <a:t>Scripts permitem ao usuário se concentrar nas tarefas mais importantes da computação e utilizar pacotes ou bibliotecas para executar as funções mais básicas com maior eficiência.</a:t>
            </a:r>
            <a:r>
              <a:rPr baseline="30000"/>
              <a:t>39</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33</a:t>
            </a:r>
          </a:p>
          <a:p>
            <a:pPr lvl="0"/>
            <a:r>
              <a:rPr/>
              <a:t>Os pacotes ficam armazenados no </a:t>
            </a:r>
            <a:r>
              <a:rPr>
                <a:hlinkClick r:id="rId3"/>
              </a:rPr>
              <a:t>Comprehensive R Archive Network (CRAN)</a:t>
            </a:r>
            <a:r>
              <a:rPr/>
              <a:t> e podem ser instalados diretamente no RStudio.</a:t>
            </a:r>
            <a:r>
              <a:rPr baseline="30000"/>
              <a:t>33</a:t>
            </a:r>
          </a:p>
          <a:p>
            <a:pPr lvl="0"/>
            <a:r>
              <a:rPr/>
              <a:t>Na mais recente atualização deste livro, o </a:t>
            </a:r>
            <a:r>
              <a:rPr>
                <a:hlinkClick r:id="rId4"/>
              </a:rPr>
              <a:t>Comprehensive R Archive Network (CRAN)</a:t>
            </a:r>
            <a:r>
              <a:rPr/>
              <a:t> possui 344182 pacotes disponíveis.</a:t>
            </a:r>
            <a:r>
              <a:rPr baseline="30000"/>
              <a:t>33</a:t>
            </a:r>
          </a:p>
          <a:p>
            <a:pPr lvl="0" indent="0" marL="0">
              <a:buNone/>
            </a:pPr>
          </a:p>
          <a:p>
            <a:pPr lvl="0" indent="0" marL="0">
              <a:buNone/>
            </a:pPr>
            <a:r>
              <a:rPr/>
              <a:t>O pacote </a:t>
            </a:r>
            <a:r>
              <a:rPr i="1"/>
              <a:t>utils</a:t>
            </a:r>
            <a:r>
              <a:rPr baseline="30000"/>
              <a:t>40</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40</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40</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40</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40</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41</a:t>
            </a:r>
          </a:p>
          <a:p>
            <a:pPr lvl="0"/>
            <a:r>
              <a:rPr/>
              <a:t>Defina os tipos de variáveis adequadamente no banco de dados.</a:t>
            </a:r>
            <a:r>
              <a:rPr baseline="30000"/>
              <a:t>41</a:t>
            </a:r>
          </a:p>
          <a:p>
            <a:pPr lvl="0"/>
            <a:r>
              <a:rPr/>
              <a:t>Defina constantes - isto é, variáveis de valor fixo - ao invés de digitar valores.</a:t>
            </a:r>
            <a:r>
              <a:rPr baseline="30000"/>
              <a:t>41</a:t>
            </a:r>
          </a:p>
          <a:p>
            <a:pPr lvl="0"/>
            <a:r>
              <a:rPr/>
              <a:t>Use e cite os pacotes disponíveis para suas análises.</a:t>
            </a:r>
            <a:r>
              <a:rPr baseline="30000"/>
              <a:t>41</a:t>
            </a:r>
          </a:p>
          <a:p>
            <a:pPr lvl="0"/>
            <a:r>
              <a:rPr/>
              <a:t>Controle as versões do script.</a:t>
            </a:r>
            <a:r>
              <a:rPr baseline="30000"/>
              <a:t>41,42</a:t>
            </a:r>
          </a:p>
          <a:p>
            <a:pPr lvl="0"/>
            <a:r>
              <a:rPr/>
              <a:t>Teste o script antes de sua utilização.</a:t>
            </a:r>
            <a:r>
              <a:rPr baseline="30000"/>
              <a:t>41</a:t>
            </a:r>
          </a:p>
          <a:p>
            <a:pPr lvl="0"/>
            <a:r>
              <a:rPr/>
              <a:t>Conduza revisão por pares do código durante a redação (digitação em dupla).</a:t>
            </a:r>
            <a:r>
              <a:rPr baseline="30000"/>
              <a:t>41</a:t>
            </a:r>
          </a:p>
          <a:p>
            <a:pPr lvl="0" indent="0" marL="0">
              <a:buNone/>
            </a:pPr>
          </a:p>
          <a:p>
            <a:pPr lvl="0" indent="0" marL="0">
              <a:buNone/>
            </a:pPr>
            <a:r>
              <a:rPr/>
              <a:t>O pacote </a:t>
            </a:r>
            <a:r>
              <a:rPr i="1"/>
              <a:t>formatR</a:t>
            </a:r>
            <a:r>
              <a:rPr baseline="30000"/>
              <a:t>43</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44</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45</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a:r>
              <a:rPr/>
              <a:t>O trabalho com RMarkdown</a:t>
            </a:r>
            <a:r>
              <a:rPr baseline="30000"/>
              <a:t>46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47</a:t>
            </a:r>
          </a:p>
          <a:p>
            <a:pPr lvl="0"/>
            <a:r>
              <a:rPr/>
              <a:t>O RMarkdown</a:t>
            </a:r>
            <a:r>
              <a:rPr baseline="30000"/>
              <a:t>46</a:t>
            </a:r>
            <a:r>
              <a:rPr/>
              <a:t> foi projetado especificamente para relatórios dinâmicos onde a análise é realizada em R e oferece uma flexibilidade incrível por meio de uma linguagem de marcação.</a:t>
            </a:r>
            <a:r>
              <a:rPr baseline="30000"/>
              <a:t>17</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17</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indent="0" marL="0">
              <a:buNone/>
            </a:pPr>
          </a:p>
          <a:p>
            <a:pPr lvl="0" indent="0" marL="0">
              <a:buNone/>
            </a:pPr>
            <a:r>
              <a:rPr/>
              <a:t>O pacote </a:t>
            </a:r>
            <a:r>
              <a:rPr i="1"/>
              <a:t>rmarkdown</a:t>
            </a:r>
            <a:r>
              <a:rPr baseline="30000"/>
              <a:t>48</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49</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17</a:t>
            </a:r>
          </a:p>
          <a:p>
            <a:pPr lvl="0"/>
            <a:r>
              <a:rPr/>
              <a:t>Ao trabalhar com relatórios dinâmicos, é possível extrair o mesmo script usado para análise estatística. Os documentos podem ser compilados em vários formatos de saída e salvos como DOCX, PPTX e PDF.</a:t>
            </a:r>
            <a:r>
              <a:rPr baseline="30000"/>
              <a:t>17</a:t>
            </a:r>
          </a:p>
          <a:p>
            <a:pPr lvl="0"/>
            <a:r>
              <a:rPr/>
              <a:t>Muitos erros de análise poderiam ser evitados com a adoção de boas práticas de programação em manuscritos reproduzíveis.</a:t>
            </a:r>
            <a:r>
              <a:rPr baseline="30000"/>
              <a:t>50</a:t>
            </a:r>
          </a:p>
          <a:p>
            <a:pPr lvl="0" indent="0" marL="0">
              <a:buNone/>
            </a:pPr>
          </a:p>
          <a:p>
            <a:pPr lvl="0" indent="0" marL="0">
              <a:buNone/>
            </a:pPr>
            <a:r>
              <a:rPr/>
              <a:t>O pacote </a:t>
            </a:r>
            <a:r>
              <a:rPr i="1"/>
              <a:t>rmarkdown</a:t>
            </a:r>
            <a:r>
              <a:rPr baseline="30000"/>
              <a:t>48</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51</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49</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52</a:t>
            </a:r>
          </a:p>
          <a:p>
            <a:pPr lvl="0" indent="0" marL="0">
              <a:buNone/>
            </a:pPr>
          </a:p>
          <a:p>
            <a:pPr lvl="0" indent="0" marL="0">
              <a:buNone/>
            </a:pPr>
            <a:r>
              <a:rPr/>
              <a:t>O pacote </a:t>
            </a:r>
            <a:r>
              <a:rPr i="1"/>
              <a:t>projects</a:t>
            </a:r>
            <a:r>
              <a:rPr baseline="30000"/>
              <a:t>53</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42</a:t>
            </a:r>
          </a:p>
          <a:p>
            <a:pPr lvl="0"/>
            <a:r>
              <a:rPr/>
              <a:t>Minimamente, partes importantes incluindo implementações de novos algoritmos e dados que permitam reproduzir um resultado importante.</a:t>
            </a:r>
            <a:r>
              <a:rPr baseline="30000"/>
              <a:t>42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42</a:t>
            </a:r>
          </a:p>
          <a:p>
            <a:pPr lvl="0"/>
            <a:r>
              <a:rPr/>
              <a:t>Inclua a versão dos pacotes usados no seu script por meio de um script inicial para instalação de pacotes (ex.: ‘instalar.R’).</a:t>
            </a:r>
            <a:r>
              <a:rPr baseline="30000"/>
              <a:t>50</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16</a:t>
            </a:r>
          </a:p>
          <a:p>
            <a:pPr lvl="0"/>
            <a:r>
              <a:rPr/>
              <a:t>Use endereços de arquivos relativos.</a:t>
            </a:r>
            <a:r>
              <a:rPr baseline="30000"/>
              <a:t>50</a:t>
            </a:r>
          </a:p>
          <a:p>
            <a:pPr lvl="0"/>
            <a:r>
              <a:rPr/>
              <a:t>Crie links persistentes para versões do seu script.</a:t>
            </a:r>
            <a:r>
              <a:rPr baseline="30000"/>
              <a:t>42</a:t>
            </a:r>
          </a:p>
          <a:p>
            <a:pPr lvl="0"/>
            <a:r>
              <a:rPr/>
              <a:t>Defina uma semente para o gerador de números aleatórios em scripts com métodos computacionais que dependem da geração de números pseudoaleatórios.</a:t>
            </a:r>
            <a:r>
              <a:rPr baseline="30000"/>
              <a:t>16</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42</a:t>
            </a:r>
          </a:p>
          <a:p>
            <a:pPr lvl="0"/>
            <a:r>
              <a:rPr/>
              <a:t>Teste o script em uma nova sessão antes de compartilhar.</a:t>
            </a:r>
            <a:r>
              <a:rPr baseline="30000"/>
              <a:t>50</a:t>
            </a:r>
          </a:p>
          <a:p>
            <a:pPr lvl="0"/>
            <a:r>
              <a:rPr/>
              <a:t>Cite todos os pacotes relacionados à sua análise.</a:t>
            </a:r>
            <a:r>
              <a:rPr baseline="30000"/>
              <a:t>56</a:t>
            </a:r>
          </a:p>
          <a:p>
            <a:pPr lvl="0" indent="0" marL="0">
              <a:buNone/>
            </a:pPr>
          </a:p>
          <a:p>
            <a:pPr lvl="0" indent="0" marL="0">
              <a:buNone/>
            </a:pPr>
            <a:r>
              <a:rPr/>
              <a:t>O pacote </a:t>
            </a:r>
            <a:r>
              <a:rPr i="1"/>
              <a:t>utils</a:t>
            </a:r>
            <a:r>
              <a:rPr baseline="30000"/>
              <a:t>40</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57</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50</a:t>
            </a:r>
          </a:p>
          <a:p>
            <a:pPr lvl="0" indent="0" marL="0">
              <a:buNone/>
            </a:pPr>
          </a:p>
          <a:p>
            <a:pPr lvl="0" indent="0" marL="0">
              <a:buNone/>
            </a:pPr>
            <a:r>
              <a:rPr/>
              <a:t>O pacote </a:t>
            </a:r>
            <a:r>
              <a:rPr i="1"/>
              <a:t>utils</a:t>
            </a:r>
            <a:r>
              <a:rPr baseline="30000"/>
              <a:t>40</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16</a:t>
            </a:r>
          </a:p>
          <a:p>
            <a:pPr lvl="0"/>
            <a:r>
              <a:rPr/>
              <a:t>Autores do manuscrito.</a:t>
            </a:r>
            <a:r>
              <a:rPr baseline="30000"/>
              <a:t>16</a:t>
            </a:r>
          </a:p>
          <a:p>
            <a:pPr lvl="0"/>
            <a:r>
              <a:rPr/>
              <a:t>Principais responsáveis pela escrita do script e quaisquer outras pessoas que fizeram contribuições substanciais para o desenvolvimento do script.</a:t>
            </a:r>
            <a:r>
              <a:rPr baseline="30000"/>
              <a:t>16</a:t>
            </a:r>
          </a:p>
          <a:p>
            <a:pPr lvl="0"/>
            <a:r>
              <a:rPr/>
              <a:t>Endereço de e-mail do autor ou contribuidor a quem devem ser direcionadas dúvidas, comentários, sugestões e bugs sobre o script.</a:t>
            </a:r>
            <a:r>
              <a:rPr baseline="30000"/>
              <a:t>16</a:t>
            </a:r>
          </a:p>
          <a:p>
            <a:pPr lvl="0"/>
            <a:r>
              <a:rPr/>
              <a:t>Lista de configurações nas quais o script foi testado, tais com nome e versão do programa, pacotes e plataforma.</a:t>
            </a:r>
            <a:r>
              <a:rPr baseline="30000"/>
              <a:t>16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58</a:t>
            </a:r>
          </a:p>
          <a:p>
            <a:pPr lvl="0"/>
            <a:r>
              <a:rPr/>
              <a:t>Em escalas grosseiras, erros são introduzidos porque as variações contínunas do constructo são colapsadas em uma mesma categorias ou separadas entre categorias próximas.</a:t>
            </a:r>
            <a:r>
              <a:rPr baseline="30000"/>
              <a:t>58</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58</a:t>
            </a:r>
          </a:p>
          <a:p>
            <a:pPr lvl="0"/>
            <a:r>
              <a:rPr/>
              <a:t>O erros em escalas grosseiras é considerado sistemático mas não pode ser corrigido em nível da unidade de análise.</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60</a:t>
            </a:r>
          </a:p>
          <a:p>
            <a:pPr lvl="0"/>
            <a:r>
              <a:rPr/>
              <a:t>Intra/Entre repetições.</a:t>
            </a:r>
            <a:r>
              <a:rPr baseline="30000"/>
              <a:t>60</a:t>
            </a:r>
          </a:p>
          <a:p>
            <a:pPr lvl="0"/>
            <a:r>
              <a:rPr/>
              <a:t>Intra/Entre observadores.</a:t>
            </a:r>
            <a:r>
              <a:rPr baseline="30000"/>
              <a:t>60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61</a:t>
            </a:r>
          </a:p>
          <a:p>
            <a:pPr lvl="0"/>
            <a:r>
              <a:rPr/>
              <a:t>Dados coletados em um estudo geralmente contêm erros de mensuração e/ou classificação, dados perdidos e são agrupados por alguma unidade de análise.</a:t>
            </a:r>
            <a:r>
              <a:rPr baseline="30000"/>
              <a:t>62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63</a:t>
            </a:r>
          </a:p>
          <a:p>
            <a:pPr lvl="0"/>
            <a:r>
              <a:rPr/>
              <a:t>Dados secundários compreendem dados coletados inicialmente para análises de um estudo, e são subsequentemente utilizados para outras análises.</a:t>
            </a:r>
            <a:r>
              <a:rPr baseline="30000"/>
              <a:t>63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64</a:t>
            </a:r>
          </a:p>
          <a:p>
            <a:pPr lvl="0" indent="0" marL="0">
              <a:buNone/>
            </a:pPr>
          </a:p>
          <a:p>
            <a:pPr lvl="0" indent="0" marL="0">
              <a:buNone/>
            </a:pPr>
            <a:r>
              <a:rPr/>
              <a:t>O pacote </a:t>
            </a:r>
            <a:r>
              <a:rPr i="1"/>
              <a:t>base</a:t>
            </a:r>
            <a:r>
              <a:rPr baseline="30000"/>
              <a:t>55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64</a:t>
            </a:r>
          </a:p>
          <a:p>
            <a:pPr lvl="0"/>
            <a:r>
              <a:rPr/>
              <a:t>Perda de participantes no estudo por dados perdidos pode reduzir o poder estatístico (erro tipo II).</a:t>
            </a:r>
            <a:r>
              <a:rPr baseline="30000"/>
              <a:t>64</a:t>
            </a:r>
          </a:p>
          <a:p>
            <a:pPr lvl="0"/>
            <a:r>
              <a:rPr/>
              <a:t>Não existe solução globalmente satisfatória para o problema de dados perdidos.</a:t>
            </a:r>
            <a:r>
              <a:rPr baseline="30000"/>
              <a:t>64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65,66</a:t>
            </a:r>
          </a:p>
          <a:p>
            <a:pPr lvl="0"/>
            <a:r>
              <a:rPr/>
              <a:t>Dados perdidos ao acaso (</a:t>
            </a:r>
            <a:r>
              <a:rPr i="1"/>
              <a:t>missing at random</a:t>
            </a:r>
            <a:r>
              <a:rPr/>
              <a:t>, MAR), em que a probabilidade de ocorrência de dados perdidos é relacionada a outras variáveis medidas.</a:t>
            </a:r>
            <a:r>
              <a:rPr baseline="30000"/>
              <a:t>65,66</a:t>
            </a:r>
          </a:p>
          <a:p>
            <a:pPr lvl="0"/>
            <a:r>
              <a:rPr/>
              <a:t>Dados perdidos não ao acaso (</a:t>
            </a:r>
            <a:r>
              <a:rPr i="1"/>
              <a:t>missing not at random</a:t>
            </a:r>
            <a:r>
              <a:rPr/>
              <a:t>, MNAR), em que a probabilidade da ocorrência de dados perdidos é relacionada com a própria variável.</a:t>
            </a:r>
            <a:r>
              <a:rPr baseline="30000"/>
              <a:t>65,66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65</a:t>
            </a:r>
          </a:p>
          <a:p>
            <a:pPr lvl="0"/>
            <a:r>
              <a:rPr/>
              <a:t>Testes t e regressões logísticas podem ser aplicados para identificar relações entre variáveis com e sem dados perdidos, criando um fator de análise (‘dado perdido’ = 1, ‘dado observado’ = 0).</a:t>
            </a:r>
            <a:r>
              <a:rPr baseline="30000"/>
              <a:t>65</a:t>
            </a:r>
          </a:p>
          <a:p>
            <a:pPr lvl="0" indent="0" marL="0">
              <a:buNone/>
            </a:pPr>
          </a:p>
          <a:p>
            <a:pPr lvl="0" indent="0" marL="0">
              <a:buNone/>
            </a:pPr>
            <a:r>
              <a:rPr/>
              <a:t>O pacote </a:t>
            </a:r>
            <a:r>
              <a:rPr i="1"/>
              <a:t>misty</a:t>
            </a:r>
            <a:r>
              <a:rPr baseline="30000"/>
              <a:t>67</a:t>
            </a:r>
            <a:r>
              <a:rPr/>
              <a:t> fornece a função </a:t>
            </a:r>
            <a:r>
              <a:rPr i="1">
                <a:hlinkClick r:id="rId3"/>
              </a:rPr>
              <a:t>na.test</a:t>
            </a:r>
            <a:r>
              <a:rPr/>
              <a:t> para executar o Little’s Missing Completely at Random (MCAR) test</a:t>
            </a:r>
            <a:r>
              <a:rPr baseline="30000"/>
              <a:t>68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64</a:t>
            </a:r>
          </a:p>
          <a:p>
            <a:pPr lvl="0"/>
            <a:r>
              <a:rPr/>
              <a:t>A análise de dados completos é válida quando pode-se argumentar que que a probabilidade de o participante ter dados completos depende apenas das covariáveis e não dos desfechos.</a:t>
            </a:r>
            <a:r>
              <a:rPr baseline="30000"/>
              <a:t>66</a:t>
            </a:r>
          </a:p>
          <a:p>
            <a:pPr lvl="0"/>
            <a:r>
              <a:rPr/>
              <a:t>A análise de dados completos é eficiente quando todos os dados perdidos estão no desfecho, ou quando cada participante com dados perdidos nas covariáveis também possui dados perdidos nos desfechos.</a:t>
            </a:r>
            <a:r>
              <a:rPr baseline="30000"/>
              <a:t>66</a:t>
            </a:r>
          </a:p>
          <a:p>
            <a:pPr lvl="0" indent="0" marL="0">
              <a:buNone/>
            </a:pPr>
          </a:p>
          <a:p>
            <a:pPr lvl="0" indent="0" marL="0">
              <a:buNone/>
            </a:pPr>
            <a:r>
              <a:rPr/>
              <a:t>O pacote </a:t>
            </a:r>
            <a:r>
              <a:rPr i="1"/>
              <a:t>base</a:t>
            </a:r>
            <a:r>
              <a:rPr baseline="30000"/>
              <a:t>55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64</a:t>
            </a:r>
          </a:p>
          <a:p>
            <a:pPr lvl="0"/>
            <a:r>
              <a:rPr/>
              <a:t>Modelos lineares e logísticos podem ser utilizados para imputar dados perdidos em variáveis contínuas e dicotômicas, respectivamente.</a:t>
            </a:r>
            <a:r>
              <a:rPr baseline="30000"/>
              <a:t>70</a:t>
            </a:r>
          </a:p>
          <a:p>
            <a:pPr lvl="0"/>
            <a:r>
              <a:rPr/>
              <a:t>Os métodos de imputação de dados mais robustos incluem a imputação multivariada por equações encadeadas (</a:t>
            </a:r>
            <a:r>
              <a:rPr i="1"/>
              <a:t>multivariate imputation by chained equations</a:t>
            </a:r>
            <a:r>
              <a:rPr/>
              <a:t>, MICE)</a:t>
            </a:r>
            <a:r>
              <a:rPr baseline="30000"/>
              <a:t>71</a:t>
            </a:r>
            <a:r>
              <a:rPr/>
              <a:t> e a correspondência média preditiva (</a:t>
            </a:r>
            <a:r>
              <a:rPr i="1"/>
              <a:t>predictive mean matching</a:t>
            </a:r>
            <a:r>
              <a:rPr/>
              <a:t>, PMM)</a:t>
            </a:r>
            <a:r>
              <a:rPr baseline="30000"/>
              <a:t>72,73</a:t>
            </a:r>
            <a:r>
              <a:rPr/>
              <a:t>.</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81</a:t>
            </a:r>
          </a:p>
          <a:p>
            <a:pPr lvl="0"/>
            <a:r>
              <a:rPr/>
              <a:t>Metadados também são informações relacionadas ao delineamento e/ou protocolo do estudo, recrutamento dos participantes, e métodos para realização das medidas.</a:t>
            </a:r>
            <a:r>
              <a:rPr baseline="30000"/>
              <a:t>81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82</a:t>
            </a:r>
          </a:p>
          <a:p>
            <a:pPr lvl="0"/>
            <a:r>
              <a:rPr/>
              <a:t>Crie rótulos de variáveis concisos, claros e mutuamente exclusivos.</a:t>
            </a:r>
            <a:r>
              <a:rPr baseline="30000"/>
              <a:t>82</a:t>
            </a:r>
          </a:p>
          <a:p>
            <a:pPr lvl="0"/>
            <a:r>
              <a:rPr/>
              <a:t>Evite muitas letras maiúsculas ou outros caracteres especiais que usam a </a:t>
            </a:r>
            <a:r>
              <a:rPr i="1"/>
              <a:t>shift</a:t>
            </a:r>
            <a:r>
              <a:rPr/>
              <a:t>.</a:t>
            </a:r>
            <a:r>
              <a:rPr baseline="30000"/>
              <a:t>82</a:t>
            </a:r>
          </a:p>
          <a:p>
            <a:pPr lvl="0"/>
            <a:r>
              <a:rPr/>
              <a:t>Na existência de versões de instrumentos publicadas em diferentes anos, use o ano de publicação das escalas no rótulo.</a:t>
            </a:r>
            <a:r>
              <a:rPr baseline="30000"/>
              <a:t>82</a:t>
            </a:r>
          </a:p>
          <a:p>
            <a:pPr lvl="0"/>
            <a:r>
              <a:rPr/>
              <a:t>Divida o rótulo da variável ou fator em partes e ordene-as do mais geral para o mais particular geral (ex.: experimento -&gt; repetição -&gt; escala -&gt; item).</a:t>
            </a:r>
            <a:r>
              <a:rPr baseline="30000"/>
              <a:t>82</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91</a:t>
            </a:r>
          </a:p>
          <a:p>
            <a:pPr lvl="0"/>
            <a:r>
              <a:rPr/>
              <a:t>Variáveis definem características de uma amostra extraída da população, tipicamente observados por aplicação de métodos de amostragem (isto é, seleção) da população de interesse.</a:t>
            </a:r>
            <a:r>
              <a:rPr baseline="30000"/>
              <a:t>63</a:t>
            </a:r>
          </a:p>
          <a:p>
            <a:pPr lvl="0" indent="0" marL="0">
              <a:buNone/>
            </a:pPr>
          </a:p>
          <a:p>
            <a:pPr lvl="0" indent="0" marL="0">
              <a:spcBef>
                <a:spcPts val="3000"/>
              </a:spcBef>
              <a:buNone/>
            </a:pPr>
            <a:r>
              <a:rPr b="1"/>
              <a:t>Como são classificadas as variáveis?</a:t>
            </a:r>
          </a:p>
          <a:p>
            <a:pPr lvl="0"/>
            <a:r>
              <a:rPr/>
              <a:t>Quanto à informação:</a:t>
            </a:r>
            <a:r>
              <a:rPr baseline="30000"/>
              <a:t>63,92–94</a:t>
            </a:r>
          </a:p>
          <a:p>
            <a:pPr lvl="1"/>
            <a:r>
              <a:rPr/>
              <a:t>Quantitativa</a:t>
            </a:r>
          </a:p>
          <a:p>
            <a:pPr lvl="1"/>
            <a:r>
              <a:rPr/>
              <a:t>Qualitativa</a:t>
            </a:r>
          </a:p>
          <a:p>
            <a:pPr lvl="0"/>
            <a:r>
              <a:rPr/>
              <a:t>Quanto ao conteúdo:</a:t>
            </a:r>
            <a:r>
              <a:rPr baseline="30000"/>
              <a:t>63,92–95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63,92–94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96</a:t>
            </a:r>
          </a:p>
          <a:p>
            <a:pPr lvl="0"/>
            <a:r>
              <a:rPr/>
              <a:t>A transformação visa atender aos pressupostos dos modelos estatísticos quanto à distribuição da variável, em geral a distribuição gaussiana.</a:t>
            </a:r>
            <a:r>
              <a:rPr baseline="30000"/>
              <a:t>63,96</a:t>
            </a:r>
          </a:p>
          <a:p>
            <a:pPr lvl="0"/>
            <a:r>
              <a:rPr/>
              <a:t>A dicotomização pode ser interpretada como um caso particular de agrupamento.</a:t>
            </a:r>
            <a:r>
              <a:rPr baseline="30000"/>
              <a:t>97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98</a:t>
            </a:r>
          </a:p>
          <a:p>
            <a:pPr lvl="0"/>
            <a:r>
              <a:rPr/>
              <a:t>Transformação de Box-Cox.</a:t>
            </a:r>
            <a:r>
              <a:rPr baseline="30000"/>
              <a:t>99</a:t>
            </a:r>
          </a:p>
          <a:p>
            <a:pPr lvl="0"/>
            <a:r>
              <a:rPr/>
              <a:t>Dicotomização.</a:t>
            </a:r>
          </a:p>
          <a:p>
            <a:pPr lvl="0" indent="0" marL="0">
              <a:buNone/>
            </a:pPr>
          </a:p>
          <a:p>
            <a:pPr lvl="0" indent="0" marL="0">
              <a:buNone/>
            </a:pPr>
            <a:r>
              <a:rPr/>
              <a:t>O pacote </a:t>
            </a:r>
            <a:r>
              <a:rPr i="1"/>
              <a:t>MASS</a:t>
            </a:r>
            <a:r>
              <a:rPr baseline="30000"/>
              <a:t>100</a:t>
            </a:r>
            <a:r>
              <a:rPr/>
              <a:t> fornece a função </a:t>
            </a:r>
            <a:r>
              <a:rPr i="1">
                <a:hlinkClick r:id="rId2"/>
              </a:rPr>
              <a:t>boxcox</a:t>
            </a:r>
            <a:r>
              <a:rPr/>
              <a:t> para executar a transformação de Box-Cox.</a:t>
            </a:r>
            <a:r>
              <a:rPr baseline="30000"/>
              <a:t>99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101</a:t>
            </a:r>
          </a:p>
          <a:p>
            <a:pPr lvl="0"/>
            <a:r>
              <a:rPr/>
              <a:t>Categorizar variáveis não é necessário para conduzir análises estatísticas. Ao invés de categorizar,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Caso exista um ponto de corte ou limiar verdadeiro que discrimine três ou mais grupos independentes, identificar tal ponto de corte ainda é um desafio.</a:t>
            </a:r>
            <a:r>
              <a:rPr baseline="30000"/>
              <a:t>105</a:t>
            </a:r>
          </a:p>
          <a:p>
            <a:pPr lvl="0"/>
            <a:r>
              <a:rPr/>
              <a:t>Categorização de variáveis contínuas aumenta a quantidade de testes de hipótese para comparações pareadas entre os quantis, inflando, portanto, o erro tipo I.</a:t>
            </a:r>
            <a:r>
              <a:rPr baseline="30000"/>
              <a:t>106</a:t>
            </a:r>
          </a:p>
          <a:p>
            <a:pPr lvl="0"/>
            <a:r>
              <a:rPr/>
              <a:t>Categorização de variáveis contínuas requer uma função teórica que pressupõe a homogeneidade da variável dentro dos grupos, levando tanto a uma perda de poder como a uma estimativa imprecisa.</a:t>
            </a:r>
            <a:r>
              <a:rPr baseline="30000"/>
              <a:t>106</a:t>
            </a:r>
          </a:p>
          <a:p>
            <a:pPr lvl="0"/>
            <a:r>
              <a:rPr/>
              <a:t>Categorização de variáveis contínuas pode dificultar a comparação de resultados entre estudos devido aos pontos de corte baseados em dados de um banco usados para definir as categorias.</a:t>
            </a:r>
            <a:r>
              <a:rPr baseline="30000"/>
              <a:t>106</a:t>
            </a:r>
          </a:p>
          <a:p>
            <a:pPr lvl="0" indent="0" marL="0">
              <a:buNone/>
            </a:pPr>
          </a:p>
          <a:p>
            <a:pPr lvl="0" indent="0" marL="0">
              <a:buNone/>
            </a:pPr>
            <a:r>
              <a:rPr/>
              <a:t>O pacote </a:t>
            </a:r>
            <a:r>
              <a:rPr i="1"/>
              <a:t>questionr</a:t>
            </a:r>
            <a:r>
              <a:rPr baseline="30000"/>
              <a:t>107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101</a:t>
            </a:r>
          </a:p>
          <a:p>
            <a:pPr lvl="0"/>
            <a:r>
              <a:rPr/>
              <a:t>Análise com modelos de regressão com pesos locais (</a:t>
            </a:r>
            <a:r>
              <a:rPr i="1"/>
              <a:t>lowess</a:t>
            </a:r>
            <a:r>
              <a:rPr/>
              <a:t>) tais como </a:t>
            </a:r>
            <a:r>
              <a:rPr i="1"/>
              <a:t>splines</a:t>
            </a:r>
            <a:r>
              <a:rPr/>
              <a:t> e polinômios fracionais.</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58</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97</a:t>
                </a:r>
              </a:p>
              <a:p>
                <a:pPr lvl="0"/>
                <a:r>
                  <a:rPr/>
                  <a:t>Os pesquisadores não conhecem as consequências estatísticas da dicotomização.</a:t>
                </a:r>
                <a:r>
                  <a:rPr baseline="30000"/>
                  <a:t>101</a:t>
                </a:r>
              </a:p>
              <a:p>
                <a:pPr lvl="0"/>
                <a:r>
                  <a:rPr/>
                  <a:t>Os pesquisadores não conhecem os métodos adequados de análise não-paramétrica, não-linear e robusta.</a:t>
                </a:r>
                <a:r>
                  <a:rPr baseline="30000"/>
                  <a:t>101</a:t>
                </a:r>
              </a:p>
              <a:p>
                <a:pPr lvl="0"/>
                <a:r>
                  <a:rPr/>
                  <a:t>As categorias representam características existentes dos participantes da pesquisa, de modo que as análises devam ser feitas por grupos e não por indivíduos.</a:t>
                </a:r>
                <a:r>
                  <a:rPr baseline="30000"/>
                  <a:t>101</a:t>
                </a:r>
              </a:p>
              <a:p>
                <a:pPr lvl="0"/>
                <a:r>
                  <a:rPr/>
                  <a:t>A confiabilidade da(s) variável(eis) medida(s) é baixa e, portanto, categorizar os participantes resultaria em uma medida mais confiável.</a:t>
                </a:r>
                <a:r>
                  <a:rPr baseline="30000"/>
                  <a:t>101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101</a:t>
                </a:r>
              </a:p>
              <a:p>
                <a:pPr lvl="0"/>
                <a:r>
                  <a:rPr/>
                  <a:t>Dicotomizar variáveis não é necessário para conduzir análises estatísticas. Ao invés de dicotomizar,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Dicotomização causa perda de informação e consequentemente perda de poder estatístico para detectar efeitos.</a:t>
                </a:r>
                <a:r>
                  <a:rPr baseline="30000"/>
                  <a:t>101,102</a:t>
                </a:r>
              </a:p>
              <a:p>
                <a:pPr lvl="0"/>
                <a:r>
                  <a:rPr/>
                  <a:t>Dicotomização também classifica indivíduos com valores próximos na variável contínua como indivíduos em pontos opostos e extremos, artificialmente sugerindo que são muito diferentes.</a:t>
                </a:r>
                <a:r>
                  <a:rPr baseline="30000"/>
                  <a:t>102</a:t>
                </a:r>
              </a:p>
              <a:p>
                <a:pPr lvl="0"/>
                <a:r>
                  <a:rPr/>
                  <a:t>Dicotomização pode diminuir a variabilidade das variáveis.</a:t>
                </a:r>
                <a:r>
                  <a:rPr baseline="30000"/>
                  <a:t>102</a:t>
                </a:r>
              </a:p>
              <a:p>
                <a:pPr lvl="0"/>
                <a:r>
                  <a:rPr/>
                  <a:t>Dicotomização pode ocultar não-linearidades presentes na variável contínua.</a:t>
                </a:r>
                <a:r>
                  <a:rPr baseline="30000"/>
                  <a:t>101,102</a:t>
                </a:r>
              </a:p>
              <a:p>
                <a:pPr lvl="0"/>
                <a:r>
                  <a:rPr/>
                  <a:t>A média ou a mediana, embora amplamente utilizadas, não são bons parâmetros para dicotomizar variáveis.</a:t>
                </a:r>
                <a:r>
                  <a:rPr baseline="30000"/>
                  <a:t>97,102</a:t>
                </a:r>
              </a:p>
              <a:p>
                <a:pPr lvl="0"/>
                <a:r>
                  <a:rPr/>
                  <a:t>Caso exista um ponto de corte ou limiar verdadeiro que discrimine dois grupos independentes, identificar tal ponto de corte ainda é um desafio.</a:t>
                </a:r>
                <a:r>
                  <a:rPr baseline="30000"/>
                  <a:t>105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101</a:t>
                </a:r>
              </a:p>
              <a:p>
                <a:pPr lvl="0"/>
                <a:r>
                  <a:rPr/>
                  <a:t>Quando a distribuição da variável contínua é muito assimétrica, de modo que uma grande quantidade de observações está em um dos extremos da escala.</a:t>
                </a:r>
                <a:r>
                  <a:rPr baseline="30000"/>
                  <a:t>101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105</a:t>
                </a:r>
                <a:r>
                  <a:rPr/>
                  <a:t> a identificação do limiar verdadeiro:</a:t>
                </a:r>
              </a:p>
              <a:p>
                <a:pPr lvl="1"/>
                <a:r>
                  <a:rPr/>
                  <a:t>Youden.</a:t>
                </a:r>
                <a:r>
                  <a:rPr baseline="30000"/>
                  <a:t>108</a:t>
                </a:r>
              </a:p>
              <a:p>
                <a:pPr lvl="1"/>
                <a:r>
                  <a:rPr/>
                  <a:t>Gini Index.</a:t>
                </a:r>
                <a:r>
                  <a:rPr baseline="30000"/>
                  <a:t>109</a:t>
                </a:r>
              </a:p>
              <a:p>
                <a:pPr lvl="1"/>
                <a:r>
                  <a:rPr/>
                  <a:t>Estatística qui-quadrado (</a:t>
                </a:r>
                <a14:m>
                  <m:oMath xmlns:m="http://schemas.openxmlformats.org/officeDocument/2006/math">
                    <m:sSup>
                      <m:e>
                        <m:r>
                          <m:t>χ</m:t>
                        </m:r>
                      </m:e>
                      <m:sup>
                        <m:r>
                          <m:t>2</m:t>
                        </m:r>
                      </m:sup>
                    </m:sSup>
                  </m:oMath>
                </a14:m>
                <a:r>
                  <a:rPr/>
                  <a:t>).</a:t>
                </a:r>
                <a:r>
                  <a:rPr baseline="30000"/>
                  <a:t>110</a:t>
                </a:r>
              </a:p>
              <a:p>
                <a:pPr lvl="1"/>
                <a:r>
                  <a:rPr/>
                  <a:t>Risco relativo (</a:t>
                </a:r>
                <a14:m>
                  <m:oMath xmlns:m="http://schemas.openxmlformats.org/officeDocument/2006/math">
                    <m:r>
                      <m:t>R</m:t>
                    </m:r>
                    <m:r>
                      <m:t>R</m:t>
                    </m:r>
                  </m:oMath>
                </a14:m>
                <a:r>
                  <a:rPr/>
                  <a:t>).</a:t>
                </a:r>
                <a:r>
                  <a:rPr baseline="30000"/>
                  <a:t>111</a:t>
                </a:r>
              </a:p>
              <a:p>
                <a:pPr lvl="1"/>
                <a:r>
                  <a:rPr/>
                  <a:t>Kappa (</a:t>
                </a:r>
                <a14:m>
                  <m:oMath xmlns:m="http://schemas.openxmlformats.org/officeDocument/2006/math">
                    <m:r>
                      <m:t>κ</m:t>
                    </m:r>
                  </m:oMath>
                </a14:m>
                <a:r>
                  <a:rPr/>
                  <a:t>).</a:t>
                </a:r>
                <a:r>
                  <a:rPr baseline="30000"/>
                  <a:t>112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114</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92</a:t>
            </a:r>
          </a:p>
          <a:p>
            <a:pPr lvl="0"/>
            <a:r>
              <a:rPr/>
              <a:t>Em uma distribuição normal, o intervalo de 1 desvio-padrão (±1DP) inclui cerca de 68% dos dados; de 2 desvios-padrão (±2DP) cerca de 95% dos dados; e no intervalo de 3 desvios-padrão (±3DP) cerca de 99% dos dados.</a:t>
            </a:r>
            <a:r>
              <a:rPr baseline="30000"/>
              <a:t>92</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63</a:t>
            </a:r>
          </a:p>
          <a:p>
            <a:pPr lvl="0"/>
            <a:r>
              <a:rPr/>
              <a:t>Gráficos Q-Q.</a:t>
            </a:r>
            <a:r>
              <a:rPr baseline="30000"/>
              <a:t>63</a:t>
            </a:r>
          </a:p>
          <a:p>
            <a:pPr lvl="0"/>
            <a:r>
              <a:rPr/>
              <a:t>Testes de hipótese nula:</a:t>
            </a:r>
            <a:r>
              <a:rPr baseline="30000"/>
              <a:t>63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91</a:t>
            </a:r>
          </a:p>
          <a:p>
            <a:pPr lvl="0"/>
            <a:r>
              <a:rPr/>
              <a:t>Parâmetros definem características de uma população inteira, tipicamente não observados por ser inviável ter acesso a todos os indivíduos que constituem tal população.</a:t>
            </a:r>
            <a:r>
              <a:rPr baseline="30000"/>
              <a:t>63</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92,115</a:t>
            </a:r>
          </a:p>
          <a:p>
            <a:pPr lvl="0"/>
            <a:r>
              <a:rPr/>
              <a:t>Parâmetros de dispersão.</a:t>
            </a:r>
            <a:r>
              <a:rPr baseline="30000"/>
              <a:t>92,115,116</a:t>
            </a:r>
          </a:p>
          <a:p>
            <a:pPr lvl="0"/>
            <a:r>
              <a:rPr/>
              <a:t>Parâmetros de proporção.</a:t>
            </a:r>
            <a:r>
              <a:rPr baseline="30000"/>
              <a:t>92,115,117,117</a:t>
            </a:r>
          </a:p>
          <a:p>
            <a:pPr lvl="0"/>
            <a:r>
              <a:rPr/>
              <a:t>Parâmetros de distribuição.</a:t>
            </a:r>
            <a:r>
              <a:rPr baseline="30000"/>
              <a:t>115</a:t>
            </a:r>
          </a:p>
          <a:p>
            <a:pPr lvl="0"/>
            <a:r>
              <a:rPr/>
              <a:t>Parâmetros de extremos.</a:t>
            </a:r>
            <a:r>
              <a:rPr baseline="30000"/>
              <a:t>92</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63,92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63,92</a:t>
            </a:r>
          </a:p>
          <a:p>
            <a:pPr lvl="0"/>
            <a:r>
              <a:rPr/>
              <a:t>Testes não-paramétricos são úteis quando as suposições de normalidade não podem ser sustentadas.</a:t>
            </a:r>
            <a:r>
              <a:rPr baseline="30000"/>
              <a:t>92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63,118</a:t>
            </a:r>
          </a:p>
          <a:p>
            <a:pPr lvl="0"/>
            <a:r>
              <a:rPr/>
              <a:t>Testes não-paramétricos apresentam menor poder estatístico (maior erro tipo II) comparados aos testes paramétricos correspondentes.</a:t>
            </a:r>
            <a:r>
              <a:rPr baseline="30000"/>
              <a:t>92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92,115</a:t>
                </a:r>
              </a:p>
              <a:p>
                <a:pPr lvl="0"/>
                <a:r>
                  <a:rPr i="1"/>
                  <a:t>Mediana</a:t>
                </a:r>
                <a:r>
                  <a:rPr/>
                  <a:t>.</a:t>
                </a:r>
                <a:r>
                  <a:rPr baseline="30000"/>
                  <a:t>92,115</a:t>
                </a:r>
              </a:p>
              <a:p>
                <a:pPr lvl="0"/>
                <a:r>
                  <a:rPr i="1"/>
                  <a:t>Moda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92,115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92,115</a:t>
                </a:r>
              </a:p>
              <a:p>
                <a:pPr lvl="0"/>
                <a:r>
                  <a:rPr i="1"/>
                  <a:t>Intervalo interquartil</a:t>
                </a:r>
                <a:r>
                  <a:rPr/>
                  <a:t>.</a:t>
                </a:r>
                <a:r>
                  <a:rPr baseline="30000"/>
                  <a:t>92,115</a:t>
                </a:r>
              </a:p>
              <a:p>
                <a:pPr lvl="0"/>
                <a:r>
                  <a:rPr i="1"/>
                  <a:t>Intervalo de confiança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92,115,117</a:t>
                </a:r>
              </a:p>
              <a:p>
                <a:pPr lvl="0"/>
                <a:r>
                  <a:rPr i="1"/>
                  <a:t>Frequência relativa</a:t>
                </a:r>
                <a:r>
                  <a:rPr/>
                  <a:t>.</a:t>
                </a:r>
                <a:r>
                  <a:rPr baseline="30000"/>
                  <a:t>92,115,117</a:t>
                </a:r>
              </a:p>
              <a:p>
                <a:pPr lvl="0"/>
                <a:r>
                  <a:rPr i="1"/>
                  <a:t>Percentil</a:t>
                </a:r>
                <a:r>
                  <a:rPr/>
                  <a:t>.</a:t>
                </a:r>
                <a:r>
                  <a:rPr baseline="30000"/>
                  <a:t>92,115,117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55</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55</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92</a:t>
                </a:r>
              </a:p>
              <a:p>
                <a:pPr lvl="0"/>
                <a:r>
                  <a:rPr i="1"/>
                  <a:t>Máximo</a:t>
                </a:r>
                <a:r>
                  <a:rPr/>
                  <a:t>.</a:t>
                </a:r>
                <a:r>
                  <a:rPr baseline="30000"/>
                  <a:t>92</a:t>
                </a:r>
              </a:p>
              <a:p>
                <a:pPr lvl="0" indent="0" marL="0">
                  <a:buNone/>
                </a:pPr>
              </a:p>
              <a:p>
                <a:pPr lvl="0" indent="0" marL="0">
                  <a:buNone/>
                </a:pPr>
                <a:r>
                  <a:rPr/>
                  <a:t>O pacote </a:t>
                </a:r>
                <a:r>
                  <a:rPr i="1"/>
                  <a:t>base</a:t>
                </a:r>
                <a:r>
                  <a:rPr baseline="30000"/>
                  <a:t>55</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81</a:t>
            </a:r>
          </a:p>
          <a:p>
            <a:pPr lvl="0"/>
            <a:r>
              <a:rPr/>
              <a:t>O objetivo da análise inicial de dados é propiciar dados prontos para análise estatística, incluindo informações confiáveis sobre as propriedades dos dados.</a:t>
            </a:r>
            <a:r>
              <a:rPr baseline="30000"/>
              <a:t>81</a:t>
            </a:r>
          </a:p>
          <a:p>
            <a:pPr lvl="0"/>
            <a:r>
              <a:rPr/>
              <a:t>A análise inicial de dados pode ser dividida nas seguintes etapas:</a:t>
            </a:r>
            <a:r>
              <a:rPr baseline="30000"/>
              <a:t>81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81</a:t>
            </a:r>
          </a:p>
          <a:p>
            <a:pPr lvl="0"/>
            <a:r>
              <a:rPr/>
              <a:t>Não altere diretamente os dados de uma tabela obtida de uma fonte. Use scripts para implementar eventuais alterações, de modo a manter o registro de todas as modificações realizadas no banco de dados.</a:t>
            </a:r>
            <a:r>
              <a:rPr baseline="30000"/>
              <a:t>81</a:t>
            </a:r>
          </a:p>
          <a:p>
            <a:pPr lvl="0"/>
            <a:r>
              <a:rPr/>
              <a:t>Use os metadados do estudo para guiar a análise inicial dos dados e compartilhe com os dados para maior transparência e reprodutibilidade.</a:t>
            </a:r>
            <a:r>
              <a:rPr baseline="30000"/>
              <a:t>81</a:t>
            </a:r>
          </a:p>
          <a:p>
            <a:pPr lvl="0"/>
            <a:r>
              <a:rPr/>
              <a:t>Representação gráfica dos dados pode ajudar a identificar características e padrões no banco de dados, tais como suposições e tendências.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59</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127</a:t>
            </a:r>
          </a:p>
          <a:p>
            <a:pPr lvl="0" indent="0" marL="0">
              <a:buNone/>
            </a:pPr>
          </a:p>
          <a:p>
            <a:pPr lvl="0" indent="0" marL="0">
              <a:buNone/>
            </a:pPr>
            <a:r>
              <a:rPr/>
              <a:t>O pacote </a:t>
            </a:r>
            <a:r>
              <a:rPr i="1"/>
              <a:t>base</a:t>
            </a:r>
            <a:r>
              <a:rPr baseline="30000"/>
              <a:t>55</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63</a:t>
            </a:r>
          </a:p>
          <a:p>
            <a:pPr lvl="0"/>
            <a:r>
              <a:rPr/>
              <a:t>As análises descritivas geralmente compreendem a apresentação quantitativa (numérica) em tabelas e/ou gráficos.</a:t>
            </a:r>
            <a:r>
              <a:rPr baseline="30000"/>
              <a:t>63</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62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92</a:t>
                </a:r>
              </a:p>
              <a:p>
                <a:pPr lvl="0"/>
                <a:r>
                  <a:rPr/>
                  <a:t>Pode-se concluir sobre rejeitar ou não rejeitar a hipótese nula (</a:t>
                </a:r>
                <a14:m>
                  <m:oMath xmlns:m="http://schemas.openxmlformats.org/officeDocument/2006/math">
                    <m:sSub>
                      <m:e>
                        <m:r>
                          <m:t>H</m:t>
                        </m:r>
                      </m:e>
                      <m:sub>
                        <m:r>
                          <m:t>0</m:t>
                        </m:r>
                      </m:sub>
                    </m:sSub>
                  </m:oMath>
                </a14:m>
                <a:r>
                  <a:rPr/>
                  <a:t>).</a:t>
                </a:r>
                <a:r>
                  <a:rPr baseline="30000"/>
                  <a:t>92</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161</a:t>
                </a:r>
              </a:p>
              <a:p>
                <a:pPr lvl="0"/>
                <a:r>
                  <a:rPr/>
                  <a:t>Após a coleta de dados: a análise de poder objetiva informar estudos futuros a respeito do tamanho da amostra necessário para a detecção de um efeito significativo pré-especificado.</a:t>
                </a:r>
                <a:r>
                  <a:rPr baseline="30000"/>
                  <a:t>161</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2024-01-09T05:35:23Z</dcterms:created>
  <dcterms:modified xsi:type="dcterms:W3CDTF">2024-01-09T02:35:31Z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