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002/sim.9592" TargetMode="External"/>
<Relationship Id="rId45" Type="http://schemas.openxmlformats.org/officeDocument/2006/relationships/hyperlink" Target="https://doi.org/10.18637/jss.v045.i0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doi.org/10.1136/bmj.318.7199.1667" TargetMode="External"/>
<Relationship Id="rId53" Type="http://schemas.openxmlformats.org/officeDocument/2006/relationships/hyperlink" Target="https://doi.org/10.4103/0019-5049.190623" TargetMode="External"/>
<Relationship Id="rId54" Type="http://schemas.openxmlformats.org/officeDocument/2006/relationships/hyperlink" Target="https://doi.org/10.1177/2192568217746998" TargetMode="External"/>
<Relationship Id="rId55" Type="http://schemas.openxmlformats.org/officeDocument/2006/relationships/hyperlink" Target="https://doi.org/10.4103/idoj.idoj_468_18" TargetMode="External"/>
<Relationship Id="rId56" Type="http://schemas.openxmlformats.org/officeDocument/2006/relationships/hyperlink" Target="https://doi.org/10.4103/0971-9784.148325" TargetMode="External"/>
<Relationship Id="rId57" Type="http://schemas.openxmlformats.org/officeDocument/2006/relationships/hyperlink" Target="https://doi.org/10.1136/bmj.312.7033.770" TargetMode="External"/>
<Relationship Id="rId58" Type="http://schemas.openxmlformats.org/officeDocument/2006/relationships/hyperlink" Target="https://doi.org/10.1002/pst.331" TargetMode="External"/>
<Relationship Id="rId59" Type="http://schemas.openxmlformats.org/officeDocument/2006/relationships/hyperlink" Target="https://doi.org/10.7275/QBPC-GK17" TargetMode="External"/>
<Relationship Id="rId60" Type="http://schemas.openxmlformats.org/officeDocument/2006/relationships/hyperlink" Target="https://doi.org/10.1111/j.2517-6161.1964.tb00553.x" TargetMode="External"/>
<Relationship Id="rId61" Type="http://schemas.openxmlformats.org/officeDocument/2006/relationships/hyperlink" Target="https://www.stats.ox.ac.uk/pub/MASS4/" TargetMode="External"/>
<Relationship Id="rId62" Type="http://schemas.openxmlformats.org/officeDocument/2006/relationships/hyperlink" Target="https://doi.org/10.1037/1082-989x.7.1.19" TargetMode="External"/>
<Relationship Id="rId63" Type="http://schemas.openxmlformats.org/officeDocument/2006/relationships/hyperlink" Target="https://doi.org/10.1136/bmj.332.7549.1080" TargetMode="External"/>
<Relationship Id="rId64" Type="http://schemas.openxmlformats.org/officeDocument/2006/relationships/hyperlink" Target="https://doi.org/10.1002/sim.2331" TargetMode="External"/>
<Relationship Id="rId65" Type="http://schemas.openxmlformats.org/officeDocument/2006/relationships/hyperlink" Target="https://doi.org/10.1002/sim.6986" TargetMode="External"/>
<Relationship Id="rId66" Type="http://schemas.openxmlformats.org/officeDocument/2006/relationships/hyperlink" Target="https://doi.org/10.1080/03610926.2016.1248783" TargetMode="External"/>
<Relationship Id="rId67" Type="http://schemas.openxmlformats.org/officeDocument/2006/relationships/hyperlink" Target="https://doi.org/10.1186/1471-2288-12-21" TargetMode="External"/>
<Relationship Id="rId68" Type="http://schemas.openxmlformats.org/officeDocument/2006/relationships/hyperlink" Target="https://doi.org/10.1002/1097-0142(1950)3:1&lt;32::aid-cncr2820030106&gt;3.0.co;2-3" TargetMode="External"/>
<Relationship Id="rId69" Type="http://schemas.openxmlformats.org/officeDocument/2006/relationships/hyperlink" Target="https://doi.org/10.1016/j.csda.2006.12.030" TargetMode="External"/>
<Relationship Id="rId70" Type="http://schemas.openxmlformats.org/officeDocument/2006/relationships/hyperlink" Target="https://doi.org/10.1080/14786440009463897" TargetMode="External"/>
<Relationship Id="rId71" Type="http://schemas.openxmlformats.org/officeDocument/2006/relationships/hyperlink" Target="https://doi.org/10.1016/s0167-5877(00)00115-x" TargetMode="External"/>
<Relationship Id="rId72" Type="http://schemas.openxmlformats.org/officeDocument/2006/relationships/hyperlink" Target="https://doi.org/10.1037/h0031619" TargetMode="External"/>
<Relationship Id="rId73" Type="http://schemas.openxmlformats.org/officeDocument/2006/relationships/hyperlink" Target="https://www.R-project.org/" TargetMode="External"/>
<Relationship Id="rId74" Type="http://schemas.openxmlformats.org/officeDocument/2006/relationships/hyperlink" Target="https://doi.org/10.4135/9781849208499" TargetMode="External"/>
<Relationship Id="rId75" Type="http://schemas.openxmlformats.org/officeDocument/2006/relationships/hyperlink" Target="https://doi.org/10.1152/advan.90123.2008" TargetMode="External"/>
<Relationship Id="rId76" Type="http://schemas.openxmlformats.org/officeDocument/2006/relationships/hyperlink" Target="https://doi.org/10.1136/bmj.309.6960.996" TargetMode="External"/>
<Relationship Id="rId77" Type="http://schemas.openxmlformats.org/officeDocument/2006/relationships/hyperlink" Target="https://www.R-project.org/" TargetMode="External"/>
<Relationship Id="rId78" Type="http://schemas.openxmlformats.org/officeDocument/2006/relationships/hyperlink" Target="https://doi.org/10.1111/j.2041-210x.2009.00001.x" TargetMode="External"/>
<Relationship Id="rId79" Type="http://schemas.openxmlformats.org/officeDocument/2006/relationships/hyperlink" Target="https://doi.org/10.18637/jss.v105.i07" TargetMode="External"/>
<Relationship Id="rId80" Type="http://schemas.openxmlformats.org/officeDocument/2006/relationships/hyperlink" Target="https://CRAN.R-project.org/package=DataEditR" TargetMode="External"/>
<Relationship Id="rId81" Type="http://schemas.openxmlformats.org/officeDocument/2006/relationships/hyperlink" Target="https://doi.org/10.1080/00031305.2017.1375989" TargetMode="External"/>
<Relationship Id="rId82" Type="http://schemas.openxmlformats.org/officeDocument/2006/relationships/hyperlink" Target="https://doi.org/10.1016/j.acra.2015.08.024" TargetMode="External"/>
<Relationship Id="rId83" Type="http://schemas.openxmlformats.org/officeDocument/2006/relationships/hyperlink" Target="https://CRAN.R-project.org/package=data.table" TargetMode="External"/>
<Relationship Id="rId84" Type="http://schemas.openxmlformats.org/officeDocument/2006/relationships/hyperlink" Target="https://doi.org/10.1016/0377-2217(86)90209-2" TargetMode="External"/>
<Relationship Id="rId85" Type="http://schemas.openxmlformats.org/officeDocument/2006/relationships/hyperlink" Target="https://doi.org/10.1177/019394598600800409" TargetMode="External"/>
<Relationship Id="rId86" Type="http://schemas.openxmlformats.org/officeDocument/2006/relationships/hyperlink" Target="https://doi.org/10.1207/s15327957pspr0203_4" TargetMode="External"/>
<Relationship Id="rId87" Type="http://schemas.openxmlformats.org/officeDocument/2006/relationships/hyperlink" Target="https://doi.org/10.1038/nature11556" TargetMode="External"/>
<Relationship Id="rId88" Type="http://schemas.openxmlformats.org/officeDocument/2006/relationships/hyperlink" Target="https://doi.org/10.1016/j.jtcvs.2015.09.085" TargetMode="External"/>
<Relationship Id="rId89" Type="http://schemas.openxmlformats.org/officeDocument/2006/relationships/hyperlink" Target="https://CRAN.R-project.org/package=explore" TargetMode="External"/>
<Relationship Id="rId90" Type="http://schemas.openxmlformats.org/officeDocument/2006/relationships/hyperlink" Target="https://www.R-project.org/" TargetMode="External"/>
<Relationship Id="rId91" Type="http://schemas.openxmlformats.org/officeDocument/2006/relationships/hyperlink" Target="https://CRAN.R-project.org/package=DataExplorer" TargetMode="External"/>
<Relationship Id="rId92" Type="http://schemas.openxmlformats.org/officeDocument/2006/relationships/hyperlink" Target="https://doi.org/10.1001/archpedi.157.4.321" TargetMode="External"/>
<Relationship Id="rId93" Type="http://schemas.openxmlformats.org/officeDocument/2006/relationships/hyperlink" Target="https://doi.org/10.1186/s13690-017-0180-1" TargetMode="External"/>
<Relationship Id="rId94" Type="http://schemas.openxmlformats.org/officeDocument/2006/relationships/hyperlink" Target="https://doi.org/10.18203/2349-3259.ijct20201720" TargetMode="External"/>
<Relationship Id="rId95" Type="http://schemas.openxmlformats.org/officeDocument/2006/relationships/hyperlink" Target="https://doi.org/10.1136/bmj.315.7104.364" TargetMode="External"/>
<Relationship Id="rId96" Type="http://schemas.openxmlformats.org/officeDocument/2006/relationships/hyperlink" Target="https://doi.org/10.1016/j.jclinepi.2019.06.011" TargetMode="External"/>
<Relationship Id="rId97" Type="http://schemas.openxmlformats.org/officeDocument/2006/relationships/hyperlink" Target="https://doi.org/10.4097/kja.20582" TargetMode="External"/>
<Relationship Id="rId98" Type="http://schemas.openxmlformats.org/officeDocument/2006/relationships/hyperlink" Target="https://CRAN.R-project.org/package=table1" TargetMode="External"/>
<Relationship Id="rId99" Type="http://schemas.openxmlformats.org/officeDocument/2006/relationships/hyperlink" Target="https://doi.org/10.4097/kja.21508" TargetMode="External"/>
<Relationship Id="rId100" Type="http://schemas.openxmlformats.org/officeDocument/2006/relationships/hyperlink" Target="https://ggplot2.tidyverse.org" TargetMode="External"/>
<Relationship Id="rId101" Type="http://schemas.openxmlformats.org/officeDocument/2006/relationships/hyperlink" Target="https://plotly-r.com" TargetMode="External"/>
<Relationship Id="rId102" Type="http://schemas.openxmlformats.org/officeDocument/2006/relationships/hyperlink" Target="https://github.com/taiyun/corrplot" TargetMode="External"/>
<Relationship Id="rId103" Type="http://schemas.openxmlformats.org/officeDocument/2006/relationships/hyperlink" Target="https://doi.org/10.1083/jcb.200611141" TargetMode="External"/>
<Relationship Id="rId104" Type="http://schemas.openxmlformats.org/officeDocument/2006/relationships/hyperlink" Target="https://doi.org/10.1161/circulationaha.118.037777" TargetMode="External"/>
<Relationship Id="rId105" Type="http://schemas.openxmlformats.org/officeDocument/2006/relationships/hyperlink" Target="https://CRAN.R-project.org/package=ggsci" TargetMode="External"/>
<Relationship Id="rId106" Type="http://schemas.openxmlformats.org/officeDocument/2006/relationships/hyperlink" Target="https://doi.org/10.7326/0003-4819-130-12-199906150-00008" TargetMode="External"/>
<Relationship Id="rId107" Type="http://schemas.openxmlformats.org/officeDocument/2006/relationships/hyperlink" Target="https://doi.org/10.1152/advan.90218.2008" TargetMode="External"/>
<Relationship Id="rId108" Type="http://schemas.openxmlformats.org/officeDocument/2006/relationships/hyperlink" Target="https://doi.org/10.2147/clep.s142940" TargetMode="External"/>
<Relationship Id="rId109" Type="http://schemas.openxmlformats.org/officeDocument/2006/relationships/hyperlink" Target="https://doi.org/10.1136/bmj.311.7003.485" TargetMode="External"/>
<Relationship Id="rId110" Type="http://schemas.openxmlformats.org/officeDocument/2006/relationships/hyperlink" Target="https://doi.org/10.1126/science.aaf5406" TargetMode="External"/>
<Relationship Id="rId111" Type="http://schemas.openxmlformats.org/officeDocument/2006/relationships/hyperlink" Target="https://doi.org/10.23637/ROTHAMSTED.8V61Q" TargetMode="External"/>
<Relationship Id="rId112" Type="http://schemas.openxmlformats.org/officeDocument/2006/relationships/hyperlink" Target="https://doi.org/10.1177/2515245918770963" TargetMode="External"/>
<Relationship Id="rId113" Type="http://schemas.openxmlformats.org/officeDocument/2006/relationships/hyperlink" Target="https://doi.org/10.1136/bmj.315.7105.422" TargetMode="External"/>
<Relationship Id="rId114" Type="http://schemas.openxmlformats.org/officeDocument/2006/relationships/hyperlink" Target="https://doi.org/10.1093/jisesa/iew092" TargetMode="External"/>
<Relationship Id="rId115" Type="http://schemas.openxmlformats.org/officeDocument/2006/relationships/hyperlink" Target="https://doi.org/10.4300/jgme-d-12-00156.1" TargetMode="External"/>
<Relationship Id="rId116" Type="http://schemas.openxmlformats.org/officeDocument/2006/relationships/hyperlink" Target="https://doi.org/10.1080/00031305.2016.1154108" TargetMode="External"/>
<Relationship Id="rId117" Type="http://schemas.openxmlformats.org/officeDocument/2006/relationships/hyperlink" Target="https://doi.org/10.1111/tri.12895" TargetMode="External"/>
<Relationship Id="rId118" Type="http://schemas.openxmlformats.org/officeDocument/2006/relationships/hyperlink" Target="https://doi.org/10.5395/rde.2015.40.4.328" TargetMode="External"/>
<Relationship Id="rId119" Type="http://schemas.openxmlformats.org/officeDocument/2006/relationships/hyperlink" Target="https://doi.org/10.3899/jrheum.211115" TargetMode="External"/>
<Relationship Id="rId120" Type="http://schemas.openxmlformats.org/officeDocument/2006/relationships/hyperlink" Target="https://doi.org/10.1073/pnas.2203150119" TargetMode="External"/>
<Relationship Id="rId121" Type="http://schemas.openxmlformats.org/officeDocument/2006/relationships/hyperlink" Target="https://doi.org/10.1002/cnr2.1211" TargetMode="External"/>
<Relationship Id="rId122" Type="http://schemas.openxmlformats.org/officeDocument/2006/relationships/hyperlink" Target="https://doi.org/10.1136/jim-2022-002479" TargetMode="External"/>
<Relationship Id="rId123" Type="http://schemas.openxmlformats.org/officeDocument/2006/relationships/hyperlink" Target="https://doi.org/10.1016/j.jid.2017.08.007" TargetMode="External"/>
<Relationship Id="rId124" Type="http://schemas.openxmlformats.org/officeDocument/2006/relationships/hyperlink" Target="https://doi.org/10.11613/bm.2010.004" TargetMode="External"/>
<Relationship Id="rId125" Type="http://schemas.openxmlformats.org/officeDocument/2006/relationships/hyperlink" Target="https://doi.org/10.4103/aca.aca_248_18" TargetMode="External"/>
<Relationship Id="rId126" Type="http://schemas.openxmlformats.org/officeDocument/2006/relationships/hyperlink" Target="https://doi.org/10.4103/jfmpc.jfmpc_433_21" TargetMode="External"/>
<Relationship Id="rId127" Type="http://schemas.openxmlformats.org/officeDocument/2006/relationships/hyperlink" Target="https://doi.org/10.4103/0301-4738.77005" TargetMode="External"/>
<Relationship Id="rId128" Type="http://schemas.openxmlformats.org/officeDocument/2006/relationships/hyperlink" Target="https://doi.org/10.1016/j.injr.2014.04.002" TargetMode="External"/>
<Relationship Id="rId129" Type="http://schemas.openxmlformats.org/officeDocument/2006/relationships/hyperlink" Target="https://doi.org/10.1371/journal.pone.0121945" TargetMode="External"/>
<Relationship Id="rId130" Type="http://schemas.openxmlformats.org/officeDocument/2006/relationships/hyperlink" Target="https://doi.org/10.1371/journal.pone.0121945"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11/j.1471-1842.2009.00848.x" TargetMode="External"/>
<Relationship Id="rId148" Type="http://schemas.openxmlformats.org/officeDocument/2006/relationships/hyperlink" Target="https://doi.org/10.5152/balkanmedj.2014.1408" TargetMode="External"/>
<Relationship Id="rId149" Type="http://schemas.openxmlformats.org/officeDocument/2006/relationships/hyperlink" Target="https://doi.org/10.5123/s1679-49742017000300022" TargetMode="External"/>
<Relationship Id="rId150" Type="http://schemas.openxmlformats.org/officeDocument/2006/relationships/hyperlink" Target="https://doi.org/10.1016/j.jclinepi.2017.02.016" TargetMode="External"/>
<Relationship Id="rId151" Type="http://schemas.openxmlformats.org/officeDocument/2006/relationships/hyperlink" Target="https://doi.org/10.1590/1980-265x-tce-2017-0311" TargetMode="External"/>
<Relationship Id="rId152" Type="http://schemas.openxmlformats.org/officeDocument/2006/relationships/hyperlink" Target="https://doi.org/10.1053/j.semnuclmed.2018.11.005" TargetMode="External"/>
<Relationship Id="rId153" Type="http://schemas.openxmlformats.org/officeDocument/2006/relationships/hyperlink" Target="https://doi.org/10.1002/ped4.12166" TargetMode="External"/>
<Relationship Id="rId154" Type="http://schemas.openxmlformats.org/officeDocument/2006/relationships/hyperlink" Target="https://doi.org/10.1186/s12967-020-02540-4" TargetMode="External"/>
<Relationship Id="rId155" Type="http://schemas.openxmlformats.org/officeDocument/2006/relationships/hyperlink" Target="https://doi.org/10.1016/j.jclinepi.2021.04.013" TargetMode="External"/>
<Relationship Id="rId156" Type="http://schemas.openxmlformats.org/officeDocument/2006/relationships/hyperlink" Target="https://doi.org/10.1002/cjs.11719" TargetMode="External"/>
<Relationship Id="rId157" Type="http://schemas.openxmlformats.org/officeDocument/2006/relationships/hyperlink" Target="https://doi.org/10.1016/j.jbusres.2021.04.070" TargetMode="External"/>
<Relationship Id="rId158" Type="http://schemas.openxmlformats.org/officeDocument/2006/relationships/hyperlink" Target="https://doi.org/10.1002/joe.22229" TargetMode="External"/>
<Relationship Id="rId159" Type="http://schemas.openxmlformats.org/officeDocument/2006/relationships/hyperlink" Target="https://doi.org/10.1136/bmj.309.6962.1128"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CRAN.R-project.org/package=rmarkdown" TargetMode="External"/>
<Relationship Id="rId192" Type="http://schemas.openxmlformats.org/officeDocument/2006/relationships/hyperlink" Target="https://doi.org/10.1016/j.jmsacl.2021.09.002" TargetMode="External"/>
<Relationship Id="rId193" Type="http://schemas.openxmlformats.org/officeDocument/2006/relationships/hyperlink" Target="https://CRAN.R-project.org/package=officedown" TargetMode="External"/>
<Relationship Id="rId194" Type="http://schemas.openxmlformats.org/officeDocument/2006/relationships/hyperlink" Target="https://github.com/rstudio/bookdown" TargetMode="External"/>
<Relationship Id="rId195" Type="http://schemas.openxmlformats.org/officeDocument/2006/relationships/hyperlink" Target="https://doi.org/10.1371/journal.pmed.1001747" TargetMode="External"/>
<Relationship Id="rId196" Type="http://schemas.openxmlformats.org/officeDocument/2006/relationships/hyperlink" Target="https://CRAN.R-project.org/package=projects" TargetMode="External"/>
<Relationship Id="rId197" Type="http://schemas.openxmlformats.org/officeDocument/2006/relationships/hyperlink" Target="https://doi.org/10.5167/UZH-205154" TargetMode="External"/>
<Relationship Id="rId198" Type="http://schemas.openxmlformats.org/officeDocument/2006/relationships/hyperlink" Target="https://doi.org/10.1038/nn.4550" TargetMode="External"/>
<Relationship Id="rId199" Type="http://schemas.openxmlformats.org/officeDocument/2006/relationships/hyperlink" Target="https://github.com/Pakillo/grateful" TargetMode="External"/>
<Relationship Id="rId200" Type="http://schemas.openxmlformats.org/officeDocument/2006/relationships/hyperlink" Target="https://CRAN.R-project.org/package=formatR" TargetMode="External"/>
<Relationship Id="rId201" Type="http://schemas.openxmlformats.org/officeDocument/2006/relationships/hyperlink" Target="https://CRAN.R-project.org/package=styler"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55,130,131</a:t>
                </a:r>
              </a:p>
              <a:p>
                <a:pPr lvl="0"/>
                <a:r>
                  <a:rPr/>
                  <a:t>Valores de correlação positivos representam uma relação direta entre as variáveis, tal que valores maiores de uma variável estão associados a valores maiores de outra variável.</a:t>
                </a:r>
                <a:r>
                  <a:rPr baseline="30000"/>
                  <a:t>130,131</a:t>
                </a:r>
              </a:p>
              <a:p>
                <a:pPr lvl="0"/>
                <a:r>
                  <a:rPr/>
                  <a:t>Valores de correlação negativos representam uma relação indireta (ou inversa) entre as variáveis, tal que valores maiores (menores) de uma variável estão associados a valores maiores (menores) de outra variável.</a:t>
                </a:r>
                <a:r>
                  <a:rPr baseline="30000"/>
                  <a:t>130,131</a:t>
                </a:r>
              </a:p>
              <a:p>
                <a:pPr lvl="0"/>
                <a:r>
                  <a:rPr/>
                  <a:t>Valores de correlação próximos de </a:t>
                </a:r>
                <a14:m>
                  <m:oMath xmlns:m="http://schemas.openxmlformats.org/officeDocument/2006/math">
                    <m:r>
                      <m:t>0</m:t>
                    </m:r>
                  </m:oMath>
                </a14:m>
                <a:r>
                  <a:rPr/>
                  <a:t> representam a inexistência de relação entre as variáveis.</a:t>
                </a:r>
                <a:r>
                  <a:rPr baseline="30000"/>
                  <a:t>130,131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130</a:t>
                </a:r>
              </a:p>
              <a:p>
                <a:pPr lvl="0"/>
                <a:r>
                  <a:rPr/>
                  <a:t>Tamanhos de efeito grande (ou qualquer outro) não representam necessariamente uma relação de concordância ou confiabilidade entre as variáveis.</a:t>
                </a:r>
                <a:r>
                  <a:rPr baseline="30000"/>
                  <a:t>130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130,131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130,131</a:t>
                </a:r>
              </a:p>
              <a:p>
                <a:pPr lvl="1"/>
                <a:r>
                  <a:rPr/>
                  <a:t>Tipo: paramétrico.</a:t>
                </a:r>
                <a:r>
                  <a:rPr baseline="30000"/>
                  <a:t>130,131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130,131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130</a:t>
                </a:r>
              </a:p>
              <a:p>
                <a:pPr lvl="1"/>
                <a:r>
                  <a:rPr/>
                  <a:t>Tipo: paramétrico.</a:t>
                </a:r>
                <a:r>
                  <a:rPr baseline="30000"/>
                  <a:t>130</a:t>
                </a:r>
              </a:p>
              <a:p>
                <a:pPr lvl="1"/>
                <a:r>
                  <a:rPr/>
                  <a:t>Hipóteses:</a:t>
                </a:r>
                <a:r>
                  <a:rPr baseline="30000"/>
                  <a:t>130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130,131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130,131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130,131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132,133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133</a:t>
                </a:r>
              </a:p>
              <a:p>
                <a:pPr lvl="1"/>
                <a:r>
                  <a:rPr/>
                  <a:t>Tipo: não paramétrico.</a:t>
                </a:r>
                <a:r>
                  <a:rPr baseline="30000"/>
                  <a:t>132,133</a:t>
                </a:r>
              </a:p>
              <a:p>
                <a:pPr lvl="1"/>
                <a:r>
                  <a:rPr/>
                  <a:t>Suposições:</a:t>
                </a:r>
                <a:r>
                  <a:rPr baseline="30000"/>
                  <a:t>132,133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132,133</a:t>
                </a:r>
              </a:p>
              <a:p>
                <a:pPr lvl="1"/>
                <a:r>
                  <a:rPr/>
                  <a:t>O teste exato de Fisher avalia a hipótese nula de independência aplicando a distribuição hipergeométrica dos números nas células da tabela.</a:t>
                </a:r>
                <a:r>
                  <a:rPr baseline="30000"/>
                  <a:t>133</a:t>
                </a:r>
              </a:p>
              <a:p>
                <a:pPr lvl="1"/>
                <a:r>
                  <a:rPr/>
                  <a:t>Hipóteses:</a:t>
                </a:r>
                <a:r>
                  <a:rPr baseline="30000"/>
                  <a:t>132,133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132,133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130,131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130,131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130,131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112</a:t>
            </a:r>
          </a:p>
          <a:p>
            <a:pPr lvl="0"/>
            <a:r>
              <a:rPr/>
              <a:t>Para estimar os efeitos imparciais de um fator de exposição primária sobre uma variável de desfecho, frequentemente constroem-se modelos estatísticos de regressão.</a:t>
            </a:r>
            <a:r>
              <a:rPr baseline="30000"/>
              <a:t>135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136</a:t>
            </a:r>
          </a:p>
          <a:p>
            <a:pPr lvl="0"/>
            <a:r>
              <a:rPr/>
              <a:t>Variáveis categóricas nominais, com 2 ou mais níveis, devem ser subdivididas em variáveis fictícias dicotômicas para ser usada em modelos de regressão.</a:t>
            </a:r>
            <a:r>
              <a:rPr baseline="30000"/>
              <a:t>137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137</a:t>
            </a:r>
          </a:p>
          <a:p>
            <a:pPr lvl="0" indent="0" marL="0">
              <a:buNone/>
            </a:pPr>
          </a:p>
          <a:p>
            <a:pPr lvl="0" indent="0" marL="0">
              <a:buNone/>
            </a:pPr>
            <a:r>
              <a:rPr/>
              <a:t>O pacote </a:t>
            </a:r>
            <a:r>
              <a:rPr i="1"/>
              <a:t>fastDummies</a:t>
            </a:r>
            <a:r>
              <a:rPr baseline="30000"/>
              <a:t>138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139</a:t>
            </a:r>
          </a:p>
          <a:p>
            <a:pPr lvl="0"/>
            <a:r>
              <a:rPr/>
              <a:t>A análise multivariável (ou múltiplo) consiste em modelos estatísticos com 1 variável dependente (desfecho) e duas ou mais variáveis independentes.</a:t>
            </a:r>
            <a:r>
              <a:rPr baseline="30000"/>
              <a:t>139</a:t>
            </a:r>
          </a:p>
          <a:p>
            <a:pPr lvl="0"/>
            <a:r>
              <a:rPr/>
              <a:t>A análise multivariada consiste em modelos estatísticos com 2 ou mais variáveis dependente (desfechos) e duas ou mais variáveis independentes.</a:t>
            </a:r>
            <a:r>
              <a:rPr baseline="30000"/>
              <a:t>139</a:t>
            </a:r>
          </a:p>
          <a:p>
            <a:pPr lvl="0" indent="0" marL="0">
              <a:buNone/>
            </a:pPr>
          </a:p>
          <a:p>
            <a:pPr lvl="0" indent="0" marL="0">
              <a:buNone/>
            </a:pPr>
            <a:r>
              <a:rPr/>
              <a:t>O pacote </a:t>
            </a:r>
            <a:r>
              <a:rPr i="1"/>
              <a:t>modelsummary</a:t>
            </a:r>
            <a:r>
              <a:rPr baseline="30000"/>
              <a:t>140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141</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141</a:t>
            </a:r>
          </a:p>
          <a:p>
            <a:pPr lvl="0" indent="0" marL="0">
              <a:buNone/>
            </a:pPr>
          </a:p>
          <a:p>
            <a:pPr lvl="0" indent="0" marL="0">
              <a:spcBef>
                <a:spcPts val="3000"/>
              </a:spcBef>
              <a:buNone/>
            </a:pPr>
            <a:r>
              <a:rPr b="1"/>
              <a:t>O que é efeito de modificação?</a:t>
            </a:r>
          </a:p>
          <a:p>
            <a:pPr lvl="0"/>
            <a:r>
              <a:rPr/>
              <a:t>.</a:t>
            </a:r>
            <a:r>
              <a:rPr baseline="30000"/>
              <a:t>141</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142</a:t>
            </a:r>
          </a:p>
          <a:p>
            <a:pPr lvl="0"/>
            <a:r>
              <a:rPr/>
              <a:t>.</a:t>
            </a:r>
            <a:r>
              <a:rPr baseline="30000"/>
              <a:t>141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de mediação?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indireto?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total?</a:t>
            </a:r>
          </a:p>
          <a:p>
            <a:pPr lvl="0"/>
            <a:r>
              <a:rPr/>
              <a:t>.</a:t>
            </a:r>
            <a:r>
              <a:rPr baseline="30000"/>
              <a:t>143</a:t>
            </a:r>
          </a:p>
          <a:p>
            <a:pPr lvl="0"/>
            <a:r>
              <a:rPr/>
              <a:t>.</a:t>
            </a:r>
            <a:r>
              <a:rPr baseline="30000"/>
              <a:t>141</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116,144,145</a:t>
                </a:r>
              </a:p>
              <a:p>
                <a:pPr lvl="0"/>
                <a:r>
                  <a:rPr/>
                  <a:t>A seleção bivariada de variáveis torna o modelo mais suscetível a otimismo no ajuste se as variáveis de confundimento não são adequadamente controladas.</a:t>
                </a:r>
                <a:r>
                  <a:rPr baseline="30000"/>
                  <a:t>144,145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116</a:t>
                </a:r>
              </a:p>
              <a:p>
                <a:pPr lvl="0"/>
                <a:r>
                  <a:rPr/>
                  <a:t>Os coeficientes de regressão geralmente dependem do conjunto de variáveis do modelo e, portanto, podem mudam de valor (“mudança na estimativa” positiva ou negativa) se uma (ou mais) variável(is) for(em) eliminada(s) do modelo.</a:t>
                </a:r>
                <a:r>
                  <a:rPr baseline="30000"/>
                  <a:t>116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137</a:t>
                </a:r>
              </a:p>
              <a:p>
                <a:pPr lvl="0"/>
                <a:r>
                  <a:rPr/>
                  <a:t>Nenhum método de regressão gradual garante a seleção ótima de variáveis de um banco de dados.</a:t>
                </a:r>
                <a:r>
                  <a:rPr baseline="30000"/>
                  <a:t>137</a:t>
                </a:r>
              </a:p>
              <a:p>
                <a:pPr lvl="0"/>
                <a:r>
                  <a:rPr/>
                  <a:t>As regras de término da regressão baseadas em p-valor tendem a ser arbitrárias.</a:t>
                </a:r>
                <a:r>
                  <a:rPr baseline="30000"/>
                  <a:t>137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145</a:t>
                </a:r>
              </a:p>
              <a:p>
                <a:pPr lvl="0"/>
                <a:r>
                  <a:rPr/>
                  <a:t>Em caso de uma proporção baixa entre o número de participantes e de variáveis, use o conhecimento prévio da literatura para selecionar um pequeno conjunto de variáveis candidatas.</a:t>
                </a:r>
                <a:r>
                  <a:rPr baseline="30000"/>
                  <a:t>145</a:t>
                </a:r>
              </a:p>
              <a:p>
                <a:pPr lvl="0"/>
                <a:r>
                  <a:rPr/>
                  <a:t>Colapse categorias com contagem nula (células com valor igual a 0) de variáveis candidatas.</a:t>
                </a:r>
                <a:r>
                  <a:rPr baseline="30000"/>
                  <a:t>145</a:t>
                </a:r>
              </a:p>
              <a:p>
                <a:pPr lvl="0"/>
                <a:r>
                  <a:rPr/>
                  <a:t>Use simulações de dados para identificar qual(is) variável(is) está(ão) causando problemas de convergência do ajuste do modelo.</a:t>
                </a:r>
                <a:r>
                  <a:rPr baseline="30000"/>
                  <a:t>145</a:t>
                </a:r>
              </a:p>
              <a:p>
                <a:pPr lvl="0"/>
                <a:r>
                  <a:rPr/>
                  <a:t>A eliminação retroativa tem sido recomendada como a abordagem de regressão gradual mais confiável entre aquelas que podem ser facilmente alcançadas com programas de computador.</a:t>
                </a:r>
                <a:r>
                  <a:rPr baseline="30000"/>
                  <a:t>116</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146–155</a:t>
            </a:r>
          </a:p>
          <a:p>
            <a:pPr lvl="0"/>
            <a:r>
              <a:rPr i="1"/>
              <a:t>Estudos básicos</a:t>
            </a:r>
            <a:r>
              <a:rPr baseline="30000"/>
              <a:t>147,152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153,155</a:t>
            </a:r>
          </a:p>
          <a:p>
            <a:pPr lvl="0"/>
            <a:r>
              <a:rPr i="1"/>
              <a:t>Estudos observacionais</a:t>
            </a:r>
            <a:r>
              <a:rPr baseline="30000"/>
              <a:t>147,152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151,154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148,150</a:t>
            </a:r>
          </a:p>
          <a:p>
            <a:pPr lvl="1"/>
            <a:r>
              <a:rPr/>
              <a:t>Validade</a:t>
            </a:r>
          </a:p>
          <a:p>
            <a:pPr lvl="1"/>
            <a:r>
              <a:rPr/>
              <a:t>Confiabilidade</a:t>
            </a:r>
          </a:p>
          <a:p>
            <a:pPr lvl="1"/>
            <a:r>
              <a:rPr/>
              <a:t>Concordância</a:t>
            </a:r>
          </a:p>
          <a:p>
            <a:pPr lvl="0"/>
            <a:r>
              <a:rPr i="1"/>
              <a:t>Estudos quase-experimentais</a:t>
            </a:r>
            <a:r>
              <a:rPr baseline="30000"/>
              <a:t>149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147,152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147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156,157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158</a:t>
            </a:r>
          </a:p>
          <a:p>
            <a:pPr lvl="0"/>
            <a:r>
              <a:rPr/>
              <a:t>As variáveis escolhidas para pareamento devem ter relação com as variáveis de desfecho, mas não são de interesse elas mesmas.</a:t>
            </a:r>
            <a:r>
              <a:rPr baseline="30000"/>
              <a:t>158</a:t>
            </a:r>
          </a:p>
          <a:p>
            <a:pPr lvl="0"/>
            <a:r>
              <a:rPr/>
              <a:t>O ajuste por pareamento deve ser incluído nas análises estatísticas mesmo que as variáveis de pareamento não sejam consideradas prognósticas ou confundidores na amostra estudada.</a:t>
            </a:r>
            <a:r>
              <a:rPr baseline="30000"/>
              <a:t>158</a:t>
            </a:r>
          </a:p>
          <a:p>
            <a:pPr lvl="0"/>
            <a:r>
              <a:rPr/>
              <a:t>A ausência de evidência estatística de diferença entre grupos não é considerada pareamento.</a:t>
            </a:r>
            <a:r>
              <a:rPr baseline="30000"/>
              <a:t>158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93,166</a:t>
            </a:r>
          </a:p>
          <a:p>
            <a:pPr lvl="0"/>
            <a:r>
              <a:rPr/>
              <a:t>Viés.</a:t>
            </a:r>
            <a:r>
              <a:rPr baseline="30000"/>
              <a:t>93,166</a:t>
            </a:r>
          </a:p>
          <a:p>
            <a:pPr lvl="0"/>
            <a:r>
              <a:rPr/>
              <a:t>Tamanho da amostra.</a:t>
            </a:r>
            <a:r>
              <a:rPr baseline="30000"/>
              <a:t>93,166</a:t>
            </a:r>
          </a:p>
          <a:p>
            <a:pPr lvl="0"/>
            <a:r>
              <a:rPr/>
              <a:t>Má conduta científica.</a:t>
            </a:r>
            <a:r>
              <a:rPr baseline="30000"/>
              <a:t>93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141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142</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boa/alta/excelebt)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172</a:t>
            </a:r>
          </a:p>
          <a:p>
            <a:pPr lvl="0"/>
            <a:r>
              <a:rPr/>
              <a:t>As probabildidades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193</a:t>
            </a:r>
          </a:p>
          <a:p>
            <a:pPr lvl="0"/>
            <a:r>
              <a:rPr/>
              <a:t>O RMarkdown</a:t>
            </a:r>
            <a:r>
              <a:rPr baseline="30000"/>
              <a:t>192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194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195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196</a:t>
            </a:r>
          </a:p>
          <a:p>
            <a:pPr lvl="0" indent="0" marL="0">
              <a:buNone/>
            </a:pPr>
          </a:p>
          <a:p>
            <a:pPr lvl="0" indent="0" marL="0">
              <a:buNone/>
            </a:pPr>
            <a:r>
              <a:rPr/>
              <a:t>O pacote </a:t>
            </a:r>
            <a:r>
              <a:rPr i="1"/>
              <a:t>projects</a:t>
            </a:r>
            <a:r>
              <a:rPr baseline="30000"/>
              <a:t>197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198</a:t>
            </a:r>
          </a:p>
          <a:p>
            <a:pPr lvl="0"/>
            <a:r>
              <a:rPr/>
              <a:t>Defina os tipos de variáveis adequadamente no banco de dados.</a:t>
            </a:r>
            <a:r>
              <a:rPr baseline="30000"/>
              <a:t>198</a:t>
            </a:r>
          </a:p>
          <a:p>
            <a:pPr lvl="0"/>
            <a:r>
              <a:rPr/>
              <a:t>Defina constantes - isto é, variáveis de valor fixo - ao invés de digitar valores.</a:t>
            </a:r>
            <a:r>
              <a:rPr baseline="30000"/>
              <a:t>198</a:t>
            </a:r>
          </a:p>
          <a:p>
            <a:pPr lvl="0"/>
            <a:r>
              <a:rPr/>
              <a:t>Use e cite os pacotes disponíveis para suas análises.</a:t>
            </a:r>
            <a:r>
              <a:rPr baseline="30000"/>
              <a:t>198</a:t>
            </a:r>
          </a:p>
          <a:p>
            <a:pPr lvl="0"/>
            <a:r>
              <a:rPr/>
              <a:t>Controle as versões do script.</a:t>
            </a:r>
            <a:r>
              <a:rPr baseline="30000"/>
              <a:t>198,199</a:t>
            </a:r>
          </a:p>
          <a:p>
            <a:pPr lvl="0"/>
            <a:r>
              <a:rPr/>
              <a:t>Teste o script antes de sua utilização.</a:t>
            </a:r>
            <a:r>
              <a:rPr baseline="30000"/>
              <a:t>198</a:t>
            </a:r>
          </a:p>
          <a:p>
            <a:pPr lvl="0"/>
            <a:r>
              <a:rPr/>
              <a:t>Conduza revisão por pares do código durante a redação (digitação em dupla).</a:t>
            </a:r>
            <a:r>
              <a:rPr baseline="30000"/>
              <a:t>198</a:t>
            </a:r>
          </a:p>
          <a:p>
            <a:pPr lvl="0" indent="0" marL="0">
              <a:buNone/>
            </a:pPr>
          </a:p>
          <a:p>
            <a:pPr lvl="0" indent="0" marL="0">
              <a:buNone/>
            </a:pPr>
            <a:r>
              <a:rPr/>
              <a:t>O pacote </a:t>
            </a:r>
            <a:r>
              <a:rPr i="1"/>
              <a:t>grateful</a:t>
            </a:r>
            <a:r>
              <a:rPr baseline="30000"/>
              <a:t>200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201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202</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199</a:t>
            </a:r>
          </a:p>
          <a:p>
            <a:pPr lvl="0"/>
            <a:r>
              <a:rPr/>
              <a:t>Minimamente, partes importantes incluindo implementações de novos algoritmos e dados que permitam reproduzir um resultado importante.</a:t>
            </a:r>
            <a:r>
              <a:rPr baseline="30000"/>
              <a:t>199</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199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199</a:t>
            </a:r>
          </a:p>
          <a:p>
            <a:pPr lvl="0"/>
            <a:r>
              <a:rPr/>
              <a:t>Compartilhe todos os pacotes relacionados à sua análise.</a:t>
            </a:r>
            <a:r>
              <a:rPr baseline="30000"/>
              <a:t>203</a:t>
            </a:r>
          </a:p>
          <a:p>
            <a:pPr lvl="0"/>
            <a:r>
              <a:rPr/>
              <a:t>Providencie a documentação sobre seu script (ex.: arquivo README).</a:t>
            </a:r>
            <a:r>
              <a:rPr baseline="30000"/>
              <a:t>199</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121</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95</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103</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120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Cao Y, Allore H, Vander Wyk B, Gutman R. Review and evaluation of imputation methods for multivariate longitudinal data with mixed-type incomplete variables. </a:t>
            </a:r>
            <a:r>
              <a:rPr i="1"/>
              <a:t>Statistics in Medicine</a:t>
            </a:r>
            <a:r>
              <a:rPr/>
              <a:t>. October 2022. doi:</a:t>
            </a:r>
            <a:r>
              <a:rPr>
                <a:hlinkClick r:id="rId44"/>
              </a:rPr>
              <a:t>10.1002/sim.9592</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Altman DG, Bland JM. Statistics notes Variables and parameters. </a:t>
            </a:r>
            <a:r>
              <a:rPr i="1"/>
              <a:t>BMJ</a:t>
            </a:r>
            <a:r>
              <a:rPr/>
              <a:t>. 1999;318(7199):1667-1667. doi:</a:t>
            </a:r>
            <a:r>
              <a:rPr>
                <a:hlinkClick r:id="rId52"/>
              </a:rPr>
              <a:t>10.1136/bmj.318.7199.1667</a:t>
            </a:r>
          </a:p>
          <a:p>
            <a:pPr lvl="0" indent="0" marL="0">
              <a:buNone/>
            </a:pPr>
            <a:r>
              <a:rPr/>
              <a:t>52. Ali Z, Bhaskar Sb. Basic statistical tools in research and data analysis. </a:t>
            </a:r>
            <a:r>
              <a:rPr i="1"/>
              <a:t>Indian Journal of Anaesthesia</a:t>
            </a:r>
            <a:r>
              <a:rPr/>
              <a:t>. 2016;60(9):662. doi:</a:t>
            </a:r>
            <a:r>
              <a:rPr>
                <a:hlinkClick r:id="rId53"/>
              </a:rPr>
              <a:t>10.4103/0019-5049.190623</a:t>
            </a:r>
          </a:p>
          <a:p>
            <a:pPr lvl="0" indent="0" marL="0">
              <a:buNone/>
            </a:pPr>
            <a:r>
              <a:rPr/>
              <a:t>53. Dettori JR, Norvell DC. The Anatomy of Data. </a:t>
            </a:r>
            <a:r>
              <a:rPr i="1"/>
              <a:t>Global Spine Journal</a:t>
            </a:r>
            <a:r>
              <a:rPr/>
              <a:t>. 2018;8(3):311-313. doi:</a:t>
            </a:r>
            <a:r>
              <a:rPr>
                <a:hlinkClick r:id="rId54"/>
              </a:rPr>
              <a:t>10.1177/2192568217746998</a:t>
            </a:r>
          </a:p>
          <a:p>
            <a:pPr lvl="0" indent="0" marL="0">
              <a:buNone/>
            </a:pPr>
            <a:r>
              <a:rPr/>
              <a:t>54. Kaliyadan F, Kulkarni V. Types of variables, descriptive statistics, and sample size. </a:t>
            </a:r>
            <a:r>
              <a:rPr i="1"/>
              <a:t>Indian Dermatology Online Journal</a:t>
            </a:r>
            <a:r>
              <a:rPr/>
              <a:t>. 2019;10(1):82. doi:</a:t>
            </a:r>
            <a:r>
              <a:rPr>
                <a:hlinkClick r:id="rId55"/>
              </a:rPr>
              <a:t>10.4103/idoj.idoj_468_18</a:t>
            </a:r>
          </a:p>
          <a:p>
            <a:pPr lvl="0" indent="0" marL="0">
              <a:buNone/>
            </a:pPr>
            <a:r>
              <a:rPr/>
              <a:t>55. Barkan H. Statistics in clinical research: Important considerations. </a:t>
            </a:r>
            <a:r>
              <a:rPr i="1"/>
              <a:t>Annals of Cardiac Anaesthesia</a:t>
            </a:r>
            <a:r>
              <a:rPr/>
              <a:t>. 2015;18(1):74. doi:</a:t>
            </a:r>
            <a:r>
              <a:rPr>
                <a:hlinkClick r:id="rId56"/>
              </a:rPr>
              <a:t>10.4103/0971-9784.148325</a:t>
            </a:r>
          </a:p>
          <a:p>
            <a:pPr lvl="0" indent="0" marL="0">
              <a:buNone/>
            </a:pPr>
            <a:r>
              <a:rPr/>
              <a:t>56. Bland JM, Altman DG. Statistics Notes: Transforming data. </a:t>
            </a:r>
            <a:r>
              <a:rPr i="1"/>
              <a:t>BMJ</a:t>
            </a:r>
            <a:r>
              <a:rPr/>
              <a:t>. 1996;312(7033):770-770. doi:</a:t>
            </a:r>
            <a:r>
              <a:rPr>
                <a:hlinkClick r:id="rId57"/>
              </a:rPr>
              <a:t>10.1136/bmj.312.7033.770</a:t>
            </a:r>
          </a:p>
          <a:p>
            <a:pPr lvl="0" indent="0" marL="0">
              <a:buNone/>
            </a:pPr>
            <a:r>
              <a:rPr/>
              <a:t>57. Fedorov V, Mannino F, Zhang R. Consequences of dichotomization. </a:t>
            </a:r>
            <a:r>
              <a:rPr i="1"/>
              <a:t>Pharmaceutical Statistics</a:t>
            </a:r>
            <a:r>
              <a:rPr/>
              <a:t>. 2009;8(1):50-61. doi:</a:t>
            </a:r>
            <a:r>
              <a:rPr>
                <a:hlinkClick r:id="rId58"/>
              </a:rPr>
              <a:t>10.1002/pst.331</a:t>
            </a:r>
          </a:p>
          <a:p>
            <a:pPr lvl="0" indent="0" marL="0">
              <a:buNone/>
            </a:pPr>
            <a:r>
              <a:rPr/>
              <a:t>58. Osborne J. Improving your data transformations: Applying the box-cox transformation. </a:t>
            </a:r>
            <a:r>
              <a:rPr i="1"/>
              <a:t>University of Massachusetts Amherst</a:t>
            </a:r>
            <a:r>
              <a:rPr/>
              <a:t>. 2010. doi:</a:t>
            </a:r>
            <a:r>
              <a:rPr>
                <a:hlinkClick r:id="rId59"/>
              </a:rPr>
              <a:t>10.7275/QBPC-GK17</a:t>
            </a:r>
          </a:p>
          <a:p>
            <a:pPr lvl="0" indent="0" marL="0">
              <a:buNone/>
            </a:pPr>
            <a:r>
              <a:rPr/>
              <a:t>59. Box GEP, Cox DR. An Analysis of Transformations. </a:t>
            </a:r>
            <a:r>
              <a:rPr i="1"/>
              <a:t>Journal of the Royal Statistical Society: Series B (Methodological)</a:t>
            </a:r>
            <a:r>
              <a:rPr/>
              <a:t>. 1964;26(2):211-243. doi:</a:t>
            </a:r>
            <a:r>
              <a:rPr>
                <a:hlinkClick r:id="rId60"/>
              </a:rPr>
              <a:t>10.1111/j.2517-6161.1964.tb00553.x</a:t>
            </a:r>
          </a:p>
          <a:p>
            <a:pPr lvl="0" indent="0" marL="0">
              <a:buNone/>
            </a:pPr>
            <a:r>
              <a:rPr/>
              <a:t>60. Venables WN, Ripley BD. Modern applied statistics with s. 2002. </a:t>
            </a:r>
            <a:r>
              <a:rPr>
                <a:hlinkClick r:id="rId61"/>
              </a:rPr>
              <a:t>https://www.stats.ox.ac.uk/pub/MASS4/.</a:t>
            </a:r>
          </a:p>
          <a:p>
            <a:pPr lvl="0" indent="0" marL="0">
              <a:buNone/>
            </a:pPr>
            <a:r>
              <a:rPr/>
              <a:t>61. MacCallum RC, Zhang S, Preacher KJ, Rucker DD. On the practice of dichotomization of quantitative variables. </a:t>
            </a:r>
            <a:r>
              <a:rPr i="1"/>
              <a:t>Psychological Methods</a:t>
            </a:r>
            <a:r>
              <a:rPr/>
              <a:t>. 2002;7(1):19-40. doi:</a:t>
            </a:r>
            <a:r>
              <a:rPr>
                <a:hlinkClick r:id="rId62"/>
              </a:rPr>
              <a:t>10.1037/1082-989x.7.1.19</a:t>
            </a:r>
          </a:p>
          <a:p>
            <a:pPr lvl="0" indent="0" marL="0">
              <a:buNone/>
            </a:pPr>
            <a:r>
              <a:rPr/>
              <a:t>62. Altman DG, Royston P. The cost of dichotomising continuous variables. </a:t>
            </a:r>
            <a:r>
              <a:rPr i="1"/>
              <a:t>BMJ</a:t>
            </a:r>
            <a:r>
              <a:rPr/>
              <a:t>. 2006;332(7549):1080.1. doi:</a:t>
            </a:r>
            <a:r>
              <a:rPr>
                <a:hlinkClick r:id="rId63"/>
              </a:rPr>
              <a:t>10.1136/bmj.332.7549.1080</a:t>
            </a:r>
          </a:p>
          <a:p>
            <a:pPr lvl="0" indent="0" marL="0">
              <a:buNone/>
            </a:pPr>
            <a:r>
              <a:rPr/>
              <a:t>63. Royston P, Altman DG, Sauerbrei W. Dichotomizing continuous predictors in multiple regression: a bad idea. </a:t>
            </a:r>
            <a:r>
              <a:rPr i="1"/>
              <a:t>Statistics in Medicine</a:t>
            </a:r>
            <a:r>
              <a:rPr/>
              <a:t>. 2005;25(1):127-141. doi:</a:t>
            </a:r>
            <a:r>
              <a:rPr>
                <a:hlinkClick r:id="rId64"/>
              </a:rPr>
              <a:t>10.1002/sim.2331</a:t>
            </a:r>
          </a:p>
          <a:p>
            <a:pPr lvl="0" indent="0" marL="0">
              <a:buNone/>
            </a:pPr>
            <a:r>
              <a:rPr/>
              <a:t>64.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5"/>
              </a:rPr>
              <a:t>10.1002/sim.6986</a:t>
            </a:r>
          </a:p>
          <a:p>
            <a:pPr lvl="0" indent="0" marL="0">
              <a:buNone/>
            </a:pPr>
            <a:r>
              <a:rPr/>
              <a:t>65.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6"/>
              </a:rPr>
              <a:t>10.1080/03610926.2016.1248783</a:t>
            </a:r>
          </a:p>
          <a:p>
            <a:pPr lvl="0" indent="0" marL="0">
              <a:buNone/>
            </a:pPr>
            <a:r>
              <a:rPr/>
              <a:t>66. Bennette C, Vickers A. Against quantiles: categorization of continuous variables in epidemiologic research, and its discontents. </a:t>
            </a:r>
            <a:r>
              <a:rPr i="1"/>
              <a:t>BMC Medical Research Methodology</a:t>
            </a:r>
            <a:r>
              <a:rPr/>
              <a:t>. 2012;12(1). doi:</a:t>
            </a:r>
            <a:r>
              <a:rPr>
                <a:hlinkClick r:id="rId67"/>
              </a:rPr>
              <a:t>10.1186/1471-2288-12-21</a:t>
            </a:r>
          </a:p>
          <a:p>
            <a:pPr lvl="0" indent="0" marL="0">
              <a:buNone/>
            </a:pPr>
            <a:r>
              <a:rPr/>
              <a:t>67. Youden WJ. Index for rating diagnostic tests. </a:t>
            </a:r>
            <a:r>
              <a:rPr i="1"/>
              <a:t>Cancer</a:t>
            </a:r>
            <a:r>
              <a:rPr/>
              <a:t>. 1950;3(1):32-35. doi:</a:t>
            </a:r>
            <a:r>
              <a:rPr>
                <a:hlinkClick r:id="rId68"/>
              </a:rPr>
              <a:t>10.1002/1097-0142(1950)3:1&lt;32::aid-cncr2820030106&gt;3.0.co;2-3</a:t>
            </a:r>
          </a:p>
          <a:p>
            <a:pPr lvl="0" indent="0" marL="0">
              <a:buNone/>
            </a:pPr>
            <a:r>
              <a:rPr/>
              <a:t>68. Strobl C, Boulesteix AL, Augustin T. Unbiased split selection for classification trees based on the Gini Index. </a:t>
            </a:r>
            <a:r>
              <a:rPr i="1"/>
              <a:t>Computational Statistics &amp; Data Analysis</a:t>
            </a:r>
            <a:r>
              <a:rPr/>
              <a:t>. 2007;52(1):483-501. doi:</a:t>
            </a:r>
            <a:r>
              <a:rPr>
                <a:hlinkClick r:id="rId69"/>
              </a:rPr>
              <a:t>10.1016/j.csda.2006.12.030</a:t>
            </a:r>
          </a:p>
          <a:p>
            <a:pPr lvl="0" indent="0" marL="0">
              <a:buNone/>
            </a:pPr>
            <a:r>
              <a:rPr/>
              <a:t>69.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0"/>
              </a:rPr>
              <a:t>10.1080/14786440009463897</a:t>
            </a:r>
          </a:p>
          <a:p>
            <a:pPr lvl="0" indent="0" marL="0">
              <a:buNone/>
            </a:pPr>
            <a:r>
              <a:rPr/>
              <a:t>70. Greiner M, Pfeiffer D, Smith RD. Principles and practical application of the receiver-operating characteristic analysis for diagnostic tests. </a:t>
            </a:r>
            <a:r>
              <a:rPr i="1"/>
              <a:t>Preventive Veterinary Medicine</a:t>
            </a:r>
            <a:r>
              <a:rPr/>
              <a:t>. 2000;45(1-2):23-41. doi:</a:t>
            </a:r>
            <a:r>
              <a:rPr>
                <a:hlinkClick r:id="rId71"/>
              </a:rPr>
              <a:t>10.1016/s0167-5877(00)00115-x</a:t>
            </a:r>
          </a:p>
          <a:p>
            <a:pPr lvl="0" indent="0" marL="0">
              <a:buNone/>
            </a:pPr>
            <a:r>
              <a:rPr/>
              <a:t>71. Fleiss JL. Measuring nominal scale agreement among many raters. </a:t>
            </a:r>
            <a:r>
              <a:rPr i="1"/>
              <a:t>Psychological Bulletin</a:t>
            </a:r>
            <a:r>
              <a:rPr/>
              <a:t>. 1971;76(5):378-382. doi:</a:t>
            </a:r>
            <a:r>
              <a:rPr>
                <a:hlinkClick r:id="rId72"/>
              </a:rPr>
              <a:t>10.1037/h0031619</a:t>
            </a:r>
          </a:p>
          <a:p>
            <a:pPr lvl="0" indent="0" marL="0">
              <a:buNone/>
            </a:pPr>
            <a:r>
              <a:rPr/>
              <a:t>72. R Core Team. R: A language and environment for statistical computing. 2023. </a:t>
            </a:r>
            <a:r>
              <a:rPr>
                <a:hlinkClick r:id="rId73"/>
              </a:rPr>
              <a:t>https://www.R-project.org/.</a:t>
            </a:r>
          </a:p>
          <a:p>
            <a:pPr lvl="0" indent="0" marL="0">
              <a:buNone/>
            </a:pPr>
            <a:r>
              <a:rPr/>
              <a:t>73. Kanji G. 100 statistical tests. 2006. doi:</a:t>
            </a:r>
            <a:r>
              <a:rPr>
                <a:hlinkClick r:id="rId74"/>
              </a:rPr>
              <a:t>10.4135/9781849208499</a:t>
            </a:r>
          </a:p>
          <a:p>
            <a:pPr lvl="0" indent="0" marL="0">
              <a:buNone/>
            </a:pPr>
            <a:r>
              <a:rPr/>
              <a:t>74. Curran-Everett D. Explorations in statistics: standard deviations and standard errors. </a:t>
            </a:r>
            <a:r>
              <a:rPr i="1"/>
              <a:t>Advances in Physiology Education</a:t>
            </a:r>
            <a:r>
              <a:rPr/>
              <a:t>. 2008;32(3):203-208. doi:</a:t>
            </a:r>
            <a:r>
              <a:rPr>
                <a:hlinkClick r:id="rId75"/>
              </a:rPr>
              <a:t>10.1152/advan.90123.2008</a:t>
            </a:r>
          </a:p>
          <a:p>
            <a:pPr lvl="0" indent="0" marL="0">
              <a:buNone/>
            </a:pPr>
            <a:r>
              <a:rPr/>
              <a:t>75. Altman DG, Bland JM. Statistics Notes: Quartiles, quintiles, centiles, and other quantiles. </a:t>
            </a:r>
            <a:r>
              <a:rPr i="1"/>
              <a:t>BMJ</a:t>
            </a:r>
            <a:r>
              <a:rPr/>
              <a:t>. 1994;309(6960):996-996. doi:</a:t>
            </a:r>
            <a:r>
              <a:rPr>
                <a:hlinkClick r:id="rId76"/>
              </a:rPr>
              <a:t>10.1136/bmj.309.6960.996</a:t>
            </a:r>
          </a:p>
          <a:p>
            <a:pPr lvl="0" indent="0" marL="0">
              <a:buNone/>
            </a:pPr>
            <a:r>
              <a:rPr/>
              <a:t>76. R Core Team. R: A language and environment for statistical computing. 2022. </a:t>
            </a:r>
            <a:r>
              <a:rPr>
                <a:hlinkClick r:id="rId77"/>
              </a:rPr>
              <a:t>https://www.R-project.org/.</a:t>
            </a:r>
          </a:p>
          <a:p>
            <a:pPr lvl="0" indent="0" marL="0">
              <a:buNone/>
            </a:pPr>
            <a:r>
              <a:rPr/>
              <a:t>77. Zuur AF, Ieno EN, Elphick CS. A protocol for data exploration to avoid common statistical problems. </a:t>
            </a:r>
            <a:r>
              <a:rPr i="1"/>
              <a:t>Methods in Ecology and Evolution</a:t>
            </a:r>
            <a:r>
              <a:rPr/>
              <a:t>. 2009;1(1):3-14. doi:</a:t>
            </a:r>
            <a:r>
              <a:rPr>
                <a:hlinkClick r:id="rId78"/>
              </a:rPr>
              <a:t>10.1111/j.2041-210x.2009.00001.x</a:t>
            </a:r>
          </a:p>
          <a:p>
            <a:pPr lvl="0" indent="0" marL="0">
              <a:buNone/>
            </a:pPr>
            <a:r>
              <a:rPr/>
              <a:t>78. Tierney N, Cook D. Expanding Tidy Data Principles to Facilitate Missing Data Exploration, Visualization and Assessment of Imputations. </a:t>
            </a:r>
            <a:r>
              <a:rPr i="1"/>
              <a:t>Journal of Statistical Software</a:t>
            </a:r>
            <a:r>
              <a:rPr/>
              <a:t>. 2023;105(7). doi:</a:t>
            </a:r>
            <a:r>
              <a:rPr>
                <a:hlinkClick r:id="rId79"/>
              </a:rPr>
              <a:t>10.18637/jss.v105.i07</a:t>
            </a:r>
          </a:p>
          <a:p>
            <a:pPr lvl="0" indent="0" marL="0">
              <a:buNone/>
            </a:pPr>
            <a:r>
              <a:rPr/>
              <a:t>79. Hammill D. DataEditR: An interactive editor for viewing, entering, filtering &amp; editing data. 2022. </a:t>
            </a:r>
            <a:r>
              <a:rPr>
                <a:hlinkClick r:id="rId80"/>
              </a:rPr>
              <a:t>https://CRAN.R-project.org/package=DataEditR.</a:t>
            </a:r>
          </a:p>
          <a:p>
            <a:pPr lvl="0" indent="0" marL="0">
              <a:buNone/>
            </a:pPr>
            <a:r>
              <a:rPr/>
              <a:t>80. Broman KW, Woo KH. Data Organization in Spreadsheets. </a:t>
            </a:r>
            <a:r>
              <a:rPr i="1"/>
              <a:t>The American Statistician</a:t>
            </a:r>
            <a:r>
              <a:rPr/>
              <a:t>. 2018;72(1):2-10. doi:</a:t>
            </a:r>
            <a:r>
              <a:rPr>
                <a:hlinkClick r:id="rId81"/>
              </a:rPr>
              <a:t>10.1080/00031305.2017.1375989</a:t>
            </a:r>
          </a:p>
          <a:p>
            <a:pPr lvl="0" indent="0" marL="0">
              <a:buNone/>
            </a:pPr>
            <a:r>
              <a:rPr/>
              <a:t>81. Juluru K, Eng J. Use of Spreadsheets for Research Data Collection and Preparation: </a:t>
            </a:r>
            <a:r>
              <a:rPr i="1"/>
              <a:t>Academic Radiology</a:t>
            </a:r>
            <a:r>
              <a:rPr/>
              <a:t>. 2015;22(12):1592-1599. doi:</a:t>
            </a:r>
            <a:r>
              <a:rPr>
                <a:hlinkClick r:id="rId82"/>
              </a:rPr>
              <a:t>10.1016/j.acra.2015.08.024</a:t>
            </a:r>
          </a:p>
          <a:p>
            <a:pPr lvl="0" indent="0" marL="0">
              <a:buNone/>
            </a:pPr>
            <a:r>
              <a:rPr/>
              <a:t>82. Dowle M, Srinivasan A. Data.table: Extension of ‘data.frame‘. 2023. </a:t>
            </a:r>
            <a:r>
              <a:rPr>
                <a:hlinkClick r:id="rId83"/>
              </a:rPr>
              <a:t>https://CRAN.R-project.org/package=data.table.</a:t>
            </a:r>
          </a:p>
          <a:p>
            <a:pPr lvl="0" indent="0" marL="0">
              <a:buNone/>
            </a:pPr>
            <a:r>
              <a:rPr/>
              <a:t>83. Chatfield C. Exploratory data analysis. </a:t>
            </a:r>
            <a:r>
              <a:rPr i="1"/>
              <a:t>European Journal of Operational Research</a:t>
            </a:r>
            <a:r>
              <a:rPr/>
              <a:t>. 1986;23(1):5-13. doi:</a:t>
            </a:r>
            <a:r>
              <a:rPr>
                <a:hlinkClick r:id="rId84"/>
              </a:rPr>
              <a:t>10.1016/0377-2217(86)90209-2</a:t>
            </a:r>
          </a:p>
          <a:p>
            <a:pPr lvl="0" indent="0" marL="0">
              <a:buNone/>
            </a:pPr>
            <a:r>
              <a:rPr/>
              <a:t>84. Ferketich S, Verran J. Technical Notes. </a:t>
            </a:r>
            <a:r>
              <a:rPr i="1"/>
              <a:t>Western Journal of Nursing Research</a:t>
            </a:r>
            <a:r>
              <a:rPr/>
              <a:t>. 1986;8(4):464-466. doi:</a:t>
            </a:r>
            <a:r>
              <a:rPr>
                <a:hlinkClick r:id="rId85"/>
              </a:rPr>
              <a:t>10.1177/019394598600800409</a:t>
            </a:r>
          </a:p>
          <a:p>
            <a:pPr lvl="0" indent="0" marL="0">
              <a:buNone/>
            </a:pPr>
            <a:r>
              <a:rPr/>
              <a:t>85. Kerr NL. HARKing: Hypothesizing After the Results are Known. </a:t>
            </a:r>
            <a:r>
              <a:rPr i="1"/>
              <a:t>Personality and Social Psychology Review</a:t>
            </a:r>
            <a:r>
              <a:rPr/>
              <a:t>. 1998;2(3):196-217. doi:</a:t>
            </a:r>
            <a:r>
              <a:rPr>
                <a:hlinkClick r:id="rId86"/>
              </a:rPr>
              <a:t>10.1207/s15327957pspr0203_4</a:t>
            </a:r>
          </a:p>
          <a:p>
            <a:pPr lvl="0" indent="0" marL="0">
              <a:buNone/>
            </a:pPr>
            <a:r>
              <a:rPr/>
              <a:t>86. Landis SC, Amara SG, Asadullah K, et al. A call for transparent reporting to optimize the predictive value of preclinical research. </a:t>
            </a:r>
            <a:r>
              <a:rPr i="1"/>
              <a:t>Nature</a:t>
            </a:r>
            <a:r>
              <a:rPr/>
              <a:t>. 2012;490(7419):187-191. doi:</a:t>
            </a:r>
            <a:r>
              <a:rPr>
                <a:hlinkClick r:id="rId87"/>
              </a:rPr>
              <a:t>10.1038/nature11556</a:t>
            </a:r>
          </a:p>
          <a:p>
            <a:pPr lvl="0" indent="0" marL="0">
              <a:buNone/>
            </a:pPr>
            <a:r>
              <a:rPr/>
              <a:t>87. Huebner M, Vach W, Cessie S le. A systematic approach to initial data analysis is good research practice. </a:t>
            </a:r>
            <a:r>
              <a:rPr i="1"/>
              <a:t>The Journal of Thoracic and Cardiovascular Surgery</a:t>
            </a:r>
            <a:r>
              <a:rPr/>
              <a:t>. 2016;151(1):25-27. doi:</a:t>
            </a:r>
            <a:r>
              <a:rPr>
                <a:hlinkClick r:id="rId88"/>
              </a:rPr>
              <a:t>10.1016/j.jtcvs.2015.09.085</a:t>
            </a:r>
          </a:p>
          <a:p>
            <a:pPr lvl="0" indent="0" marL="0">
              <a:buNone/>
            </a:pPr>
            <a:r>
              <a:rPr/>
              <a:t>88. Krasser R. Explore: Simplifies exploratory data analysis. 2023. </a:t>
            </a:r>
            <a:r>
              <a:rPr>
                <a:hlinkClick r:id="rId89"/>
              </a:rPr>
              <a:t>https://CRAN.R-project.org/package=explore.</a:t>
            </a:r>
          </a:p>
          <a:p>
            <a:pPr lvl="0" indent="0" marL="0">
              <a:buNone/>
            </a:pPr>
            <a:r>
              <a:rPr/>
              <a:t>89. R Core Team. R: A language and environment for statistical computing. 2023. </a:t>
            </a:r>
            <a:r>
              <a:rPr>
                <a:hlinkClick r:id="rId90"/>
              </a:rPr>
              <a:t>https://www.R-project.org/.</a:t>
            </a:r>
          </a:p>
          <a:p>
            <a:pPr lvl="0" indent="0" marL="0">
              <a:buNone/>
            </a:pPr>
            <a:r>
              <a:rPr/>
              <a:t>90. Cui B. DataExplorer: Automate data exploration and treatment. 2020. </a:t>
            </a:r>
            <a:r>
              <a:rPr>
                <a:hlinkClick r:id="rId91"/>
              </a:rPr>
              <a:t>https://CRAN.R-project.org/package=DataExplorer.</a:t>
            </a:r>
          </a:p>
          <a:p>
            <a:pPr lvl="0" indent="0" marL="0">
              <a:buNone/>
            </a:pPr>
            <a:r>
              <a:rPr/>
              <a:t>91. Cummings P, Rivara FP. Reporting Statistical Information in Medical Journal Articles. </a:t>
            </a:r>
            <a:r>
              <a:rPr i="1"/>
              <a:t>Archives of Pediatrics &amp; Adolescent Medicine</a:t>
            </a:r>
            <a:r>
              <a:rPr/>
              <a:t>. 2003;157(4):321. doi:</a:t>
            </a:r>
            <a:r>
              <a:rPr>
                <a:hlinkClick r:id="rId92"/>
              </a:rPr>
              <a:t>10.1001/archpedi.157.4.321</a:t>
            </a:r>
          </a:p>
          <a:p>
            <a:pPr lvl="0" indent="0" marL="0">
              <a:buNone/>
            </a:pPr>
            <a:r>
              <a:rPr/>
              <a:t>92. Inskip H, Ntani G, Westbury L, et al. Getting started with tables. </a:t>
            </a:r>
            <a:r>
              <a:rPr i="1"/>
              <a:t>Archives of Public Health</a:t>
            </a:r>
            <a:r>
              <a:rPr/>
              <a:t>. 2017;75(1). doi:</a:t>
            </a:r>
            <a:r>
              <a:rPr>
                <a:hlinkClick r:id="rId93"/>
              </a:rPr>
              <a:t>10.1186/s13690-017-0180-1</a:t>
            </a:r>
          </a:p>
          <a:p>
            <a:pPr lvl="0" indent="0" marL="0">
              <a:buNone/>
            </a:pPr>
            <a:r>
              <a:rPr/>
              <a:t>93. Chen H, Lu Y, Slye N. Testing for baseline differences in clinical trials. </a:t>
            </a:r>
            <a:r>
              <a:rPr i="1"/>
              <a:t>International Journal of Clinical Trials</a:t>
            </a:r>
            <a:r>
              <a:rPr/>
              <a:t>. 2020;7(2):150. doi:</a:t>
            </a:r>
            <a:r>
              <a:rPr>
                <a:hlinkClick r:id="rId94"/>
              </a:rPr>
              <a:t>10.18203/2349-3259.ijct20201720</a:t>
            </a:r>
          </a:p>
          <a:p>
            <a:pPr lvl="0" indent="0" marL="0">
              <a:buNone/>
            </a:pPr>
            <a:r>
              <a:rPr/>
              <a:t>94. Greenhalgh T. How to read a paper: Statistics for the non-statistician. I: Different types of data need different statistical tests. </a:t>
            </a:r>
            <a:r>
              <a:rPr i="1"/>
              <a:t>BMJ</a:t>
            </a:r>
            <a:r>
              <a:rPr/>
              <a:t>. 1997;315(7104):364-366. doi:</a:t>
            </a:r>
            <a:r>
              <a:rPr>
                <a:hlinkClick r:id="rId95"/>
              </a:rPr>
              <a:t>10.1136/bmj.315.7104.364</a:t>
            </a:r>
          </a:p>
          <a:p>
            <a:pPr lvl="0" indent="0" marL="0">
              <a:buNone/>
            </a:pPr>
            <a:r>
              <a:rPr/>
              <a:t>95. Hayes-Larson E, Kezios KL, Mooney SJ, Lovasi G. Who is in this study, anyway? Guidelines for a useful Table 1. </a:t>
            </a:r>
            <a:r>
              <a:rPr i="1"/>
              <a:t>Journal of Clinical Epidemiology</a:t>
            </a:r>
            <a:r>
              <a:rPr/>
              <a:t>. 2019;114:125-132. doi:</a:t>
            </a:r>
            <a:r>
              <a:rPr>
                <a:hlinkClick r:id="rId96"/>
              </a:rPr>
              <a:t>10.1016/j.jclinepi.2019.06.011</a:t>
            </a:r>
          </a:p>
          <a:p>
            <a:pPr lvl="0" indent="0" marL="0">
              <a:buNone/>
            </a:pPr>
            <a:r>
              <a:rPr/>
              <a:t>96. Kwak SG, Kang H, Kim JH, et al. The principles of presenting statistical results: Table. </a:t>
            </a:r>
            <a:r>
              <a:rPr i="1"/>
              <a:t>Korean Journal of Anesthesiology</a:t>
            </a:r>
            <a:r>
              <a:rPr/>
              <a:t>. 2021;74(2):115-119. doi:</a:t>
            </a:r>
            <a:r>
              <a:rPr>
                <a:hlinkClick r:id="rId97"/>
              </a:rPr>
              <a:t>10.4097/kja.20582</a:t>
            </a:r>
          </a:p>
          <a:p>
            <a:pPr lvl="0" indent="0" marL="0">
              <a:buNone/>
            </a:pPr>
            <a:r>
              <a:rPr/>
              <a:t>97. Rich B. table1: Tables of descriptive statistics in HTML. 2023. </a:t>
            </a:r>
            <a:r>
              <a:rPr>
                <a:hlinkClick r:id="rId98"/>
              </a:rPr>
              <a:t>https://CRAN.R-project.org/package=table1.</a:t>
            </a:r>
          </a:p>
          <a:p>
            <a:pPr lvl="0" indent="0" marL="0">
              <a:buNone/>
            </a:pPr>
            <a:r>
              <a:rPr/>
              <a:t>98. Park JH, Lee DK, Kang H, et al. The principles of presenting statistical results using figures. </a:t>
            </a:r>
            <a:r>
              <a:rPr i="1"/>
              <a:t>Korean Journal of Anesthesiology</a:t>
            </a:r>
            <a:r>
              <a:rPr/>
              <a:t>. 2022;75(2):139-150. doi:</a:t>
            </a:r>
            <a:r>
              <a:rPr>
                <a:hlinkClick r:id="rId99"/>
              </a:rPr>
              <a:t>10.4097/kja.21508</a:t>
            </a:r>
          </a:p>
          <a:p>
            <a:pPr lvl="0" indent="0" marL="0">
              <a:buNone/>
            </a:pPr>
            <a:r>
              <a:rPr/>
              <a:t>99. Wickham H. ggplot2: Elegant graphics for data analysis. 2016. </a:t>
            </a:r>
            <a:r>
              <a:rPr>
                <a:hlinkClick r:id="rId100"/>
              </a:rPr>
              <a:t>https://ggplot2.tidyverse.org.</a:t>
            </a:r>
          </a:p>
          <a:p>
            <a:pPr lvl="0" indent="0" marL="0">
              <a:buNone/>
            </a:pPr>
            <a:r>
              <a:rPr/>
              <a:t>100. Sievert C. Interactive web-based data visualization with r, plotly, and shiny. 2020. </a:t>
            </a:r>
            <a:r>
              <a:rPr>
                <a:hlinkClick r:id="rId101"/>
              </a:rPr>
              <a:t>https://plotly-r.com.</a:t>
            </a:r>
          </a:p>
          <a:p>
            <a:pPr lvl="0" indent="0" marL="0">
              <a:buNone/>
            </a:pPr>
            <a:r>
              <a:rPr/>
              <a:t>101. Wei T, Simko V. R package ’corrplot’: Visualization of a correlation matrix. 2021. </a:t>
            </a:r>
            <a:r>
              <a:rPr>
                <a:hlinkClick r:id="rId102"/>
              </a:rPr>
              <a:t>https://github.com/taiyun/corrplot.</a:t>
            </a:r>
          </a:p>
          <a:p>
            <a:pPr lvl="0" indent="0" marL="0">
              <a:buNone/>
            </a:pPr>
            <a:r>
              <a:rPr/>
              <a:t>102. Cumming G, Fidler F, Vaux DL. Error bars in experimental biology. </a:t>
            </a:r>
            <a:r>
              <a:rPr i="1"/>
              <a:t>The Journal of Cell Biology</a:t>
            </a:r>
            <a:r>
              <a:rPr/>
              <a:t>. 2007;177(1):7-11. doi:</a:t>
            </a:r>
            <a:r>
              <a:rPr>
                <a:hlinkClick r:id="rId103"/>
              </a:rPr>
              <a:t>10.1083/jcb.200611141</a:t>
            </a:r>
          </a:p>
          <a:p>
            <a:pPr lvl="0" indent="0" marL="0">
              <a:buNone/>
            </a:pPr>
            <a:r>
              <a:rPr/>
              <a:t>103. Weissgerber TL, Winham SJ, Heinzen EP, et al. Reveal, Don’t Conceal. </a:t>
            </a:r>
            <a:r>
              <a:rPr i="1"/>
              <a:t>Circulation</a:t>
            </a:r>
            <a:r>
              <a:rPr/>
              <a:t>. 2019;140(18):1506-1518. doi:</a:t>
            </a:r>
            <a:r>
              <a:rPr>
                <a:hlinkClick r:id="rId104"/>
              </a:rPr>
              <a:t>10.1161/circulationaha.118.037777</a:t>
            </a:r>
          </a:p>
          <a:p>
            <a:pPr lvl="0" indent="0" marL="0">
              <a:buNone/>
            </a:pPr>
            <a:r>
              <a:rPr/>
              <a:t>104. Xiao N. Ggsci: Scientific journal and sci-fi themed color palettes for ’ggplot2’. 2023. </a:t>
            </a:r>
            <a:r>
              <a:rPr>
                <a:hlinkClick r:id="rId105"/>
              </a:rPr>
              <a:t>https://CRAN.R-project.org/package=ggsci.</a:t>
            </a:r>
          </a:p>
          <a:p>
            <a:pPr lvl="0" indent="0" marL="0">
              <a:buNone/>
            </a:pPr>
            <a:r>
              <a:rPr/>
              <a:t>105. Goodman SN. Toward Evidence-Based Medical Statistics. 1: The P Value Fallacy. </a:t>
            </a:r>
            <a:r>
              <a:rPr i="1"/>
              <a:t>Annals of Internal Medicine</a:t>
            </a:r>
            <a:r>
              <a:rPr/>
              <a:t>. 1999;130(12):995. doi:</a:t>
            </a:r>
            <a:r>
              <a:rPr>
                <a:hlinkClick r:id="rId106"/>
              </a:rPr>
              <a:t>10.7326/0003-4819-130-12-199906150-00008</a:t>
            </a:r>
          </a:p>
          <a:p>
            <a:pPr lvl="0" indent="0" marL="0">
              <a:buNone/>
            </a:pPr>
            <a:r>
              <a:rPr/>
              <a:t>106. Curran-Everett D. Explorations in statistics: hypothesis tests and </a:t>
            </a:r>
            <a:r>
              <a:rPr i="1"/>
              <a:t>P</a:t>
            </a:r>
            <a:r>
              <a:rPr/>
              <a:t> values. </a:t>
            </a:r>
            <a:r>
              <a:rPr i="1"/>
              <a:t>Advances in Physiology Education</a:t>
            </a:r>
            <a:r>
              <a:rPr/>
              <a:t>. 2009;33(2):81-86. doi:</a:t>
            </a:r>
            <a:r>
              <a:rPr>
                <a:hlinkClick r:id="rId107"/>
              </a:rPr>
              <a:t>10.1152/advan.90218.2008</a:t>
            </a:r>
          </a:p>
          <a:p>
            <a:pPr lvl="0" indent="0" marL="0">
              <a:buNone/>
            </a:pPr>
            <a:r>
              <a:rPr/>
              <a:t>107. Vandenbroucke JP, Pearce N. From ideas to studies: how to get ideas and sharpen them into research questions. </a:t>
            </a:r>
            <a:r>
              <a:rPr i="1"/>
              <a:t>Clinical Epidemiology</a:t>
            </a:r>
            <a:r>
              <a:rPr/>
              <a:t>. 2018;Volume 10:253-264. doi:</a:t>
            </a:r>
            <a:r>
              <a:rPr>
                <a:hlinkClick r:id="rId108"/>
              </a:rPr>
              <a:t>10.2147/clep.s142940</a:t>
            </a:r>
          </a:p>
          <a:p>
            <a:pPr lvl="0" indent="0" marL="0">
              <a:buNone/>
            </a:pPr>
            <a:r>
              <a:rPr/>
              <a:t>108. Altman DG, Bland JM. Statistics notes: Absence of evidence is not evidence of absence. </a:t>
            </a:r>
            <a:r>
              <a:rPr i="1"/>
              <a:t>BMJ</a:t>
            </a:r>
            <a:r>
              <a:rPr/>
              <a:t>. 1995;311(7003):485-485. doi:</a:t>
            </a:r>
            <a:r>
              <a:rPr>
                <a:hlinkClick r:id="rId109"/>
              </a:rPr>
              <a:t>10.1136/bmj.311.7003.485</a:t>
            </a:r>
          </a:p>
          <a:p>
            <a:pPr lvl="0" indent="0" marL="0">
              <a:buNone/>
            </a:pPr>
            <a:r>
              <a:rPr/>
              <a:t>109. Goodman SN. Aligning statistical and scientific reasoning. </a:t>
            </a:r>
            <a:r>
              <a:rPr i="1"/>
              <a:t>Science</a:t>
            </a:r>
            <a:r>
              <a:rPr/>
              <a:t>. 2016;352(6290):1180-1181. doi:</a:t>
            </a:r>
            <a:r>
              <a:rPr>
                <a:hlinkClick r:id="rId110"/>
              </a:rPr>
              <a:t>10.1126/science.aaf5406</a:t>
            </a:r>
          </a:p>
          <a:p>
            <a:pPr lvl="0" indent="0" marL="0">
              <a:buNone/>
            </a:pPr>
            <a:r>
              <a:rPr/>
              <a:t>110. Aylmer Fisher R. The arrangement of field experiments. </a:t>
            </a:r>
            <a:r>
              <a:rPr i="1"/>
              <a:t>Ministry of Agriculture and Fisheries</a:t>
            </a:r>
            <a:r>
              <a:rPr/>
              <a:t>. 1926. doi:</a:t>
            </a:r>
            <a:r>
              <a:rPr>
                <a:hlinkClick r:id="rId111"/>
              </a:rPr>
              <a:t>10.23637/ROTHAMSTED.8V61Q</a:t>
            </a:r>
          </a:p>
          <a:p>
            <a:pPr lvl="0" indent="0" marL="0">
              <a:buNone/>
            </a:pPr>
            <a:r>
              <a:rPr/>
              <a:t>111. Lakens D, Scheel AM, Isager PM. Equivalence Testing for Psychological Research: A Tutorial. </a:t>
            </a:r>
            <a:r>
              <a:rPr i="1"/>
              <a:t>Advances in Methods and Practices in Psychological Science</a:t>
            </a:r>
            <a:r>
              <a:rPr/>
              <a:t>. 2018;1(2):259-269. doi:</a:t>
            </a:r>
            <a:r>
              <a:rPr>
                <a:hlinkClick r:id="rId112"/>
              </a:rPr>
              <a:t>10.1177/2515245918770963</a:t>
            </a:r>
          </a:p>
          <a:p>
            <a:pPr lvl="0" indent="0" marL="0">
              <a:buNone/>
            </a:pPr>
            <a:r>
              <a:rPr/>
              <a:t>112. Greenhalgh T. How to read a paper: Statistics for the non-statistician. II: ̈Significanẗ relations and their pitfalls. </a:t>
            </a:r>
            <a:r>
              <a:rPr i="1"/>
              <a:t>BMJ</a:t>
            </a:r>
            <a:r>
              <a:rPr/>
              <a:t>. 1997;315(7105):422-425. doi:</a:t>
            </a:r>
            <a:r>
              <a:rPr>
                <a:hlinkClick r:id="rId113"/>
              </a:rPr>
              <a:t>10.1136/bmj.315.7105.422</a:t>
            </a:r>
          </a:p>
          <a:p>
            <a:pPr lvl="0" indent="0" marL="0">
              <a:buNone/>
            </a:pPr>
            <a:r>
              <a:rPr/>
              <a:t>113. Weintraub PG. The Importance of Publishing Negative Results. </a:t>
            </a:r>
            <a:r>
              <a:rPr i="1"/>
              <a:t>Journal of Insect Science</a:t>
            </a:r>
            <a:r>
              <a:rPr/>
              <a:t>. 2016;16(1):109. doi:</a:t>
            </a:r>
            <a:r>
              <a:rPr>
                <a:hlinkClick r:id="rId114"/>
              </a:rPr>
              <a:t>10.1093/jisesa/iew092</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5"/>
              </a:rPr>
              <a:t>10.4300/jgme-d-12-00156.1</a:t>
            </a:r>
          </a:p>
          <a:p>
            <a:pPr lvl="0" indent="0" marL="0">
              <a:buNone/>
            </a:pPr>
            <a:r>
              <a:rPr/>
              <a:t>115. Wasserstein RL, Lazar NA. The ASA Statement on </a:t>
            </a:r>
            <a:r>
              <a:rPr i="1"/>
              <a:t>p</a:t>
            </a:r>
            <a:r>
              <a:rPr/>
              <a:t>-Values: Context, Process, and Purpose. </a:t>
            </a:r>
            <a:r>
              <a:rPr i="1"/>
              <a:t>The American Statistician</a:t>
            </a:r>
            <a:r>
              <a:rPr/>
              <a:t>. 2016;70(2):129-133. doi:</a:t>
            </a:r>
            <a:r>
              <a:rPr>
                <a:hlinkClick r:id="rId116"/>
              </a:rPr>
              <a:t>10.1080/00031305.2016.1154108</a:t>
            </a:r>
          </a:p>
          <a:p>
            <a:pPr lvl="0" indent="0" marL="0">
              <a:buNone/>
            </a:pPr>
            <a:r>
              <a:rPr/>
              <a:t>116. Heinze G, Dunkler D. Five myths about variable selection. </a:t>
            </a:r>
            <a:r>
              <a:rPr i="1"/>
              <a:t>Transplant International</a:t>
            </a:r>
            <a:r>
              <a:rPr/>
              <a:t>. 2016;30(1):6-10. doi:</a:t>
            </a:r>
            <a:r>
              <a:rPr>
                <a:hlinkClick r:id="rId117"/>
              </a:rPr>
              <a:t>10.1111/tri.12895</a:t>
            </a:r>
          </a:p>
          <a:p>
            <a:pPr lvl="0" indent="0" marL="0">
              <a:buNone/>
            </a:pPr>
            <a:r>
              <a:rPr/>
              <a:t>117. Kim HY. Statistical notes for clinical researchers: effect size. </a:t>
            </a:r>
            <a:r>
              <a:rPr i="1"/>
              <a:t>Restorative Dentistry &amp; Endodontics</a:t>
            </a:r>
            <a:r>
              <a:rPr/>
              <a:t>. 2015;40(4):328. doi:</a:t>
            </a:r>
            <a:r>
              <a:rPr>
                <a:hlinkClick r:id="rId118"/>
              </a:rPr>
              <a:t>10.5395/rde.2015.40.4.328</a:t>
            </a:r>
          </a:p>
          <a:p>
            <a:pPr lvl="0" indent="0" marL="0">
              <a:buNone/>
            </a:pPr>
            <a:r>
              <a:rPr/>
              <a:t>118. Heckman MG, Davis JM, Crowson CS. Post Hoc Power Calculations: An Inappropriate Method for Interpreting the Findings of a Research Study. </a:t>
            </a:r>
            <a:r>
              <a:rPr i="1"/>
              <a:t>The Journal of Rheumatology</a:t>
            </a:r>
            <a:r>
              <a:rPr/>
              <a:t>. 2022;49(8):867-870. doi:</a:t>
            </a:r>
            <a:r>
              <a:rPr>
                <a:hlinkClick r:id="rId119"/>
              </a:rPr>
              <a:t>10.3899/jrheum.211115</a:t>
            </a:r>
          </a:p>
          <a:p>
            <a:pPr lvl="0" indent="0" marL="0">
              <a:buNone/>
            </a:pPr>
            <a:r>
              <a:rPr/>
              <a:t>119. Breznau N, Rinke EM, Wuttke A, et al. Observing many researchers using the same data and hypothesis reveals a hidden universe of uncertainty. </a:t>
            </a:r>
            <a:r>
              <a:rPr i="1"/>
              <a:t>Proceedings of the National Academy of Sciences</a:t>
            </a:r>
            <a:r>
              <a:rPr/>
              <a:t>. 2022;(44):e2203150119. doi:</a:t>
            </a:r>
            <a:r>
              <a:rPr>
                <a:hlinkClick r:id="rId120"/>
              </a:rPr>
              <a:t>10.1073/pnas.2203150119</a:t>
            </a:r>
          </a:p>
          <a:p>
            <a:pPr lvl="0" indent="0" marL="0">
              <a:buNone/>
            </a:pPr>
            <a:r>
              <a:rPr/>
              <a:t>120. Dwivedi AK, Shukla R. Evidence-based statistical analysis and methods in biomedical research (SAMBR) checklists according to design features. </a:t>
            </a:r>
            <a:r>
              <a:rPr i="1"/>
              <a:t>CANCER REPORTS</a:t>
            </a:r>
            <a:r>
              <a:rPr/>
              <a:t>. 2019;3(4). doi:</a:t>
            </a:r>
            <a:r>
              <a:rPr>
                <a:hlinkClick r:id="rId121"/>
              </a:rPr>
              <a:t>10.1002/cnr2.1211</a:t>
            </a:r>
          </a:p>
          <a:p>
            <a:pPr lvl="0" indent="0" marL="0">
              <a:buNone/>
            </a:pPr>
            <a:r>
              <a:rPr/>
              <a:t>121. Dwivedi AK. How to Write Statistical Analysis Section in Medical Research. </a:t>
            </a:r>
            <a:r>
              <a:rPr i="1"/>
              <a:t>Journal of Investigative Medicine</a:t>
            </a:r>
            <a:r>
              <a:rPr/>
              <a:t>. 2022;70(8):1759-1770. doi:</a:t>
            </a:r>
            <a:r>
              <a:rPr>
                <a:hlinkClick r:id="rId122"/>
              </a:rPr>
              <a:t>10.1136/jim-2022-002479</a:t>
            </a:r>
          </a:p>
          <a:p>
            <a:pPr lvl="0" indent="0" marL="0">
              <a:buNone/>
            </a:pPr>
            <a:r>
              <a:rPr/>
              <a:t>122. Kim N, Fischer AH, Dyring-Andersen B, Rosner B, Okoye GA. Research Techniques Made Simple: Choosing Appropriate Statistical Methods for Clinical Research. </a:t>
            </a:r>
            <a:r>
              <a:rPr i="1"/>
              <a:t>Journal of Investigative Dermatology</a:t>
            </a:r>
            <a:r>
              <a:rPr/>
              <a:t>. 2017;137(10):e173-e178. doi:</a:t>
            </a:r>
            <a:r>
              <a:rPr>
                <a:hlinkClick r:id="rId123"/>
              </a:rPr>
              <a:t>10.1016/j.jid.2017.08.007</a:t>
            </a:r>
          </a:p>
          <a:p>
            <a:pPr lvl="0" indent="0" marL="0">
              <a:buNone/>
            </a:pPr>
            <a:r>
              <a:rPr/>
              <a:t>123. Marusteri M, Bacarea V. Comparing groups for statistical differences: How to choose the right statistical test? </a:t>
            </a:r>
            <a:r>
              <a:rPr i="1"/>
              <a:t>Biochemia Medica</a:t>
            </a:r>
            <a:r>
              <a:rPr/>
              <a:t>. 2010:15-32. doi:</a:t>
            </a:r>
            <a:r>
              <a:rPr>
                <a:hlinkClick r:id="rId124"/>
              </a:rPr>
              <a:t>10.11613/bm.2010.004</a:t>
            </a:r>
          </a:p>
          <a:p>
            <a:pPr lvl="0" indent="0" marL="0">
              <a:buNone/>
            </a:pPr>
            <a:r>
              <a:rPr/>
              <a:t>124. Mishra P, Pandey C, Singh U, Keshri A, Sabaretnam M. Selection of appropriate statistical methods for data analysis. </a:t>
            </a:r>
            <a:r>
              <a:rPr i="1"/>
              <a:t>Annals of Cardiac Anaesthesia</a:t>
            </a:r>
            <a:r>
              <a:rPr/>
              <a:t>. 2019;22(3):297. doi:</a:t>
            </a:r>
            <a:r>
              <a:rPr>
                <a:hlinkClick r:id="rId125"/>
              </a:rPr>
              <a:t>10.4103/aca.aca_248_18</a:t>
            </a:r>
          </a:p>
          <a:p>
            <a:pPr lvl="0" indent="0" marL="0">
              <a:buNone/>
            </a:pPr>
            <a:r>
              <a:rPr/>
              <a:t>125. Ray A, Najmi A, Sadasivam B. How to choose and interpret a statistical test? An update for budding researchers. </a:t>
            </a:r>
            <a:r>
              <a:rPr i="1"/>
              <a:t>Journal of Family Medicine and Primary Care</a:t>
            </a:r>
            <a:r>
              <a:rPr/>
              <a:t>. 2021;10(8):2763. doi:</a:t>
            </a:r>
            <a:r>
              <a:rPr>
                <a:hlinkClick r:id="rId126"/>
              </a:rPr>
              <a:t>10.4103/jfmpc.jfmpc_433_21</a:t>
            </a:r>
          </a:p>
          <a:p>
            <a:pPr lvl="0" indent="0" marL="0">
              <a:buNone/>
            </a:pPr>
            <a:r>
              <a:rPr/>
              <a:t>126. Nayak B, Hazra A. How to choose the right statistical test? </a:t>
            </a:r>
            <a:r>
              <a:rPr i="1"/>
              <a:t>Indian Journal of Ophthalmology</a:t>
            </a:r>
            <a:r>
              <a:rPr/>
              <a:t>. 2011;59(2):85. doi:</a:t>
            </a:r>
            <a:r>
              <a:rPr>
                <a:hlinkClick r:id="rId127"/>
              </a:rPr>
              <a:t>10.4103/0301-4738.77005</a:t>
            </a:r>
          </a:p>
          <a:p>
            <a:pPr lvl="0" indent="0" marL="0">
              <a:buNone/>
            </a:pPr>
            <a:r>
              <a:rPr/>
              <a:t>127. Shankar S, Singh R. Demystifying statistics: How to choose a statistical test? </a:t>
            </a:r>
            <a:r>
              <a:rPr i="1"/>
              <a:t>Indian Journal of Rheumatology</a:t>
            </a:r>
            <a:r>
              <a:rPr/>
              <a:t>. 2014;9(2):77-81. doi:</a:t>
            </a:r>
            <a:r>
              <a:rPr>
                <a:hlinkClick r:id="rId128"/>
              </a:rPr>
              <a:t>10.1016/j.injr.2014.04.002</a:t>
            </a:r>
          </a:p>
          <a:p>
            <a:pPr lvl="0" indent="0" marL="0">
              <a:buNone/>
            </a:pPr>
            <a:r>
              <a:rPr/>
              <a:t>128. Diedenhofen B, Musch J. Cocor: A comprehensive solution for the statistical comparison of correlations. 2015;10:e0121945. doi:</a:t>
            </a:r>
            <a:r>
              <a:rPr>
                <a:hlinkClick r:id="rId129"/>
              </a:rPr>
              <a:t>10.1371/journal.pone.0121945</a:t>
            </a:r>
          </a:p>
          <a:p>
            <a:pPr lvl="0" indent="0" marL="0">
              <a:buNone/>
            </a:pPr>
            <a:r>
              <a:rPr/>
              <a:t>129. Diedenhofen B, Musch J. Cocor: A comprehensive solution for the statistical comparison of correlations. 2015;10:e0121945. doi:</a:t>
            </a:r>
            <a:r>
              <a:rPr>
                <a:hlinkClick r:id="rId130"/>
              </a:rPr>
              <a:t>10.1371/journal.pone.0121945</a:t>
            </a:r>
          </a:p>
          <a:p>
            <a:pPr lvl="0" indent="0" marL="0">
              <a:buNone/>
            </a:pPr>
            <a:r>
              <a:rPr/>
              <a:t>130. Khamis H. Measures of Association: How to Choose? </a:t>
            </a:r>
            <a:r>
              <a:rPr i="1"/>
              <a:t>Journal of Diagnostic Medical Sonography</a:t>
            </a:r>
            <a:r>
              <a:rPr/>
              <a:t>. 2008;24(3):155-162. doi:</a:t>
            </a:r>
            <a:r>
              <a:rPr>
                <a:hlinkClick r:id="rId131"/>
              </a:rPr>
              <a:t>10.1177/8756479308317006</a:t>
            </a:r>
          </a:p>
          <a:p>
            <a:pPr lvl="0" indent="0" marL="0">
              <a:buNone/>
            </a:pPr>
            <a:r>
              <a:rPr/>
              <a:t>131.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132. McHugh ML. The chi-square test of independence. </a:t>
            </a:r>
            <a:r>
              <a:rPr i="1"/>
              <a:t>Biochemia Medica</a:t>
            </a:r>
            <a:r>
              <a:rPr/>
              <a:t>. 2013:143-149. doi:</a:t>
            </a:r>
            <a:r>
              <a:rPr>
                <a:hlinkClick r:id="rId133"/>
              </a:rPr>
              <a:t>10.11613/bm.2013.018</a:t>
            </a:r>
          </a:p>
          <a:p>
            <a:pPr lvl="0" indent="0" marL="0">
              <a:buNone/>
            </a:pPr>
            <a:r>
              <a:rPr/>
              <a:t>133.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136.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137. Healy MJ. Statistics from the inside. 16. Multiple regression (2). </a:t>
            </a:r>
            <a:r>
              <a:rPr i="1"/>
              <a:t>Archives of Disease in Childhood</a:t>
            </a:r>
            <a:r>
              <a:rPr/>
              <a:t>. 1995;73(3):270-274. doi:</a:t>
            </a:r>
            <a:r>
              <a:rPr>
                <a:hlinkClick r:id="rId138"/>
              </a:rPr>
              <a:t>10.1136/adc.73.3.270</a:t>
            </a:r>
          </a:p>
          <a:p>
            <a:pPr lvl="0" indent="0" marL="0">
              <a:buNone/>
            </a:pPr>
            <a:r>
              <a:rPr/>
              <a:t>138. Kaplan J. fastDummies: Fast creation of dummy (binary) columns and rows from categorical variables. 2023. </a:t>
            </a:r>
            <a:r>
              <a:rPr>
                <a:hlinkClick r:id="rId139"/>
              </a:rPr>
              <a:t>https://CRAN.R-project.org/package=fastDummies.</a:t>
            </a:r>
          </a:p>
          <a:p>
            <a:pPr lvl="0" indent="0" marL="0">
              <a:buNone/>
            </a:pPr>
            <a:r>
              <a:rPr/>
              <a:t>139. Hidalgo B, Goodman M. Multivariate or Multivariable Regression? </a:t>
            </a:r>
            <a:r>
              <a:rPr i="1"/>
              <a:t>American Journal of Public Health</a:t>
            </a:r>
            <a:r>
              <a:rPr/>
              <a:t>. 2013;103(1):39-40. doi:</a:t>
            </a:r>
            <a:r>
              <a:rPr>
                <a:hlinkClick r:id="rId140"/>
              </a:rPr>
              <a:t>10.2105/ajph.2012.300897</a:t>
            </a:r>
          </a:p>
          <a:p>
            <a:pPr lvl="0" indent="0" marL="0">
              <a:buNone/>
            </a:pPr>
            <a:r>
              <a:rPr/>
              <a:t>140. Arel-Bundock V. Modelsummary: Data and model summaries in r. 2022;103. doi:</a:t>
            </a:r>
            <a:r>
              <a:rPr>
                <a:hlinkClick r:id="rId141"/>
              </a:rPr>
              <a:t>10.18637/jss.v103.i01</a:t>
            </a:r>
          </a:p>
          <a:p>
            <a:pPr lvl="0" indent="0" marL="0">
              <a:buNone/>
            </a:pPr>
            <a:r>
              <a:rPr/>
              <a:t>141.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142. Altman DG, Matthews JNS. Statistics Notes: Interaction 1: heterogeneity of effects. </a:t>
            </a:r>
            <a:r>
              <a:rPr i="1"/>
              <a:t>BMJ</a:t>
            </a:r>
            <a:r>
              <a:rPr/>
              <a:t>. 1996;313(7055):486-486. doi:</a:t>
            </a:r>
            <a:r>
              <a:rPr>
                <a:hlinkClick r:id="rId143"/>
              </a:rPr>
              <a:t>10.1136/bmj.313.7055.486</a:t>
            </a:r>
          </a:p>
          <a:p>
            <a:pPr lvl="0" indent="0" marL="0">
              <a:buNone/>
            </a:pPr>
            <a:r>
              <a:rPr/>
              <a:t>143.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144.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145.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146. Grant MJ, Booth A. A typology of reviews: an analysis of 14 review types and associated methodologies. </a:t>
            </a:r>
            <a:r>
              <a:rPr i="1"/>
              <a:t>Health Information &amp; Libraries Journal</a:t>
            </a:r>
            <a:r>
              <a:rPr/>
              <a:t>. 2009;26(2):91-108. doi:</a:t>
            </a:r>
            <a:r>
              <a:rPr>
                <a:hlinkClick r:id="rId147"/>
              </a:rPr>
              <a:t>10.1111/j.1471-1842.2009.00848.x</a:t>
            </a:r>
          </a:p>
          <a:p>
            <a:pPr lvl="0" indent="0" marL="0">
              <a:buNone/>
            </a:pPr>
            <a:r>
              <a:rPr/>
              <a:t>147. Sut N. Study designs in medicine. </a:t>
            </a:r>
            <a:r>
              <a:rPr i="1"/>
              <a:t>Balkan Medical Journal</a:t>
            </a:r>
            <a:r>
              <a:rPr/>
              <a:t>. 2015;31(4):273-277. doi:</a:t>
            </a:r>
            <a:r>
              <a:rPr>
                <a:hlinkClick r:id="rId148"/>
              </a:rPr>
              <a:t>10.5152/balkanmedj.2014.1408</a:t>
            </a:r>
          </a:p>
          <a:p>
            <a:pPr lvl="0" indent="0" marL="0">
              <a:buNone/>
            </a:pPr>
            <a:r>
              <a:rPr/>
              <a:t>148.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49"/>
              </a:rPr>
              <a:t>10.5123/s1679-49742017000300022</a:t>
            </a:r>
          </a:p>
          <a:p>
            <a:pPr lvl="0" indent="0" marL="0">
              <a:buNone/>
            </a:pPr>
            <a:r>
              <a:rPr/>
              <a:t>149.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0"/>
              </a:rPr>
              <a:t>10.1016/j.jclinepi.2017.02.016</a:t>
            </a:r>
          </a:p>
          <a:p>
            <a:pPr lvl="0" indent="0" marL="0">
              <a:buNone/>
            </a:pPr>
            <a:r>
              <a:rPr/>
              <a:t>150. Echevarría-Guanilo ME, Gonçalves N, Romanoski PJ. PSYCHOMETRIC PROPERTIES OF MEASUREMENT INSTRUMENTS: CONCEPTUAL BASIS AND EVALUATION METHODS - PART II. </a:t>
            </a:r>
            <a:r>
              <a:rPr i="1"/>
              <a:t>Texto &amp; Contexto - Enfermagem</a:t>
            </a:r>
            <a:r>
              <a:rPr/>
              <a:t>. 2019;28. doi:</a:t>
            </a:r>
            <a:r>
              <a:rPr>
                <a:hlinkClick r:id="rId151"/>
              </a:rPr>
              <a:t>10.1590/1980-265x-tce-2017-0311</a:t>
            </a:r>
          </a:p>
          <a:p>
            <a:pPr lvl="0" indent="0" marL="0">
              <a:buNone/>
            </a:pPr>
            <a:r>
              <a:rPr/>
              <a:t>151. Chassé M, Fergusson DA. Diagnostic Accuracy Studies. </a:t>
            </a:r>
            <a:r>
              <a:rPr i="1"/>
              <a:t>Seminars in Nuclear Medicine</a:t>
            </a:r>
            <a:r>
              <a:rPr/>
              <a:t>. 2019;49(2):87-93. doi:</a:t>
            </a:r>
            <a:r>
              <a:rPr>
                <a:hlinkClick r:id="rId152"/>
              </a:rPr>
              <a:t>10.1053/j.semnuclmed.2018.11.005</a:t>
            </a:r>
          </a:p>
          <a:p>
            <a:pPr lvl="0" indent="0" marL="0">
              <a:buNone/>
            </a:pPr>
            <a:r>
              <a:rPr/>
              <a:t>152. Chidambaram AG, Josephson M. Clinical research study designs: The essentials. </a:t>
            </a:r>
            <a:r>
              <a:rPr i="1"/>
              <a:t>PEDIATRIC INVESTIGATION</a:t>
            </a:r>
            <a:r>
              <a:rPr/>
              <a:t>. 2019;3(4):245-252. doi:</a:t>
            </a:r>
            <a:r>
              <a:rPr>
                <a:hlinkClick r:id="rId153"/>
              </a:rPr>
              <a:t>10.1002/ped4.12166</a:t>
            </a:r>
          </a:p>
          <a:p>
            <a:pPr lvl="0" indent="0" marL="0">
              <a:buNone/>
            </a:pPr>
            <a:r>
              <a:rPr/>
              <a:t>153. Erdemir A, Mulugeta L, Ku JP, et al. Credible practice of modeling and simulation in healthcare: ten rules from a multidisciplinary perspective. </a:t>
            </a:r>
            <a:r>
              <a:rPr i="1"/>
              <a:t>Journal of Translational Medicine</a:t>
            </a:r>
            <a:r>
              <a:rPr/>
              <a:t>. 2020;18(1). doi:</a:t>
            </a:r>
            <a:r>
              <a:rPr>
                <a:hlinkClick r:id="rId154"/>
              </a:rPr>
              <a:t>10.1186/s12967-020-02540-4</a:t>
            </a:r>
          </a:p>
          <a:p>
            <a:pPr lvl="0" indent="0" marL="0">
              <a:buNone/>
            </a:pPr>
            <a:r>
              <a:rPr/>
              <a:t>154. Yang B, Olsen M, Vali Y, et al. Study designs for comparative diagnostic test accuracy: A methodological review and classification scheme. </a:t>
            </a:r>
            <a:r>
              <a:rPr i="1"/>
              <a:t>Journal of Clinical Epidemiology</a:t>
            </a:r>
            <a:r>
              <a:rPr/>
              <a:t>. 2021;138:128-138. doi:</a:t>
            </a:r>
            <a:r>
              <a:rPr>
                <a:hlinkClick r:id="rId155"/>
              </a:rPr>
              <a:t>10.1016/j.jclinepi.2021.04.013</a:t>
            </a:r>
          </a:p>
          <a:p>
            <a:pPr lvl="0" indent="0" marL="0">
              <a:buNone/>
            </a:pPr>
            <a:r>
              <a:rPr/>
              <a:t>155. Chipman H, Bingham D. Let’s practice what we preach: Planning and interpreting simulation studies with design and analysis of experiments. </a:t>
            </a:r>
            <a:r>
              <a:rPr i="1"/>
              <a:t>Canadian Journal of Statistics</a:t>
            </a:r>
            <a:r>
              <a:rPr/>
              <a:t>. 2022;50(4):1228-1249. doi:</a:t>
            </a:r>
            <a:r>
              <a:rPr>
                <a:hlinkClick r:id="rId156"/>
              </a:rPr>
              <a:t>10.1002/cjs.11719</a:t>
            </a:r>
          </a:p>
          <a:p>
            <a:pPr lvl="0" indent="0" marL="0">
              <a:buNone/>
            </a:pPr>
            <a:r>
              <a:rPr/>
              <a:t>156. Donthu N, Kumar S, Mukherjee D, Pandey N, Lim WM. How to conduct a bibliometric analysis: An overview and guidelines. </a:t>
            </a:r>
            <a:r>
              <a:rPr i="1"/>
              <a:t>Journal of Business Research</a:t>
            </a:r>
            <a:r>
              <a:rPr/>
              <a:t>. 2021;133:285-296. doi:</a:t>
            </a:r>
            <a:r>
              <a:rPr>
                <a:hlinkClick r:id="rId157"/>
              </a:rPr>
              <a:t>10.1016/j.jbusres.2021.04.070</a:t>
            </a:r>
          </a:p>
          <a:p>
            <a:pPr lvl="0" indent="0" marL="0">
              <a:buNone/>
            </a:pPr>
            <a:r>
              <a:rPr/>
              <a:t>157. Lim WM, Kumar S. Guidelines for interpreting the results of bibliometric analysis: A sensemaking approach. </a:t>
            </a:r>
            <a:r>
              <a:rPr i="1"/>
              <a:t>Global Business and Organizational Excellence</a:t>
            </a:r>
            <a:r>
              <a:rPr/>
              <a:t>. August 2023. doi:</a:t>
            </a:r>
            <a:r>
              <a:rPr>
                <a:hlinkClick r:id="rId158"/>
              </a:rPr>
              <a:t>10.1002/joe.22229</a:t>
            </a:r>
          </a:p>
          <a:p>
            <a:pPr lvl="0" indent="0" marL="0">
              <a:buNone/>
            </a:pPr>
            <a:r>
              <a:rPr/>
              <a:t>158. Bland JM, Altman DG. Statistics notes: Matching. </a:t>
            </a:r>
            <a:r>
              <a:rPr i="1"/>
              <a:t>BMJ</a:t>
            </a:r>
            <a:r>
              <a:rPr/>
              <a:t>. 1994;309(6962):1128-1128. doi:</a:t>
            </a:r>
            <a:r>
              <a:rPr>
                <a:hlinkClick r:id="rId159"/>
              </a:rPr>
              <a:t>10.1136/bmj.309.6962.1128</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Allaire J, Xie Y, Dervieux C, et al. </a:t>
            </a:r>
            <a:r>
              <a:rPr i="1"/>
              <a:t>Rmarkdown: Dynamic Documents for r</a:t>
            </a:r>
            <a:r>
              <a:rPr/>
              <a:t>.; 2023. </a:t>
            </a:r>
            <a:r>
              <a:rPr>
                <a:hlinkClick r:id="rId191"/>
              </a:rPr>
              <a:t>https://CRAN.R-project.org/package=rmarkdown.</a:t>
            </a:r>
          </a:p>
          <a:p>
            <a:pPr lvl="0" indent="0" marL="0">
              <a:buNone/>
            </a:pPr>
            <a:r>
              <a:rPr/>
              <a:t>193. Holmes DT, Mobini M, McCudden CR. Reproducible manuscript preparation with RMarkdown application to JMSACL and other Elsevier Journals. </a:t>
            </a:r>
            <a:r>
              <a:rPr i="1"/>
              <a:t>Journal of Mass Spectrometry and Advances in the Clinical Lab</a:t>
            </a:r>
            <a:r>
              <a:rPr/>
              <a:t>. 2021;22:8-16. doi:</a:t>
            </a:r>
            <a:r>
              <a:rPr>
                <a:hlinkClick r:id="rId192"/>
              </a:rPr>
              <a:t>10.1016/j.jmsacl.2021.09.002</a:t>
            </a:r>
          </a:p>
          <a:p>
            <a:pPr lvl="0" indent="0" marL="0">
              <a:buNone/>
            </a:pPr>
            <a:r>
              <a:rPr/>
              <a:t>194. Gohel D, Ross N. Officedown: Enhanced ’r markdown’ format for ’word’ and ’PowerPoint’. 2023. </a:t>
            </a:r>
            <a:r>
              <a:rPr>
                <a:hlinkClick r:id="rId193"/>
              </a:rPr>
              <a:t>https://CRAN.R-project.org/package=officedown.</a:t>
            </a:r>
          </a:p>
          <a:p>
            <a:pPr lvl="0" indent="0" marL="0">
              <a:buNone/>
            </a:pPr>
            <a:r>
              <a:rPr/>
              <a:t>195. Xie Y. Bookdown: Authoring books and technical documents with r markdown. 2023. </a:t>
            </a:r>
            <a:r>
              <a:rPr>
                <a:hlinkClick r:id="rId194"/>
              </a:rPr>
              <a:t>https://github.com/rstudio/bookdown.</a:t>
            </a:r>
          </a:p>
          <a:p>
            <a:pPr lvl="0" indent="0" marL="0">
              <a:buNone/>
            </a:pPr>
            <a:r>
              <a:rPr/>
              <a:t>196. Ioannidis JPA. How to Make More Published Research True. </a:t>
            </a:r>
            <a:r>
              <a:rPr i="1"/>
              <a:t>PLoS Medicine</a:t>
            </a:r>
            <a:r>
              <a:rPr/>
              <a:t>. 2014;11(10):e1001747. doi:</a:t>
            </a:r>
            <a:r>
              <a:rPr>
                <a:hlinkClick r:id="rId195"/>
              </a:rPr>
              <a:t>10.1371/journal.pmed.1001747</a:t>
            </a:r>
          </a:p>
          <a:p>
            <a:pPr lvl="0" indent="0" marL="0">
              <a:buNone/>
            </a:pPr>
            <a:r>
              <a:rPr/>
              <a:t>197. Krieger N, Perzynski A, Dalton J. Projects: A project infrastructure for researchers. 2021. </a:t>
            </a:r>
            <a:r>
              <a:rPr>
                <a:hlinkClick r:id="rId196"/>
              </a:rPr>
              <a:t>https://CRAN.R-project.org/package=projects.</a:t>
            </a:r>
          </a:p>
          <a:p>
            <a:pPr lvl="0" indent="0" marL="0">
              <a:buNone/>
            </a:pPr>
            <a:r>
              <a:rPr/>
              <a:t>198. Schwab, Simon, Held, Leonhard. Statistical programming: Small mistakes, big impacts. </a:t>
            </a:r>
            <a:r>
              <a:rPr i="1"/>
              <a:t>Wiley-Blackwell Publishing, Inc</a:t>
            </a:r>
            <a:r>
              <a:rPr/>
              <a:t>. 2021. doi:</a:t>
            </a:r>
            <a:r>
              <a:rPr>
                <a:hlinkClick r:id="rId197"/>
              </a:rPr>
              <a:t>10.5167/UZH-205154</a:t>
            </a:r>
          </a:p>
          <a:p>
            <a:pPr lvl="0" indent="0" marL="0">
              <a:buNone/>
            </a:pPr>
            <a:r>
              <a:rPr/>
              <a:t>199. Eglen SJ, Marwick B, Halchenko YO, et al. Toward standard practices for sharing computer code and programs in neuroscience. </a:t>
            </a:r>
            <a:r>
              <a:rPr i="1"/>
              <a:t>Nature Neuroscience</a:t>
            </a:r>
            <a:r>
              <a:rPr/>
              <a:t>. 2017;20(6):770-773. doi:</a:t>
            </a:r>
            <a:r>
              <a:rPr>
                <a:hlinkClick r:id="rId198"/>
              </a:rPr>
              <a:t>10.1038/nn.4550</a:t>
            </a:r>
          </a:p>
          <a:p>
            <a:pPr lvl="0" indent="0" marL="0">
              <a:buNone/>
            </a:pPr>
            <a:r>
              <a:rPr/>
              <a:t>200. Francisco Rodríguez-Sánchez, Connor P. Jackson, Shaurita D. Hutchins. Grateful: Facilitate citation of r packages. 2023. </a:t>
            </a:r>
            <a:r>
              <a:rPr>
                <a:hlinkClick r:id="rId199"/>
              </a:rPr>
              <a:t>https://github.com/Pakillo/grateful.</a:t>
            </a:r>
          </a:p>
          <a:p>
            <a:pPr lvl="0" indent="0" marL="0">
              <a:buNone/>
            </a:pPr>
            <a:r>
              <a:rPr/>
              <a:t>201. Xie Y. formatR: Format r code automatically. 2022. </a:t>
            </a:r>
            <a:r>
              <a:rPr>
                <a:hlinkClick r:id="rId200"/>
              </a:rPr>
              <a:t>https://CRAN.R-project.org/package=formatR.</a:t>
            </a:r>
          </a:p>
          <a:p>
            <a:pPr lvl="0" indent="0" marL="0">
              <a:buNone/>
            </a:pPr>
            <a:r>
              <a:rPr/>
              <a:t>202. Müller K, Walthert L. Styler: Non-invasive pretty printing of r code. 2023. </a:t>
            </a:r>
            <a:r>
              <a:rPr>
                <a:hlinkClick r:id="rId201"/>
              </a:rPr>
              <a:t>https://CRAN.R-project.org/package=styler.</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 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38,43</a:t>
            </a:r>
          </a:p>
          <a:p>
            <a:pPr lvl="0" indent="0" marL="0">
              <a:buNone/>
            </a:pPr>
          </a:p>
          <a:p>
            <a:pPr lvl="0" indent="0" marL="0">
              <a:buNone/>
            </a:pPr>
            <a:r>
              <a:rPr/>
              <a:t>Os pacotes </a:t>
            </a:r>
            <a:r>
              <a:rPr i="1"/>
              <a:t>mice</a:t>
            </a:r>
            <a:r>
              <a:rPr baseline="30000"/>
              <a:t>44</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51</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35,52–54</a:t>
            </a:r>
          </a:p>
          <a:p>
            <a:pPr lvl="1"/>
            <a:r>
              <a:rPr/>
              <a:t>Quantitativa</a:t>
            </a:r>
          </a:p>
          <a:p>
            <a:pPr lvl="1"/>
            <a:r>
              <a:rPr/>
              <a:t>Qualitativa</a:t>
            </a:r>
          </a:p>
          <a:p>
            <a:pPr lvl="0"/>
            <a:r>
              <a:rPr/>
              <a:t>Quanto ao conteúdo:</a:t>
            </a:r>
            <a:r>
              <a:rPr baseline="30000"/>
              <a:t>35,52–55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35,52–54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53</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56</a:t>
            </a:r>
          </a:p>
          <a:p>
            <a:pPr lvl="0"/>
            <a:r>
              <a:rPr/>
              <a:t>A transformação visa atender aos pressupostos dos modelos estatísticos quanto à distribuição da variável, em geral a distribuição gaussiana.</a:t>
            </a:r>
            <a:r>
              <a:rPr baseline="30000"/>
              <a:t>35,56</a:t>
            </a:r>
          </a:p>
          <a:p>
            <a:pPr lvl="0"/>
            <a:r>
              <a:rPr/>
              <a:t>A dicotomização pode ser interpretada como um caso particular de agrupamento.</a:t>
            </a:r>
            <a:r>
              <a:rPr baseline="30000"/>
              <a:t>57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58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58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58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58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58</a:t>
            </a:r>
          </a:p>
          <a:p>
            <a:pPr lvl="0"/>
            <a:r>
              <a:rPr/>
              <a:t>Transformação de Box-Cox.</a:t>
            </a:r>
            <a:r>
              <a:rPr baseline="30000"/>
              <a:t>59</a:t>
            </a:r>
          </a:p>
          <a:p>
            <a:pPr lvl="0"/>
            <a:r>
              <a:rPr/>
              <a:t>Dicotomização.</a:t>
            </a:r>
          </a:p>
          <a:p>
            <a:pPr lvl="0" indent="0" marL="0">
              <a:buNone/>
            </a:pPr>
          </a:p>
          <a:p>
            <a:pPr lvl="0" indent="0" marL="0">
              <a:buNone/>
            </a:pPr>
            <a:r>
              <a:rPr/>
              <a:t>O pacote </a:t>
            </a:r>
            <a:r>
              <a:rPr i="1"/>
              <a:t>MASS</a:t>
            </a:r>
            <a:r>
              <a:rPr baseline="30000"/>
              <a:t>60</a:t>
            </a:r>
            <a:r>
              <a:rPr/>
              <a:t> fornece a função </a:t>
            </a:r>
            <a:r>
              <a:rPr i="1">
                <a:hlinkClick r:id="rId2"/>
              </a:rPr>
              <a:t>boxcox</a:t>
            </a:r>
            <a:r>
              <a:rPr/>
              <a:t> para executar a transformação de Box-Cox.</a:t>
            </a:r>
            <a:r>
              <a:rPr baseline="30000"/>
              <a:t>59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61</a:t>
            </a:r>
          </a:p>
          <a:p>
            <a:pPr lvl="0"/>
            <a:r>
              <a:rPr/>
              <a:t>Categorizar variáveis não é necessário para conduzir análises estatísticas. Ao invés de categorizar,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Caso exista um ponto de corte ou limiar verdadeiro que discrimine três ou mais grupos independentes, identificar tal ponto de corte ainda é um desafio.</a:t>
            </a:r>
            <a:r>
              <a:rPr baseline="30000"/>
              <a:t>65</a:t>
            </a:r>
          </a:p>
          <a:p>
            <a:pPr lvl="0"/>
            <a:r>
              <a:rPr/>
              <a:t>Categorização de variáveis contínuas aumenta a quantidade de testes de hipótese para comparações pareadas entre os quantis, inflando, portanto, o erro tipo I.</a:t>
            </a:r>
            <a:r>
              <a:rPr baseline="30000"/>
              <a:t>66</a:t>
            </a:r>
          </a:p>
          <a:p>
            <a:pPr lvl="0"/>
            <a:r>
              <a:rPr/>
              <a:t>Categorização de variáveis contínuas requer uma função teórica que pressupõe a homogeneidade da variável dentro dos grupos, levando tanto a uma perda de poder como a uma estimativa imprecisa.</a:t>
            </a:r>
            <a:r>
              <a:rPr baseline="30000"/>
              <a:t>66</a:t>
            </a:r>
          </a:p>
          <a:p>
            <a:pPr lvl="0"/>
            <a:r>
              <a:rPr/>
              <a:t>Categorização de variáveis contínuas pode dificultar a comparação de resultados entre estudos devido aos pontos de corte baseados em dados de um banco usados para definir as categorias.</a:t>
            </a:r>
            <a:r>
              <a:rPr baseline="30000"/>
              <a:t>66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61</a:t>
            </a:r>
          </a:p>
          <a:p>
            <a:pPr lvl="0"/>
            <a:r>
              <a:rPr/>
              <a:t>Análise com modelos de regressão com pesos locais (</a:t>
            </a:r>
            <a:r>
              <a:rPr i="1"/>
              <a:t>lowess</a:t>
            </a:r>
            <a:r>
              <a:rPr/>
              <a:t>) tais como </a:t>
            </a:r>
            <a:r>
              <a:rPr i="1"/>
              <a:t>splines</a:t>
            </a:r>
            <a:r>
              <a:rPr/>
              <a:t> e polinômios fracionais.</a:t>
            </a:r>
            <a:r>
              <a:rPr baseline="30000"/>
              <a:t>61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57</a:t>
                </a:r>
              </a:p>
              <a:p>
                <a:pPr lvl="0"/>
                <a:r>
                  <a:rPr/>
                  <a:t>Os pesquisadores não conhecem as consequências estatísticas da dicotomização.</a:t>
                </a:r>
                <a:r>
                  <a:rPr baseline="30000"/>
                  <a:t>61</a:t>
                </a:r>
              </a:p>
              <a:p>
                <a:pPr lvl="0"/>
                <a:r>
                  <a:rPr/>
                  <a:t>Os pesquisadores não conhecem os métodos adequados de análise não-paramétrica, não-linear e robusta.</a:t>
                </a:r>
                <a:r>
                  <a:rPr baseline="30000"/>
                  <a:t>61</a:t>
                </a:r>
              </a:p>
              <a:p>
                <a:pPr lvl="0"/>
                <a:r>
                  <a:rPr/>
                  <a:t>As categorias representam características existentes dos participantes da pesquisa, de modo que as análises devam ser feitas por grupos e não por indivíduos.</a:t>
                </a:r>
                <a:r>
                  <a:rPr baseline="30000"/>
                  <a:t>61</a:t>
                </a:r>
              </a:p>
              <a:p>
                <a:pPr lvl="0"/>
                <a:r>
                  <a:rPr/>
                  <a:t>A confiabilidade da(s) variável(eis) medida(s) é baixa e, portanto, categorizar os participantes resultaria em uma medida mais confiável.</a:t>
                </a:r>
                <a:r>
                  <a:rPr baseline="30000"/>
                  <a:t>61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61</a:t>
                </a:r>
              </a:p>
              <a:p>
                <a:pPr lvl="0"/>
                <a:r>
                  <a:rPr/>
                  <a:t>Dicotomizar variáveis não é necessário para conduzir análises estatísticas. Ao invés de dicotomizar,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Dicotomização causa perda de informação e consequentemente perda de poder estatístico para detectar efeitos.</a:t>
                </a:r>
                <a:r>
                  <a:rPr baseline="30000"/>
                  <a:t>61,62</a:t>
                </a:r>
              </a:p>
              <a:p>
                <a:pPr lvl="0"/>
                <a:r>
                  <a:rPr/>
                  <a:t>Dicotomização também classifica indivíduos com valores próximos na variável contínua como indivíduos em pontos opostos e extremos, artificialmente sugerindo que são muito diferentes.</a:t>
                </a:r>
                <a:r>
                  <a:rPr baseline="30000"/>
                  <a:t>62</a:t>
                </a:r>
              </a:p>
              <a:p>
                <a:pPr lvl="0"/>
                <a:r>
                  <a:rPr/>
                  <a:t>Dicotomização pode diminuir a variabilidade das variáveis.</a:t>
                </a:r>
                <a:r>
                  <a:rPr baseline="30000"/>
                  <a:t>62</a:t>
                </a:r>
              </a:p>
              <a:p>
                <a:pPr lvl="0"/>
                <a:r>
                  <a:rPr/>
                  <a:t>Dicotomização pode ocultar não-linearidades presentes na variável contínua.</a:t>
                </a:r>
                <a:r>
                  <a:rPr baseline="30000"/>
                  <a:t>61,62</a:t>
                </a:r>
              </a:p>
              <a:p>
                <a:pPr lvl="0"/>
                <a:r>
                  <a:rPr/>
                  <a:t>A média ou a mediana, embora amplamente utilizadas, não são bons parâmetros para dicotomizar variáveis.</a:t>
                </a:r>
                <a:r>
                  <a:rPr baseline="30000"/>
                  <a:t>57,62</a:t>
                </a:r>
              </a:p>
              <a:p>
                <a:pPr lvl="0"/>
                <a:r>
                  <a:rPr/>
                  <a:t>Caso exista um ponto de corte ou limiar verdadeiro que discrimine dois grupos independentes, identificar tal ponto de corte ainda é um desafio.</a:t>
                </a:r>
                <a:r>
                  <a:rPr baseline="30000"/>
                  <a:t>65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61</a:t>
                </a:r>
              </a:p>
              <a:p>
                <a:pPr lvl="0"/>
                <a:r>
                  <a:rPr/>
                  <a:t>Quando a distribuição da variável contínua é muito assimétrica, de modo que uma grande quantidade de observações está em um dos extremos da escala.</a:t>
                </a:r>
                <a:r>
                  <a:rPr baseline="30000"/>
                  <a:t>61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65</a:t>
                </a:r>
                <a:r>
                  <a:rPr/>
                  <a:t> a identificação do limiar verdadeiro:</a:t>
                </a:r>
              </a:p>
              <a:p>
                <a:pPr lvl="1"/>
                <a:r>
                  <a:rPr/>
                  <a:t>Youden.</a:t>
                </a:r>
                <a:r>
                  <a:rPr baseline="30000"/>
                  <a:t>67</a:t>
                </a:r>
              </a:p>
              <a:p>
                <a:pPr lvl="1"/>
                <a:r>
                  <a:rPr/>
                  <a:t>Gini Index.</a:t>
                </a:r>
                <a:r>
                  <a:rPr baseline="30000"/>
                  <a:t>68</a:t>
                </a:r>
              </a:p>
              <a:p>
                <a:pPr lvl="1"/>
                <a:r>
                  <a:rPr/>
                  <a:t>Estatística qui-quadrado (</a:t>
                </a:r>
                <a14:m>
                  <m:oMath xmlns:m="http://schemas.openxmlformats.org/officeDocument/2006/math">
                    <m:sSup>
                      <m:e>
                        <m:r>
                          <m:t>χ</m:t>
                        </m:r>
                      </m:e>
                      <m:sup>
                        <m:r>
                          <m:t>2</m:t>
                        </m:r>
                      </m:sup>
                    </m:sSup>
                  </m:oMath>
                </a14:m>
                <a:r>
                  <a:rPr/>
                  <a:t>).</a:t>
                </a:r>
                <a:r>
                  <a:rPr baseline="30000"/>
                  <a:t>69</a:t>
                </a:r>
              </a:p>
              <a:p>
                <a:pPr lvl="1"/>
                <a:r>
                  <a:rPr/>
                  <a:t>Risco relativo (</a:t>
                </a:r>
                <a14:m>
                  <m:oMath xmlns:m="http://schemas.openxmlformats.org/officeDocument/2006/math">
                    <m:r>
                      <m:t>R</m:t>
                    </m:r>
                    <m:r>
                      <m:t>R</m:t>
                    </m:r>
                  </m:oMath>
                </a14:m>
                <a:r>
                  <a:rPr/>
                  <a:t>).</a:t>
                </a:r>
                <a:r>
                  <a:rPr baseline="30000"/>
                  <a:t>70</a:t>
                </a:r>
              </a:p>
              <a:p>
                <a:pPr lvl="1"/>
                <a:r>
                  <a:rPr/>
                  <a:t>Kappa (</a:t>
                </a:r>
                <a14:m>
                  <m:oMath xmlns:m="http://schemas.openxmlformats.org/officeDocument/2006/math">
                    <m:r>
                      <m:t>κ</m:t>
                    </m:r>
                  </m:oMath>
                </a14:m>
                <a:r>
                  <a:rPr/>
                  <a:t>).</a:t>
                </a:r>
                <a:r>
                  <a:rPr baseline="30000"/>
                  <a:t>71</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52</a:t>
            </a:r>
          </a:p>
          <a:p>
            <a:pPr lvl="0"/>
            <a:r>
              <a:rPr/>
              <a:t>Em uma distribuição normal, o intervalo de 1 desvio-padrão (±1DP) inclui cerca de 68% dos dados; de 2 desvios-padrão (±2DP) cerca de 95% dos dados; e no intervalo de 3 desvios-padrão (±3DP) cerca de 99% dos dados.</a:t>
            </a:r>
            <a:r>
              <a:rPr baseline="30000"/>
              <a:t>52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51</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52,73</a:t>
            </a:r>
          </a:p>
          <a:p>
            <a:pPr lvl="0"/>
            <a:r>
              <a:rPr/>
              <a:t>Parâmetros de dispersão.</a:t>
            </a:r>
            <a:r>
              <a:rPr baseline="30000"/>
              <a:t>52,73,74</a:t>
            </a:r>
          </a:p>
          <a:p>
            <a:pPr lvl="0"/>
            <a:r>
              <a:rPr/>
              <a:t>Parâmetros de proporção.</a:t>
            </a:r>
            <a:r>
              <a:rPr baseline="30000"/>
              <a:t>52,73,75,75</a:t>
            </a:r>
          </a:p>
          <a:p>
            <a:pPr lvl="0"/>
            <a:r>
              <a:rPr/>
              <a:t>Parâmetros de distribuição.</a:t>
            </a:r>
            <a:r>
              <a:rPr baseline="30000"/>
              <a:t>73</a:t>
            </a:r>
          </a:p>
          <a:p>
            <a:pPr lvl="0"/>
            <a:r>
              <a:rPr/>
              <a:t>Parâmetros de extremos.</a:t>
            </a:r>
            <a:r>
              <a:rPr baseline="30000"/>
              <a:t>52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52,73</a:t>
            </a:r>
          </a:p>
          <a:p>
            <a:pPr lvl="0"/>
            <a:r>
              <a:rPr i="1"/>
              <a:t>Mediana</a:t>
            </a:r>
            <a:r>
              <a:rPr/>
              <a:t>.</a:t>
            </a:r>
            <a:r>
              <a:rPr baseline="30000"/>
              <a:t>52,73</a:t>
            </a:r>
          </a:p>
          <a:p>
            <a:pPr lvl="0"/>
            <a:r>
              <a:rPr i="1"/>
              <a:t>Moda</a:t>
            </a:r>
            <a:r>
              <a:rPr/>
              <a:t>.</a:t>
            </a:r>
            <a:r>
              <a:rPr baseline="30000"/>
              <a:t>52,73</a:t>
            </a:r>
          </a:p>
          <a:p>
            <a:pPr lvl="0" indent="0" marL="0">
              <a:buNone/>
            </a:pPr>
          </a:p>
          <a:p>
            <a:pPr lvl="0" indent="0" marL="0">
              <a:spcBef>
                <a:spcPts val="3000"/>
              </a:spcBef>
              <a:buNone/>
            </a:pPr>
            <a:r>
              <a:rPr b="1"/>
              <a:t>Que parâmetros de dispersão podem ser estimados?</a:t>
            </a:r>
          </a:p>
          <a:p>
            <a:pPr lvl="0"/>
            <a:r>
              <a:rPr i="1"/>
              <a:t>Variância</a:t>
            </a:r>
            <a:r>
              <a:rPr/>
              <a:t>.</a:t>
            </a:r>
            <a:r>
              <a:rPr baseline="30000"/>
              <a:t>52,73</a:t>
            </a:r>
          </a:p>
          <a:p>
            <a:pPr lvl="0"/>
            <a:r>
              <a:rPr i="1"/>
              <a:t>Desvio-padrão</a:t>
            </a:r>
            <a:r>
              <a:rPr/>
              <a:t>: Estima a variabilidade entre as observações e a média amostra, e estima a variabilidade na população.</a:t>
            </a:r>
            <a:r>
              <a:rPr baseline="30000"/>
              <a:t>74</a:t>
            </a:r>
          </a:p>
          <a:p>
            <a:pPr lvl="0"/>
            <a:r>
              <a:rPr i="1"/>
              <a:t>Erro-padrão</a:t>
            </a:r>
            <a:r>
              <a:rPr/>
              <a:t>: Estima a variabilidade teórica entre médias amostrais.</a:t>
            </a:r>
            <a:r>
              <a:rPr baseline="30000"/>
              <a:t>74</a:t>
            </a:r>
          </a:p>
          <a:p>
            <a:pPr lvl="0"/>
            <a:r>
              <a:rPr i="1"/>
              <a:t>Amplitude</a:t>
            </a:r>
            <a:r>
              <a:rPr/>
              <a:t>.</a:t>
            </a:r>
            <a:r>
              <a:rPr baseline="30000"/>
              <a:t>52,73</a:t>
            </a:r>
          </a:p>
          <a:p>
            <a:pPr lvl="0"/>
            <a:r>
              <a:rPr i="1"/>
              <a:t>Intervalo interquartil</a:t>
            </a:r>
            <a:r>
              <a:rPr/>
              <a:t>.</a:t>
            </a:r>
            <a:r>
              <a:rPr baseline="30000"/>
              <a:t>52,73</a:t>
            </a:r>
          </a:p>
          <a:p>
            <a:pPr lvl="0"/>
            <a:r>
              <a:rPr i="1"/>
              <a:t>Intervalo de confiança</a:t>
            </a:r>
            <a:r>
              <a:rPr/>
              <a:t>.</a:t>
            </a:r>
            <a:r>
              <a:rPr baseline="30000"/>
              <a:t>52,73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52,73,75</a:t>
            </a:r>
          </a:p>
          <a:p>
            <a:pPr lvl="0"/>
            <a:r>
              <a:rPr i="1"/>
              <a:t>Frequência relativa</a:t>
            </a:r>
            <a:r>
              <a:rPr/>
              <a:t>.</a:t>
            </a:r>
            <a:r>
              <a:rPr baseline="30000"/>
              <a:t>52,73,75</a:t>
            </a:r>
          </a:p>
          <a:p>
            <a:pPr lvl="0"/>
            <a:r>
              <a:rPr i="1"/>
              <a:t>Percentil</a:t>
            </a:r>
            <a:r>
              <a:rPr/>
              <a:t>.</a:t>
            </a:r>
            <a:r>
              <a:rPr baseline="30000"/>
              <a:t>52,73,75</a:t>
            </a:r>
          </a:p>
          <a:p>
            <a:pPr lvl="0"/>
            <a:r>
              <a:rPr i="1"/>
              <a:t>Quantil</a:t>
            </a:r>
            <a:r>
              <a:rPr/>
              <a:t>: é o ponto de corte que define a divisão da amostra em grupos de tamanhos iguais. Portanto, não se referem aos grupos em si, mas aos valores que os dividem.</a:t>
            </a:r>
            <a:r>
              <a:rPr baseline="30000"/>
              <a:t>75</a:t>
            </a:r>
          </a:p>
          <a:p>
            <a:pPr lvl="0" indent="0" marL="0">
              <a:buNone/>
            </a:pPr>
          </a:p>
          <a:p>
            <a:pPr lvl="0" indent="0" marL="0">
              <a:buNone/>
            </a:pPr>
            <a:r>
              <a:rPr/>
              <a:t>O pacote </a:t>
            </a:r>
            <a:r>
              <a:rPr i="1"/>
              <a:t>stats</a:t>
            </a:r>
            <a:r>
              <a:rPr baseline="30000"/>
              <a:t>76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73</a:t>
            </a:r>
          </a:p>
          <a:p>
            <a:pPr lvl="0"/>
            <a:r>
              <a:rPr i="1"/>
              <a:t>Curtose</a:t>
            </a:r>
            <a:r>
              <a:rPr/>
              <a:t>.</a:t>
            </a:r>
            <a:r>
              <a:rPr baseline="30000"/>
              <a:t>73</a:t>
            </a:r>
          </a:p>
          <a:p>
            <a:pPr lvl="0" indent="0" marL="0">
              <a:buNone/>
            </a:pPr>
          </a:p>
          <a:p>
            <a:pPr lvl="0" indent="0" marL="0">
              <a:spcBef>
                <a:spcPts val="3000"/>
              </a:spcBef>
              <a:buNone/>
            </a:pPr>
            <a:r>
              <a:rPr b="1"/>
              <a:t>Que parâmetros extremos podem ser estimados?</a:t>
            </a:r>
          </a:p>
          <a:p>
            <a:pPr lvl="0"/>
            <a:r>
              <a:rPr i="1"/>
              <a:t>Mínimo</a:t>
            </a:r>
            <a:r>
              <a:rPr/>
              <a:t>.</a:t>
            </a:r>
            <a:r>
              <a:rPr baseline="30000"/>
              <a:t>52</a:t>
            </a:r>
          </a:p>
          <a:p>
            <a:pPr lvl="0"/>
            <a:r>
              <a:rPr i="1"/>
              <a:t>Máximo</a:t>
            </a:r>
            <a:r>
              <a:rPr/>
              <a:t>.</a:t>
            </a:r>
            <a:r>
              <a:rPr baseline="30000"/>
              <a:t>52</a:t>
            </a:r>
          </a:p>
          <a:p>
            <a:pPr lvl="0" indent="0" marL="0">
              <a:buNone/>
            </a:pPr>
          </a:p>
          <a:p>
            <a:pPr lvl="0" indent="0" marL="0">
              <a:buNone/>
            </a:pPr>
            <a:r>
              <a:rPr/>
              <a:t>O pacote </a:t>
            </a:r>
            <a:r>
              <a:rPr i="1"/>
              <a:t>stats</a:t>
            </a:r>
            <a:r>
              <a:rPr baseline="30000"/>
              <a:t>76</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77</a:t>
            </a:r>
          </a:p>
          <a:p>
            <a:pPr lvl="0"/>
            <a:r>
              <a:rPr/>
              <a:t>Mais especificamente, um valor discrepante é uma observação incomum que exerce influência indevida em uma análise.</a:t>
            </a:r>
            <a:r>
              <a:rPr baseline="30000"/>
              <a:t>77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77</a:t>
            </a:r>
          </a:p>
          <a:p>
            <a:pPr lvl="0"/>
            <a:r>
              <a:rPr/>
              <a:t>Valores discrepantes na variável de desfecho podem exigir uma abordagem mais refinada, especialmente quando representam uma variação real na variável que está sendo medida.</a:t>
            </a:r>
            <a:r>
              <a:rPr baseline="30000"/>
              <a:t>77</a:t>
            </a:r>
          </a:p>
          <a:p>
            <a:pPr lvl="0"/>
            <a:r>
              <a:rPr/>
              <a:t>Valores discrepantes em uma (co)variável podem surgir devido a um projeto experimental inadequado; nesse caso, abandonar a observação ou transformar a covariável são opções adequadas.</a:t>
            </a:r>
            <a:r>
              <a:rPr baseline="30000"/>
              <a:t>77</a:t>
            </a:r>
          </a:p>
          <a:p>
            <a:pPr lvl="0"/>
            <a:r>
              <a:rPr/>
              <a:t>É importante reportar se existem valores discrepantes e como foram tratados.</a:t>
            </a:r>
            <a:r>
              <a:rPr baseline="30000"/>
              <a:t>77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78</a:t>
            </a:r>
          </a:p>
          <a:p>
            <a:pPr lvl="0"/>
            <a:r>
              <a:rPr/>
              <a:t>Cada observação possui sua própria linha (horizontal).</a:t>
            </a:r>
            <a:r>
              <a:rPr baseline="30000"/>
              <a:t>78</a:t>
            </a:r>
          </a:p>
          <a:p>
            <a:pPr lvl="0"/>
            <a:r>
              <a:rPr/>
              <a:t>Cada valor possui sua própria célula especificada em um par (linha, coluna).</a:t>
            </a:r>
            <a:r>
              <a:rPr baseline="30000"/>
              <a:t>78</a:t>
            </a:r>
          </a:p>
          <a:p>
            <a:pPr lvl="0"/>
            <a:r>
              <a:rPr/>
              <a:t>Cada célula possui seu próprio dado.</a:t>
            </a:r>
            <a:r>
              <a:rPr baseline="30000"/>
              <a:t>78</a:t>
            </a:r>
          </a:p>
          <a:p>
            <a:pPr lvl="0" indent="0" marL="0">
              <a:buNone/>
            </a:pPr>
          </a:p>
          <a:p>
            <a:pPr lvl="0" indent="0" marL="0">
              <a:buNone/>
            </a:pPr>
            <a:r>
              <a:rPr/>
              <a:t>O pacote </a:t>
            </a:r>
            <a:r>
              <a:rPr i="1"/>
              <a:t>DataEditR</a:t>
            </a:r>
            <a:r>
              <a:rPr baseline="30000"/>
              <a:t>79</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80</a:t>
            </a:r>
          </a:p>
          <a:p>
            <a:pPr lvl="0"/>
            <a:r>
              <a:rPr/>
              <a:t>Use apenas 1 (uma) linha de cabeçalho para nomear os fatores e variáveis do seu estudo.</a:t>
            </a:r>
            <a:r>
              <a:rPr baseline="30000"/>
              <a:t>80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80,81</a:t>
            </a:r>
          </a:p>
          <a:p>
            <a:pPr lvl="0"/>
            <a:r>
              <a:rPr/>
              <a:t>Crie um dicionário de dados (metadados) em um arquivo separado contendo: nome da variável, descrição da variável, unidades de medida e valores extremos possíveis.</a:t>
            </a:r>
            <a:r>
              <a:rPr baseline="30000"/>
              <a:t>80</a:t>
            </a:r>
          </a:p>
          <a:p>
            <a:pPr lvl="0"/>
            <a:r>
              <a:rPr/>
              <a:t>Use recursos para validação de dados antes e durante a digitação de dados.</a:t>
            </a:r>
            <a:r>
              <a:rPr baseline="30000"/>
              <a:t>80,81</a:t>
            </a:r>
          </a:p>
          <a:p>
            <a:pPr lvl="0" indent="0" marL="0">
              <a:buNone/>
            </a:pPr>
          </a:p>
          <a:p>
            <a:pPr lvl="0" indent="0" marL="0">
              <a:buNone/>
            </a:pPr>
            <a:r>
              <a:rPr/>
              <a:t>O pacote </a:t>
            </a:r>
            <a:r>
              <a:rPr i="1"/>
              <a:t>data.table</a:t>
            </a:r>
            <a:r>
              <a:rPr baseline="30000"/>
              <a:t>82</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80</a:t>
            </a:r>
          </a:p>
          <a:p>
            <a:pPr lvl="0"/>
            <a:r>
              <a:rPr/>
              <a:t>Não inclua análises estatísticas ou gráficos nas tabelas de dados brutos.</a:t>
            </a:r>
            <a:r>
              <a:rPr baseline="30000"/>
              <a:t>80</a:t>
            </a:r>
          </a:p>
          <a:p>
            <a:pPr lvl="0"/>
            <a:r>
              <a:rPr/>
              <a:t>Não utilize cores como informação. Se necessário, crie colunas adicionais - variáveis instrumentais ou auxiliares - para identificar a informação de modo que possa ser analisada.</a:t>
            </a:r>
            <a:r>
              <a:rPr baseline="30000"/>
              <a:t>80</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83</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84</a:t>
            </a:r>
            <a:r>
              <a:rPr/>
              <a:t>, nem deve ser utilizada para hipotetizar após os dados serem coletados (conhecido como </a:t>
            </a:r>
            <a:r>
              <a:rPr i="1"/>
              <a:t>Hypothesizing After Results are Known</a:t>
            </a:r>
            <a:r>
              <a:rPr/>
              <a:t>, HARKing)</a:t>
            </a:r>
            <a:r>
              <a:rPr baseline="30000"/>
              <a:t>85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87</a:t>
            </a:r>
          </a:p>
          <a:p>
            <a:pPr lvl="0"/>
            <a:r>
              <a:rPr/>
              <a:t>Codificação 0 ou 1 para variáveis dicotômicas para representar a direção esperada da associação entre elas.</a:t>
            </a:r>
            <a:r>
              <a:rPr baseline="30000"/>
              <a:t>87</a:t>
            </a:r>
          </a:p>
          <a:p>
            <a:pPr lvl="0"/>
            <a:r>
              <a:rPr/>
              <a:t>Ordenação cronológica de variáveis com registros temporais (retrospectivos ou prospectivos).</a:t>
            </a:r>
            <a:r>
              <a:rPr baseline="30000"/>
              <a:t>87</a:t>
            </a:r>
          </a:p>
          <a:p>
            <a:pPr lvl="0"/>
            <a:r>
              <a:rPr/>
              <a:t>A distribuição das variáveis para verificação das suposições das análises planejadas.</a:t>
            </a:r>
            <a:r>
              <a:rPr baseline="30000"/>
              <a:t>87</a:t>
            </a:r>
          </a:p>
          <a:p>
            <a:pPr lvl="0"/>
            <a:r>
              <a:rPr/>
              <a:t>Ocorrência de efeitos teto e piso nas variáveis.</a:t>
            </a:r>
            <a:r>
              <a:rPr baseline="30000"/>
              <a:t>87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84</a:t>
                </a:r>
              </a:p>
              <a:p>
                <a:pPr lvl="0"/>
                <a:r>
                  <a:rPr/>
                  <a:t>Análise exploratória deve ser separada da análise inferencial de testes de hipóteses; a decisão sobre os modelos a testar deve ser feita </a:t>
                </a:r>
                <a:r>
                  <a:rPr i="1"/>
                  <a:t>a priori</a:t>
                </a:r>
                <a:r>
                  <a:rPr/>
                  <a:t>.</a:t>
                </a:r>
                <a:r>
                  <a:rPr baseline="30000"/>
                  <a:t>77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77</a:t>
                </a:r>
              </a:p>
              <a:p>
                <a:pPr lvl="0"/>
                <a:r>
                  <a:rPr/>
                  <a:t>A análise exploratória não deve ser usada para definir as questões e hipóteses científicas do estudo.</a:t>
                </a:r>
                <a:r>
                  <a:rPr baseline="30000"/>
                  <a:t>77</a:t>
                </a:r>
              </a:p>
              <a:p>
                <a:pPr lvl="0" indent="0" marL="0">
                  <a:buNone/>
                </a:pPr>
              </a:p>
              <a:p>
                <a:pPr lvl="0" indent="0" marL="0">
                  <a:buNone/>
                </a:pPr>
                <a:r>
                  <a:rPr/>
                  <a:t>O pacote </a:t>
                </a:r>
                <a:r>
                  <a:rPr i="1"/>
                  <a:t>explore</a:t>
                </a:r>
                <a:r>
                  <a:rPr baseline="30000"/>
                  <a:t>88</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77</a:t>
                </a:r>
              </a:p>
              <a:p>
                <a:pPr lvl="0"/>
                <a:r>
                  <a:rPr/>
                  <a:t>Verifique a existência e/ou influência de valores discrepantes (“fora da curva” ou </a:t>
                </a:r>
                <a:r>
                  <a:rPr i="1"/>
                  <a:t>outliers</a:t>
                </a:r>
                <a:r>
                  <a:rPr/>
                  <a:t>):</a:t>
                </a:r>
                <a:r>
                  <a:rPr baseline="30000"/>
                  <a:t>77,83,84</a:t>
                </a:r>
              </a:p>
              <a:p>
                <a:pPr lvl="1"/>
                <a:r>
                  <a:rPr/>
                  <a:t>Boxplots</a:t>
                </a:r>
              </a:p>
              <a:p>
                <a:pPr lvl="1"/>
                <a:r>
                  <a:rPr/>
                  <a:t>Gráficos quantil-quantil (Q-Q)</a:t>
                </a:r>
              </a:p>
              <a:p>
                <a:pPr lvl="0" indent="0" marL="0">
                  <a:buNone/>
                </a:pPr>
              </a:p>
              <a:p>
                <a:pPr lvl="0" indent="0" marL="0">
                  <a:buNone/>
                </a:pPr>
                <a:r>
                  <a:rPr/>
                  <a:t>O pacote </a:t>
                </a:r>
                <a:r>
                  <a:rPr i="1"/>
                  <a:t>graphics</a:t>
                </a:r>
                <a:r>
                  <a:rPr baseline="30000"/>
                  <a:t>89</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77,83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89</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90</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91</a:t>
            </a:r>
          </a:p>
          <a:p>
            <a:pPr lvl="0"/>
            <a:r>
              <a:rPr/>
              <a:t>Organização das tabelas: as variáveis são exibidas em linhas e os grupos são exibidos em colunas.</a:t>
            </a:r>
            <a:r>
              <a:rPr baseline="30000"/>
              <a:t>91</a:t>
            </a:r>
          </a:p>
          <a:p>
            <a:pPr lvl="0"/>
            <a:r>
              <a:rPr/>
              <a:t>Calcule percentagens para as colunas (isto é, entre grupos) e não entre linhas.</a:t>
            </a:r>
            <a:r>
              <a:rPr baseline="30000"/>
              <a:t>91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91</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92</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93</a:t>
            </a:r>
          </a:p>
          <a:p>
            <a:pPr lvl="0"/>
            <a:r>
              <a:rPr/>
              <a:t>Verificar aderência ao protocolo do estudo, incluindo critérios de inclusão/exclusão, tamanho da amostra e perdas amostrais.</a:t>
            </a:r>
            <a:r>
              <a:rPr baseline="30000"/>
              <a:t>93</a:t>
            </a:r>
          </a:p>
          <a:p>
            <a:pPr lvl="0"/>
            <a:r>
              <a:rPr/>
              <a:t>Permitir a replicação do estudo.</a:t>
            </a:r>
            <a:r>
              <a:rPr baseline="30000"/>
              <a:t>93</a:t>
            </a:r>
          </a:p>
          <a:p>
            <a:pPr lvl="0"/>
            <a:r>
              <a:rPr/>
              <a:t>Meta-analisar os dados junto a estudos similares.</a:t>
            </a:r>
            <a:r>
              <a:rPr baseline="30000"/>
              <a:t>93</a:t>
            </a:r>
          </a:p>
          <a:p>
            <a:pPr lvl="0"/>
            <a:r>
              <a:rPr/>
              <a:t>Avaliar a generalização (validade externa) das conclusões do estudo.</a:t>
            </a:r>
            <a:r>
              <a:rPr baseline="30000"/>
              <a:t>93</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94,95</a:t>
            </a:r>
          </a:p>
          <a:p>
            <a:pPr lvl="0"/>
            <a:r>
              <a:rPr/>
              <a:t>Inclua na tabela: título ou legenda, uma síntese descritiva (geralmente por meio de parâmetros descritivos), intervalos de confiança e/ou p-valores conforme necessário para adequada interpretação.</a:t>
            </a:r>
            <a:r>
              <a:rPr baseline="30000"/>
              <a:t>92,96</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98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98</a:t>
            </a:r>
          </a:p>
          <a:p>
            <a:pPr lvl="0" indent="0" marL="0">
              <a:buNone/>
            </a:pPr>
          </a:p>
          <a:p>
            <a:pPr lvl="0" indent="0" marL="0">
              <a:buNone/>
            </a:pPr>
            <a:r>
              <a:rPr/>
              <a:t>Os pacotes </a:t>
            </a:r>
            <a:r>
              <a:rPr i="1"/>
              <a:t>ggplot2</a:t>
            </a:r>
            <a:r>
              <a:rPr baseline="30000"/>
              <a:t>99</a:t>
            </a:r>
            <a:r>
              <a:rPr/>
              <a:t>, </a:t>
            </a:r>
            <a:r>
              <a:rPr i="1"/>
              <a:t>plotly</a:t>
            </a:r>
            <a:r>
              <a:rPr baseline="30000"/>
              <a:t>100</a:t>
            </a:r>
            <a:r>
              <a:rPr/>
              <a:t> e </a:t>
            </a:r>
            <a:r>
              <a:rPr i="1"/>
              <a:t>corrplot</a:t>
            </a:r>
            <a:r>
              <a:rPr baseline="30000"/>
              <a:t>101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102</a:t>
            </a:r>
          </a:p>
          <a:p>
            <a:pPr lvl="0"/>
            <a:r>
              <a:rPr/>
              <a:t>Barras de erro mais longas representam mais imprecisão (maiores erros), enquanto barras mais curtas representam mais precisão na estimativa.</a:t>
            </a:r>
            <a:r>
              <a:rPr baseline="30000"/>
              <a:t>102</a:t>
            </a:r>
          </a:p>
          <a:p>
            <a:pPr lvl="0"/>
            <a:r>
              <a:rPr/>
              <a:t>Barras de erro descritivas geralmente apresentam a amplitude (mínimo-máximo) ou desvio-padrão.</a:t>
            </a:r>
            <a:r>
              <a:rPr baseline="30000"/>
              <a:t>102</a:t>
            </a:r>
          </a:p>
          <a:p>
            <a:pPr lvl="0"/>
            <a:r>
              <a:rPr/>
              <a:t>Barras de erro inferenciais geralmente apresentam o erro-padrão ou intervalo de confiança (por exemplo, de 95%).</a:t>
            </a:r>
            <a:r>
              <a:rPr baseline="30000"/>
              <a:t>102</a:t>
            </a:r>
          </a:p>
          <a:p>
            <a:pPr lvl="0"/>
            <a:r>
              <a:rPr/>
              <a:t>O comprimento das barras de erro sugere graficamente a imprecisão dos dados do estudo, uma vez que o valor verdadeiro da população pode estar em qualquer nível do intervalo da barra.</a:t>
            </a:r>
            <a:r>
              <a:rPr baseline="30000"/>
              <a:t>102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102</a:t>
            </a:r>
          </a:p>
          <a:p>
            <a:pPr lvl="0"/>
            <a:r>
              <a:rPr/>
              <a:t>Para análise inferencial de figuras, as barras de erro representadas por erro-padrão ou intervalo de confiança são preferíveis à amplitude ou desvio-padrão.</a:t>
            </a:r>
            <a:r>
              <a:rPr baseline="30000"/>
              <a:t>102</a:t>
            </a:r>
          </a:p>
          <a:p>
            <a:pPr lvl="0"/>
            <a:r>
              <a:rPr/>
              <a:t>Evite gráficos de barra e mostre a distribuição dos dados sempre que possível.</a:t>
            </a:r>
            <a:r>
              <a:rPr baseline="30000"/>
              <a:t>103</a:t>
            </a:r>
          </a:p>
          <a:p>
            <a:pPr lvl="0"/>
            <a:r>
              <a:rPr/>
              <a:t>Exiba os pontos de dados em boxplots.</a:t>
            </a:r>
            <a:r>
              <a:rPr baseline="30000"/>
              <a:t>103</a:t>
            </a:r>
          </a:p>
          <a:p>
            <a:pPr lvl="0"/>
            <a:r>
              <a:rPr/>
              <a:t>Use </a:t>
            </a:r>
            <a:r>
              <a:rPr i="1"/>
              <a:t>jitter</a:t>
            </a:r>
            <a:r>
              <a:rPr/>
              <a:t> simétrico em gráficos de pontos para permitir a visualização de todos os dados.</a:t>
            </a:r>
            <a:r>
              <a:rPr baseline="30000"/>
              <a:t>103</a:t>
            </a:r>
          </a:p>
          <a:p>
            <a:pPr lvl="0"/>
            <a:r>
              <a:rPr/>
              <a:t>Prefira palhetas de cor adaptadas para daltônicos.</a:t>
            </a:r>
            <a:r>
              <a:rPr baseline="30000"/>
              <a:t>103</a:t>
            </a:r>
          </a:p>
          <a:p>
            <a:pPr lvl="0" indent="0" marL="0">
              <a:buNone/>
            </a:pPr>
          </a:p>
          <a:p>
            <a:pPr lvl="0" indent="0" marL="0">
              <a:buNone/>
            </a:pPr>
            <a:r>
              <a:rPr/>
              <a:t>O pacote </a:t>
            </a:r>
            <a:r>
              <a:rPr i="1"/>
              <a:t>ggsci</a:t>
            </a:r>
            <a:r>
              <a:rPr baseline="30000"/>
              <a:t>104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105</a:t>
            </a:r>
          </a:p>
          <a:p>
            <a:pPr lvl="0"/>
            <a:r>
              <a:rPr/>
              <a:t>Inferência indutiva: Com base nos dado obsrevados, avalia-se qual hipótese é mais defensável (isto é, mais provável).</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107</a:t>
                </a:r>
              </a:p>
              <a:p>
                <a:pPr lvl="0"/>
                <a:r>
                  <a:rPr/>
                  <a:t>Desafio a ideias aceitas.</a:t>
                </a:r>
                <a:r>
                  <a:rPr baseline="30000"/>
                  <a:t>107</a:t>
                </a:r>
              </a:p>
              <a:p>
                <a:pPr lvl="0"/>
                <a:r>
                  <a:rPr/>
                  <a:t>Conflito entre ideias divergentes.</a:t>
                </a:r>
                <a:r>
                  <a:rPr baseline="30000"/>
                  <a:t>107</a:t>
                </a:r>
              </a:p>
              <a:p>
                <a:pPr lvl="0"/>
                <a:r>
                  <a:rPr/>
                  <a:t>Variações regionais, temporais e populacionais.</a:t>
                </a:r>
                <a:r>
                  <a:rPr baseline="30000"/>
                  <a:t>107</a:t>
                </a:r>
              </a:p>
              <a:p>
                <a:pPr lvl="0"/>
                <a:r>
                  <a:rPr/>
                  <a:t>Experiências dos próprios pesquisadores.</a:t>
                </a:r>
                <a:r>
                  <a:rPr baseline="30000"/>
                  <a:t>107</a:t>
                </a:r>
              </a:p>
              <a:p>
                <a:pPr lvl="0"/>
                <a:r>
                  <a:rPr/>
                  <a:t>Imaginação sem fronteiras ou limites convencionais.</a:t>
                </a:r>
                <a:r>
                  <a:rPr baseline="30000"/>
                  <a:t>107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108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108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108</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109</a:t>
                </a:r>
              </a:p>
              <a:p>
                <a:pPr lvl="0"/>
                <a:r>
                  <a:rPr/>
                  <a:t>P-valor como evidência estatística sobre (</a:t>
                </a:r>
                <a14:m>
                  <m:oMath xmlns:m="http://schemas.openxmlformats.org/officeDocument/2006/math">
                    <m:sSub>
                      <m:e>
                        <m:r>
                          <m:t>H</m:t>
                        </m:r>
                      </m:e>
                      <m:sub>
                        <m:r>
                          <m:t>0</m:t>
                        </m:r>
                      </m:sub>
                    </m:sSub>
                  </m:oMath>
                </a14:m>
                <a:r>
                  <a:rPr/>
                  <a:t>).</a:t>
                </a:r>
                <a:r>
                  <a:rPr baseline="30000"/>
                  <a:t>109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109</a:t>
                </a:r>
              </a:p>
              <a:p>
                <a:pPr lvl="0"/>
                <a:r>
                  <a:rPr/>
                  <a:t>Análise Bayesiana.</a:t>
                </a:r>
                <a:r>
                  <a:rPr baseline="30000"/>
                  <a:t>109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52</a:t>
                </a:r>
              </a:p>
              <a:p>
                <a:pPr lvl="0"/>
                <a:r>
                  <a:rPr/>
                  <a:t>Pode-se concluir sobre rejeitar ou não rejeitar a hipótese nula (</a:t>
                </a:r>
                <a14:m>
                  <m:oMath xmlns:m="http://schemas.openxmlformats.org/officeDocument/2006/math">
                    <m:sSub>
                      <m:e>
                        <m:r>
                          <m:t>H</m:t>
                        </m:r>
                      </m:e>
                      <m:sub>
                        <m:r>
                          <m:t>0</m:t>
                        </m:r>
                      </m:sub>
                    </m:sSub>
                  </m:oMath>
                </a14:m>
                <a:r>
                  <a:rPr/>
                  <a:t>).</a:t>
                </a:r>
                <a:r>
                  <a:rPr baseline="30000"/>
                  <a:t>52</a:t>
                </a:r>
              </a:p>
              <a:p>
                <a:pPr lvl="0"/>
                <a:r>
                  <a:rPr/>
                  <a:t>Não se conclui sobre a hipótese alternativa (</a:t>
                </a:r>
                <a14:m>
                  <m:oMath xmlns:m="http://schemas.openxmlformats.org/officeDocument/2006/math">
                    <m:sSub>
                      <m:e>
                        <m:r>
                          <m:t>H</m:t>
                        </m:r>
                      </m:e>
                      <m:sub>
                        <m:r>
                          <m:t>1</m:t>
                        </m:r>
                      </m:sub>
                    </m:sSub>
                  </m:oMath>
                </a14:m>
                <a:r>
                  <a:rPr/>
                  <a:t>).</a:t>
                </a:r>
                <a:r>
                  <a:rPr baseline="30000"/>
                  <a:t>73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111</a:t>
                </a:r>
              </a:p>
              <a:p>
                <a:pPr lvl="0"/>
                <a:r>
                  <a:rPr/>
                  <a:t>Teste de mínimos efeitos.</a:t>
                </a:r>
                <a:r>
                  <a:rPr baseline="30000"/>
                  <a:t>111</a:t>
                </a:r>
              </a:p>
              <a:p>
                <a:pPr lvl="0"/>
                <a:r>
                  <a:rPr/>
                  <a:t>Teste de equivalência.</a:t>
                </a:r>
                <a:r>
                  <a:rPr baseline="30000"/>
                  <a:t>111</a:t>
                </a:r>
              </a:p>
              <a:p>
                <a:pPr lvl="0"/>
                <a:r>
                  <a:rPr/>
                  <a:t>Teste de inferioridade.</a:t>
                </a:r>
                <a:r>
                  <a:rPr baseline="30000"/>
                  <a:t>111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113</a:t>
                </a:r>
              </a:p>
              <a:p>
                <a:pPr lvl="0"/>
                <a:r>
                  <a:rPr/>
                  <a:t>Resultados negativos permitem um melhor planejamento das pesquisas futuras e pode aumentar suas chances de sucesso.</a:t>
                </a:r>
                <a:r>
                  <a:rPr baseline="30000"/>
                  <a:t>113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35,52</a:t>
                </a:r>
              </a:p>
              <a:p>
                <a:pPr lvl="0"/>
                <a:r>
                  <a:rPr/>
                  <a:t>Testes não-paramétricos são úteis quando as suposições de normalidade não podem ser sustentadas.</a:t>
                </a:r>
                <a:r>
                  <a:rPr baseline="30000"/>
                  <a:t>52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35,94</a:t>
                </a:r>
              </a:p>
              <a:p>
                <a:pPr lvl="0"/>
                <a:r>
                  <a:rPr/>
                  <a:t>Testes não-paramétricos apresentam menor poder estatístico (maior erro tipo II) comparados aos testes paramétricos correspondentes.</a:t>
                </a:r>
                <a:r>
                  <a:rPr baseline="30000"/>
                  <a:t>52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115</a:t>
                </a:r>
              </a:p>
              <a:p>
                <a:pPr lvl="0"/>
                <a:r>
                  <a:rPr/>
                  <a:t>P-valores menores/maiores do que o nível de significância estatístico pré-estabelecido não devem ser utilizados como única fonte de informação para tomada de decisão em ciência.</a:t>
                </a:r>
                <a:r>
                  <a:rPr baseline="30000"/>
                  <a:t>115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116</a:t>
                </a:r>
              </a:p>
              <a:p>
                <a:pPr lvl="0"/>
                <a:r>
                  <a:rPr/>
                  <a:t>Evidência estatística de significância não provê informação sobre a magnitude do efeito observado e não necessariamente implica que o efeito é robusto.</a:t>
                </a:r>
                <a:r>
                  <a:rPr baseline="30000"/>
                  <a:t>86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115</a:t>
                </a:r>
              </a:p>
              <a:p>
                <a:pPr lvl="0"/>
                <a:r>
                  <a:rPr/>
                  <a:t>P-valor não mede o tamanho do efeito ou a relevância da sua observação.</a:t>
                </a:r>
                <a:r>
                  <a:rPr baseline="30000"/>
                  <a:t>115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115</a:t>
                </a:r>
              </a:p>
              <a:p>
                <a:pPr lvl="0"/>
                <a:r>
                  <a:rPr/>
                  <a:t>Razão de verossimilhança.</a:t>
                </a:r>
                <a:r>
                  <a:rPr baseline="30000"/>
                  <a:t>115</a:t>
                </a:r>
              </a:p>
              <a:p>
                <a:pPr lvl="0"/>
                <a:r>
                  <a:rPr/>
                  <a:t>Métodos Bayesianos, fator Bayes.</a:t>
                </a:r>
                <a:r>
                  <a:rPr baseline="30000"/>
                  <a:t>115</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106</a:t>
                </a:r>
              </a:p>
              <a:p>
                <a:pPr lvl="0"/>
                <a:r>
                  <a:rPr/>
                  <a:t>Poder do teste pode ser calculado como (</a:t>
                </a:r>
                <a14:m>
                  <m:oMath xmlns:m="http://schemas.openxmlformats.org/officeDocument/2006/math">
                    <m:r>
                      <m:t>1</m:t>
                    </m:r>
                    <m:r>
                      <m:rPr>
                        <m:sty m:val="p"/>
                      </m:rPr>
                      <m:t>−</m:t>
                    </m:r>
                    <m:r>
                      <m:t>β</m:t>
                    </m:r>
                  </m:oMath>
                </a14:m>
                <a:r>
                  <a:rPr/>
                  <a:t>).</a:t>
                </a:r>
                <a:r>
                  <a:rPr baseline="30000"/>
                  <a:t>106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118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118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118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118</a:t>
                </a:r>
              </a:p>
              <a:p>
                <a:pPr lvl="0"/>
                <a:r>
                  <a:rPr/>
                  <a:t>Após a coleta de dados: a análise de poder objetiva informar estudos futuros a respeito do tamanho da amostra necessário para a detectação de um efeito significativo pré-especificado.</a:t>
                </a:r>
                <a:r>
                  <a:rPr baseline="30000"/>
                  <a:t>118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91,118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106</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119</a:t>
            </a:r>
          </a:p>
          <a:p>
            <a:pPr lvl="0"/>
            <a:r>
              <a:rPr/>
              <a:t>As decisões para especificação das análises estatísticas podem ser tão minuciosas que muitas vezes nem sequer são registadas como decisões e, assim, podem impactar na reprodutibilidade do estudo.</a:t>
            </a:r>
            <a:r>
              <a:rPr baseline="30000"/>
              <a:t>119</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120</a:t>
            </a:r>
          </a:p>
          <a:p>
            <a:pPr lvl="0"/>
            <a:r>
              <a:rPr/>
              <a:t>.</a:t>
            </a:r>
            <a:r>
              <a:rPr baseline="30000"/>
              <a:t>121</a:t>
            </a:r>
          </a:p>
          <a:p>
            <a:pPr lvl="0"/>
            <a:r>
              <a:rPr/>
              <a:t>.</a:t>
            </a:r>
            <a:r>
              <a:rPr baseline="30000"/>
              <a:t>122</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128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129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2023-10-20T15:09:11Z</dcterms:created>
  <dcterms:modified xsi:type="dcterms:W3CDTF">2023-10-20T12:09:12Z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