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presProps" Target="presProps.xml"/>
<Relationship Id="rId1" Type="http://schemas.openxmlformats.org/officeDocument/2006/relationships/slideMaster" Target="slideMasters/slideMaster1.xml"/>
<Relationship Id="rId165" Type="http://schemas.openxmlformats.org/officeDocument/2006/relationships/tableStyles" Target="tableStyles.xml"/>
<Relationship Id="rId164" Type="http://schemas.openxmlformats.org/officeDocument/2006/relationships/theme" Target="theme/theme1.xml"/>
<Relationship Id="rId16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tiff/versions/0.1-11/topics/writeTIFF"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formatR/versions/1.14/topics/tidy_source" TargetMode="External"/>
<Relationship Id="rId4" Type="http://schemas.openxmlformats.org/officeDocument/2006/relationships/hyperlink" Target="https://jasp-stats.org" TargetMode="External"/>
<Relationship Id="rId5" Type="http://schemas.openxmlformats.org/officeDocument/2006/relationships/hyperlink" Target="https://www.jamovi.org" TargetMode="Externa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186/s13690-017-0180-1" TargetMode="External"/>
<Relationship Id="rId119" Type="http://schemas.openxmlformats.org/officeDocument/2006/relationships/hyperlink" Target="https://doi.org/10.1016/j.jclinepi.2019.06.011" TargetMode="External"/>
<Relationship Id="rId120" Type="http://schemas.openxmlformats.org/officeDocument/2006/relationships/hyperlink" Target="https://doi.org/10.4097/kja.20582" TargetMode="External"/>
<Relationship Id="rId121" Type="http://schemas.openxmlformats.org/officeDocument/2006/relationships/hyperlink" Target="https://CRAN.R-project.org/package=table1" TargetMode="External"/>
<Relationship Id="rId122" Type="http://schemas.openxmlformats.org/officeDocument/2006/relationships/hyperlink" Target="https://CRAN.R-project.org/package=flextable"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CRAN.R-project.org/package=tiff" TargetMode="External"/>
<Relationship Id="rId132" Type="http://schemas.openxmlformats.org/officeDocument/2006/relationships/hyperlink" Target="https://doi.org/10.1152/advan.90218.2008" TargetMode="External"/>
<Relationship Id="rId133" Type="http://schemas.openxmlformats.org/officeDocument/2006/relationships/hyperlink" Target="https://doi.org/10.2147/clep.s142940" TargetMode="External"/>
<Relationship Id="rId134" Type="http://schemas.openxmlformats.org/officeDocument/2006/relationships/hyperlink" Target="https://doi.org/10.4300/jgme-d-12-00156.1" TargetMode="External"/>
<Relationship Id="rId135" Type="http://schemas.openxmlformats.org/officeDocument/2006/relationships/hyperlink" Target="https://doi.org/10.1177/2515245918770963" TargetMode="External"/>
<Relationship Id="rId136" Type="http://schemas.openxmlformats.org/officeDocument/2006/relationships/hyperlink" Target="https://doi.org/10.1093/jisesa/iew092"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1177/8756479308317006" TargetMode="External"/>
<Relationship Id="rId139" Type="http://schemas.openxmlformats.org/officeDocument/2006/relationships/hyperlink" Target="https://doi.org/10.1111/test.12307" TargetMode="External"/>
<Relationship Id="rId140" Type="http://schemas.openxmlformats.org/officeDocument/2006/relationships/hyperlink" Target="https://doi.org/10.11613/bm.2013.018" TargetMode="External"/>
<Relationship Id="rId141" Type="http://schemas.openxmlformats.org/officeDocument/2006/relationships/hyperlink" Target="https://doi.org/10.5395/rde.2017.42.2.152" TargetMode="External"/>
<Relationship Id="rId142" Type="http://schemas.openxmlformats.org/officeDocument/2006/relationships/hyperlink" Target="https://doi.org/10.32614/RJ-2021-053" TargetMode="External"/>
<Relationship Id="rId143" Type="http://schemas.openxmlformats.org/officeDocument/2006/relationships/hyperlink" Target="https://doi.org/10.1080/01621459.1957.10501412" TargetMode="External"/>
<Relationship Id="rId144" Type="http://schemas.openxmlformats.org/officeDocument/2006/relationships/hyperlink" Target="https://doi.org/10.1136/adc.73.3.270" TargetMode="External"/>
<Relationship Id="rId145" Type="http://schemas.openxmlformats.org/officeDocument/2006/relationships/hyperlink" Target="https://CRAN.R-project.org/package=fastDummies" TargetMode="External"/>
<Relationship Id="rId146" Type="http://schemas.openxmlformats.org/officeDocument/2006/relationships/hyperlink" Target="https://doi.org/10.2105/ajph.2012.300897" TargetMode="External"/>
<Relationship Id="rId147" Type="http://schemas.openxmlformats.org/officeDocument/2006/relationships/hyperlink" Target="https://doi.org/10.18637/jss.v103.i01" TargetMode="External"/>
<Relationship Id="rId148" Type="http://schemas.openxmlformats.org/officeDocument/2006/relationships/hyperlink" Target="https://doi.org/10.1037/0022-3514.51.6.1173" TargetMode="External"/>
<Relationship Id="rId149" Type="http://schemas.openxmlformats.org/officeDocument/2006/relationships/hyperlink" Target="https://doi.org/10.1093/ije/7.4.373" TargetMode="External"/>
<Relationship Id="rId150" Type="http://schemas.openxmlformats.org/officeDocument/2006/relationships/hyperlink" Target="https://doi.org/10.1016/0895-4356(96)00025-x" TargetMode="External"/>
<Relationship Id="rId151" Type="http://schemas.openxmlformats.org/officeDocument/2006/relationships/hyperlink" Target="https://doi.org/10.2307/1390807" TargetMode="External"/>
<Relationship Id="rId152" Type="http://schemas.openxmlformats.org/officeDocument/2006/relationships/hyperlink" Target="https://doi.org/10.1002/jae.1278" TargetMode="External"/>
<Relationship Id="rId153" Type="http://schemas.openxmlformats.org/officeDocument/2006/relationships/hyperlink" Target="https://doi.org/10.5167/UZH-205154" TargetMode="External"/>
<Relationship Id="rId154" Type="http://schemas.openxmlformats.org/officeDocument/2006/relationships/hyperlink" Target="https://doi.org/10.1038/nn.4550" TargetMode="External"/>
<Relationship Id="rId155" Type="http://schemas.openxmlformats.org/officeDocument/2006/relationships/hyperlink" Target="https://doi.org/10.1177/17407745221123244" TargetMode="External"/>
<Relationship Id="rId156" Type="http://schemas.openxmlformats.org/officeDocument/2006/relationships/hyperlink" Target="https://CRAN.R-project.org/package=formatR" TargetMode="External"/>
<Relationship Id="rId157" Type="http://schemas.openxmlformats.org/officeDocument/2006/relationships/hyperlink" Target="https://doi.org/10.18637/jss.v088.i02" TargetMode="External"/>
<Relationship Id="rId158" Type="http://schemas.openxmlformats.org/officeDocument/2006/relationships/hyperlink" Target="https://doi.org/10.21449/ijate.661803" TargetMode="External"/>
<Relationship Id="rId159" Type="http://schemas.openxmlformats.org/officeDocument/2006/relationships/hyperlink" Target="https://doi.org/10.1080/08989621.2016.1257387" TargetMode="External"/>
<Relationship Id="rId160" Type="http://schemas.openxmlformats.org/officeDocument/2006/relationships/hyperlink" Target="https://CRAN.R-project.org/package=rmarkdown" TargetMode="External"/>
<Relationship Id="rId161" Type="http://schemas.openxmlformats.org/officeDocument/2006/relationships/hyperlink" Target="https://doi.org/10.1371/journal.pmed.1001747" TargetMode="External"/>
<Relationship Id="rId162" Type="http://schemas.openxmlformats.org/officeDocument/2006/relationships/hyperlink" Target="https://doi.org/10.1371/journal.pone.0262918" TargetMode="External"/>
<Relationship Id="rId163" Type="http://schemas.openxmlformats.org/officeDocument/2006/relationships/hyperlink" Target="https://doi.org/10.1186/s13063-022-06515-2" TargetMode="External"/>
<Relationship Id="rId164" Type="http://schemas.openxmlformats.org/officeDocument/2006/relationships/hyperlink" Target="https://doi.org/10.1161/circulationaha.121.055393" TargetMode="External"/>
<Relationship Id="rId165" Type="http://schemas.openxmlformats.org/officeDocument/2006/relationships/hyperlink" Target="https://doi.org/10.1016/j.jclinepi.2021.01.008" TargetMode="External"/>
<Relationship Id="rId166" Type="http://schemas.openxmlformats.org/officeDocument/2006/relationships/hyperlink" Target="https://doi.org/10.1016/j.urology.2020.05.002" TargetMode="External"/>
<Relationship Id="rId167" Type="http://schemas.openxmlformats.org/officeDocument/2006/relationships/hyperlink" Target="https://doi.org/10.1097/ju.0000000000000001" TargetMode="External"/>
<Relationship Id="rId168" Type="http://schemas.openxmlformats.org/officeDocument/2006/relationships/hyperlink" Target="https://doi.org/10.1001/jama.2017.18556" TargetMode="External"/>
<Relationship Id="rId169" Type="http://schemas.openxmlformats.org/officeDocument/2006/relationships/hyperlink" Target="https://doi.org/10.1016/j.ijnurstu.2014.09.006" TargetMode="External"/>
<Relationship Id="rId170" Type="http://schemas.openxmlformats.org/officeDocument/2006/relationships/hyperlink" Target="https://doi.org/10.1371/journal.pbio.1002128" TargetMode="External"/>
<Relationship Id="rId171" Type="http://schemas.openxmlformats.org/officeDocument/2006/relationships/hyperlink" Target="https://doi.org/10.1002/sim.6265" TargetMode="External"/>
<Relationship Id="rId172" Type="http://schemas.openxmlformats.org/officeDocument/2006/relationships/hyperlink" Target="https://doi.org/10.1136/bmj.a2201" TargetMode="External"/>
<Relationship Id="rId173" Type="http://schemas.openxmlformats.org/officeDocument/2006/relationships/hyperlink" Target="https://doi.org/10.1111/j.1464-5491.2004.01443.x" TargetMode="External"/>
<Relationship Id="rId174" Type="http://schemas.openxmlformats.org/officeDocument/2006/relationships/hyperlink" Target="https://doi.org/10.1136/bmj.292.6523.810" TargetMode="External"/>
<Relationship Id="rId175" Type="http://schemas.openxmlformats.org/officeDocument/2006/relationships/hyperlink" Target="https://doi.org/10.1213/ane.0000000000001863" TargetMode="External"/>
<Relationship Id="rId176" Type="http://schemas.openxmlformats.org/officeDocument/2006/relationships/hyperlink" Target="https://doi.org/10.1136/bjsports-2020-103652" TargetMode="External"/>
<Relationship Id="rId177" Type="http://schemas.openxmlformats.org/officeDocument/2006/relationships/hyperlink" Target="https://doi.org/10.1111/jcpt.13102" TargetMode="External"/>
<Relationship Id="rId178"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09/10/2023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56</a:t>
                </a:r>
              </a:p>
              <a:p>
                <a:pPr lvl="0"/>
                <a:r>
                  <a:rPr/>
                  <a:t>A condução de análise exploratória de dados pode ajudar a identificar padrões e pode prientar trabalhos futuros, mas os resultados não devem ser interpretatos como inferências sobre uma população.</a:t>
                </a:r>
                <a:r>
                  <a:rPr baseline="30000"/>
                  <a:t>56</a:t>
                </a:r>
              </a:p>
              <a:p>
                <a:pPr lvl="0"/>
                <a:r>
                  <a:rPr/>
                  <a:t>A análise exploratória não deve ser usada para definir as questões e hipóteses científicas do estudo.</a:t>
                </a:r>
                <a:r>
                  <a:rPr baseline="30000"/>
                  <a:t>56</a:t>
                </a:r>
              </a:p>
              <a:p>
                <a:pPr lvl="0"/>
                <a:r>
                  <a:rPr/>
                  <a:t>Cada combinação de problema de pesquisa e delineamento de estudo pode demandar um plano de análise exploratório distinto.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56</a:t>
                </a:r>
              </a:p>
              <a:p>
                <a:pPr lvl="1"/>
                <a:r>
                  <a:rPr/>
                  <a:t>Boxplots</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119</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120</a:t>
            </a:r>
          </a:p>
          <a:p>
            <a:pPr lvl="0"/>
            <a:r>
              <a:rPr/>
              <a:t>Inclua na tabela: título ou legenda, uma síntese descritiva (geralmente por meio de parâmetros descritivos), intervalos de confiança e/ou p-valores conforme necessário para adequada interpretação.</a:t>
            </a:r>
            <a:r>
              <a:rPr baseline="30000"/>
              <a:t>119,121</a:t>
            </a:r>
          </a:p>
          <a:p>
            <a:pPr lvl="0" indent="0" marL="0">
              <a:buNone/>
            </a:pPr>
          </a:p>
          <a:p>
            <a:pPr lvl="0" indent="0" marL="0">
              <a:buNone/>
            </a:pPr>
            <a:r>
              <a:rPr/>
              <a:t>O pacote </a:t>
            </a:r>
            <a:r>
              <a:rPr i="1"/>
              <a:t>table1</a:t>
            </a:r>
            <a:r>
              <a:rPr baseline="30000"/>
              <a:t>122</a:t>
            </a:r>
            <a:r>
              <a:rPr/>
              <a:t> fornece a função </a:t>
            </a:r>
            <a:r>
              <a:rPr i="1">
                <a:hlinkClick r:id="rId2"/>
              </a:rPr>
              <a:t>table1</a:t>
            </a:r>
            <a:r>
              <a:rPr/>
              <a:t> para construção da tabela.</a:t>
            </a:r>
          </a:p>
          <a:p>
            <a:pPr lvl="0" indent="0" marL="0">
              <a:buNone/>
            </a:pPr>
          </a:p>
          <a:p>
            <a:pPr lvl="0" indent="0" marL="0">
              <a:buNone/>
            </a:pPr>
            <a:r>
              <a:rPr/>
              <a:t>O pacote </a:t>
            </a:r>
            <a:r>
              <a:rPr i="1"/>
              <a:t>table1</a:t>
            </a:r>
            <a:r>
              <a:rPr baseline="30000"/>
              <a:t>123</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122</a:t>
            </a:r>
            <a:r>
              <a:rPr/>
              <a:t> fornece a função </a:t>
            </a:r>
            <a:r>
              <a:rPr i="1">
                <a:hlinkClick r:id="rId2"/>
              </a:rPr>
              <a:t>table1</a:t>
            </a:r>
            <a:r>
              <a:rPr/>
              <a:t> para construção da tabela.</a:t>
            </a:r>
          </a:p>
          <a:p>
            <a:pPr lvl="0" indent="0" marL="0">
              <a:buNone/>
            </a:pPr>
          </a:p>
          <a:p>
            <a:pPr lvl="0" indent="0" marL="0">
              <a:buNone/>
            </a:pPr>
            <a:r>
              <a:rPr/>
              <a:t>O pacote </a:t>
            </a:r>
            <a:r>
              <a:rPr i="1"/>
              <a:t>table1</a:t>
            </a:r>
            <a:r>
              <a:rPr baseline="30000"/>
              <a:t>123</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tiff</a:t>
            </a:r>
            <a:r>
              <a:rPr baseline="30000"/>
              <a:t>132</a:t>
            </a:r>
            <a:r>
              <a:rPr/>
              <a:t> fornece a função </a:t>
            </a:r>
            <a:r>
              <a:rPr i="1">
                <a:hlinkClick r:id="rId8"/>
              </a:rPr>
              <a:t>writeTIFF</a:t>
            </a:r>
            <a:r>
              <a:rPr/>
              <a:t> para exportar gráficos em formato TIFF.</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133</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134</a:t>
            </a:r>
          </a:p>
          <a:p>
            <a:pPr lvl="0"/>
            <a:r>
              <a:rPr/>
              <a:t>Desafio a ideias aceitas.</a:t>
            </a:r>
            <a:r>
              <a:rPr baseline="30000"/>
              <a:t>134</a:t>
            </a:r>
          </a:p>
          <a:p>
            <a:pPr lvl="0"/>
            <a:r>
              <a:rPr/>
              <a:t>Conflito entre ideias divergentes.</a:t>
            </a:r>
            <a:r>
              <a:rPr baseline="30000"/>
              <a:t>134</a:t>
            </a:r>
          </a:p>
          <a:p>
            <a:pPr lvl="0"/>
            <a:r>
              <a:rPr/>
              <a:t>Variações regionais, temporais e populacionais.</a:t>
            </a:r>
            <a:r>
              <a:rPr baseline="30000"/>
              <a:t>134</a:t>
            </a:r>
          </a:p>
          <a:p>
            <a:pPr lvl="0"/>
            <a:r>
              <a:rPr/>
              <a:t>Experiências dos próprios pesquisadores.</a:t>
            </a:r>
            <a:r>
              <a:rPr baseline="30000"/>
              <a:t>134</a:t>
            </a:r>
          </a:p>
          <a:p>
            <a:pPr lvl="0"/>
            <a:r>
              <a:rPr/>
              <a:t>Imaginação sem fronteiras ou limites convencionais.</a:t>
            </a:r>
            <a:r>
              <a:rPr baseline="30000"/>
              <a:t>134</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133</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133</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135</a:t>
                </a:r>
              </a:p>
              <a:p>
                <a:pPr lvl="0"/>
                <a:r>
                  <a:rPr/>
                  <a:t>Tamanho do efeito, como estimativa de significância substantiva (clínica).</a:t>
                </a:r>
                <a:r>
                  <a:rPr baseline="30000"/>
                  <a:t>135</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irmâ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136</a:t>
            </a:r>
          </a:p>
          <a:p>
            <a:pPr lvl="0"/>
            <a:r>
              <a:rPr/>
              <a:t>Teste de mínimos efeitos.</a:t>
            </a:r>
            <a:r>
              <a:rPr baseline="30000"/>
              <a:t>136</a:t>
            </a:r>
          </a:p>
          <a:p>
            <a:pPr lvl="0"/>
            <a:r>
              <a:rPr/>
              <a:t>Teste de equivalência.</a:t>
            </a:r>
            <a:r>
              <a:rPr baseline="30000"/>
              <a:t>136</a:t>
            </a:r>
          </a:p>
          <a:p>
            <a:pPr lvl="0"/>
            <a:r>
              <a:rPr/>
              <a:t>Teste de inferioridade.</a:t>
            </a:r>
            <a:r>
              <a:rPr baseline="30000"/>
              <a:t>136</a:t>
            </a:r>
          </a:p>
          <a:p>
            <a:pPr lvl="0"/>
            <a:r>
              <a:rPr/>
              <a:t>Teste de não-inferioridade.[REF]</a:t>
            </a:r>
          </a:p>
          <a:p>
            <a:pPr lvl="0"/>
            <a:r>
              <a:rPr/>
              <a:t>Teste de superioridade.[REF]</a:t>
            </a:r>
          </a:p>
          <a:p>
            <a:pPr lvl="0" indent="0" marL="0">
              <a:buNone/>
            </a:pPr>
          </a:p>
          <a:p>
            <a:pPr lvl="0" indent="0" marL="0">
              <a:spcBef>
                <a:spcPts val="3000"/>
              </a:spcBef>
              <a:buNone/>
            </a:pPr>
            <a:r>
              <a:rPr b="1"/>
              <a:t>O que são resultados ‘positivos’ em teste de hipótese?</a:t>
            </a:r>
          </a:p>
          <a:p>
            <a:pPr lvl="0"/>
            <a:r>
              <a:rPr/>
              <a:t>.[REF]</a:t>
            </a:r>
          </a:p>
          <a:p>
            <a:pPr lvl="0" indent="0" marL="0">
              <a:buNone/>
            </a:pPr>
          </a:p>
          <a:p>
            <a:pPr lvl="0" indent="0" marL="0">
              <a:spcBef>
                <a:spcPts val="3000"/>
              </a:spcBef>
              <a:buNone/>
            </a:pPr>
            <a:r>
              <a:rPr b="1"/>
              <a:t>O que são resultados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 visão mais ampla do campo de estudo junto aos resultados positivos.</a:t>
            </a:r>
            <a:r>
              <a:rPr baseline="30000"/>
              <a:t>137</a:t>
            </a:r>
          </a:p>
          <a:p>
            <a:pPr lvl="0"/>
            <a:r>
              <a:rPr/>
              <a:t>Resultados negativos permitem um melhor planejamento das pesquisas futuras e pode aumentar suas chances de sucesso.</a:t>
            </a:r>
            <a:r>
              <a:rPr baseline="30000"/>
              <a:t>137</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133</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133</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133</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133</a:t>
                </a:r>
              </a:p>
              <a:p>
                <a:pPr lvl="0"/>
                <a:r>
                  <a:rPr/>
                  <a:t>Poder do teste pode ser calculado como (</a:t>
                </a:r>
                <a14:m>
                  <m:oMath xmlns:m="http://schemas.openxmlformats.org/officeDocument/2006/math">
                    <m:r>
                      <m:t>1</m:t>
                    </m:r>
                    <m:r>
                      <m:rPr>
                        <m:sty m:val="p"/>
                      </m:rPr>
                      <m:t>−</m:t>
                    </m:r>
                    <m:r>
                      <m:t>β</m:t>
                    </m:r>
                  </m:oMath>
                </a14:m>
                <a:r>
                  <a:rPr/>
                  <a:t>).</a:t>
                </a:r>
                <a:r>
                  <a:rPr baseline="30000"/>
                  <a:t>133</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135</a:t>
                </a:r>
              </a:p>
              <a:p>
                <a:pPr lvl="0" indent="0" marL="0">
                  <a:buNone/>
                </a:pPr>
              </a:p>
              <a:p>
                <a:pPr lvl="0" indent="0" marL="0">
                  <a:spcBef>
                    <a:spcPts val="3000"/>
                  </a:spcBef>
                  <a:buNone/>
                </a:pPr>
                <a:r>
                  <a:rPr b="1"/>
                  <a:t>Quais são os tipos de tamanho do efeito?</a:t>
                </a:r>
              </a:p>
              <a:p>
                <a:pPr lvl="0"/>
                <a:r>
                  <a:rPr/>
                  <a:t>Diferenças padronizadas entre grupos:</a:t>
                </a:r>
                <a:r>
                  <a:rPr baseline="30000"/>
                  <a:t>135,138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135,138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magninude do efeito observado e não necessariamente implica que o efeito é robusto.</a:t>
            </a:r>
            <a:r>
              <a:rPr baseline="30000"/>
              <a:t>63</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paramétrico e não paramétrico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139,140</a:t>
                </a:r>
              </a:p>
              <a:p>
                <a:pPr lvl="0"/>
                <a:r>
                  <a:rPr/>
                  <a:t>Valores de correlação positivos representam uma relação direta entre as variáveis, tal que valores maiores de uma variável estão associados a valores maiores de outra variável.</a:t>
                </a:r>
                <a:r>
                  <a:rPr baseline="30000"/>
                  <a:t>139,140</a:t>
                </a:r>
              </a:p>
              <a:p>
                <a:pPr lvl="0"/>
                <a:r>
                  <a:rPr/>
                  <a:t>Valores de correlação negativos representam uma relação indireta (ou inversa) entre as variáveis, tal que valores maiores (menores) de uma variável estão associados a valores maiores (menores) de outra variável.</a:t>
                </a:r>
                <a:r>
                  <a:rPr baseline="30000"/>
                  <a:t>139,140</a:t>
                </a:r>
              </a:p>
              <a:p>
                <a:pPr lvl="0"/>
                <a:r>
                  <a:rPr/>
                  <a:t>Valores de correlação próximos de </a:t>
                </a:r>
                <a14:m>
                  <m:oMath xmlns:m="http://schemas.openxmlformats.org/officeDocument/2006/math">
                    <m:r>
                      <m:t>0</m:t>
                    </m:r>
                  </m:oMath>
                </a14:m>
                <a:r>
                  <a:rPr/>
                  <a:t> representam a inexistência de relação entre as variáveis.</a:t>
                </a:r>
                <a:r>
                  <a:rPr baseline="30000"/>
                  <a:t>139,140</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139</a:t>
                </a:r>
              </a:p>
              <a:p>
                <a:pPr lvl="0"/>
                <a:r>
                  <a:rPr/>
                  <a:t>Tamanhos de efeito grande (ou qualquer outro) não representam necessariamente uma relação de concordância ou confiabilidade entre as variáveis.</a:t>
                </a:r>
                <a:r>
                  <a:rPr baseline="30000"/>
                  <a:t>139</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139,140</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139,140</a:t>
                </a:r>
              </a:p>
              <a:p>
                <a:pPr lvl="1"/>
                <a:r>
                  <a:rPr/>
                  <a:t>Tipo: paramétrico.</a:t>
                </a:r>
                <a:r>
                  <a:rPr baseline="30000"/>
                  <a:t>139,140</a:t>
                </a:r>
              </a:p>
              <a:p>
                <a:pPr lvl="1"/>
                <a:r>
                  <a:rPr/>
                  <a:t>Hipóteses:</a:t>
                </a:r>
                <a:r>
                  <a:rPr baseline="30000"/>
                  <a:t>140</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139,140</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139</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139</a:t>
                </a:r>
              </a:p>
              <a:p>
                <a:pPr lvl="1"/>
                <a:r>
                  <a:rPr/>
                  <a:t>Tipo: paramétrico.</a:t>
                </a:r>
                <a:r>
                  <a:rPr baseline="30000"/>
                  <a:t>139</a:t>
                </a:r>
              </a:p>
              <a:p>
                <a:pPr lvl="1"/>
                <a:r>
                  <a:rPr/>
                  <a:t>Hipóteses:</a:t>
                </a:r>
                <a:r>
                  <a:rPr baseline="30000"/>
                  <a:t>139</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139</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139,140</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139,140</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139,140</a:t>
                </a:r>
              </a:p>
              <a:p>
                <a:pPr lvl="1"/>
                <a:r>
                  <a:rPr/>
                  <a:t>Tipo: não-paramétrico.</a:t>
                </a:r>
                <a:r>
                  <a:rPr baseline="30000"/>
                  <a:t>139,140</a:t>
                </a:r>
              </a:p>
              <a:p>
                <a:pPr lvl="1"/>
                <a:r>
                  <a:rPr/>
                  <a:t>Hipóteses:</a:t>
                </a:r>
                <a:r>
                  <a:rPr baseline="30000"/>
                  <a:t>139,140</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139,140</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141,142</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142</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142</a:t>
                </a:r>
              </a:p>
              <a:p>
                <a:pPr lvl="1"/>
                <a:r>
                  <a:rPr/>
                  <a:t>Tipo: não paramétrico.</a:t>
                </a:r>
                <a:r>
                  <a:rPr baseline="30000"/>
                  <a:t>141,142</a:t>
                </a:r>
              </a:p>
              <a:p>
                <a:pPr lvl="1"/>
                <a:r>
                  <a:rPr/>
                  <a:t>Suposições:</a:t>
                </a:r>
                <a:r>
                  <a:rPr baseline="30000"/>
                  <a:t>141,142</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143</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141,142</a:t>
                </a:r>
              </a:p>
              <a:p>
                <a:pPr lvl="1"/>
                <a:r>
                  <a:rPr/>
                  <a:t>O teste exato de Fisher avalia a hipótese nula de independência aplicando a distribuição hipergeométrica dos números nas células da tabela.</a:t>
                </a:r>
                <a:r>
                  <a:rPr baseline="30000"/>
                  <a:t>142</a:t>
                </a:r>
              </a:p>
              <a:p>
                <a:pPr lvl="1"/>
                <a:r>
                  <a:rPr/>
                  <a:t>Hipóteses:</a:t>
                </a:r>
                <a:r>
                  <a:rPr baseline="30000"/>
                  <a:t>141,142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141,142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143</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139,140</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139,140</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139,140</a:t>
                </a:r>
              </a:p>
              <a:p>
                <a:pPr lvl="1"/>
                <a:r>
                  <a:rPr/>
                  <a:t>Tipo: não-paramétrico.</a:t>
                </a:r>
                <a:r>
                  <a:rPr baseline="30000"/>
                  <a:t>139,140</a:t>
                </a:r>
              </a:p>
              <a:p>
                <a:pPr lvl="1"/>
                <a:r>
                  <a:rPr/>
                  <a:t>Hipóteses:</a:t>
                </a:r>
                <a:r>
                  <a:rPr baseline="30000"/>
                  <a:t>139,140</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139,140</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144</a:t>
            </a:r>
          </a:p>
          <a:p>
            <a:pPr lvl="0"/>
            <a:r>
              <a:rPr/>
              <a:t>Variáveis categóricas nominais, com 2 ou mais níveis, devem ser subdivididas em variáveis fictícias dicotômicas para ser usada em modelos de regressão.</a:t>
            </a:r>
            <a:r>
              <a:rPr baseline="30000"/>
              <a:t>145</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145</a:t>
            </a:r>
          </a:p>
          <a:p>
            <a:pPr lvl="0" indent="0" marL="0">
              <a:buNone/>
            </a:pPr>
          </a:p>
          <a:p>
            <a:pPr lvl="0" indent="0" marL="0">
              <a:buNone/>
            </a:pPr>
            <a:r>
              <a:rPr/>
              <a:t>O pacote </a:t>
            </a:r>
            <a:r>
              <a:rPr i="1"/>
              <a:t>fastDummies</a:t>
            </a:r>
            <a:r>
              <a:rPr baseline="30000"/>
              <a:t>146</a:t>
            </a:r>
            <a:r>
              <a:rPr/>
              <a:t> fornece a funçãao </a:t>
            </a:r>
            <a:r>
              <a:rPr i="1">
                <a:hlinkClick r:id="rId2"/>
              </a:rPr>
              <a:t>dummy_cols</a:t>
            </a:r>
            <a:r>
              <a:rPr/>
              <a:t> para preparar as variáveis categóricas fictícias para análise de regressão.</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147</a:t>
            </a:r>
          </a:p>
          <a:p>
            <a:pPr lvl="0"/>
            <a:r>
              <a:rPr/>
              <a:t>A análise multivariável (ou múltiplo) consiste em modelos estatísticos com 1 variável dependente (desfecho) e duas ou mais variáveis independentes.</a:t>
            </a:r>
            <a:r>
              <a:rPr baseline="30000"/>
              <a:t>147</a:t>
            </a:r>
          </a:p>
          <a:p>
            <a:pPr lvl="0"/>
            <a:r>
              <a:rPr/>
              <a:t>A análise multivariada consiste em modelos estatísticos com 2 ou mais variáveis dependente (desfechos) e duas ou mais variáveis independentes.</a:t>
            </a:r>
            <a:r>
              <a:rPr baseline="30000"/>
              <a:t>147</a:t>
            </a:r>
          </a:p>
          <a:p>
            <a:pPr lvl="0" indent="0" marL="0">
              <a:buNone/>
            </a:pPr>
          </a:p>
          <a:p>
            <a:pPr lvl="0" indent="0" marL="0">
              <a:buNone/>
            </a:pPr>
            <a:r>
              <a:rPr/>
              <a:t>O pacote </a:t>
            </a:r>
            <a:r>
              <a:rPr i="1"/>
              <a:t>modelsummary</a:t>
            </a:r>
            <a:r>
              <a:rPr baseline="30000"/>
              <a:t>148</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149</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149</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149</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149</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149</a:t>
            </a:r>
          </a:p>
          <a:p>
            <a:pPr lvl="0"/>
            <a:r>
              <a:rPr/>
              <a:t>.</a:t>
            </a:r>
            <a:r>
              <a:rPr baseline="30000"/>
              <a:t>93</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150,151</a:t>
            </a:r>
          </a:p>
          <a:p>
            <a:pPr lvl="0"/>
            <a:r>
              <a:rPr/>
              <a:t>A seleção bivariada de variáveis torna o modelo mais suscetível a otimismo no ajuste se as variáveis de confundimento não são adequadamente controladas.</a:t>
            </a:r>
            <a:r>
              <a:rPr baseline="30000"/>
              <a:t>150,151</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145</a:t>
            </a:r>
          </a:p>
          <a:p>
            <a:pPr lvl="0"/>
            <a:r>
              <a:rPr/>
              <a:t>Nenhum método de regressão gradual garante a seleção ótima de variáveis de um banco de dados.</a:t>
            </a:r>
            <a:r>
              <a:rPr baseline="30000"/>
              <a:t>145</a:t>
            </a:r>
          </a:p>
          <a:p>
            <a:pPr lvl="0"/>
            <a:r>
              <a:rPr/>
              <a:t>As regras de término da regressão baseadas em p-valor tendem a ser arbitrárias.</a:t>
            </a:r>
            <a:r>
              <a:rPr baseline="30000"/>
              <a:t>145</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151</a:t>
            </a:r>
          </a:p>
          <a:p>
            <a:pPr lvl="0"/>
            <a:r>
              <a:rPr/>
              <a:t>Em caso de uma proporção baixa entre o número de participantes e de variáveis, use o conhecimento prévio da literatura para selecionar um pequeno conjunto de variáveis candidatas.</a:t>
            </a:r>
            <a:r>
              <a:rPr baseline="30000"/>
              <a:t>151</a:t>
            </a:r>
          </a:p>
          <a:p>
            <a:pPr lvl="0"/>
            <a:r>
              <a:rPr/>
              <a:t>Colapse categorias com contagem nula (células com valor igual a 0) de variáveis candidatas.</a:t>
            </a:r>
            <a:r>
              <a:rPr baseline="30000"/>
              <a:t>151</a:t>
            </a:r>
          </a:p>
          <a:p>
            <a:pPr lvl="0"/>
            <a:r>
              <a:rPr/>
              <a:t>Use simulações de dados para identificar qual(is) variável(is) está(ão) causando problemas de convergência do ajuste do modelo.</a:t>
            </a:r>
            <a:r>
              <a:rPr baseline="30000"/>
              <a:t>151</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152</a:t>
            </a:r>
          </a:p>
          <a:p>
            <a:pPr lvl="0"/>
            <a:r>
              <a:rPr/>
              <a:t>R está disponível em </a:t>
            </a:r>
            <a:r>
              <a:rPr>
                <a:hlinkClick r:id="rId2"/>
              </a:rPr>
              <a:t>Comprehensive R Archive Network (CRAN)</a:t>
            </a:r>
            <a:r>
              <a:rPr/>
              <a:t>.</a:t>
            </a:r>
          </a:p>
          <a:p>
            <a:pPr lvl="0"/>
            <a:r>
              <a:rPr/>
              <a:t>R </a:t>
            </a:r>
            <a:r>
              <a:rPr>
                <a:latin typeface="Courier"/>
              </a:rPr>
              <a:t>R.version$version.string</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devlopmnt environment</a:t>
            </a:r>
            <a:r>
              <a:rPr/>
              <a:t>, IDE) desenvolvido visando a reprodutibilidade e a simplicidade para a criação e disseminação de conhecimento.</a:t>
            </a:r>
            <a:r>
              <a:rPr baseline="30000"/>
              <a:t>153</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153</a:t>
            </a:r>
          </a:p>
          <a:p>
            <a:pPr lvl="0"/>
            <a:r>
              <a:rPr/>
              <a:t>RStudio está disponível em </a:t>
            </a:r>
            <a:r>
              <a:rPr>
                <a:hlinkClick r:id="rId3"/>
              </a:rPr>
              <a:t>Posit</a:t>
            </a:r>
            <a:r>
              <a:rPr/>
              <a:t>.</a:t>
            </a:r>
          </a:p>
          <a:p>
            <a:pPr lvl="0"/>
            <a:r>
              <a:rPr/>
              <a:t>[RStudio version (</a:t>
            </a:r>
            <a:r>
              <a:rPr>
                <a:latin typeface="Courier"/>
              </a:rPr>
              <a:t>RStudio.Version()$version)</a:t>
            </a:r>
            <a:r>
              <a:rPr/>
              <a:t>].</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154</a:t>
            </a:r>
          </a:p>
          <a:p>
            <a:pPr lvl="0"/>
            <a:r>
              <a:rPr/>
              <a:t>Defina os tipos de variáveis adequadamente no banco de dados.</a:t>
            </a:r>
            <a:r>
              <a:rPr baseline="30000"/>
              <a:t>154</a:t>
            </a:r>
          </a:p>
          <a:p>
            <a:pPr lvl="0"/>
            <a:r>
              <a:rPr/>
              <a:t>Defina constantes - isto é, variáveis de valor fixo - ao invés de digitar valores.</a:t>
            </a:r>
            <a:r>
              <a:rPr baseline="30000"/>
              <a:t>154</a:t>
            </a:r>
          </a:p>
          <a:p>
            <a:pPr lvl="0"/>
            <a:r>
              <a:rPr/>
              <a:t>Use e cite os pacotes disponíveis para suas análises.</a:t>
            </a:r>
            <a:r>
              <a:rPr baseline="30000"/>
              <a:t>154</a:t>
            </a:r>
          </a:p>
          <a:p>
            <a:pPr lvl="0"/>
            <a:r>
              <a:rPr/>
              <a:t>Controle as versões do script.</a:t>
            </a:r>
            <a:r>
              <a:rPr baseline="30000"/>
              <a:t>154,155</a:t>
            </a:r>
          </a:p>
          <a:p>
            <a:pPr lvl="0"/>
            <a:r>
              <a:rPr/>
              <a:t>Teste o script antes de sua utilização.</a:t>
            </a:r>
            <a:r>
              <a:rPr baseline="30000"/>
              <a:t>154</a:t>
            </a:r>
          </a:p>
          <a:p>
            <a:pPr lvl="0"/>
            <a:r>
              <a:rPr/>
              <a:t>Conduza revisão por pares do código durante a redação (digitação em dupla).</a:t>
            </a:r>
            <a:r>
              <a:rPr baseline="30000"/>
              <a:t>154</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155</a:t>
            </a:r>
          </a:p>
          <a:p>
            <a:pPr lvl="0"/>
            <a:r>
              <a:rPr/>
              <a:t>Minimamente, partes importantes incluindo implementações de novos algoritmos e dados que permitam reproduzir um resultado importante.</a:t>
            </a:r>
            <a:r>
              <a:rPr baseline="30000"/>
              <a:t>155</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155</a:t>
            </a:r>
          </a:p>
          <a:p>
            <a:pPr lvl="0"/>
            <a:r>
              <a:rPr/>
              <a:t>Escolha uma licença apropriada para garantir como outros usarão seus scripts.</a:t>
            </a:r>
            <a:r>
              <a:rPr baseline="30000"/>
              <a:t>155</a:t>
            </a:r>
          </a:p>
          <a:p>
            <a:pPr lvl="0"/>
            <a:r>
              <a:rPr/>
              <a:t>Providencie a documentação sobre seu script (ex.: arquivos </a:t>
            </a:r>
            <a:r>
              <a:rPr i="1"/>
              <a:t>README</a:t>
            </a:r>
            <a:r>
              <a:rPr/>
              <a:t>).</a:t>
            </a:r>
            <a:r>
              <a:rPr baseline="30000"/>
              <a:t>155</a:t>
            </a:r>
          </a:p>
          <a:p>
            <a:pPr lvl="0"/>
            <a:r>
              <a:rPr/>
              <a:t>Compartilhar todos os pacotes relacionados à sua análise.</a:t>
            </a:r>
            <a:r>
              <a:rPr baseline="30000"/>
              <a:t>156</a:t>
            </a:r>
          </a:p>
          <a:p>
            <a:pPr lvl="0" indent="0" marL="0">
              <a:buNone/>
            </a:pPr>
          </a:p>
          <a:p>
            <a:pPr lvl="0" indent="0" marL="0">
              <a:buNone/>
            </a:pPr>
            <a:r>
              <a:rPr/>
              <a:t>O pacote </a:t>
            </a:r>
            <a:r>
              <a:rPr i="1"/>
              <a:t>formatR</a:t>
            </a:r>
            <a:r>
              <a:rPr baseline="30000"/>
              <a:t>157</a:t>
            </a:r>
            <a:r>
              <a:rPr/>
              <a:t> fornece a função </a:t>
            </a:r>
            <a:r>
              <a:rPr i="1">
                <a:hlinkClick r:id="rId3"/>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4"/>
              </a:rPr>
              <a:t>JASP</a:t>
            </a:r>
            <a:r>
              <a:rPr/>
              <a:t>.</a:t>
            </a:r>
            <a:r>
              <a:rPr baseline="30000"/>
              <a:t>158</a:t>
            </a:r>
          </a:p>
          <a:p>
            <a:pPr lvl="0"/>
            <a:r>
              <a:rPr>
                <a:hlinkClick r:id="rId5"/>
              </a:rPr>
              <a:t>jamovi</a:t>
            </a:r>
            <a:r>
              <a:rPr/>
              <a:t>.</a:t>
            </a:r>
            <a:r>
              <a:rPr baseline="30000"/>
              <a:t>159</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Reprodutibilidade em ciência</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em ciência é a habilidade de se obter resultados iguais ou similares quando um experimento ou teste é repetido.</a:t>
            </a:r>
            <a:r>
              <a:rPr baseline="30000"/>
              <a:t>160</a:t>
            </a:r>
          </a:p>
          <a:p>
            <a:pPr lvl="0"/>
            <a:r>
              <a:rPr/>
              <a:t>Analisar a reprodutibilidade pode fornecer evidências a respeito da objetividade e confibilidade dos achados, wem detrimento de terem sido obtidos devido a vieses ou ao acaso.</a:t>
            </a:r>
            <a:r>
              <a:rPr baseline="30000"/>
              <a:t>160</a:t>
            </a:r>
          </a:p>
          <a:p>
            <a:pPr lvl="0"/>
            <a:r>
              <a:rPr/>
              <a:t>A reprodutibilidade não é apenas uma questão metodológica, mas também ética, uma vez que pode envolver mal práticas científicas como fabricação e/ou falsificação de dados.</a:t>
            </a:r>
            <a:r>
              <a:rPr baseline="30000"/>
              <a:t>160</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161</a:t>
            </a:r>
          </a:p>
          <a:p>
            <a:pPr lvl="0" indent="0" marL="0">
              <a:buNone/>
            </a:pPr>
          </a:p>
          <a:p>
            <a:pPr lvl="0" indent="0" marL="0">
              <a:spcBef>
                <a:spcPts val="3000"/>
              </a:spcBef>
              <a:buNone/>
            </a:pPr>
            <a:r>
              <a:rPr b="1"/>
              <a:t>Como manuscritos reprodutíveis contribuem para a ciência ?</a:t>
            </a:r>
          </a:p>
          <a:p>
            <a:pPr lvl="0"/>
            <a:r>
              <a:rPr/>
              <a:t>O compartilhamento de bancos de dados e seus scripts de análise estatística permitem a adoção de práticas reprodutíveis, tais como a reanálise dos dados.</a:t>
            </a:r>
            <a:r>
              <a:rPr baseline="30000"/>
              <a:t>162</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163</a:t>
            </a:r>
          </a:p>
          <a:p>
            <a:pPr lvl="0"/>
            <a:r>
              <a:rPr i="1"/>
              <a:t>Principles and recommendations for incorporating estimands into clinical study protocol templates</a:t>
            </a:r>
            <a:r>
              <a:rPr/>
              <a:t>.</a:t>
            </a:r>
            <a:r>
              <a:rPr baseline="30000"/>
              <a:t>164</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165</a:t>
            </a:r>
          </a:p>
          <a:p>
            <a:pPr lvl="0"/>
            <a:r>
              <a:rPr i="1"/>
              <a:t>Framework for the treatment and reporting of missing data in observational studies: The Treatment And Reporting of Missing data in Observational Studies framework</a:t>
            </a:r>
            <a:r>
              <a:rPr/>
              <a:t>.</a:t>
            </a:r>
            <a:r>
              <a:rPr baseline="30000"/>
              <a:t>166</a:t>
            </a:r>
          </a:p>
          <a:p>
            <a:pPr lvl="0"/>
            <a:r>
              <a:rPr i="1"/>
              <a:t>Guidelines for reporting of figures and tables for clinical research in urology</a:t>
            </a:r>
            <a:r>
              <a:rPr/>
              <a:t>.</a:t>
            </a:r>
            <a:r>
              <a:rPr baseline="30000"/>
              <a:t>167</a:t>
            </a:r>
          </a:p>
          <a:p>
            <a:pPr lvl="0"/>
            <a:r>
              <a:rPr i="1"/>
              <a:t>Who is in this study, anyway? Guidelines for a useful Table 1</a:t>
            </a:r>
            <a:r>
              <a:rPr/>
              <a:t>.</a:t>
            </a:r>
            <a:r>
              <a:rPr baseline="30000"/>
              <a:t>120</a:t>
            </a:r>
          </a:p>
          <a:p>
            <a:pPr lvl="0"/>
            <a:r>
              <a:rPr i="1"/>
              <a:t>Guidelines for Reporting of Statistics for Clinical Research in Urology</a:t>
            </a:r>
            <a:r>
              <a:rPr/>
              <a:t>.</a:t>
            </a:r>
            <a:r>
              <a:rPr baseline="30000"/>
              <a:t>168</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169</a:t>
            </a:r>
          </a:p>
          <a:p>
            <a:pPr lvl="0"/>
            <a:r>
              <a:rPr i="1"/>
              <a:t>Basic statistical reporting for articles published in Biomedical Journals: The ‘’Statistical Analyses and Methods in the Published Literature’’ or the SAMPL Guidelines</a:t>
            </a:r>
            <a:r>
              <a:rPr/>
              <a:t>.</a:t>
            </a:r>
            <a:r>
              <a:rPr baseline="30000"/>
              <a:t>170</a:t>
            </a:r>
          </a:p>
          <a:p>
            <a:pPr lvl="0"/>
            <a:r>
              <a:rPr i="1"/>
              <a:t>Beyond Bar and Line Graphs: Time for a New Data Presentation Paradigm</a:t>
            </a:r>
            <a:r>
              <a:rPr/>
              <a:t>.</a:t>
            </a:r>
            <a:r>
              <a:rPr baseline="30000"/>
              <a:t>171</a:t>
            </a:r>
          </a:p>
          <a:p>
            <a:pPr lvl="0"/>
            <a:r>
              <a:rPr i="1"/>
              <a:t>STRengthening analytical thinking for observational studies: the STRATOS initiative</a:t>
            </a:r>
            <a:r>
              <a:rPr/>
              <a:t>.</a:t>
            </a:r>
            <a:r>
              <a:rPr baseline="30000"/>
              <a:t>172</a:t>
            </a:r>
          </a:p>
          <a:p>
            <a:pPr lvl="0"/>
            <a:r>
              <a:rPr i="1"/>
              <a:t>Research methods and reporting</a:t>
            </a:r>
            <a:r>
              <a:rPr/>
              <a:t>.</a:t>
            </a:r>
            <a:r>
              <a:rPr baseline="30000"/>
              <a:t>173</a:t>
            </a:r>
          </a:p>
          <a:p>
            <a:pPr lvl="0"/>
            <a:r>
              <a:rPr i="1"/>
              <a:t>How to ensure your paper is rejected by the statistical reviewer</a:t>
            </a:r>
            <a:r>
              <a:rPr/>
              <a:t>.</a:t>
            </a:r>
            <a:r>
              <a:rPr baseline="30000"/>
              <a:t>174</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175</a:t>
            </a:r>
          </a:p>
          <a:p>
            <a:pPr lvl="0"/>
            <a:r>
              <a:rPr/>
              <a:t>Trabalhos acadêmicos que relatam análises de dados devem ser passar por revisão por pares que inclua apreciação da análise estatística, e sua adequação ao delineamento do estudo e instrumentos utilizados.</a:t>
            </a:r>
            <a:r>
              <a:rPr baseline="30000"/>
              <a:t>176</a:t>
            </a:r>
          </a:p>
          <a:p>
            <a:pPr lvl="0"/>
            <a:r>
              <a:rPr/>
              <a:t>Checklists não são suficientes para garantir a qualidade técnica da pesquisa, mas podem contribuir para a revisão por pares.</a:t>
            </a:r>
            <a:r>
              <a:rPr baseline="30000"/>
              <a:t>176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177</a:t>
            </a:r>
          </a:p>
          <a:p>
            <a:pPr lvl="0"/>
            <a:r>
              <a:rPr i="1"/>
              <a:t>Checklist for clinical applicability of subgroup analysis</a:t>
            </a:r>
            <a:r>
              <a:rPr/>
              <a:t>.</a:t>
            </a:r>
            <a:r>
              <a:rPr baseline="30000"/>
              <a:t>178</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179</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a:t>
            </a:r>
            <a:r>
              <a:rPr i="1"/>
              <a:t>R: A Language and Environment for Statistical Computing</a:t>
            </a:r>
            <a:r>
              <a:rPr/>
              <a:t>. Vienna, Austria: R Foundation for Statistical Computing; 2023.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Inskip H, Ntani G, Westbury L, et al. Getting started with tables. </a:t>
            </a:r>
            <a:r>
              <a:rPr i="1"/>
              <a:t>Archives of Public Health</a:t>
            </a:r>
            <a:r>
              <a:rPr/>
              <a:t>. 2017;75(1). doi:</a:t>
            </a:r>
            <a:r>
              <a:rPr>
                <a:hlinkClick r:id="rId118"/>
              </a:rPr>
              <a:t>10.1186/s13690-017-0180-1</a:t>
            </a:r>
          </a:p>
          <a:p>
            <a:pPr lvl="0" indent="0" marL="0">
              <a:buNone/>
            </a:pPr>
            <a:r>
              <a:rPr/>
              <a:t>120. Hayes-Larson E, Kezios KL, Mooney SJ, Lovasi G. Who is in this study, anyway? Guidelines for a useful Table 1. </a:t>
            </a:r>
            <a:r>
              <a:rPr i="1"/>
              <a:t>Journal of Clinical Epidemiology</a:t>
            </a:r>
            <a:r>
              <a:rPr/>
              <a:t>. 2019;114:125-132. doi:</a:t>
            </a:r>
            <a:r>
              <a:rPr>
                <a:hlinkClick r:id="rId119"/>
              </a:rPr>
              <a:t>10.1016/j.jclinepi.2019.06.011</a:t>
            </a:r>
          </a:p>
          <a:p>
            <a:pPr lvl="0" indent="0" marL="0">
              <a:buNone/>
            </a:pPr>
            <a:r>
              <a:rPr/>
              <a:t>121. Kwak SG, Kang H, Kim JH, et al. The principles of presenting statistical results: Table. </a:t>
            </a:r>
            <a:r>
              <a:rPr i="1"/>
              <a:t>Korean Journal of Anesthesiology</a:t>
            </a:r>
            <a:r>
              <a:rPr/>
              <a:t>. 2021;74(2):115-119. doi:</a:t>
            </a:r>
            <a:r>
              <a:rPr>
                <a:hlinkClick r:id="rId120"/>
              </a:rPr>
              <a:t>10.4097/kja.20582</a:t>
            </a:r>
          </a:p>
          <a:p>
            <a:pPr lvl="0" indent="0" marL="0">
              <a:buNone/>
            </a:pPr>
            <a:r>
              <a:rPr/>
              <a:t>122. Rich B. table1: Tables of descriptive statistics in HTML. 2023. </a:t>
            </a:r>
            <a:r>
              <a:rPr>
                <a:hlinkClick r:id="rId121"/>
              </a:rPr>
              <a:t>https://CRAN.R-project.org/package=table1.</a:t>
            </a:r>
          </a:p>
          <a:p>
            <a:pPr lvl="0" indent="0" marL="0">
              <a:buNone/>
            </a:pPr>
            <a:r>
              <a:rPr/>
              <a:t>123. Gohel D, Skintzos P. Flextable: Functions for tabular reporting. 2023. </a:t>
            </a:r>
            <a:r>
              <a:rPr>
                <a:hlinkClick r:id="rId122"/>
              </a:rPr>
              <a:t>https://CRAN.R-project.org/package=flextable.</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Urbanek S, Johnson K. Tiff: Read and write TIFF images. 2022. </a:t>
            </a:r>
            <a:r>
              <a:rPr>
                <a:hlinkClick r:id="rId131"/>
              </a:rPr>
              <a:t>https://CRAN.R-project.org/package=tiff.</a:t>
            </a:r>
          </a:p>
          <a:p>
            <a:pPr lvl="0" indent="0" marL="0">
              <a:buNone/>
            </a:pPr>
            <a:r>
              <a:rPr/>
              <a:t>133. Curran-Everett D. Explorations in statistics: hypothesis tests and </a:t>
            </a:r>
            <a:r>
              <a:rPr i="1"/>
              <a:t>P</a:t>
            </a:r>
            <a:r>
              <a:rPr/>
              <a:t> values. </a:t>
            </a:r>
            <a:r>
              <a:rPr i="1"/>
              <a:t>Advances in Physiology Education</a:t>
            </a:r>
            <a:r>
              <a:rPr/>
              <a:t>. 2009;33(2):81-86. doi:</a:t>
            </a:r>
            <a:r>
              <a:rPr>
                <a:hlinkClick r:id="rId132"/>
              </a:rPr>
              <a:t>10.1152/advan.90218.2008</a:t>
            </a:r>
          </a:p>
          <a:p>
            <a:pPr lvl="0" indent="0" marL="0">
              <a:buNone/>
            </a:pPr>
            <a:r>
              <a:rPr/>
              <a:t>134. Vandenbroucke JP, Pearce N. From ideas to studies: how to get ideas and sharpen them into research questions. </a:t>
            </a:r>
            <a:r>
              <a:rPr i="1"/>
              <a:t>Clinical Epidemiology</a:t>
            </a:r>
            <a:r>
              <a:rPr/>
              <a:t>. 2018;Volume 10:253-264. doi:</a:t>
            </a:r>
            <a:r>
              <a:rPr>
                <a:hlinkClick r:id="rId133"/>
              </a:rPr>
              <a:t>10.2147/clep.s142940</a:t>
            </a:r>
          </a:p>
          <a:p>
            <a:pPr lvl="0" indent="0" marL="0">
              <a:buNone/>
            </a:pPr>
            <a:r>
              <a:rPr/>
              <a:t>135. Sullivan GM, Feinn R. Using Effect Sizeor Why the </a:t>
            </a:r>
            <a:r>
              <a:rPr i="1"/>
              <a:t>P</a:t>
            </a:r>
            <a:r>
              <a:rPr/>
              <a:t> Value Is Not Enough. </a:t>
            </a:r>
            <a:r>
              <a:rPr i="1"/>
              <a:t>Journal of Graduate Medical Education</a:t>
            </a:r>
            <a:r>
              <a:rPr/>
              <a:t>. 2012;4(3):279-282. doi:</a:t>
            </a:r>
            <a:r>
              <a:rPr>
                <a:hlinkClick r:id="rId134"/>
              </a:rPr>
              <a:t>10.4300/jgme-d-12-00156.1</a:t>
            </a:r>
          </a:p>
          <a:p>
            <a:pPr lvl="0" indent="0" marL="0">
              <a:buNone/>
            </a:pPr>
            <a:r>
              <a:rPr/>
              <a:t>136. Lakens D, Scheel AM, Isager PM. Equivalence Testing for Psychological Research: A Tutorial. </a:t>
            </a:r>
            <a:r>
              <a:rPr i="1"/>
              <a:t>Advances in Methods and Practices in Psychological Science</a:t>
            </a:r>
            <a:r>
              <a:rPr/>
              <a:t>. 2018;1(2):259-269. doi:</a:t>
            </a:r>
            <a:r>
              <a:rPr>
                <a:hlinkClick r:id="rId135"/>
              </a:rPr>
              <a:t>10.1177/2515245918770963</a:t>
            </a:r>
          </a:p>
          <a:p>
            <a:pPr lvl="0" indent="0" marL="0">
              <a:buNone/>
            </a:pPr>
            <a:r>
              <a:rPr/>
              <a:t>137. Weintraub PG. The Importance of Publishing Negative Results. </a:t>
            </a:r>
            <a:r>
              <a:rPr i="1"/>
              <a:t>Journal of Insect Science</a:t>
            </a:r>
            <a:r>
              <a:rPr/>
              <a:t>. 2016;16(1):109. doi:</a:t>
            </a:r>
            <a:r>
              <a:rPr>
                <a:hlinkClick r:id="rId136"/>
              </a:rPr>
              <a:t>10.1093/jisesa/iew092</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Khamis H. Measures of Association: How to Choose? </a:t>
            </a:r>
            <a:r>
              <a:rPr i="1"/>
              <a:t>Journal of Diagnostic Medical Sonography</a:t>
            </a:r>
            <a:r>
              <a:rPr/>
              <a:t>. 2008;24(3):155-162. doi:</a:t>
            </a:r>
            <a:r>
              <a:rPr>
                <a:hlinkClick r:id="rId138"/>
              </a:rPr>
              <a:t>10.1177/8756479308317006</a:t>
            </a:r>
          </a:p>
          <a:p>
            <a:pPr lvl="0" indent="0" marL="0">
              <a:buNone/>
            </a:pPr>
            <a:r>
              <a:rPr/>
              <a:t>140. Allison JS, Santana L, (Jaco) Visagie IJH. A primer on simple measures of association taught at undergraduate level. </a:t>
            </a:r>
            <a:r>
              <a:rPr i="1"/>
              <a:t>Teaching Statistics</a:t>
            </a:r>
            <a:r>
              <a:rPr/>
              <a:t>. 2022;44(3):96-103. doi:</a:t>
            </a:r>
            <a:r>
              <a:rPr>
                <a:hlinkClick r:id="rId139"/>
              </a:rPr>
              <a:t>10.1111/test.12307</a:t>
            </a:r>
          </a:p>
          <a:p>
            <a:pPr lvl="0" indent="0" marL="0">
              <a:buNone/>
            </a:pPr>
            <a:r>
              <a:rPr/>
              <a:t>141. McHugh ML. The chi-square test of independence. </a:t>
            </a:r>
            <a:r>
              <a:rPr i="1"/>
              <a:t>Biochemia Medica</a:t>
            </a:r>
            <a:r>
              <a:rPr/>
              <a:t>. 2013:143-149. doi:</a:t>
            </a:r>
            <a:r>
              <a:rPr>
                <a:hlinkClick r:id="rId140"/>
              </a:rPr>
              <a:t>10.11613/bm.2013.018</a:t>
            </a:r>
          </a:p>
          <a:p>
            <a:pPr lvl="0" indent="0" marL="0">
              <a:buNone/>
            </a:pPr>
            <a:r>
              <a:rPr/>
              <a:t>142. Kim HY. Statistical notes for clinical researchers: Chi-squared test and Fisher’s exact test. </a:t>
            </a:r>
            <a:r>
              <a:rPr i="1"/>
              <a:t>Restorative Dentistry &amp; Endodontics</a:t>
            </a:r>
            <a:r>
              <a:rPr/>
              <a:t>. 2017;42(2):152. doi:</a:t>
            </a:r>
            <a:r>
              <a:rPr>
                <a:hlinkClick r:id="rId141"/>
              </a:rPr>
              <a:t>10.5395/rde.2017.42.2.152</a:t>
            </a:r>
          </a:p>
          <a:p>
            <a:pPr lvl="0" indent="0" marL="0">
              <a:buNone/>
            </a:pPr>
            <a:r>
              <a:rPr/>
              <a:t>143. Sjoberg DD, Whiting K, Curry M, Lavery JA, Larmarange J. Reproducible summary tables with the gtsummary package. 2021;13:570-580. doi:</a:t>
            </a:r>
            <a:r>
              <a:rPr>
                <a:hlinkClick r:id="rId142"/>
              </a:rPr>
              <a:t>10.32614/RJ-2021-053</a:t>
            </a:r>
          </a:p>
          <a:p>
            <a:pPr lvl="0" indent="0" marL="0">
              <a:buNone/>
            </a:pPr>
            <a:r>
              <a:rPr/>
              <a:t>144. Suits DB. Use of Dummy Variables in Regression Equations. </a:t>
            </a:r>
            <a:r>
              <a:rPr i="1"/>
              <a:t>Journal of the American Statistical Association</a:t>
            </a:r>
            <a:r>
              <a:rPr/>
              <a:t>. 1957;52(280):548-551. doi:</a:t>
            </a:r>
            <a:r>
              <a:rPr>
                <a:hlinkClick r:id="rId143"/>
              </a:rPr>
              <a:t>10.1080/01621459.1957.10501412</a:t>
            </a:r>
          </a:p>
          <a:p>
            <a:pPr lvl="0" indent="0" marL="0">
              <a:buNone/>
            </a:pPr>
            <a:r>
              <a:rPr/>
              <a:t>145. Healy MJ. Statistics from the inside. 16. Multiple regression (2). </a:t>
            </a:r>
            <a:r>
              <a:rPr i="1"/>
              <a:t>Archives of Disease in Childhood</a:t>
            </a:r>
            <a:r>
              <a:rPr/>
              <a:t>. 1995;73(3):270-274. doi:</a:t>
            </a:r>
            <a:r>
              <a:rPr>
                <a:hlinkClick r:id="rId144"/>
              </a:rPr>
              <a:t>10.1136/adc.73.3.270</a:t>
            </a:r>
          </a:p>
          <a:p>
            <a:pPr lvl="0" indent="0" marL="0">
              <a:buNone/>
            </a:pPr>
            <a:r>
              <a:rPr/>
              <a:t>146. Kaplan J. fastDummies: Fast creation of dummy (binary) columns and rows from categorical variables. 2023. </a:t>
            </a:r>
            <a:r>
              <a:rPr>
                <a:hlinkClick r:id="rId145"/>
              </a:rPr>
              <a:t>https://CRAN.R-project.org/package=fastDummies.</a:t>
            </a:r>
          </a:p>
          <a:p>
            <a:pPr lvl="0" indent="0" marL="0">
              <a:buNone/>
            </a:pPr>
            <a:r>
              <a:rPr/>
              <a:t>147. Hidalgo B, Goodman M. Multivariate or Multivariable Regression? </a:t>
            </a:r>
            <a:r>
              <a:rPr i="1"/>
              <a:t>American Journal of Public Health</a:t>
            </a:r>
            <a:r>
              <a:rPr/>
              <a:t>. 2013;103(1):39-40. doi:</a:t>
            </a:r>
            <a:r>
              <a:rPr>
                <a:hlinkClick r:id="rId146"/>
              </a:rPr>
              <a:t>10.2105/ajph.2012.300897</a:t>
            </a:r>
          </a:p>
          <a:p>
            <a:pPr lvl="0" indent="0" marL="0">
              <a:buNone/>
            </a:pPr>
            <a:r>
              <a:rPr/>
              <a:t>148. Arel-Bundock V. Modelsummary: Data and model summaries in r. 2022;103. doi:</a:t>
            </a:r>
            <a:r>
              <a:rPr>
                <a:hlinkClick r:id="rId147"/>
              </a:rPr>
              <a:t>10.18637/jss.v103.i01</a:t>
            </a:r>
          </a:p>
          <a:p>
            <a:pPr lvl="0" indent="0" marL="0">
              <a:buNone/>
            </a:pPr>
            <a:r>
              <a:rPr/>
              <a:t>149. Baron RM, Kenny DA. The moderatormediator variable distinction in social psychological research: Conceptual, strategic, and statistical considerations. </a:t>
            </a:r>
            <a:r>
              <a:rPr i="1"/>
              <a:t>Journal of Personality and Social Psychology</a:t>
            </a:r>
            <a:r>
              <a:rPr/>
              <a:t>. 1986;51(6):1173-1182. doi:</a:t>
            </a:r>
            <a:r>
              <a:rPr>
                <a:hlinkClick r:id="rId148"/>
              </a:rPr>
              <a:t>10.1037/0022-3514.51.6.1173</a:t>
            </a:r>
          </a:p>
          <a:p>
            <a:pPr lvl="0" indent="0" marL="0">
              <a:buNone/>
            </a:pPr>
            <a:r>
              <a:rPr/>
              <a:t>150. DALES LG, URY HK. An Improper Use of Statistical Significance Testing in Studying Covariables. </a:t>
            </a:r>
            <a:r>
              <a:rPr i="1"/>
              <a:t>International Journal of Epidemiology</a:t>
            </a:r>
            <a:r>
              <a:rPr/>
              <a:t>. 1978;7(4):373-376. doi:</a:t>
            </a:r>
            <a:r>
              <a:rPr>
                <a:hlinkClick r:id="rId149"/>
              </a:rPr>
              <a:t>10.1093/ije/7.4.373</a:t>
            </a:r>
          </a:p>
          <a:p>
            <a:pPr lvl="0" indent="0" marL="0">
              <a:buNone/>
            </a:pPr>
            <a:r>
              <a:rPr/>
              <a:t>151. Sun GW, Shook TL, Kay GL. Inappropriate use of bivariable analysis to screen risk factors for use in multivariable analysis. </a:t>
            </a:r>
            <a:r>
              <a:rPr i="1"/>
              <a:t>Journal of Clinical Epidemiology</a:t>
            </a:r>
            <a:r>
              <a:rPr/>
              <a:t>. 1996;49(8):907-916. doi:</a:t>
            </a:r>
            <a:r>
              <a:rPr>
                <a:hlinkClick r:id="rId150"/>
              </a:rPr>
              <a:t>10.1016/0895-4356(96)00025-x</a:t>
            </a:r>
          </a:p>
          <a:p>
            <a:pPr lvl="0" indent="0" marL="0">
              <a:buNone/>
            </a:pPr>
            <a:r>
              <a:rPr/>
              <a:t>152. Ihaka R, Gentleman R. R: A language for data analysis and graphics. </a:t>
            </a:r>
            <a:r>
              <a:rPr i="1"/>
              <a:t>Journal of Computational and Graphical Statistics</a:t>
            </a:r>
            <a:r>
              <a:rPr/>
              <a:t>. 1996;5(3):299. doi:</a:t>
            </a:r>
            <a:r>
              <a:rPr>
                <a:hlinkClick r:id="rId151"/>
              </a:rPr>
              <a:t>10.2307/1390807</a:t>
            </a:r>
          </a:p>
          <a:p>
            <a:pPr lvl="0" indent="0" marL="0">
              <a:buNone/>
            </a:pPr>
            <a:r>
              <a:rPr/>
              <a:t>153. Racine JS. RStudio: A Platform-Independent IDE for R and Sweave. </a:t>
            </a:r>
            <a:r>
              <a:rPr i="1"/>
              <a:t>Journal of Applied Econometrics</a:t>
            </a:r>
            <a:r>
              <a:rPr/>
              <a:t>. 2011;27(1):167-172. doi:</a:t>
            </a:r>
            <a:r>
              <a:rPr>
                <a:hlinkClick r:id="rId152"/>
              </a:rPr>
              <a:t>10.1002/jae.1278</a:t>
            </a:r>
          </a:p>
          <a:p>
            <a:pPr lvl="0" indent="0" marL="0">
              <a:buNone/>
            </a:pPr>
            <a:r>
              <a:rPr/>
              <a:t>154. Schwab, Simon, Held, Leonhard. Statistical programming: Small mistakes, big impacts. </a:t>
            </a:r>
            <a:r>
              <a:rPr i="1"/>
              <a:t>Wiley-Blackwell Publishing, Inc</a:t>
            </a:r>
            <a:r>
              <a:rPr/>
              <a:t>. 2021. doi:</a:t>
            </a:r>
            <a:r>
              <a:rPr>
                <a:hlinkClick r:id="rId153"/>
              </a:rPr>
              <a:t>10.5167/UZH-205154</a:t>
            </a:r>
          </a:p>
          <a:p>
            <a:pPr lvl="0" indent="0" marL="0">
              <a:buNone/>
            </a:pPr>
            <a:r>
              <a:rPr/>
              <a:t>155. Eglen SJ, Marwick B, Halchenko YO, et al. Toward standard practices for sharing computer code and programs in neuroscience. </a:t>
            </a:r>
            <a:r>
              <a:rPr i="1"/>
              <a:t>Nature Neuroscience</a:t>
            </a:r>
            <a:r>
              <a:rPr/>
              <a:t>. 2017;20(6):770-773. doi:</a:t>
            </a:r>
            <a:r>
              <a:rPr>
                <a:hlinkClick r:id="rId154"/>
              </a:rPr>
              <a:t>10.1038/nn.4550</a:t>
            </a:r>
          </a:p>
          <a:p>
            <a:pPr lvl="0" indent="0" marL="0">
              <a:buNone/>
            </a:pPr>
            <a:r>
              <a:rPr/>
              <a:t>156. Zhao Y, Xiao N, Anderson K, Zhang Y. Electronic common technical document submission with analysis using R. </a:t>
            </a:r>
            <a:r>
              <a:rPr i="1"/>
              <a:t>Clinical Trials</a:t>
            </a:r>
            <a:r>
              <a:rPr/>
              <a:t>. 2022;20(1):89-92. doi:</a:t>
            </a:r>
            <a:r>
              <a:rPr>
                <a:hlinkClick r:id="rId155"/>
              </a:rPr>
              <a:t>10.1177/17407745221123244</a:t>
            </a:r>
          </a:p>
          <a:p>
            <a:pPr lvl="0" indent="0" marL="0">
              <a:buNone/>
            </a:pPr>
            <a:r>
              <a:rPr/>
              <a:t>157. Xie Y. formatR: Format r code automatically. 2022. </a:t>
            </a:r>
            <a:r>
              <a:rPr>
                <a:hlinkClick r:id="rId156"/>
              </a:rPr>
              <a:t>https://CRAN.R-project.org/package=formatR.</a:t>
            </a:r>
          </a:p>
          <a:p>
            <a:pPr lvl="0" indent="0" marL="0">
              <a:buNone/>
            </a:pPr>
            <a:r>
              <a:rPr/>
              <a:t>158. Love J, Selker R, Marsman M, et al. </a:t>
            </a:r>
            <a:r>
              <a:rPr b="1"/>
              <a:t>JASP</a:t>
            </a:r>
            <a:r>
              <a:rPr/>
              <a:t>: Graphical Statistical Software for Common Statistical Designs. </a:t>
            </a:r>
            <a:r>
              <a:rPr i="1"/>
              <a:t>Journal of Statistical Software</a:t>
            </a:r>
            <a:r>
              <a:rPr/>
              <a:t>. 2019;88(2). doi:</a:t>
            </a:r>
            <a:r>
              <a:rPr>
                <a:hlinkClick r:id="rId157"/>
              </a:rPr>
              <a:t>10.18637/jss.v088.i02</a:t>
            </a:r>
          </a:p>
          <a:p>
            <a:pPr lvl="0" indent="0" marL="0">
              <a:buNone/>
            </a:pPr>
            <a:r>
              <a:rPr/>
              <a:t>159. ŞAHİN M, AYBEK E. Jamovi: An easy to use statistical software for the social scientists. </a:t>
            </a:r>
            <a:r>
              <a:rPr i="1"/>
              <a:t>International Journal of Assessment Tools in Education</a:t>
            </a:r>
            <a:r>
              <a:rPr/>
              <a:t>. 2020;6(4):670-692. doi:</a:t>
            </a:r>
            <a:r>
              <a:rPr>
                <a:hlinkClick r:id="rId158"/>
              </a:rPr>
              <a:t>10.21449/ijate.661803</a:t>
            </a:r>
          </a:p>
          <a:p>
            <a:pPr lvl="0" indent="0" marL="0">
              <a:buNone/>
            </a:pPr>
            <a:r>
              <a:rPr/>
              <a:t>160. Resnik DB, Shamoo AE. Reproducibility and Research Integrity. </a:t>
            </a:r>
            <a:r>
              <a:rPr i="1"/>
              <a:t>Accountability in Research</a:t>
            </a:r>
            <a:r>
              <a:rPr/>
              <a:t>. 2016;24(2):116-123. doi:</a:t>
            </a:r>
            <a:r>
              <a:rPr>
                <a:hlinkClick r:id="rId159"/>
              </a:rPr>
              <a:t>10.1080/08989621.2016.1257387</a:t>
            </a:r>
          </a:p>
          <a:p>
            <a:pPr lvl="0" indent="0" marL="0">
              <a:buNone/>
            </a:pPr>
            <a:r>
              <a:rPr/>
              <a:t>161. Allaire J, Xie Y, Dervieux C, et al. </a:t>
            </a:r>
            <a:r>
              <a:rPr i="1"/>
              <a:t>Rmarkdown: Dynamic Documents for r</a:t>
            </a:r>
            <a:r>
              <a:rPr/>
              <a:t>.; 2023. </a:t>
            </a:r>
            <a:r>
              <a:rPr>
                <a:hlinkClick r:id="rId160"/>
              </a:rPr>
              <a:t>https://CRAN.R-project.org/package=rmarkdown.</a:t>
            </a:r>
          </a:p>
          <a:p>
            <a:pPr lvl="0" indent="0" marL="0">
              <a:buNone/>
            </a:pPr>
            <a:r>
              <a:rPr/>
              <a:t>162. Ioannidis JPA. How to Make More Published Research True. </a:t>
            </a:r>
            <a:r>
              <a:rPr i="1"/>
              <a:t>PLoS Medicine</a:t>
            </a:r>
            <a:r>
              <a:rPr/>
              <a:t>. 2014;11(10):e1001747. doi:</a:t>
            </a:r>
            <a:r>
              <a:rPr>
                <a:hlinkClick r:id="rId161"/>
              </a:rPr>
              <a:t>10.1371/journal.pmed.1001747</a:t>
            </a:r>
          </a:p>
          <a:p>
            <a:pPr lvl="0" indent="0" marL="0">
              <a:buNone/>
            </a:pPr>
            <a:r>
              <a:rPr/>
              <a:t>163. Wallisch C, Bach P, Hafermann L, et al. Review of guidance papers on regression modeling in statistical series of medical journals. Mathes T, ed. </a:t>
            </a:r>
            <a:r>
              <a:rPr i="1"/>
              <a:t>PLOS ONE</a:t>
            </a:r>
            <a:r>
              <a:rPr/>
              <a:t>. 2022;17(1):e0262918. doi:</a:t>
            </a:r>
            <a:r>
              <a:rPr>
                <a:hlinkClick r:id="rId162"/>
              </a:rPr>
              <a:t>10.1371/journal.pone.0262918</a:t>
            </a:r>
          </a:p>
          <a:p>
            <a:pPr lvl="0" indent="0" marL="0">
              <a:buNone/>
            </a:pPr>
            <a:r>
              <a:rPr/>
              <a:t>164. Lynggaard H, Bell J, Lösch C, et al. Principles and recommendations for incorporating estimands into clinical study protocol templates. </a:t>
            </a:r>
            <a:r>
              <a:rPr i="1"/>
              <a:t>Trials</a:t>
            </a:r>
            <a:r>
              <a:rPr/>
              <a:t>. 2022;23(1). doi:</a:t>
            </a:r>
            <a:r>
              <a:rPr>
                <a:hlinkClick r:id="rId163"/>
              </a:rPr>
              <a:t>10.1186/s13063-022-06515-2</a:t>
            </a:r>
          </a:p>
          <a:p>
            <a:pPr lvl="0" indent="0" marL="0">
              <a:buNone/>
            </a:pPr>
            <a:r>
              <a:rPr/>
              <a:t>165. Althouse AD, Below JE, Claggett BL, et al. Recommendations for Statistical Reporting in Cardiovascular Medicine: A Special Report From the American Heart Association. </a:t>
            </a:r>
            <a:r>
              <a:rPr i="1"/>
              <a:t>Circulation</a:t>
            </a:r>
            <a:r>
              <a:rPr/>
              <a:t>. 2021;144(4). doi:</a:t>
            </a:r>
            <a:r>
              <a:rPr>
                <a:hlinkClick r:id="rId164"/>
              </a:rPr>
              <a:t>10.1161/circulationaha.121.055393</a:t>
            </a:r>
          </a:p>
          <a:p>
            <a:pPr lvl="0" indent="0" marL="0">
              <a:buNone/>
            </a:pPr>
            <a:r>
              <a:rPr/>
              <a:t>166.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65"/>
              </a:rPr>
              <a:t>10.1016/j.jclinepi.2021.01.008</a:t>
            </a:r>
          </a:p>
          <a:p>
            <a:pPr lvl="0" indent="0" marL="0">
              <a:buNone/>
            </a:pPr>
            <a:r>
              <a:rPr/>
              <a:t>167. Vickers AJ, Assel MJ, Sjoberg DD, et al. Guidelines for Reporting of Figures and Tables for Clinical Research in Urology. </a:t>
            </a:r>
            <a:r>
              <a:rPr i="1"/>
              <a:t>Urology</a:t>
            </a:r>
            <a:r>
              <a:rPr/>
              <a:t>. 2020;142:1-13. doi:</a:t>
            </a:r>
            <a:r>
              <a:rPr>
                <a:hlinkClick r:id="rId166"/>
              </a:rPr>
              <a:t>10.1016/j.urology.2020.05.002</a:t>
            </a:r>
          </a:p>
          <a:p>
            <a:pPr lvl="0" indent="0" marL="0">
              <a:buNone/>
            </a:pPr>
            <a:r>
              <a:rPr/>
              <a:t>168. Assel M, Sjoberg D, Elders A, et al. Guidelines for Reporting of Statistics for Clinical Research in Urology. </a:t>
            </a:r>
            <a:r>
              <a:rPr i="1"/>
              <a:t>Journal of Urology</a:t>
            </a:r>
            <a:r>
              <a:rPr/>
              <a:t>. 2019;201(3):595-604. doi:</a:t>
            </a:r>
            <a:r>
              <a:rPr>
                <a:hlinkClick r:id="rId167"/>
              </a:rPr>
              <a:t>10.1097/ju.0000000000000001</a:t>
            </a:r>
          </a:p>
          <a:p>
            <a:pPr lvl="0" indent="0" marL="0">
              <a:buNone/>
            </a:pPr>
            <a:r>
              <a:rPr/>
              <a:t>169. Gamble C, Krishan A, Stocken D, et al. Guidelines for the Content of Statistical Analysis Plans in Clinical Trials. </a:t>
            </a:r>
            <a:r>
              <a:rPr i="1"/>
              <a:t>JAMA</a:t>
            </a:r>
            <a:r>
              <a:rPr/>
              <a:t>. 2017;318(23):2337. doi:</a:t>
            </a:r>
            <a:r>
              <a:rPr>
                <a:hlinkClick r:id="rId168"/>
              </a:rPr>
              <a:t>10.1001/jama.2017.18556</a:t>
            </a:r>
          </a:p>
          <a:p>
            <a:pPr lvl="0" indent="0" marL="0">
              <a:buNone/>
            </a:pPr>
            <a:r>
              <a:rPr/>
              <a:t>170.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69"/>
              </a:rPr>
              <a:t>10.1016/j.ijnurstu.2014.09.006</a:t>
            </a:r>
          </a:p>
          <a:p>
            <a:pPr lvl="0" indent="0" marL="0">
              <a:buNone/>
            </a:pPr>
            <a:r>
              <a:rPr/>
              <a:t>171. Weissgerber TL, Milic NM, Winham SJ, Garovic VD. Beyond Bar and Line Graphs: Time for a New Data Presentation Paradigm. </a:t>
            </a:r>
            <a:r>
              <a:rPr i="1"/>
              <a:t>PLOS Biology</a:t>
            </a:r>
            <a:r>
              <a:rPr/>
              <a:t>. 2015;13(4):e1002128. doi:</a:t>
            </a:r>
            <a:r>
              <a:rPr>
                <a:hlinkClick r:id="rId170"/>
              </a:rPr>
              <a:t>10.1371/journal.pbio.1002128</a:t>
            </a:r>
          </a:p>
          <a:p>
            <a:pPr lvl="0" indent="0" marL="0">
              <a:buNone/>
            </a:pPr>
            <a:r>
              <a:rPr/>
              <a:t>172. Sauerbrei W, Abrahamowicz M, Altman DG, Cessie S, Carpenter J. STRengthening Analytical Thinking for Observational Studies: the STRATOS initiative. </a:t>
            </a:r>
            <a:r>
              <a:rPr i="1"/>
              <a:t>Statistics in Medicine</a:t>
            </a:r>
            <a:r>
              <a:rPr/>
              <a:t>. 2014;33(30):5413-5432. doi:</a:t>
            </a:r>
            <a:r>
              <a:rPr>
                <a:hlinkClick r:id="rId171"/>
              </a:rPr>
              <a:t>10.1002/sim.6265</a:t>
            </a:r>
          </a:p>
          <a:p>
            <a:pPr lvl="0" indent="0" marL="0">
              <a:buNone/>
            </a:pPr>
            <a:r>
              <a:rPr/>
              <a:t>173. Groves T. Research methods and reporting. </a:t>
            </a:r>
            <a:r>
              <a:rPr i="1"/>
              <a:t>BMJ</a:t>
            </a:r>
            <a:r>
              <a:rPr/>
              <a:t>. 2008;337(oct22 1):a2201-a2201. doi:</a:t>
            </a:r>
            <a:r>
              <a:rPr>
                <a:hlinkClick r:id="rId172"/>
              </a:rPr>
              <a:t>10.1136/bmj.a2201</a:t>
            </a:r>
          </a:p>
          <a:p>
            <a:pPr lvl="0" indent="0" marL="0">
              <a:buNone/>
            </a:pPr>
            <a:r>
              <a:rPr/>
              <a:t>174. Stratton IM, Neil A. How to ensure your paper is rejected by the statistical reviewer. </a:t>
            </a:r>
            <a:r>
              <a:rPr i="1"/>
              <a:t>Diabetic Medicine</a:t>
            </a:r>
            <a:r>
              <a:rPr/>
              <a:t>. 2005;22(4):371-373. doi:</a:t>
            </a:r>
            <a:r>
              <a:rPr>
                <a:hlinkClick r:id="rId173"/>
              </a:rPr>
              <a:t>10.1111/j.1464-5491.2004.01443.x</a:t>
            </a:r>
          </a:p>
          <a:p>
            <a:pPr lvl="0" indent="0" marL="0">
              <a:buNone/>
            </a:pPr>
            <a:r>
              <a:rPr/>
              <a:t>175. Gardner MJ, Machin D, Campbell MJ. Use of check lists in assessing the statistical content of medical studies. </a:t>
            </a:r>
            <a:r>
              <a:rPr i="1"/>
              <a:t>BMJ</a:t>
            </a:r>
            <a:r>
              <a:rPr/>
              <a:t>. 1986;292(6523):810-812. doi:</a:t>
            </a:r>
            <a:r>
              <a:rPr>
                <a:hlinkClick r:id="rId174"/>
              </a:rPr>
              <a:t>10.1136/bmj.292.6523.810</a:t>
            </a:r>
          </a:p>
          <a:p>
            <a:pPr lvl="0" indent="0" marL="0">
              <a:buNone/>
            </a:pPr>
            <a:r>
              <a:rPr/>
              <a:t>176. Mascha EJ, Vetter TR. The Statistical Checklist and Statistical Review. </a:t>
            </a:r>
            <a:r>
              <a:rPr i="1"/>
              <a:t>Anesthesia &amp; Analgesia</a:t>
            </a:r>
            <a:r>
              <a:rPr/>
              <a:t>. 2017;124(3):719-721. doi:</a:t>
            </a:r>
            <a:r>
              <a:rPr>
                <a:hlinkClick r:id="rId175"/>
              </a:rPr>
              <a:t>10.1213/ane.0000000000001863</a:t>
            </a:r>
          </a:p>
          <a:p>
            <a:pPr lvl="0" indent="0" marL="0">
              <a:buNone/>
            </a:pPr>
            <a:r>
              <a:rPr/>
              <a:t>177. Mansournia MA, Collins GS, Nielsen RO, et al. A CHecklist for statistical Assessment of Medical Papers (the CHAMP statement): explanation and elaboration. </a:t>
            </a:r>
            <a:r>
              <a:rPr i="1"/>
              <a:t>British Journal of Sports Medicine</a:t>
            </a:r>
            <a:r>
              <a:rPr/>
              <a:t>. 2021;55(18):1009-1017. doi:</a:t>
            </a:r>
            <a:r>
              <a:rPr>
                <a:hlinkClick r:id="rId176"/>
              </a:rPr>
              <a:t>10.1136/bjsports-2020-103652</a:t>
            </a:r>
          </a:p>
          <a:p>
            <a:pPr lvl="0" indent="0" marL="0">
              <a:buNone/>
            </a:pPr>
            <a:r>
              <a:rPr/>
              <a:t>178. Gil-Sierra MD, Fénix-Caballero S, Abdel kader-Martin L, et al. Checklist for clinical applicability of subgroup analysis. </a:t>
            </a:r>
            <a:r>
              <a:rPr i="1"/>
              <a:t>Journal of Clinical Pharmacy and Therapeutics</a:t>
            </a:r>
            <a:r>
              <a:rPr/>
              <a:t>. 2019;45(3):530-538. doi:</a:t>
            </a:r>
            <a:r>
              <a:rPr>
                <a:hlinkClick r:id="rId177"/>
              </a:rPr>
              <a:t>10.1111/jcpt.13102</a:t>
            </a:r>
          </a:p>
          <a:p>
            <a:pPr lvl="0" indent="0" marL="0">
              <a:buNone/>
            </a:pPr>
            <a:r>
              <a:rPr/>
              <a:t>179. Altman DG, Simera I, Hoey J, Moher D, Schulz K. EQUATOR: reporting guidelines for health research. </a:t>
            </a:r>
            <a:r>
              <a:rPr i="1"/>
              <a:t>The Lancet</a:t>
            </a:r>
            <a:r>
              <a:rPr/>
              <a:t>. 2008;371(9619):1149-1150. doi:</a:t>
            </a:r>
            <a:r>
              <a:rPr>
                <a:hlinkClick r:id="rId178"/>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123p.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catogorização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varia’vel dentro dos grupos, levando tanto a uma perda de poder como a uma estimativa imprecisa.</a:t>
            </a:r>
            <a:r>
              <a:rPr baseline="30000"/>
              <a:t>45</a:t>
            </a:r>
          </a:p>
          <a:p>
            <a:pPr lvl="0"/>
            <a:r>
              <a:rPr/>
              <a:t>Categorização de variáveis contínuas pode dificultar a comparação d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variável na escala de medida original .</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incomun que exerce influencia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 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 .</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Estatística com Epidemiologia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Estatística e pesquisa científica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p:txBody>
      </p:sp>
      <p:pic>
        <p:nvPicPr>
          <p:cNvPr descr="Ciê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r>
              <a:rPr baseline="30000"/>
              <a:t>107</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2023-10-09T05:24:28Z</dcterms:created>
  <dcterms:modified xsi:type="dcterms:W3CDTF">2023-10-09T02:24:30Z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09/10/2023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