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presProps" Target="presProps.xml"/>
<Relationship Id="rId1" Type="http://schemas.openxmlformats.org/officeDocument/2006/relationships/slideMaster" Target="slideMasters/slideMaster1.xml"/>
<Relationship Id="rId130" Type="http://schemas.openxmlformats.org/officeDocument/2006/relationships/tableStyles" Target="tableStyles.xml"/>
<Relationship Id="rId129" Type="http://schemas.openxmlformats.org/officeDocument/2006/relationships/theme" Target="theme/theme1.xml"/>
<Relationship Id="rId12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77/2515245918770963" TargetMode="External"/>
<Relationship Id="rId114" Type="http://schemas.openxmlformats.org/officeDocument/2006/relationships/hyperlink" Target="https://doi.org/10.4300/jgme-d-12-00156.1" TargetMode="External"/>
<Relationship Id="rId115" Type="http://schemas.openxmlformats.org/officeDocument/2006/relationships/hyperlink" Target="https://doi.org/10.5395/rde.2015.40.4.328" TargetMode="External"/>
<Relationship Id="rId116" Type="http://schemas.openxmlformats.org/officeDocument/2006/relationships/hyperlink" Target="https://doi.org/10.1177/8756479308317006" TargetMode="External"/>
<Relationship Id="rId117" Type="http://schemas.openxmlformats.org/officeDocument/2006/relationships/hyperlink" Target="https://doi.org/10.1111/test.12307" TargetMode="External"/>
<Relationship Id="rId118" Type="http://schemas.openxmlformats.org/officeDocument/2006/relationships/hyperlink" Target="https://doi.org/10.11613/bm.2013.018" TargetMode="External"/>
<Relationship Id="rId119" Type="http://schemas.openxmlformats.org/officeDocument/2006/relationships/hyperlink" Target="https://doi.org/10.5395/rde.2017.42.2.152" TargetMode="External"/>
<Relationship Id="rId120" Type="http://schemas.openxmlformats.org/officeDocument/2006/relationships/hyperlink" Target="https://doi.org/10.32614/RJ-2021-053" TargetMode="External"/>
<Relationship Id="rId121" Type="http://schemas.openxmlformats.org/officeDocument/2006/relationships/hyperlink" Target="https://doi.org/10.1080/01621459.1957.10501412" TargetMode="External"/>
<Relationship Id="rId122" Type="http://schemas.openxmlformats.org/officeDocument/2006/relationships/hyperlink" Target="https://doi.org/10.1136/adc.73.3.270" TargetMode="External"/>
<Relationship Id="rId123" Type="http://schemas.openxmlformats.org/officeDocument/2006/relationships/hyperlink" Target="https://CRAN.R-project.org/package=fastDummies" TargetMode="External"/>
<Relationship Id="rId124" Type="http://schemas.openxmlformats.org/officeDocument/2006/relationships/hyperlink" Target="https://doi.org/10.2105/ajph.2012.300897" TargetMode="External"/>
<Relationship Id="rId125" Type="http://schemas.openxmlformats.org/officeDocument/2006/relationships/hyperlink" Target="https://doi.org/10.18637/jss.v103.i01" TargetMode="External"/>
<Relationship Id="rId126" Type="http://schemas.openxmlformats.org/officeDocument/2006/relationships/hyperlink" Target="https://doi.org/10.1037/0022-3514.51.6.1173" TargetMode="External"/>
<Relationship Id="rId127" Type="http://schemas.openxmlformats.org/officeDocument/2006/relationships/hyperlink" Target="https://doi.org/10.1093/ije/7.4.373" TargetMode="External"/>
<Relationship Id="rId128" Type="http://schemas.openxmlformats.org/officeDocument/2006/relationships/hyperlink" Target="https://doi.org/10.1016/0895-4356(96)00025-x" TargetMode="External"/>
<Relationship Id="rId129" Type="http://schemas.openxmlformats.org/officeDocument/2006/relationships/hyperlink" Target="https://doi.org/10.2307/1390807" TargetMode="External"/>
<Relationship Id="rId130" Type="http://schemas.openxmlformats.org/officeDocument/2006/relationships/hyperlink" Target="https://doi.org/10.5167/UZH-205154" TargetMode="External"/>
<Relationship Id="rId131" Type="http://schemas.openxmlformats.org/officeDocument/2006/relationships/hyperlink" Target="https://doi.org/10.1038/nn.4550" TargetMode="External"/>
<Relationship Id="rId132" Type="http://schemas.openxmlformats.org/officeDocument/2006/relationships/hyperlink" Target="https://doi.org/10.1177/17407745221123244" TargetMode="External"/>
<Relationship Id="rId133" Type="http://schemas.openxmlformats.org/officeDocument/2006/relationships/hyperlink" Target="https://CRAN.R-project.org/package=formatR" TargetMode="External"/>
<Relationship Id="rId134" Type="http://schemas.openxmlformats.org/officeDocument/2006/relationships/hyperlink" Target="https://CRAN.R-project.org/package=pkglite" TargetMode="External"/>
<Relationship Id="rId135" Type="http://schemas.openxmlformats.org/officeDocument/2006/relationships/hyperlink" Target="https://doi.org/10.18637/jss.v088.i02" TargetMode="External"/>
<Relationship Id="rId136" Type="http://schemas.openxmlformats.org/officeDocument/2006/relationships/hyperlink" Target="https://doi.org/10.21449/ijate.661803" TargetMode="External"/>
<Relationship Id="rId137" Type="http://schemas.openxmlformats.org/officeDocument/2006/relationships/hyperlink" Target="https://doi.org/10.1371/journal.pone.0262918" TargetMode="External"/>
<Relationship Id="rId138" Type="http://schemas.openxmlformats.org/officeDocument/2006/relationships/hyperlink" Target="https://doi.org/10.1186/s13063-022-06515-2" TargetMode="External"/>
<Relationship Id="rId139" Type="http://schemas.openxmlformats.org/officeDocument/2006/relationships/hyperlink" Target="https://doi.org/10.1161/circulationaha.121.055393" TargetMode="External"/>
<Relationship Id="rId140" Type="http://schemas.openxmlformats.org/officeDocument/2006/relationships/hyperlink" Target="https://doi.org/10.1016/j.jclinepi.2021.01.008" TargetMode="External"/>
<Relationship Id="rId141" Type="http://schemas.openxmlformats.org/officeDocument/2006/relationships/hyperlink" Target="https://doi.org/10.1016/j.urology.2020.05.002" TargetMode="External"/>
<Relationship Id="rId142" Type="http://schemas.openxmlformats.org/officeDocument/2006/relationships/hyperlink" Target="https://doi.org/10.1097/ju.0000000000000001" TargetMode="External"/>
<Relationship Id="rId143" Type="http://schemas.openxmlformats.org/officeDocument/2006/relationships/hyperlink" Target="https://doi.org/10.1001/jama.2017.18556" TargetMode="External"/>
<Relationship Id="rId144" Type="http://schemas.openxmlformats.org/officeDocument/2006/relationships/hyperlink" Target="https://doi.org/10.1016/j.ijnurstu.2014.09.006" TargetMode="External"/>
<Relationship Id="rId145" Type="http://schemas.openxmlformats.org/officeDocument/2006/relationships/hyperlink" Target="https://doi.org/10.1371/journal.pbio.1002128" TargetMode="External"/>
<Relationship Id="rId146" Type="http://schemas.openxmlformats.org/officeDocument/2006/relationships/hyperlink" Target="https://doi.org/10.1002/sim.6265" TargetMode="External"/>
<Relationship Id="rId147" Type="http://schemas.openxmlformats.org/officeDocument/2006/relationships/hyperlink" Target="https://doi.org/10.1136/bmj.a2201" TargetMode="External"/>
<Relationship Id="rId148" Type="http://schemas.openxmlformats.org/officeDocument/2006/relationships/hyperlink" Target="https://doi.org/10.1111/j.1464-5491.2004.01443.x" TargetMode="External"/>
<Relationship Id="rId149" Type="http://schemas.openxmlformats.org/officeDocument/2006/relationships/hyperlink" Target="https://doi.org/10.1136/bmj.292.6523.810" TargetMode="External"/>
<Relationship Id="rId150" Type="http://schemas.openxmlformats.org/officeDocument/2006/relationships/hyperlink" Target="https://doi.org/10.1213/ane.0000000000001863" TargetMode="External"/>
<Relationship Id="rId151" Type="http://schemas.openxmlformats.org/officeDocument/2006/relationships/hyperlink" Target="https://doi.org/10.1136/bjsports-2020-103652" TargetMode="External"/>
<Relationship Id="rId152" Type="http://schemas.openxmlformats.org/officeDocument/2006/relationships/hyperlink" Target="https://doi.org/10.1111/jcpt.13102" TargetMode="External"/>
<Relationship Id="rId153" Type="http://schemas.openxmlformats.org/officeDocument/2006/relationships/hyperlink" Target="https://doi.org/10.1016/s0140-6736(08)60505-x" TargetMode="External"/>
<Relationship Id="rId154" Type="http://schemas.openxmlformats.org/officeDocument/2006/relationships/hyperlink" Target="https://doi.org/10.1002/cl2.1230" TargetMode="External"/>
<Relationship Id="rId155"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04/10/2023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126</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126</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127,128</a:t>
            </a:r>
          </a:p>
          <a:p>
            <a:pPr lvl="0"/>
            <a:r>
              <a:rPr/>
              <a:t>A seleção bivariada de variáveis torna o modelo mais suscetível a otimismo no ajuste se as variáveis de confundimento não são adequadamente controladas.</a:t>
            </a:r>
            <a:r>
              <a:rPr baseline="30000"/>
              <a:t>127,128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122</a:t>
            </a:r>
          </a:p>
          <a:p>
            <a:pPr lvl="0"/>
            <a:r>
              <a:rPr/>
              <a:t>Nenhum método de regressão gradual garante a seleção ótima de variáveis de um banco de dados.</a:t>
            </a:r>
            <a:r>
              <a:rPr baseline="30000"/>
              <a:t>122</a:t>
            </a:r>
          </a:p>
          <a:p>
            <a:pPr lvl="0"/>
            <a:r>
              <a:rPr/>
              <a:t>As regras de término da regressão baseadas em p-valor tendem a ser arbitrárias.</a:t>
            </a:r>
            <a:r>
              <a:rPr baseline="30000"/>
              <a:t>122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128</a:t>
            </a:r>
          </a:p>
          <a:p>
            <a:pPr lvl="0"/>
            <a:r>
              <a:rPr/>
              <a:t>Em caso de uma proporção baixa entre o número de participantes e de variáveis, use o conhecimento prévio da literatura para selecionar um pequeno conjunto de variáveis candidatas.</a:t>
            </a:r>
            <a:r>
              <a:rPr baseline="30000"/>
              <a:t>128</a:t>
            </a:r>
          </a:p>
          <a:p>
            <a:pPr lvl="0"/>
            <a:r>
              <a:rPr/>
              <a:t>Colapse categorias com contagem nula (células com valor igual a 0) de variáveis candidatas.</a:t>
            </a:r>
            <a:r>
              <a:rPr baseline="30000"/>
              <a:t>128</a:t>
            </a:r>
          </a:p>
          <a:p>
            <a:pPr lvl="0"/>
            <a:r>
              <a:rPr/>
              <a:t>Use simulações de dados para identificar qual(is) variável(is) está(ão) causando problemas de convergência do ajuste do modelo.</a:t>
            </a:r>
            <a:r>
              <a:rPr baseline="30000"/>
              <a:t>128</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129</a:t>
            </a:r>
          </a:p>
          <a:p>
            <a:pPr lvl="0"/>
            <a:r>
              <a:rPr>
                <a:hlinkClick r:id="rId2"/>
              </a:rPr>
              <a:t>R version 4.3.1 (2023-06-16)</a:t>
            </a:r>
            <a:r>
              <a:rPr/>
              <a:t>.</a:t>
            </a:r>
            <a:r>
              <a:rPr baseline="30000"/>
              <a:t>129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130</a:t>
            </a:r>
          </a:p>
          <a:p>
            <a:pPr lvl="0"/>
            <a:r>
              <a:rPr/>
              <a:t>Defina os tipos de variáveis adequadamente no banco de dados.</a:t>
            </a:r>
            <a:r>
              <a:rPr baseline="30000"/>
              <a:t>130</a:t>
            </a:r>
          </a:p>
          <a:p>
            <a:pPr lvl="0"/>
            <a:r>
              <a:rPr/>
              <a:t>Defina constantes - isto é, variáveis de valor fixo - ao invés de digitar valores.</a:t>
            </a:r>
            <a:r>
              <a:rPr baseline="30000"/>
              <a:t>130</a:t>
            </a:r>
          </a:p>
          <a:p>
            <a:pPr lvl="0"/>
            <a:r>
              <a:rPr/>
              <a:t>Use e cite os pacotes disponíveis para suas análises.</a:t>
            </a:r>
            <a:r>
              <a:rPr baseline="30000"/>
              <a:t>130</a:t>
            </a:r>
          </a:p>
          <a:p>
            <a:pPr lvl="0"/>
            <a:r>
              <a:rPr/>
              <a:t>Controle as versões do script.</a:t>
            </a:r>
            <a:r>
              <a:rPr baseline="30000"/>
              <a:t>130,131</a:t>
            </a:r>
          </a:p>
          <a:p>
            <a:pPr lvl="0"/>
            <a:r>
              <a:rPr/>
              <a:t>Teste o script antes de sua utilização.</a:t>
            </a:r>
            <a:r>
              <a:rPr baseline="30000"/>
              <a:t>130</a:t>
            </a:r>
          </a:p>
          <a:p>
            <a:pPr lvl="0"/>
            <a:r>
              <a:rPr/>
              <a:t>Conduza revisão por pares do código durante a redação (digitação em dupla).</a:t>
            </a:r>
            <a:r>
              <a:rPr baseline="30000"/>
              <a:t>130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131</a:t>
            </a:r>
          </a:p>
          <a:p>
            <a:pPr lvl="0"/>
            <a:r>
              <a:rPr/>
              <a:t>Minimamente, partes importantes incluindo implementações de novos algoritmos e dados que permitam reproduzir um resultado importante.</a:t>
            </a:r>
            <a:r>
              <a:rPr baseline="30000"/>
              <a:t>131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131</a:t>
            </a:r>
          </a:p>
          <a:p>
            <a:pPr lvl="0"/>
            <a:r>
              <a:rPr/>
              <a:t>Escolha uma licença apropriada para garantir como outros usarão seus scripts.</a:t>
            </a:r>
            <a:r>
              <a:rPr baseline="30000"/>
              <a:t>131</a:t>
            </a:r>
          </a:p>
          <a:p>
            <a:pPr lvl="0"/>
            <a:r>
              <a:rPr/>
              <a:t>Providencie a documentação sobre seu script (ex.: arquivos </a:t>
            </a:r>
            <a:r>
              <a:rPr i="1"/>
              <a:t>README</a:t>
            </a:r>
            <a:r>
              <a:rPr/>
              <a:t>).</a:t>
            </a:r>
            <a:r>
              <a:rPr baseline="30000"/>
              <a:t>131</a:t>
            </a:r>
          </a:p>
          <a:p>
            <a:pPr lvl="0"/>
            <a:r>
              <a:rPr/>
              <a:t>Compartilhar todos os pacotes relacionados à sua análise.</a:t>
            </a:r>
            <a:r>
              <a:rPr baseline="30000"/>
              <a:t>132</a:t>
            </a:r>
          </a:p>
          <a:p>
            <a:pPr lvl="0" indent="0" marL="0">
              <a:buNone/>
            </a:pPr>
          </a:p>
          <a:p>
            <a:pPr lvl="0" indent="0" marL="0">
              <a:buNone/>
            </a:pPr>
            <a:r>
              <a:rPr/>
              <a:t>O pacote </a:t>
            </a:r>
            <a:r>
              <a:rPr i="1"/>
              <a:t>formatR</a:t>
            </a:r>
            <a:r>
              <a:rPr baseline="30000"/>
              <a:t>133</a:t>
            </a:r>
            <a:r>
              <a:rPr/>
              <a:t> fornece funções para formatar um ou mais scripts. </a:t>
            </a:r>
          </a:p>
          <a:p>
            <a:pPr lvl="0" indent="0" marL="0">
              <a:buNone/>
            </a:pPr>
            <a:r>
              <a:rPr/>
              <a:t>O pacote </a:t>
            </a:r>
            <a:r>
              <a:rPr i="1"/>
              <a:t>pkglite</a:t>
            </a:r>
            <a:r>
              <a:rPr baseline="30000"/>
              <a:t>134</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135</a:t>
            </a:r>
          </a:p>
          <a:p>
            <a:pPr lvl="0"/>
            <a:r>
              <a:rPr>
                <a:hlinkClick r:id="rId6"/>
              </a:rPr>
              <a:t>jamovi</a:t>
            </a:r>
            <a:r>
              <a:rPr/>
              <a:t>.</a:t>
            </a:r>
            <a:r>
              <a:rPr baseline="30000"/>
              <a:t>136</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137</a:t>
            </a:r>
          </a:p>
          <a:p>
            <a:pPr lvl="0"/>
            <a:r>
              <a:rPr i="1"/>
              <a:t>Principles and recommendations for incorporating estimands into clinical study protocol templates</a:t>
            </a:r>
            <a:r>
              <a:rPr/>
              <a:t>.</a:t>
            </a:r>
            <a:r>
              <a:rPr baseline="30000"/>
              <a:t>138</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139</a:t>
            </a:r>
          </a:p>
          <a:p>
            <a:pPr lvl="0"/>
            <a:r>
              <a:rPr i="1"/>
              <a:t>Framework for the treatment and reporting of missing data in observational studies: The Treatment And Reporting of Missing data in Observational Studies framework</a:t>
            </a:r>
            <a:r>
              <a:rPr/>
              <a:t>.</a:t>
            </a:r>
            <a:r>
              <a:rPr baseline="30000"/>
              <a:t>140</a:t>
            </a:r>
          </a:p>
          <a:p>
            <a:pPr lvl="0"/>
            <a:r>
              <a:rPr i="1"/>
              <a:t>Guidelines for reporting of figures and tables for clinical research in urology</a:t>
            </a:r>
            <a:r>
              <a:rPr/>
              <a:t>.</a:t>
            </a:r>
            <a:r>
              <a:rPr baseline="30000"/>
              <a:t>141</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142</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143</a:t>
            </a:r>
          </a:p>
          <a:p>
            <a:pPr lvl="0"/>
            <a:r>
              <a:rPr i="1"/>
              <a:t>Basic statistical reporting for articles published in Biomedical Journals: The ‘’Statistical Analyses and Methods in the Published Literature’’ or the SAMPL Guidelines</a:t>
            </a:r>
            <a:r>
              <a:rPr/>
              <a:t>.</a:t>
            </a:r>
            <a:r>
              <a:rPr baseline="30000"/>
              <a:t>144</a:t>
            </a:r>
          </a:p>
          <a:p>
            <a:pPr lvl="0"/>
            <a:r>
              <a:rPr i="1"/>
              <a:t>Beyond Bar and Line Graphs: Time for a New Data Presentation Paradigm</a:t>
            </a:r>
            <a:r>
              <a:rPr/>
              <a:t>.</a:t>
            </a:r>
            <a:r>
              <a:rPr baseline="30000"/>
              <a:t>145</a:t>
            </a:r>
          </a:p>
          <a:p>
            <a:pPr lvl="0"/>
            <a:r>
              <a:rPr i="1"/>
              <a:t>STRengthening analytical thinking for observational studies: the STRATOS initiative</a:t>
            </a:r>
            <a:r>
              <a:rPr/>
              <a:t>.</a:t>
            </a:r>
            <a:r>
              <a:rPr baseline="30000"/>
              <a:t>146</a:t>
            </a:r>
          </a:p>
          <a:p>
            <a:pPr lvl="0"/>
            <a:r>
              <a:rPr i="1"/>
              <a:t>Research methods and reporting</a:t>
            </a:r>
            <a:r>
              <a:rPr/>
              <a:t>.</a:t>
            </a:r>
            <a:r>
              <a:rPr baseline="30000"/>
              <a:t>147</a:t>
            </a:r>
          </a:p>
          <a:p>
            <a:pPr lvl="0"/>
            <a:r>
              <a:rPr i="1"/>
              <a:t>How to ensure your paper is rejected by the statistical reviewer</a:t>
            </a:r>
            <a:r>
              <a:rPr/>
              <a:t>.</a:t>
            </a:r>
            <a:r>
              <a:rPr baseline="30000"/>
              <a:t>148</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149</a:t>
            </a:r>
          </a:p>
          <a:p>
            <a:pPr lvl="0"/>
            <a:r>
              <a:rPr/>
              <a:t>Trabalhos acadêmicos que relatam análises de dados devem ser passar por revisão por pares que inclua apreciação da análise estatística, e sua adequação ao delineamento do estudo e instrumentos utilizados.</a:t>
            </a:r>
            <a:r>
              <a:rPr baseline="30000"/>
              <a:t>150</a:t>
            </a:r>
          </a:p>
          <a:p>
            <a:pPr lvl="0"/>
            <a:r>
              <a:rPr/>
              <a:t>Checklists não são suficientes para garantir a qualidade técnica da pesquisa, mas podem contribuir para a revisão por pares.</a:t>
            </a:r>
            <a:r>
              <a:rPr baseline="30000"/>
              <a:t>150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151</a:t>
            </a:r>
          </a:p>
          <a:p>
            <a:pPr lvl="0"/>
            <a:r>
              <a:rPr i="1"/>
              <a:t>Checklist for clinical applicability of subgroup analysis</a:t>
            </a:r>
            <a:r>
              <a:rPr/>
              <a:t>.</a:t>
            </a:r>
            <a:r>
              <a:rPr baseline="30000"/>
              <a:t>152</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109</a:t>
            </a:r>
          </a:p>
          <a:p>
            <a:pPr lvl="0"/>
            <a:r>
              <a:rPr/>
              <a:t>A </a:t>
            </a:r>
            <a:r>
              <a:rPr>
                <a:hlinkClick r:id="rId2"/>
              </a:rPr>
              <a:t>EQUATOR Network</a:t>
            </a:r>
            <a:r>
              <a:rPr/>
              <a:t> disponibiliza modelos de fluxogramas para os mais diversos delineamentos de estudo.</a:t>
            </a:r>
            <a:r>
              <a:rPr baseline="30000"/>
              <a:t>153</a:t>
            </a:r>
          </a:p>
          <a:p>
            <a:pPr lvl="0" indent="0" marL="0">
              <a:buNone/>
            </a:pPr>
          </a:p>
          <a:p>
            <a:pPr lvl="0" indent="0" marL="0">
              <a:buNone/>
            </a:pPr>
            <a:r>
              <a:rPr/>
              <a:t>O pacote </a:t>
            </a:r>
            <a:r>
              <a:rPr i="1"/>
              <a:t>PRISMA2020</a:t>
            </a:r>
            <a:r>
              <a:rPr baseline="30000"/>
              <a:t>154,155</a:t>
            </a:r>
            <a:r>
              <a:rPr/>
              <a:t> fornece funções para elaboração do fluxograma de revisões sistemáticas no formato padrão </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3"/>
              </a:rPr>
              <a:t>10.1177/2515245918770963</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4"/>
              </a:rPr>
              <a:t>10.4300/jgme-d-12-00156.1</a:t>
            </a:r>
          </a:p>
          <a:p>
            <a:pPr lvl="0" indent="0" marL="0">
              <a:buNone/>
            </a:pPr>
            <a:r>
              <a:rPr/>
              <a:t>115. Kim HY. Statistical notes for clinical researchers: effect size. </a:t>
            </a:r>
            <a:r>
              <a:rPr i="1"/>
              <a:t>Restorative Dentistry &amp; Endodontics</a:t>
            </a:r>
            <a:r>
              <a:rPr/>
              <a:t>. 2015;40(4):328. doi:</a:t>
            </a:r>
            <a:r>
              <a:rPr>
                <a:hlinkClick r:id="rId115"/>
              </a:rPr>
              <a:t>10.5395/rde.2015.40.4.328</a:t>
            </a:r>
          </a:p>
          <a:p>
            <a:pPr lvl="0" indent="0" marL="0">
              <a:buNone/>
            </a:pPr>
            <a:r>
              <a:rPr/>
              <a:t>116. Khamis H. Measures of Association: How to Choose? </a:t>
            </a:r>
            <a:r>
              <a:rPr i="1"/>
              <a:t>Journal of Diagnostic Medical Sonography</a:t>
            </a:r>
            <a:r>
              <a:rPr/>
              <a:t>. 2008;24(3):155-162. doi:</a:t>
            </a:r>
            <a:r>
              <a:rPr>
                <a:hlinkClick r:id="rId116"/>
              </a:rPr>
              <a:t>10.1177/8756479308317006</a:t>
            </a:r>
          </a:p>
          <a:p>
            <a:pPr lvl="0" indent="0" marL="0">
              <a:buNone/>
            </a:pPr>
            <a:r>
              <a:rPr/>
              <a:t>117. Allison JS, Santana L, (Jaco) Visagie IJH. A primer on simple measures of association taught at undergraduate level. </a:t>
            </a:r>
            <a:r>
              <a:rPr i="1"/>
              <a:t>Teaching Statistics</a:t>
            </a:r>
            <a:r>
              <a:rPr/>
              <a:t>. 2022;44(3):96-103. doi:</a:t>
            </a:r>
            <a:r>
              <a:rPr>
                <a:hlinkClick r:id="rId117"/>
              </a:rPr>
              <a:t>10.1111/test.12307</a:t>
            </a:r>
          </a:p>
          <a:p>
            <a:pPr lvl="0" indent="0" marL="0">
              <a:buNone/>
            </a:pPr>
            <a:r>
              <a:rPr/>
              <a:t>118. McHugh ML. The chi-square test of independence. </a:t>
            </a:r>
            <a:r>
              <a:rPr i="1"/>
              <a:t>Biochemia Medica</a:t>
            </a:r>
            <a:r>
              <a:rPr/>
              <a:t>. 2013:143-149. doi:</a:t>
            </a:r>
            <a:r>
              <a:rPr>
                <a:hlinkClick r:id="rId118"/>
              </a:rPr>
              <a:t>10.11613/bm.2013.018</a:t>
            </a:r>
          </a:p>
          <a:p>
            <a:pPr lvl="0" indent="0" marL="0">
              <a:buNone/>
            </a:pPr>
            <a:r>
              <a:rPr/>
              <a:t>119. Kim HY. Statistical notes for clinical researchers: Chi-squared test and Fisher’s exact test. </a:t>
            </a:r>
            <a:r>
              <a:rPr i="1"/>
              <a:t>Restorative Dentistry &amp; Endodontics</a:t>
            </a:r>
            <a:r>
              <a:rPr/>
              <a:t>. 2017;42(2):152. doi:</a:t>
            </a:r>
            <a:r>
              <a:rPr>
                <a:hlinkClick r:id="rId119"/>
              </a:rPr>
              <a:t>10.5395/rde.2017.42.2.152</a:t>
            </a:r>
          </a:p>
          <a:p>
            <a:pPr lvl="0" indent="0" marL="0">
              <a:buNone/>
            </a:pPr>
            <a:r>
              <a:rPr/>
              <a:t>120. Sjoberg DD, Whiting K, Curry M, Lavery JA, Larmarange J. Reproducible summary tables with the gtsummary package. 2021;13:570-580. doi:</a:t>
            </a:r>
            <a:r>
              <a:rPr>
                <a:hlinkClick r:id="rId120"/>
              </a:rPr>
              <a:t>10.32614/RJ-2021-053</a:t>
            </a:r>
          </a:p>
          <a:p>
            <a:pPr lvl="0" indent="0" marL="0">
              <a:buNone/>
            </a:pPr>
            <a:r>
              <a:rPr/>
              <a:t>121. Suits DB. Use of Dummy Variables in Regression Equations. </a:t>
            </a:r>
            <a:r>
              <a:rPr i="1"/>
              <a:t>Journal of the American Statistical Association</a:t>
            </a:r>
            <a:r>
              <a:rPr/>
              <a:t>. 1957;52(280):548-551. doi:</a:t>
            </a:r>
            <a:r>
              <a:rPr>
                <a:hlinkClick r:id="rId121"/>
              </a:rPr>
              <a:t>10.1080/01621459.1957.10501412</a:t>
            </a:r>
          </a:p>
          <a:p>
            <a:pPr lvl="0" indent="0" marL="0">
              <a:buNone/>
            </a:pPr>
            <a:r>
              <a:rPr/>
              <a:t>122. Healy MJ. Statistics from the inside. 16. Multiple regression (2). </a:t>
            </a:r>
            <a:r>
              <a:rPr i="1"/>
              <a:t>Archives of Disease in Childhood</a:t>
            </a:r>
            <a:r>
              <a:rPr/>
              <a:t>. 1995;73(3):270-274. doi:</a:t>
            </a:r>
            <a:r>
              <a:rPr>
                <a:hlinkClick r:id="rId122"/>
              </a:rPr>
              <a:t>10.1136/adc.73.3.270</a:t>
            </a:r>
          </a:p>
          <a:p>
            <a:pPr lvl="0" indent="0" marL="0">
              <a:buNone/>
            </a:pPr>
            <a:r>
              <a:rPr/>
              <a:t>123. Kaplan J. fastDummies: Fast creation of dummy (binary) columns and rows from categorical variables. 2023. </a:t>
            </a:r>
            <a:r>
              <a:rPr>
                <a:hlinkClick r:id="rId123"/>
              </a:rPr>
              <a:t>https://CRAN.R-project.org/package=fastDummies.</a:t>
            </a:r>
          </a:p>
          <a:p>
            <a:pPr lvl="0" indent="0" marL="0">
              <a:buNone/>
            </a:pPr>
            <a:r>
              <a:rPr/>
              <a:t>124. Hidalgo B, Goodman M. Multivariate or Multivariable Regression? </a:t>
            </a:r>
            <a:r>
              <a:rPr i="1"/>
              <a:t>American Journal of Public Health</a:t>
            </a:r>
            <a:r>
              <a:rPr/>
              <a:t>. 2013;103(1):39-40. doi:</a:t>
            </a:r>
            <a:r>
              <a:rPr>
                <a:hlinkClick r:id="rId124"/>
              </a:rPr>
              <a:t>10.2105/ajph.2012.300897</a:t>
            </a:r>
          </a:p>
          <a:p>
            <a:pPr lvl="0" indent="0" marL="0">
              <a:buNone/>
            </a:pPr>
            <a:r>
              <a:rPr/>
              <a:t>125. Arel-Bundock V. Modelsummary: Data and model summaries in r. 2022;103. doi:</a:t>
            </a:r>
            <a:r>
              <a:rPr>
                <a:hlinkClick r:id="rId125"/>
              </a:rPr>
              <a:t>10.18637/jss.v103.i01</a:t>
            </a:r>
          </a:p>
          <a:p>
            <a:pPr lvl="0" indent="0" marL="0">
              <a:buNone/>
            </a:pPr>
            <a:r>
              <a:rPr/>
              <a:t>126.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6"/>
              </a:rPr>
              <a:t>10.1037/0022-3514.51.6.1173</a:t>
            </a:r>
          </a:p>
          <a:p>
            <a:pPr lvl="0" indent="0" marL="0">
              <a:buNone/>
            </a:pPr>
            <a:r>
              <a:rPr/>
              <a:t>127. DALES LG, URY HK. An Improper Use of Statistical Significance Testing in Studying Covariables. </a:t>
            </a:r>
            <a:r>
              <a:rPr i="1"/>
              <a:t>International Journal of Epidemiology</a:t>
            </a:r>
            <a:r>
              <a:rPr/>
              <a:t>. 1978;7(4):373-376. doi:</a:t>
            </a:r>
            <a:r>
              <a:rPr>
                <a:hlinkClick r:id="rId127"/>
              </a:rPr>
              <a:t>10.1093/ije/7.4.373</a:t>
            </a:r>
          </a:p>
          <a:p>
            <a:pPr lvl="0" indent="0" marL="0">
              <a:buNone/>
            </a:pPr>
            <a:r>
              <a:rPr/>
              <a:t>128. Sun GW, Shook TL, Kay GL. Inappropriate use of bivariable analysis to screen risk factors for use in multivariable analysis. </a:t>
            </a:r>
            <a:r>
              <a:rPr i="1"/>
              <a:t>Journal of Clinical Epidemiology</a:t>
            </a:r>
            <a:r>
              <a:rPr/>
              <a:t>. 1996;49(8):907-916. doi:</a:t>
            </a:r>
            <a:r>
              <a:rPr>
                <a:hlinkClick r:id="rId128"/>
              </a:rPr>
              <a:t>10.1016/0895-4356(96)00025-x</a:t>
            </a:r>
          </a:p>
          <a:p>
            <a:pPr lvl="0" indent="0" marL="0">
              <a:buNone/>
            </a:pPr>
            <a:r>
              <a:rPr/>
              <a:t>129. Ihaka R, Gentleman R. R: A language for data analysis and graphics. </a:t>
            </a:r>
            <a:r>
              <a:rPr i="1"/>
              <a:t>Journal of Computational and Graphical Statistics</a:t>
            </a:r>
            <a:r>
              <a:rPr/>
              <a:t>. 1996;5(3):299. doi:</a:t>
            </a:r>
            <a:r>
              <a:rPr>
                <a:hlinkClick r:id="rId129"/>
              </a:rPr>
              <a:t>10.2307/1390807</a:t>
            </a:r>
          </a:p>
          <a:p>
            <a:pPr lvl="0" indent="0" marL="0">
              <a:buNone/>
            </a:pPr>
            <a:r>
              <a:rPr/>
              <a:t>130. Schwab, Simon, Held, Leonhard. Statistical programming: Small mistakes, big impacts. </a:t>
            </a:r>
            <a:r>
              <a:rPr i="1"/>
              <a:t>Wiley-Blackwell Publishing, Inc</a:t>
            </a:r>
            <a:r>
              <a:rPr/>
              <a:t>. 2021. doi:</a:t>
            </a:r>
            <a:r>
              <a:rPr>
                <a:hlinkClick r:id="rId130"/>
              </a:rPr>
              <a:t>10.5167/UZH-205154</a:t>
            </a:r>
          </a:p>
          <a:p>
            <a:pPr lvl="0" indent="0" marL="0">
              <a:buNone/>
            </a:pPr>
            <a:r>
              <a:rPr/>
              <a:t>131. Eglen SJ, Marwick B, Halchenko YO, et al. Toward standard practices for sharing computer code and programs in neuroscience. </a:t>
            </a:r>
            <a:r>
              <a:rPr i="1"/>
              <a:t>Nature Neuroscience</a:t>
            </a:r>
            <a:r>
              <a:rPr/>
              <a:t>. 2017;20(6):770-773. doi:</a:t>
            </a:r>
            <a:r>
              <a:rPr>
                <a:hlinkClick r:id="rId131"/>
              </a:rPr>
              <a:t>10.1038/nn.4550</a:t>
            </a:r>
          </a:p>
          <a:p>
            <a:pPr lvl="0" indent="0" marL="0">
              <a:buNone/>
            </a:pPr>
            <a:r>
              <a:rPr/>
              <a:t>132. Zhao Y, Xiao N, Anderson K, Zhang Y. Electronic common technical document submission with analysis using R. </a:t>
            </a:r>
            <a:r>
              <a:rPr i="1"/>
              <a:t>Clinical Trials</a:t>
            </a:r>
            <a:r>
              <a:rPr/>
              <a:t>. 2022;20(1):89-92. doi:</a:t>
            </a:r>
            <a:r>
              <a:rPr>
                <a:hlinkClick r:id="rId132"/>
              </a:rPr>
              <a:t>10.1177/17407745221123244</a:t>
            </a:r>
          </a:p>
          <a:p>
            <a:pPr lvl="0" indent="0" marL="0">
              <a:buNone/>
            </a:pPr>
            <a:r>
              <a:rPr/>
              <a:t>133. Xie Y. formatR: Format r code automatically. 2022. </a:t>
            </a:r>
            <a:r>
              <a:rPr>
                <a:hlinkClick r:id="rId133"/>
              </a:rPr>
              <a:t>https://CRAN.R-project.org/package=formatR.</a:t>
            </a:r>
          </a:p>
          <a:p>
            <a:pPr lvl="0" indent="0" marL="0">
              <a:buNone/>
            </a:pPr>
            <a:r>
              <a:rPr/>
              <a:t>134. Xiao N, Zhang Y, Anderson K. Pkglite: Compact package representations. 2022. </a:t>
            </a:r>
            <a:r>
              <a:rPr>
                <a:hlinkClick r:id="rId134"/>
              </a:rPr>
              <a:t>https://CRAN.R-project.org/package=pkglite.</a:t>
            </a:r>
          </a:p>
          <a:p>
            <a:pPr lvl="0" indent="0" marL="0">
              <a:buNone/>
            </a:pPr>
            <a:r>
              <a:rPr/>
              <a:t>135. Love J, Selker R, Marsman M, et al. </a:t>
            </a:r>
            <a:r>
              <a:rPr b="1"/>
              <a:t>JASP</a:t>
            </a:r>
            <a:r>
              <a:rPr/>
              <a:t>: Graphical Statistical Software for Common Statistical Designs. </a:t>
            </a:r>
            <a:r>
              <a:rPr i="1"/>
              <a:t>Journal of Statistical Software</a:t>
            </a:r>
            <a:r>
              <a:rPr/>
              <a:t>. 2019;88(2). doi:</a:t>
            </a:r>
            <a:r>
              <a:rPr>
                <a:hlinkClick r:id="rId135"/>
              </a:rPr>
              <a:t>10.18637/jss.v088.i02</a:t>
            </a:r>
          </a:p>
          <a:p>
            <a:pPr lvl="0" indent="0" marL="0">
              <a:buNone/>
            </a:pPr>
            <a:r>
              <a:rPr/>
              <a:t>136. ŞAHİN M, AYBEK E. Jamovi: An easy to use statistical software for the social scientists. </a:t>
            </a:r>
            <a:r>
              <a:rPr i="1"/>
              <a:t>International Journal of Assessment Tools in Education</a:t>
            </a:r>
            <a:r>
              <a:rPr/>
              <a:t>. 2020;6(4):670-692. doi:</a:t>
            </a:r>
            <a:r>
              <a:rPr>
                <a:hlinkClick r:id="rId136"/>
              </a:rPr>
              <a:t>10.21449/ijate.661803</a:t>
            </a:r>
          </a:p>
          <a:p>
            <a:pPr lvl="0" indent="0" marL="0">
              <a:buNone/>
            </a:pPr>
            <a:r>
              <a:rPr/>
              <a:t>137. Wallisch C, Bach P, Hafermann L, et al. Review of guidance papers on regression modeling in statistical series of medical journals. Mathes T, ed. </a:t>
            </a:r>
            <a:r>
              <a:rPr i="1"/>
              <a:t>PLOS ONE</a:t>
            </a:r>
            <a:r>
              <a:rPr/>
              <a:t>. 2022;17(1):e0262918. doi:</a:t>
            </a:r>
            <a:r>
              <a:rPr>
                <a:hlinkClick r:id="rId137"/>
              </a:rPr>
              <a:t>10.1371/journal.pone.0262918</a:t>
            </a:r>
          </a:p>
          <a:p>
            <a:pPr lvl="0" indent="0" marL="0">
              <a:buNone/>
            </a:pPr>
            <a:r>
              <a:rPr/>
              <a:t>138. Lynggaard H, Bell J, Lösch C, et al. Principles and recommendations for incorporating estimands into clinical study protocol templates. </a:t>
            </a:r>
            <a:r>
              <a:rPr i="1"/>
              <a:t>Trials</a:t>
            </a:r>
            <a:r>
              <a:rPr/>
              <a:t>. 2022;23(1). doi:</a:t>
            </a:r>
            <a:r>
              <a:rPr>
                <a:hlinkClick r:id="rId138"/>
              </a:rPr>
              <a:t>10.1186/s13063-022-06515-2</a:t>
            </a:r>
          </a:p>
          <a:p>
            <a:pPr lvl="0" indent="0" marL="0">
              <a:buNone/>
            </a:pPr>
            <a:r>
              <a:rPr/>
              <a:t>139. Althouse AD, Below JE, Claggett BL, et al. Recommendations for Statistical Reporting in Cardiovascular Medicine: A Special Report From the American Heart Association. </a:t>
            </a:r>
            <a:r>
              <a:rPr i="1"/>
              <a:t>Circulation</a:t>
            </a:r>
            <a:r>
              <a:rPr/>
              <a:t>. 2021;144(4). doi:</a:t>
            </a:r>
            <a:r>
              <a:rPr>
                <a:hlinkClick r:id="rId139"/>
              </a:rPr>
              <a:t>10.1161/circulationaha.121.055393</a:t>
            </a:r>
          </a:p>
          <a:p>
            <a:pPr lvl="0" indent="0" marL="0">
              <a:buNone/>
            </a:pPr>
            <a:r>
              <a:rPr/>
              <a:t>140.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0"/>
              </a:rPr>
              <a:t>10.1016/j.jclinepi.2021.01.008</a:t>
            </a:r>
          </a:p>
          <a:p>
            <a:pPr lvl="0" indent="0" marL="0">
              <a:buNone/>
            </a:pPr>
            <a:r>
              <a:rPr/>
              <a:t>141. Vickers AJ, Assel MJ, Sjoberg DD, et al. Guidelines for Reporting of Figures and Tables for Clinical Research in Urology. </a:t>
            </a:r>
            <a:r>
              <a:rPr i="1"/>
              <a:t>Urology</a:t>
            </a:r>
            <a:r>
              <a:rPr/>
              <a:t>. 2020;142:1-13. doi:</a:t>
            </a:r>
            <a:r>
              <a:rPr>
                <a:hlinkClick r:id="rId141"/>
              </a:rPr>
              <a:t>10.1016/j.urology.2020.05.002</a:t>
            </a:r>
          </a:p>
          <a:p>
            <a:pPr lvl="0" indent="0" marL="0">
              <a:buNone/>
            </a:pPr>
            <a:r>
              <a:rPr/>
              <a:t>142. Assel M, Sjoberg D, Elders A, et al. Guidelines for Reporting of Statistics for Clinical Research in Urology. </a:t>
            </a:r>
            <a:r>
              <a:rPr i="1"/>
              <a:t>Journal of Urology</a:t>
            </a:r>
            <a:r>
              <a:rPr/>
              <a:t>. 2019;201(3):595-604. doi:</a:t>
            </a:r>
            <a:r>
              <a:rPr>
                <a:hlinkClick r:id="rId142"/>
              </a:rPr>
              <a:t>10.1097/ju.0000000000000001</a:t>
            </a:r>
          </a:p>
          <a:p>
            <a:pPr lvl="0" indent="0" marL="0">
              <a:buNone/>
            </a:pPr>
            <a:r>
              <a:rPr/>
              <a:t>143. Gamble C, Krishan A, Stocken D, et al. Guidelines for the Content of Statistical Analysis Plans in Clinical Trials. </a:t>
            </a:r>
            <a:r>
              <a:rPr i="1"/>
              <a:t>JAMA</a:t>
            </a:r>
            <a:r>
              <a:rPr/>
              <a:t>. 2017;318(23):2337. doi:</a:t>
            </a:r>
            <a:r>
              <a:rPr>
                <a:hlinkClick r:id="rId143"/>
              </a:rPr>
              <a:t>10.1001/jama.2017.18556</a:t>
            </a:r>
          </a:p>
          <a:p>
            <a:pPr lvl="0" indent="0" marL="0">
              <a:buNone/>
            </a:pPr>
            <a:r>
              <a:rPr/>
              <a:t>144.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4"/>
              </a:rPr>
              <a:t>10.1016/j.ijnurstu.2014.09.006</a:t>
            </a:r>
          </a:p>
          <a:p>
            <a:pPr lvl="0" indent="0" marL="0">
              <a:buNone/>
            </a:pPr>
            <a:r>
              <a:rPr/>
              <a:t>145. Weissgerber TL, Milic NM, Winham SJ, Garovic VD. Beyond Bar and Line Graphs: Time for a New Data Presentation Paradigm. </a:t>
            </a:r>
            <a:r>
              <a:rPr i="1"/>
              <a:t>PLOS Biology</a:t>
            </a:r>
            <a:r>
              <a:rPr/>
              <a:t>. 2015;13(4):e1002128. doi:</a:t>
            </a:r>
            <a:r>
              <a:rPr>
                <a:hlinkClick r:id="rId145"/>
              </a:rPr>
              <a:t>10.1371/journal.pbio.1002128</a:t>
            </a:r>
          </a:p>
          <a:p>
            <a:pPr lvl="0" indent="0" marL="0">
              <a:buNone/>
            </a:pPr>
            <a:r>
              <a:rPr/>
              <a:t>146. Sauerbrei W, Abrahamowicz M, Altman DG, Cessie S, Carpenter J. STRengthening Analytical Thinking for Observational Studies: the STRATOS initiative. </a:t>
            </a:r>
            <a:r>
              <a:rPr i="1"/>
              <a:t>Statistics in Medicine</a:t>
            </a:r>
            <a:r>
              <a:rPr/>
              <a:t>. 2014;33(30):5413-5432. doi:</a:t>
            </a:r>
            <a:r>
              <a:rPr>
                <a:hlinkClick r:id="rId146"/>
              </a:rPr>
              <a:t>10.1002/sim.6265</a:t>
            </a:r>
          </a:p>
          <a:p>
            <a:pPr lvl="0" indent="0" marL="0">
              <a:buNone/>
            </a:pPr>
            <a:r>
              <a:rPr/>
              <a:t>147. Groves T. Research methods and reporting. </a:t>
            </a:r>
            <a:r>
              <a:rPr i="1"/>
              <a:t>BMJ</a:t>
            </a:r>
            <a:r>
              <a:rPr/>
              <a:t>. 2008;337(oct22 1):a2201-a2201. doi:</a:t>
            </a:r>
            <a:r>
              <a:rPr>
                <a:hlinkClick r:id="rId147"/>
              </a:rPr>
              <a:t>10.1136/bmj.a2201</a:t>
            </a:r>
          </a:p>
          <a:p>
            <a:pPr lvl="0" indent="0" marL="0">
              <a:buNone/>
            </a:pPr>
            <a:r>
              <a:rPr/>
              <a:t>148. Stratton IM, Neil A. How to ensure your paper is rejected by the statistical reviewer. </a:t>
            </a:r>
            <a:r>
              <a:rPr i="1"/>
              <a:t>Diabetic Medicine</a:t>
            </a:r>
            <a:r>
              <a:rPr/>
              <a:t>. 2005;22(4):371-373. doi:</a:t>
            </a:r>
            <a:r>
              <a:rPr>
                <a:hlinkClick r:id="rId148"/>
              </a:rPr>
              <a:t>10.1111/j.1464-5491.2004.01443.x</a:t>
            </a:r>
          </a:p>
          <a:p>
            <a:pPr lvl="0" indent="0" marL="0">
              <a:buNone/>
            </a:pPr>
            <a:r>
              <a:rPr/>
              <a:t>149. Gardner MJ, Machin D, Campbell MJ. Use of check lists in assessing the statistical content of medical studies. </a:t>
            </a:r>
            <a:r>
              <a:rPr i="1"/>
              <a:t>BMJ</a:t>
            </a:r>
            <a:r>
              <a:rPr/>
              <a:t>. 1986;292(6523):810-812. doi:</a:t>
            </a:r>
            <a:r>
              <a:rPr>
                <a:hlinkClick r:id="rId149"/>
              </a:rPr>
              <a:t>10.1136/bmj.292.6523.810</a:t>
            </a:r>
          </a:p>
          <a:p>
            <a:pPr lvl="0" indent="0" marL="0">
              <a:buNone/>
            </a:pPr>
            <a:r>
              <a:rPr/>
              <a:t>150. Mascha EJ, Vetter TR. The Statistical Checklist and Statistical Review. </a:t>
            </a:r>
            <a:r>
              <a:rPr i="1"/>
              <a:t>Anesthesia &amp; Analgesia</a:t>
            </a:r>
            <a:r>
              <a:rPr/>
              <a:t>. 2017;124(3):719-721. doi:</a:t>
            </a:r>
            <a:r>
              <a:rPr>
                <a:hlinkClick r:id="rId150"/>
              </a:rPr>
              <a:t>10.1213/ane.0000000000001863</a:t>
            </a:r>
          </a:p>
          <a:p>
            <a:pPr lvl="0" indent="0" marL="0">
              <a:buNone/>
            </a:pPr>
            <a:r>
              <a:rPr/>
              <a:t>151. Mansournia MA, Collins GS, Nielsen RO, et al. A CHecklist for statistical Assessment of Medical Papers (the CHAMP statement): explanation and elaboration. </a:t>
            </a:r>
            <a:r>
              <a:rPr i="1"/>
              <a:t>British Journal of Sports Medicine</a:t>
            </a:r>
            <a:r>
              <a:rPr/>
              <a:t>. 2021;55(18):1009-1017. doi:</a:t>
            </a:r>
            <a:r>
              <a:rPr>
                <a:hlinkClick r:id="rId151"/>
              </a:rPr>
              <a:t>10.1136/bjsports-2020-103652</a:t>
            </a:r>
          </a:p>
          <a:p>
            <a:pPr lvl="0" indent="0" marL="0">
              <a:buNone/>
            </a:pPr>
            <a:r>
              <a:rPr/>
              <a:t>152. Gil-Sierra MD, Fénix-Caballero S, Abdel kader-Martin L, et al. Checklist for clinical applicability of subgroup analysis. </a:t>
            </a:r>
            <a:r>
              <a:rPr i="1"/>
              <a:t>Journal of Clinical Pharmacy and Therapeutics</a:t>
            </a:r>
            <a:r>
              <a:rPr/>
              <a:t>. 2019;45(3):530-538. doi:</a:t>
            </a:r>
            <a:r>
              <a:rPr>
                <a:hlinkClick r:id="rId152"/>
              </a:rPr>
              <a:t>10.1111/jcpt.13102</a:t>
            </a:r>
          </a:p>
          <a:p>
            <a:pPr lvl="0" indent="0" marL="0">
              <a:buNone/>
            </a:pPr>
            <a:r>
              <a:rPr/>
              <a:t>153. Altman DG, Simera I, Hoey J, Moher D, Schulz K. EQUATOR: reporting guidelines for health research. </a:t>
            </a:r>
            <a:r>
              <a:rPr i="1"/>
              <a:t>The Lancet</a:t>
            </a:r>
            <a:r>
              <a:rPr/>
              <a:t>. 2008;371(9619):1149-1150. doi:</a:t>
            </a:r>
            <a:r>
              <a:rPr>
                <a:hlinkClick r:id="rId153"/>
              </a:rPr>
              <a:t>10.1016/s0140-6736(08)60505-x</a:t>
            </a:r>
          </a:p>
          <a:p>
            <a:pPr lvl="0" indent="0" marL="0">
              <a:buNone/>
            </a:pPr>
            <a:r>
              <a:rPr/>
              <a:t>154. Haddaway NR, Page MJ, Pritchard CC, McGuinness LA. PRISMA2020: An r package and shiny app for producing PRISMA 2020-compliant flow diagrams, with interactivity for optimised digital transparency and open synthesis. 2022;18:e1230. doi:</a:t>
            </a:r>
            <a:r>
              <a:rPr>
                <a:hlinkClick r:id="rId154"/>
              </a:rPr>
              <a:t>10.1002/cl2.1230</a:t>
            </a:r>
          </a:p>
          <a:p>
            <a:pPr lvl="0" indent="0" marL="0">
              <a:buNone/>
            </a:pPr>
            <a:r>
              <a:rPr/>
              <a:t>155. Haddaway NR, Page MJ, Pritchard CC, McGuinness LA. PRISMA2020: An r package and shiny app for producing PRISMA 2020-compliant flow diagrams, with interactivity for optimised digital transparency and open synthesis. 2022;18:e1230. doi:</a:t>
            </a:r>
            <a:r>
              <a:rPr>
                <a:hlinkClick r:id="rId155"/>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98</a:t>
            </a:r>
            <a:r>
              <a:rPr/>
              <a:t> fornece a função </a:t>
            </a:r>
            <a:r>
              <a:rPr i="1"/>
              <a:t>create_report</a:t>
            </a:r>
            <a:r>
              <a:rPr/>
              <a:t> para executar análise exploratória. </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a:t>O pacote </a:t>
            </a:r>
            <a:r>
              <a:rPr i="1"/>
              <a:t>table1</a:t>
            </a:r>
            <a:r>
              <a:rPr baseline="30000"/>
              <a:t>102</a:t>
            </a:r>
            <a:r>
              <a:rPr/>
              <a:t> fornece funções para construção da ‘Tabela 1’ </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103</a:t>
            </a:r>
          </a:p>
          <a:p>
            <a:pPr lvl="0" indent="0" marL="0">
              <a:buNone/>
            </a:pPr>
          </a:p>
          <a:p>
            <a:pPr lvl="0" indent="0" marL="0">
              <a:buNone/>
            </a:pPr>
            <a:r>
              <a:rPr/>
              <a:t>O pacote </a:t>
            </a:r>
            <a:r>
              <a:rPr i="1"/>
              <a:t>table1</a:t>
            </a:r>
            <a:r>
              <a:rPr baseline="30000"/>
              <a:t>102</a:t>
            </a:r>
            <a:r>
              <a:rPr/>
              <a:t> fornece funções para construção da ‘Tabela 2’ </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115</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116,117</a:t>
                </a:r>
              </a:p>
              <a:p>
                <a:pPr lvl="0"/>
                <a:r>
                  <a:rPr/>
                  <a:t>Valores de correlação positivos representam uma relação direta entre as variáveis, tal que valores maiores de uma variável estão associados a valores maiores de outra variável.</a:t>
                </a:r>
                <a:r>
                  <a:rPr baseline="30000"/>
                  <a:t>116,117</a:t>
                </a:r>
              </a:p>
              <a:p>
                <a:pPr lvl="0"/>
                <a:r>
                  <a:rPr/>
                  <a:t>Valores de correlação negativos representam uma relação indireta (ou inversa) entre as variáveis, tal que valores maiores (menores) de uma variável estão associados a valores maiores (menores) de outra variável.</a:t>
                </a:r>
                <a:r>
                  <a:rPr baseline="30000"/>
                  <a:t>116,117</a:t>
                </a:r>
              </a:p>
              <a:p>
                <a:pPr lvl="0"/>
                <a:r>
                  <a:rPr/>
                  <a:t>Valores de correlação próximos de </a:t>
                </a:r>
                <a14:m>
                  <m:oMath xmlns:m="http://schemas.openxmlformats.org/officeDocument/2006/math">
                    <m:r>
                      <m:t>0</m:t>
                    </m:r>
                  </m:oMath>
                </a14:m>
                <a:r>
                  <a:rPr/>
                  <a:t> representam a inexistência de relação entre as variáveis.</a:t>
                </a:r>
                <a:r>
                  <a:rPr baseline="30000"/>
                  <a:t>116,117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116</a:t>
                </a:r>
              </a:p>
              <a:p>
                <a:pPr lvl="0"/>
                <a:r>
                  <a:rPr/>
                  <a:t>Tamanhos de efeito grande (ou qualquer outro) não representam necessariamente uma relação de concordância ou confiabilidade entre as variáveis.</a:t>
                </a:r>
                <a:r>
                  <a:rPr baseline="30000"/>
                  <a:t>116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116,117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116,117</a:t>
                </a:r>
              </a:p>
              <a:p>
                <a:pPr lvl="1"/>
                <a:r>
                  <a:rPr/>
                  <a:t>Tipo: paramétrico.</a:t>
                </a:r>
                <a:r>
                  <a:rPr baseline="30000"/>
                  <a:t>116,117</a:t>
                </a:r>
              </a:p>
              <a:p>
                <a:pPr lvl="1"/>
                <a:r>
                  <a:rPr/>
                  <a:t>Hipóteses:</a:t>
                </a:r>
                <a:r>
                  <a:rPr baseline="30000"/>
                  <a:t>117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116,117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116</a:t>
                </a:r>
              </a:p>
              <a:p>
                <a:pPr lvl="1"/>
                <a:r>
                  <a:rPr/>
                  <a:t>Tipo: paramétrico.</a:t>
                </a:r>
                <a:r>
                  <a:rPr baseline="30000"/>
                  <a:t>116</a:t>
                </a:r>
              </a:p>
              <a:p>
                <a:pPr lvl="1"/>
                <a:r>
                  <a:rPr/>
                  <a:t>Hipóteses:</a:t>
                </a:r>
                <a:r>
                  <a:rPr baseline="30000"/>
                  <a:t>116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116,117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116,117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116,117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118,119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119</a:t>
                </a:r>
              </a:p>
              <a:p>
                <a:pPr lvl="1"/>
                <a:r>
                  <a:rPr/>
                  <a:t>Tipo: não paramétrico.</a:t>
                </a:r>
                <a:r>
                  <a:rPr baseline="30000"/>
                  <a:t>118,119</a:t>
                </a:r>
              </a:p>
              <a:p>
                <a:pPr lvl="1"/>
                <a:r>
                  <a:rPr/>
                  <a:t>Suposições:</a:t>
                </a:r>
                <a:r>
                  <a:rPr baseline="30000"/>
                  <a:t>118,119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118,119</a:t>
                </a:r>
              </a:p>
              <a:p>
                <a:pPr lvl="1"/>
                <a:r>
                  <a:rPr/>
                  <a:t>O teste exato de Fisher avalia a hipótese nula de independência aplicando a distribuição hipergeométrica dos números nas células da tabela.</a:t>
                </a:r>
                <a:r>
                  <a:rPr baseline="30000"/>
                  <a:t>119</a:t>
                </a:r>
              </a:p>
              <a:p>
                <a:pPr lvl="1"/>
                <a:r>
                  <a:rPr/>
                  <a:t>Hipóteses:</a:t>
                </a:r>
                <a:r>
                  <a:rPr baseline="30000"/>
                  <a:t>118,119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118,119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116,117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116,117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116,117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121</a:t>
            </a:r>
          </a:p>
          <a:p>
            <a:pPr lvl="0"/>
            <a:r>
              <a:rPr/>
              <a:t>Variáveis categóricas nominais, com 2 ou mais níveis, devem ser subdivididas em variáveis fictícias dicotômicas para ser usada em modelos de regressão.</a:t>
            </a:r>
            <a:r>
              <a:rPr baseline="30000"/>
              <a:t>122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122</a:t>
            </a:r>
          </a:p>
          <a:p>
            <a:pPr lvl="0" indent="0" marL="0">
              <a:buNone/>
            </a:pPr>
          </a:p>
          <a:p>
            <a:pPr lvl="0" indent="0" marL="0">
              <a:buNone/>
            </a:pPr>
            <a:r>
              <a:rPr/>
              <a:t>O pacote </a:t>
            </a:r>
            <a:r>
              <a:rPr i="1"/>
              <a:t>fastDummies</a:t>
            </a:r>
            <a:r>
              <a:rPr baseline="30000"/>
              <a:t>123</a:t>
            </a:r>
            <a:r>
              <a:rPr/>
              <a:t> fornece a funçãao </a:t>
            </a:r>
            <a:r>
              <a:rPr i="1"/>
              <a:t>dummy_cols</a:t>
            </a:r>
            <a:r>
              <a:rPr/>
              <a:t> para preparar as variáveis categóricas fictícias para análise de regressão.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124</a:t>
            </a:r>
          </a:p>
          <a:p>
            <a:pPr lvl="0"/>
            <a:r>
              <a:rPr/>
              <a:t>A análise multivariável (ou múltiplo) consiste em modelos estatísticos com 1 variável dependente (desfecho) e duas ou mais variáveis independentes.</a:t>
            </a:r>
            <a:r>
              <a:rPr baseline="30000"/>
              <a:t>124</a:t>
            </a:r>
          </a:p>
          <a:p>
            <a:pPr lvl="0"/>
            <a:r>
              <a:rPr/>
              <a:t>A análise multivariada consiste em modelos estatísticos com 2 ou mais variáveis dependente (desfechos) e duas ou mais variáveis independentes.</a:t>
            </a:r>
            <a:r>
              <a:rPr baseline="30000"/>
              <a:t>124</a:t>
            </a:r>
          </a:p>
          <a:p>
            <a:pPr lvl="0" indent="0" marL="0">
              <a:buNone/>
            </a:pPr>
          </a:p>
          <a:p>
            <a:pPr lvl="0" indent="0" marL="0">
              <a:buNone/>
            </a:pPr>
            <a:r>
              <a:rPr/>
              <a:t>O pacote </a:t>
            </a:r>
            <a:r>
              <a:rPr i="1"/>
              <a:t>modelsummary</a:t>
            </a:r>
            <a:r>
              <a:rPr baseline="30000"/>
              <a:t>125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2023-10-04T14:28:17Z</dcterms:created>
  <dcterms:modified xsi:type="dcterms:W3CDTF">2023-10-04T11:28:18Z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04/10/2023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