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Default Extension="svg" ContentType="image/svg+xml"/>
  <Default Extension="bmp" ContentType="image/bmp"/>
  <Default Extension="emf" ContentType="image/x-emf"/>
  <Default Extension="wmf" ContentType="image/x-wmf"/>
  <Default Extension="tiff" ContentType="image/tif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slide" Target="slides/slide217.xml"/>
<Relationship Id="rId219" Type="http://schemas.openxmlformats.org/officeDocument/2006/relationships/presProps" Target="presProps.xml"/>
<Relationship Id="rId1" Type="http://schemas.openxmlformats.org/officeDocument/2006/relationships/slideMaster" Target="slideMasters/slideMaster1.xml"/>
<Relationship Id="rId222" Type="http://schemas.openxmlformats.org/officeDocument/2006/relationships/tableStyles" Target="tableStyles.xml"/>
<Relationship Id="rId221" Type="http://schemas.openxmlformats.org/officeDocument/2006/relationships/theme" Target="theme/theme1.xml"/>
<Relationship Id="rId22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 Id="rId6" Type="http://schemas.openxmlformats.org/officeDocument/2006/relationships/hyperlink" Target="https://github.com/FerreiraAS/Ciencia-com-R/blob/main/R/Desempenho%20diagnostico/diag-stats.R" TargetMode="External"/>
<Relationship Id="rId7" Type="http://schemas.openxmlformats.org/officeDocument/2006/relationships/hyperlink" Target="https://github.com/FerreiraAS/Ciencia-com-R/blob/main/R/Desempenho%20diagnostico/dtROC.R" TargetMode="External"/>
<Relationship Id="rId8" Type="http://schemas.openxmlformats.org/officeDocument/2006/relationships/hyperlink" Target="https://github.com/FerreiraAS/Ciencia-com-R/blob/main/R/Desempenho%20diagnostico/stROC.R" TargetMode="External"/>
<Relationship Id="rId9" Type="http://schemas.openxmlformats.org/officeDocument/2006/relationships/hyperlink" Target="https://github.com/FerreiraAS/Ciencia-com-R/blob/main/R/Ensaio%20experimental%20aleatorizado/RCT-Figure1.R" TargetMode="External"/>
<Relationship Id="rId10" Type="http://schemas.openxmlformats.org/officeDocument/2006/relationships/hyperlink" Target="https://github.com/FerreiraAS/Ciencia-com-R/blob/main/R/Ensaio%20experimental%20aleatorizado/RCT-Missingness.R" TargetMode="External"/>
<Relationship Id="rId11" Type="http://schemas.openxmlformats.org/officeDocument/2006/relationships/hyperlink" Target="https://github.com/FerreiraAS/Ciencia-com-R/blob/main/R/Ensaio%20experimental%20aleatorizado/RCT-Table1.R" TargetMode="External"/>
<Relationship Id="rId12" Type="http://schemas.openxmlformats.org/officeDocument/2006/relationships/hyperlink" Target="https://github.com/FerreiraAS/Ciencia-com-R/blob/main/R/Ensaio%20experimental%20aleatorizado/RCT-Table2a.R" TargetMode="External"/>
<Relationship Id="rId13" Type="http://schemas.openxmlformats.org/officeDocument/2006/relationships/hyperlink" Target="https://github.com/FerreiraAS/Ciencia-com-R/blob/main/R/Ensaio%20experimental%20aleatorizado/RCT-Table2b.R" TargetMode="External"/>
<Relationship Id="rId14" Type="http://schemas.openxmlformats.org/officeDocument/2006/relationships/hyperlink" Target="https://github.com/FerreiraAS/Ciencia-com-R/blob/main/R/Ensaio%20experimental%20aleatorizado/RCT-Table3.R" TargetMode="External"/>
<Relationship Id="rId15" Type="http://schemas.openxmlformats.org/officeDocument/2006/relationships/hyperlink" Target="https://github.com/FerreiraAS/Ciencia-com-R/blob/main/R/Ensaio%20experimental%20cruzado/crossover.R" TargetMode="External"/>
<Relationship Id="rId16" Type="http://schemas.openxmlformats.org/officeDocument/2006/relationships/hyperlink" Target="https://github.com/FerreiraAS/Ciencia-com-R/blob/main/R/Ensaio%20experimental%20cruzado/RSTR-crossover-trial.R" TargetMode="External"/>
<Relationship Id="rId17" Type="http://schemas.openxmlformats.org/officeDocument/2006/relationships/hyperlink" Target="https://github.com/FerreiraAS/Ciencia-com-R/blob/main/R/Propriedades%20psicometricas/reliability-kappa-icc.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meta/versions/2.6.5/topics/correct_r_coarseness" TargetMode="External"/>
<Relationship Id="rId4" Type="http://schemas.openxmlformats.org/officeDocument/2006/relationships/hyperlink" Target="https://www.rdocumentation.org/packages/anscombiser/versions/1.1.0/topics/anscombise" TargetMode="External"/>
<Relationship Id="rId3" Type="http://schemas.openxmlformats.org/officeDocument/2006/relationships/image" Target="../media/image15.png"/>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stats/versions/3.6.2/topics/cor.test" TargetMode="External"/>
<Relationship Id="rId6" Type="http://schemas.openxmlformats.org/officeDocument/2006/relationships/hyperlink" Target="https://www.rdocumentation.org/packages/corrplot/versions/0.92/topics/cor.mtest" TargetMode="External"/>
<Relationship Id="rId7" Type="http://schemas.openxmlformats.org/officeDocument/2006/relationships/hyperlink" Target="https://www.rdocumentation.org/packages/corrplot/versions/0.92/topics/corrplot"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InteractionPoweR/versions/0.2.1/topics/generate_interaction"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reporting-guidelines-for-health-care-simulation-research-extensions-to-the-consort-and-strobe-statement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smin-reporting-guideline-for-studies-on-measurement-properties-of-patient-reported-outcome-measures/" TargetMode="External"/>
<Relationship Id="rId4" Type="http://schemas.openxmlformats.org/officeDocument/2006/relationships/hyperlink" Target="https://www.equator-network.org/reporting-guidelines/recommendations-for-reporting-the-results-of-studies-of-instrument-and-scale-development-and-testing/" TargetMode="External"/>
<Relationship Id="rId5" Type="http://schemas.openxmlformats.org/officeDocument/2006/relationships/hyperlink" Target="https://www.equator-network.org/reporting-guidelines/guidelines-for-reporting-reliability-and-agreement-studies-grras-were-proposed/"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6.png"/>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ard/" TargetMode="Externa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robe/" TargetMode="Externa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guidelines-for-reporting-non-randomised-studies/" TargetMode="Externa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nsort/" TargetMode="External"/>
<Relationship Id="rId4" Type="http://schemas.openxmlformats.org/officeDocument/2006/relationships/hyperlink" Target="https://search.r-project.org/CRAN/refmans/consort/html/consort_plot.html" TargetMode="Externa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prisma/"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2"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2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2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2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2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2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2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oxfordreference.com/display/10.1093/acref/9780199679188.001.0001/acref-9780199679188" TargetMode="External"/>
</Relationships>

</file>

<file path=ppt/slides/_rels/slide2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jtd.amegroups.org/article/view/4086" TargetMode="External"/>
<Relationship Id="rId4" Type="http://schemas.openxmlformats.org/officeDocument/2006/relationships/hyperlink" Target="https://doi.org/10.1037/h0031322" TargetMode="External"/>
<Relationship Id="rId5" Type="http://schemas.openxmlformats.org/officeDocument/2006/relationships/hyperlink" Target="https://doi.org/10.1098/rsos.211028" TargetMode="External"/>
<Relationship Id="rId6" Type="http://schemas.openxmlformats.org/officeDocument/2006/relationships/hyperlink" Target="https://doi.org/10.2307/2322249" TargetMode="External"/>
<Relationship Id="rId7" Type="http://schemas.openxmlformats.org/officeDocument/2006/relationships/hyperlink" Target="https://doi.org/10.1080/0025570x.1990.11977475" TargetMode="External"/>
<Relationship Id="rId8" Type="http://schemas.openxmlformats.org/officeDocument/2006/relationships/hyperlink" Target="https://doi.org/10.4097/kjae.2017.70.2.144" TargetMode="External"/>
<Relationship Id="rId9" Type="http://schemas.openxmlformats.org/officeDocument/2006/relationships/hyperlink" Target="https://doi.org/10.2307/2841583" TargetMode="External"/>
<Relationship Id="rId10" Type="http://schemas.openxmlformats.org/officeDocument/2006/relationships/hyperlink" Target="https://doi.org/10.1093/ije/dyh299" TargetMode="External"/>
<Relationship Id="rId11" Type="http://schemas.openxmlformats.org/officeDocument/2006/relationships/hyperlink" Target="https://doi.org/10.1111/j.1740-9713.2011.00509.x" TargetMode="External"/>
<Relationship Id="rId12" Type="http://schemas.openxmlformats.org/officeDocument/2006/relationships/hyperlink" Target="https://CRAN.R-project.org/package=regtomean" TargetMode="External"/>
<Relationship Id="rId13" Type="http://schemas.openxmlformats.org/officeDocument/2006/relationships/hyperlink" Target="https://doi.org/10.4103/0972-6748.77642" TargetMode="External"/>
<Relationship Id="rId14" Type="http://schemas.openxmlformats.org/officeDocument/2006/relationships/hyperlink" Target="https://doi.org/10.1136/bmj.h2622" TargetMode="External"/>
<Relationship Id="rId15" Type="http://schemas.openxmlformats.org/officeDocument/2006/relationships/hyperlink" Target="https://doi.org/10.1136/bmj.314.7098.1874" TargetMode="External"/>
<Relationship Id="rId16" Type="http://schemas.openxmlformats.org/officeDocument/2006/relationships/hyperlink" Target="https://doi.org/10.1136/bmj.300.6719.230" TargetMode="External"/>
<Relationship Id="rId17" Type="http://schemas.openxmlformats.org/officeDocument/2006/relationships/hyperlink" Target="https://doi.org/10.1590/s1413-78522006000100012" TargetMode="External"/>
<Relationship Id="rId18" Type="http://schemas.openxmlformats.org/officeDocument/2006/relationships/hyperlink" Target="https://doi.org/10.1590/s1413-78522006000200012" TargetMode="External"/>
<Relationship Id="rId19" Type="http://schemas.openxmlformats.org/officeDocument/2006/relationships/hyperlink" Target="https://doi.org/10.1038/s41562-016-0021" TargetMode="External"/>
<Relationship Id="rId20" Type="http://schemas.openxmlformats.org/officeDocument/2006/relationships/hyperlink" Target="https://doi.org/10.1080/08989621.2016.1257387" TargetMode="External"/>
<Relationship Id="rId21" Type="http://schemas.openxmlformats.org/officeDocument/2006/relationships/hyperlink" Target="https://doi.org/10.1002/bimj.201500156" TargetMode="External"/>
<Relationship Id="rId22" Type="http://schemas.openxmlformats.org/officeDocument/2006/relationships/hyperlink" Target="https://doi.org/10.3389/fpsyg.2016.01079" TargetMode="External"/>
<Relationship Id="rId23" Type="http://schemas.openxmlformats.org/officeDocument/2006/relationships/hyperlink" Target="https://doi.org/10.1037/0033-2909.97.1.129" TargetMode="External"/>
<Relationship Id="rId24" Type="http://schemas.openxmlformats.org/officeDocument/2006/relationships/hyperlink" Target="https://doi.org/10.2307/3002000" TargetMode="External"/>
<Relationship Id="rId25" Type="http://schemas.openxmlformats.org/officeDocument/2006/relationships/hyperlink" Target="https://doi.org/10.2307/1884324" TargetMode="External"/>
<Relationship Id="rId26" Type="http://schemas.openxmlformats.org/officeDocument/2006/relationships/hyperlink" Target="https://doi.org/10.1080/00031305.1983.10482729" TargetMode="External"/>
<Relationship Id="rId27" Type="http://schemas.openxmlformats.org/officeDocument/2006/relationships/hyperlink" Target="https://doi.org/10.2307/2685389" TargetMode="External"/>
<Relationship Id="rId28" Type="http://schemas.openxmlformats.org/officeDocument/2006/relationships/hyperlink" Target="https://doi.org/10.1080/00031305.1992.10475881" TargetMode="External"/>
<Relationship Id="rId29" Type="http://schemas.openxmlformats.org/officeDocument/2006/relationships/hyperlink" Target="https://doi.org/10.1093/biomet/44.1-2.187" TargetMode="External"/>
<Relationship Id="rId30" Type="http://schemas.openxmlformats.org/officeDocument/2006/relationships/hyperlink" Target="https://doi.org/10.1037/h0025105" TargetMode="External"/>
<Relationship Id="rId31" Type="http://schemas.openxmlformats.org/officeDocument/2006/relationships/hyperlink" Target="https://doi.org/10.1037/h0028108" TargetMode="External"/>
<Relationship Id="rId32" Type="http://schemas.openxmlformats.org/officeDocument/2006/relationships/hyperlink" Target="https://doi.org/10.1111/j.2517-6161.1951.tb00088.x" TargetMode="External"/>
<Relationship Id="rId33" Type="http://schemas.openxmlformats.org/officeDocument/2006/relationships/hyperlink" Target="https://doi.org/10.1080/01621459.1972.10482387" TargetMode="External"/>
<Relationship Id="rId34" Type="http://schemas.openxmlformats.org/officeDocument/2006/relationships/hyperlink" Target="https://doi.org/10.1525/9780520313880-018" TargetMode="External"/>
<Relationship Id="rId35" Type="http://schemas.openxmlformats.org/officeDocument/2006/relationships/hyperlink" Target="https://doi.org/10.2307/3619568" TargetMode="External"/>
<Relationship Id="rId36" Type="http://schemas.openxmlformats.org/officeDocument/2006/relationships/hyperlink" Target="https://doi.org/10.1086/229693" TargetMode="External"/>
<Relationship Id="rId37" Type="http://schemas.openxmlformats.org/officeDocument/2006/relationships/hyperlink" Target="https://doi.org/10.2307/1390807" TargetMode="External"/>
<Relationship Id="rId38" Type="http://schemas.openxmlformats.org/officeDocument/2006/relationships/hyperlink" Target="https://doi.org/10.1002/9781119591542.ch2" TargetMode="External"/>
<Relationship Id="rId39" Type="http://schemas.openxmlformats.org/officeDocument/2006/relationships/hyperlink" Target="https://doi.org/10.1002/jae.1278" TargetMode="External"/>
<Relationship Id="rId40" Type="http://schemas.openxmlformats.org/officeDocument/2006/relationships/hyperlink" Target="https://doi.org/10.18637/jss.v088.i02" TargetMode="External"/>
<Relationship Id="rId41" Type="http://schemas.openxmlformats.org/officeDocument/2006/relationships/hyperlink" Target="https://doi.org/10.21449/ijate.661803" TargetMode="External"/>
<Relationship Id="rId42" Type="http://schemas.openxmlformats.org/officeDocument/2006/relationships/hyperlink" Target="https://CRAN.R-project.org/package=jmv" TargetMode="External"/>
<Relationship Id="rId43" Type="http://schemas.openxmlformats.org/officeDocument/2006/relationships/hyperlink" Target="https://CRAN.R-project.org/package=jmvconnect" TargetMode="External"/>
<Relationship Id="rId44" Type="http://schemas.openxmlformats.org/officeDocument/2006/relationships/hyperlink" Target="https://doi.org/10.1016/j.procs.2011.04.061" TargetMode="External"/>
<Relationship Id="rId45" Type="http://schemas.openxmlformats.org/officeDocument/2006/relationships/hyperlink" Target="https://www.R-project.org/" TargetMode="External"/>
<Relationship Id="rId46" Type="http://schemas.openxmlformats.org/officeDocument/2006/relationships/hyperlink" Target="https://doi.org/10.5167/UZH-205154" TargetMode="External"/>
<Relationship Id="rId47" Type="http://schemas.openxmlformats.org/officeDocument/2006/relationships/hyperlink" Target="https://doi.org/10.1038/nn.4550" TargetMode="External"/>
<Relationship Id="rId48" Type="http://schemas.openxmlformats.org/officeDocument/2006/relationships/hyperlink" Target="https://CRAN.R-project.org/package=formatR" TargetMode="External"/>
<Relationship Id="rId49" Type="http://schemas.openxmlformats.org/officeDocument/2006/relationships/hyperlink" Target="https://CRAN.R-project.org/package=styler" TargetMode="External"/>
<Relationship Id="rId50" Type="http://schemas.openxmlformats.org/officeDocument/2006/relationships/hyperlink" Target="https://CRAN.R-project.org/package=lintr" TargetMode="External"/>
<Relationship Id="rId51" Type="http://schemas.openxmlformats.org/officeDocument/2006/relationships/hyperlink" Target="https://CRAN.R-project.org/package=rmarkdown" TargetMode="External"/>
<Relationship Id="rId52" Type="http://schemas.openxmlformats.org/officeDocument/2006/relationships/hyperlink" Target="https://doi.org/10.1016/j.jmsacl.2021.09.002" TargetMode="External"/>
<Relationship Id="rId53" Type="http://schemas.openxmlformats.org/officeDocument/2006/relationships/hyperlink" Target="https://github.com/rstudio/rmarkdown" TargetMode="External"/>
<Relationship Id="rId54" Type="http://schemas.openxmlformats.org/officeDocument/2006/relationships/hyperlink" Target="https://github.com/rstudio/bookdown" TargetMode="External"/>
<Relationship Id="rId55" Type="http://schemas.openxmlformats.org/officeDocument/2006/relationships/hyperlink" Target="https://doi.org/10.1038/s41597-022-01143-6" TargetMode="External"/>
<Relationship Id="rId56" Type="http://schemas.openxmlformats.org/officeDocument/2006/relationships/hyperlink" Target="https://CRAN.R-project.org/package=officedown" TargetMode="External"/>
<Relationship Id="rId57" Type="http://schemas.openxmlformats.org/officeDocument/2006/relationships/hyperlink" Target="https://doi.org/10.1371/journal.pmed.1001747" TargetMode="External"/>
<Relationship Id="rId58" Type="http://schemas.openxmlformats.org/officeDocument/2006/relationships/hyperlink" Target="https://CRAN.R-project.org/package=projects" TargetMode="External"/>
<Relationship Id="rId59" Type="http://schemas.openxmlformats.org/officeDocument/2006/relationships/hyperlink" Target="https://doi.org/10.1136/bmj.p2402" TargetMode="External"/>
<Relationship Id="rId60" Type="http://schemas.openxmlformats.org/officeDocument/2006/relationships/hyperlink" Target="https://www.R-project.org/" TargetMode="External"/>
<Relationship Id="rId61" Type="http://schemas.openxmlformats.org/officeDocument/2006/relationships/hyperlink" Target="https://doi.org/10.1177/17407745221123244" TargetMode="External"/>
<Relationship Id="rId62" Type="http://schemas.openxmlformats.org/officeDocument/2006/relationships/hyperlink" Target="https://github.com/Pakillo/grateful" TargetMode="External"/>
<Relationship Id="rId63" Type="http://schemas.openxmlformats.org/officeDocument/2006/relationships/hyperlink" Target="https://doi.org/10.1177/1094428108318065" TargetMode="External"/>
<Relationship Id="rId64" Type="http://schemas.openxmlformats.org/officeDocument/2006/relationships/hyperlink" Target="https://CRAN.R-project.org/package=likert" TargetMode="External"/>
<Relationship Id="rId65" Type="http://schemas.openxmlformats.org/officeDocument/2006/relationships/hyperlink" Target="https://www.R-project.org/" TargetMode="External"/>
<Relationship Id="rId66" Type="http://schemas.openxmlformats.org/officeDocument/2006/relationships/hyperlink" Target="https://doi.org/10.1080/03014467800002891" TargetMode="External"/>
<Relationship Id="rId67" Type="http://schemas.openxmlformats.org/officeDocument/2006/relationships/hyperlink" Target="https://doi.org/10.2307/2987937" TargetMode="External"/>
<Relationship Id="rId68" Type="http://schemas.openxmlformats.org/officeDocument/2006/relationships/hyperlink" Target="https://doi.org/10.1177/10497323211015960" TargetMode="External"/>
<Relationship Id="rId69" Type="http://schemas.openxmlformats.org/officeDocument/2006/relationships/hyperlink" Target="https://doi.org/10.22454/PRiMER.2022.511416" TargetMode="External"/>
<Relationship Id="rId70" Type="http://schemas.openxmlformats.org/officeDocument/2006/relationships/hyperlink" Target="https://doi.org/10.1213/ane.0000000000002370" TargetMode="External"/>
<Relationship Id="rId71" Type="http://schemas.openxmlformats.org/officeDocument/2006/relationships/hyperlink" Target="https://doi.org/10.1136/bmj.38977.682025.2c" TargetMode="External"/>
<Relationship Id="rId72" Type="http://schemas.openxmlformats.org/officeDocument/2006/relationships/hyperlink" Target="https://doi.org/10.1016/j.jclinepi.2022.08.016" TargetMode="External"/>
<Relationship Id="rId73" Type="http://schemas.openxmlformats.org/officeDocument/2006/relationships/hyperlink" Target="https://doi.org/10.1002/bimj.202000196" TargetMode="External"/>
<Relationship Id="rId74" Type="http://schemas.openxmlformats.org/officeDocument/2006/relationships/hyperlink" Target="https://CRAN.R-project.org/package=misty" TargetMode="External"/>
<Relationship Id="rId75" Type="http://schemas.openxmlformats.org/officeDocument/2006/relationships/hyperlink" Target="https://doi.org/10.1080/01621459.1988.10478722" TargetMode="External"/>
<Relationship Id="rId76" Type="http://schemas.openxmlformats.org/officeDocument/2006/relationships/hyperlink" Target="https://www.R-project.org/" TargetMode="External"/>
<Relationship Id="rId77" Type="http://schemas.openxmlformats.org/officeDocument/2006/relationships/hyperlink" Target="https://doi.org/10.1177/09622802231198795" TargetMode="External"/>
<Relationship Id="rId78" Type="http://schemas.openxmlformats.org/officeDocument/2006/relationships/hyperlink" Target="https://doi.org/10.18637/jss.v045.i03" TargetMode="External"/>
<Relationship Id="rId79" Type="http://schemas.openxmlformats.org/officeDocument/2006/relationships/hyperlink" Target="https://doi.org/10.2307/1391390" TargetMode="External"/>
<Relationship Id="rId80" Type="http://schemas.openxmlformats.org/officeDocument/2006/relationships/hyperlink" Target="https://doi.org/10.1080/07350015.1988.10509663" TargetMode="External"/>
<Relationship Id="rId81" Type="http://schemas.openxmlformats.org/officeDocument/2006/relationships/hyperlink" Target="https://CRAN.R-project.org/package=miceadds" TargetMode="External"/>
<Relationship Id="rId82" Type="http://schemas.openxmlformats.org/officeDocument/2006/relationships/hyperlink" Target="https://doi.org/10.1136/bmjopen-2015-008431" TargetMode="External"/>
<Relationship Id="rId83" Type="http://schemas.openxmlformats.org/officeDocument/2006/relationships/hyperlink" Target="https://CRAN.R-project.org/package=ids" TargetMode="External"/>
<Relationship Id="rId84" Type="http://schemas.openxmlformats.org/officeDocument/2006/relationships/hyperlink" Target="https://CRAN.R-project.org/package=hash" TargetMode="External"/>
<Relationship Id="rId85" Type="http://schemas.openxmlformats.org/officeDocument/2006/relationships/hyperlink" Target="https://github.com/paulhendricks/anonymizer" TargetMode="External"/>
<Relationship Id="rId86" Type="http://schemas.openxmlformats.org/officeDocument/2006/relationships/hyperlink" Target="https://CRAN.R-project.org/package=digest" TargetMode="External"/>
<Relationship Id="rId87" Type="http://schemas.openxmlformats.org/officeDocument/2006/relationships/hyperlink" Target="https://doi.org/10.18637/jss.v074.i11" TargetMode="External"/>
<Relationship Id="rId88" Type="http://schemas.openxmlformats.org/officeDocument/2006/relationships/hyperlink" Target="https://doi.org/10.1371/journal.pcbi.1009819" TargetMode="External"/>
<Relationship Id="rId89" Type="http://schemas.openxmlformats.org/officeDocument/2006/relationships/hyperlink" Target="https://doi.org/10.1177/20597991211026616" TargetMode="External"/>
<Relationship Id="rId90" Type="http://schemas.openxmlformats.org/officeDocument/2006/relationships/hyperlink" Target="https://doi.org/10.32614/RJ-2016-061" TargetMode="External"/>
<Relationship Id="rId91" Type="http://schemas.openxmlformats.org/officeDocument/2006/relationships/hyperlink" Target="https://CRAN.R-project.org/package=janitor" TargetMode="External"/>
<Relationship Id="rId92" Type="http://schemas.openxmlformats.org/officeDocument/2006/relationships/hyperlink" Target="https://CRAN.R-project.org/package=Hmisc" TargetMode="External"/>
<Relationship Id="rId93" Type="http://schemas.openxmlformats.org/officeDocument/2006/relationships/hyperlink" Target="https://doi.org/10.18637/jss.v105.i07" TargetMode="External"/>
<Relationship Id="rId94" Type="http://schemas.openxmlformats.org/officeDocument/2006/relationships/hyperlink" Target="https://CRAN.R-project.org/package=DataEditR" TargetMode="External"/>
<Relationship Id="rId95" Type="http://schemas.openxmlformats.org/officeDocument/2006/relationships/hyperlink" Target="https://doi.org/10.1080/00031305.2017.1375989" TargetMode="External"/>
<Relationship Id="rId96" Type="http://schemas.openxmlformats.org/officeDocument/2006/relationships/hyperlink" Target="https://doi.org/10.1016/j.acra.2015.08.024" TargetMode="External"/>
<Relationship Id="rId97" Type="http://schemas.openxmlformats.org/officeDocument/2006/relationships/hyperlink" Target="https://CRAN.R-project.org/package=data.table" TargetMode="External"/>
<Relationship Id="rId98" Type="http://schemas.openxmlformats.org/officeDocument/2006/relationships/hyperlink" Target="https://doi.org/10.1136/bmj.318.7199.1667" TargetMode="External"/>
<Relationship Id="rId99" Type="http://schemas.openxmlformats.org/officeDocument/2006/relationships/hyperlink" Target="https://doi.org/10.4103/0019-5049.190623" TargetMode="External"/>
<Relationship Id="rId100" Type="http://schemas.openxmlformats.org/officeDocument/2006/relationships/hyperlink" Target="https://doi.org/10.1177/2192568217746998" TargetMode="External"/>
<Relationship Id="rId101" Type="http://schemas.openxmlformats.org/officeDocument/2006/relationships/hyperlink" Target="https://doi.org/10.4103/idoj.idoj_468_18" TargetMode="External"/>
<Relationship Id="rId102" Type="http://schemas.openxmlformats.org/officeDocument/2006/relationships/hyperlink" Target="https://doi.org/10.4103/0971-9784.148325" TargetMode="External"/>
<Relationship Id="rId103" Type="http://schemas.openxmlformats.org/officeDocument/2006/relationships/hyperlink" Target="https://doi.org/10.1136/bmj.312.7033.770" TargetMode="External"/>
<Relationship Id="rId104" Type="http://schemas.openxmlformats.org/officeDocument/2006/relationships/hyperlink" Target="https://doi.org/10.1002/pst.331" TargetMode="External"/>
<Relationship Id="rId105" Type="http://schemas.openxmlformats.org/officeDocument/2006/relationships/hyperlink" Target="https://doi.org/10.7275/QBPC-GK17" TargetMode="External"/>
<Relationship Id="rId106" Type="http://schemas.openxmlformats.org/officeDocument/2006/relationships/hyperlink" Target="https://doi.org/10.1111/j.2517-6161.1964.tb00553.x" TargetMode="External"/>
<Relationship Id="rId107" Type="http://schemas.openxmlformats.org/officeDocument/2006/relationships/hyperlink" Target="https://www.stats.ox.ac.uk/pub/MASS4/" TargetMode="External"/>
<Relationship Id="rId108" Type="http://schemas.openxmlformats.org/officeDocument/2006/relationships/hyperlink" Target="https://doi.org/10.1037/1082-989x.7.1.19" TargetMode="External"/>
<Relationship Id="rId109" Type="http://schemas.openxmlformats.org/officeDocument/2006/relationships/hyperlink" Target="https://doi.org/10.1136/bmj.332.7549.1080" TargetMode="External"/>
<Relationship Id="rId110" Type="http://schemas.openxmlformats.org/officeDocument/2006/relationships/hyperlink" Target="https://doi.org/10.1002/sim.2331" TargetMode="External"/>
<Relationship Id="rId111" Type="http://schemas.openxmlformats.org/officeDocument/2006/relationships/hyperlink" Target="https://doi.org/10.1002/sim.6986" TargetMode="External"/>
<Relationship Id="rId112" Type="http://schemas.openxmlformats.org/officeDocument/2006/relationships/hyperlink" Target="https://doi.org/10.1080/03610926.2016.1248783" TargetMode="External"/>
<Relationship Id="rId113" Type="http://schemas.openxmlformats.org/officeDocument/2006/relationships/hyperlink" Target="https://doi.org/10.1186/1471-2288-12-21" TargetMode="External"/>
<Relationship Id="rId114" Type="http://schemas.openxmlformats.org/officeDocument/2006/relationships/hyperlink" Target="https://CRAN.R-project.org/package=questionr" TargetMode="External"/>
<Relationship Id="rId115" Type="http://schemas.openxmlformats.org/officeDocument/2006/relationships/hyperlink" Target="https://doi.org/10.1002/1097-0142(1950)3:1&lt;32::aid-cncr2820030106&gt;3.0.co;2-3" TargetMode="External"/>
<Relationship Id="rId116" Type="http://schemas.openxmlformats.org/officeDocument/2006/relationships/hyperlink" Target="https://doi.org/10.1016/j.csda.2006.12.030" TargetMode="External"/>
<Relationship Id="rId117" Type="http://schemas.openxmlformats.org/officeDocument/2006/relationships/hyperlink" Target="https://doi.org/10.1080/14786440009463897" TargetMode="External"/>
<Relationship Id="rId118" Type="http://schemas.openxmlformats.org/officeDocument/2006/relationships/hyperlink" Target="https://doi.org/10.1016/s0167-5877(00)00115-x" TargetMode="External"/>
<Relationship Id="rId119" Type="http://schemas.openxmlformats.org/officeDocument/2006/relationships/hyperlink" Target="https://doi.org/10.1037/h0031619" TargetMode="External"/>
<Relationship Id="rId120" Type="http://schemas.openxmlformats.org/officeDocument/2006/relationships/hyperlink" Target="https://www.R-project.org/" TargetMode="External"/>
<Relationship Id="rId121" Type="http://schemas.openxmlformats.org/officeDocument/2006/relationships/hyperlink" Target="https://doi.org/10.32614/RJ-2016-060" TargetMode="External"/>
<Relationship Id="rId122" Type="http://schemas.openxmlformats.org/officeDocument/2006/relationships/hyperlink" Target="https://doi.org/10.4135/9781849208499" TargetMode="External"/>
<Relationship Id="rId123" Type="http://schemas.openxmlformats.org/officeDocument/2006/relationships/hyperlink" Target="https://doi.org/10.1152/advan.90123.2008" TargetMode="External"/>
<Relationship Id="rId124" Type="http://schemas.openxmlformats.org/officeDocument/2006/relationships/hyperlink" Target="https://doi.org/10.1136/bmj.309.6960.996" TargetMode="External"/>
<Relationship Id="rId125" Type="http://schemas.openxmlformats.org/officeDocument/2006/relationships/hyperlink" Target="https://doi.org/10.1136/bmj.315.7104.364" TargetMode="External"/>
<Relationship Id="rId126" Type="http://schemas.openxmlformats.org/officeDocument/2006/relationships/hyperlink" Target="https://www.R-project.org/" TargetMode="External"/>
<Relationship Id="rId127" Type="http://schemas.openxmlformats.org/officeDocument/2006/relationships/hyperlink" Target="https://www.R-project.org/" TargetMode="External"/>
<Relationship Id="rId128" Type="http://schemas.openxmlformats.org/officeDocument/2006/relationships/hyperlink" Target="https://doi.org/10.1111/j.2041-210x.2009.00001.x" TargetMode="External"/>
<Relationship Id="rId129" Type="http://schemas.openxmlformats.org/officeDocument/2006/relationships/hyperlink" Target="https://CRAN.R-project.org/package=outliers" TargetMode="External"/>
<Relationship Id="rId130" Type="http://schemas.openxmlformats.org/officeDocument/2006/relationships/hyperlink" Target="https://doi.org/10.1016/0377-2217(86)90209-2" TargetMode="External"/>
<Relationship Id="rId131" Type="http://schemas.openxmlformats.org/officeDocument/2006/relationships/hyperlink" Target="https://doi.org/10.1177/019394598600800409" TargetMode="External"/>
<Relationship Id="rId132" Type="http://schemas.openxmlformats.org/officeDocument/2006/relationships/hyperlink" Target="https://doi.org/10.1207/s15327957pspr0203_4" TargetMode="External"/>
<Relationship Id="rId133" Type="http://schemas.openxmlformats.org/officeDocument/2006/relationships/hyperlink" Target="https://doi.org/10.1038/nature11556" TargetMode="External"/>
<Relationship Id="rId134" Type="http://schemas.openxmlformats.org/officeDocument/2006/relationships/hyperlink" Target="https://doi.org/10.1016/j.jtcvs.2015.09.085" TargetMode="External"/>
<Relationship Id="rId135" Type="http://schemas.openxmlformats.org/officeDocument/2006/relationships/hyperlink" Target="https://CRAN.R-project.org/package=explore" TargetMode="External"/>
<Relationship Id="rId136" Type="http://schemas.openxmlformats.org/officeDocument/2006/relationships/hyperlink" Target="https://doi.org/10.18637/jss.v090.i06" TargetMode="External"/>
<Relationship Id="rId137" Type="http://schemas.openxmlformats.org/officeDocument/2006/relationships/hyperlink" Target="https://CRAN.R-project.org/package=DataExplorer" TargetMode="External"/>
<Relationship Id="rId138" Type="http://schemas.openxmlformats.org/officeDocument/2006/relationships/hyperlink" Target="https://CRAN.R-project.org/package=SmartEDA" TargetMode="External"/>
<Relationship Id="rId139" Type="http://schemas.openxmlformats.org/officeDocument/2006/relationships/hyperlink" Target="https://CRAN.R-project.org/package=gtExtras" TargetMode="External"/>
<Relationship Id="rId140" Type="http://schemas.openxmlformats.org/officeDocument/2006/relationships/hyperlink" Target="https://CRAN.R-project.org/package=radiant" TargetMode="External"/>
<Relationship Id="rId141" Type="http://schemas.openxmlformats.org/officeDocument/2006/relationships/hyperlink" Target="https://www.R-project.org/" TargetMode="External"/>
<Relationship Id="rId142" Type="http://schemas.openxmlformats.org/officeDocument/2006/relationships/hyperlink" Target="https://doi.org/10.1001/archpedi.157.4.321" TargetMode="External"/>
<Relationship Id="rId143" Type="http://schemas.openxmlformats.org/officeDocument/2006/relationships/hyperlink" Target="https://doi.org/10.1186/s13690-017-0180-1" TargetMode="External"/>
<Relationship Id="rId144" Type="http://schemas.openxmlformats.org/officeDocument/2006/relationships/hyperlink" Target="https://doi.org/10.4097/kja.20582" TargetMode="External"/>
<Relationship Id="rId145" Type="http://schemas.openxmlformats.org/officeDocument/2006/relationships/hyperlink" Target="https://doi.org/10.12688/f1000research.123002.2" TargetMode="External"/>
<Relationship Id="rId146" Type="http://schemas.openxmlformats.org/officeDocument/2006/relationships/hyperlink" Target="https://CRAN.R-project.org/package=flextable" TargetMode="External"/>
<Relationship Id="rId147" Type="http://schemas.openxmlformats.org/officeDocument/2006/relationships/hyperlink" Target="https://doi.org/10.21105/joss.05466" TargetMode="External"/>
<Relationship Id="rId148" Type="http://schemas.openxmlformats.org/officeDocument/2006/relationships/hyperlink" Target="https://CRAN.R-project.org/package=table1" TargetMode="External"/>
<Relationship Id="rId149" Type="http://schemas.openxmlformats.org/officeDocument/2006/relationships/hyperlink" Target="https://doi.org/10.32614/RJ-2021-053" TargetMode="External"/>
<Relationship Id="rId150" Type="http://schemas.openxmlformats.org/officeDocument/2006/relationships/hyperlink" Target="https://doi.org/10.1093/aje/kws412" TargetMode="External"/>
<Relationship Id="rId151" Type="http://schemas.openxmlformats.org/officeDocument/2006/relationships/hyperlink" Target="https://doi.org/10.18203/2349-3259.ijct20201720" TargetMode="External"/>
<Relationship Id="rId152" Type="http://schemas.openxmlformats.org/officeDocument/2006/relationships/hyperlink" Target="https://doi.org/10.2106/jbjs.21.01166" TargetMode="External"/>
<Relationship Id="rId153" Type="http://schemas.openxmlformats.org/officeDocument/2006/relationships/hyperlink" Target="https://doi.org/10.1016/j.jclinepi.2019.06.011" TargetMode="External"/>
<Relationship Id="rId154" Type="http://schemas.openxmlformats.org/officeDocument/2006/relationships/hyperlink" Target="https://doi.org/10.1111/ppe.12474" TargetMode="External"/>
<Relationship Id="rId155" Type="http://schemas.openxmlformats.org/officeDocument/2006/relationships/hyperlink" Target="https://doi.org/10.4097/kja.21508" TargetMode="External"/>
<Relationship Id="rId156" Type="http://schemas.openxmlformats.org/officeDocument/2006/relationships/hyperlink" Target="https://ggplot2.tidyverse.org" TargetMode="External"/>
<Relationship Id="rId157" Type="http://schemas.openxmlformats.org/officeDocument/2006/relationships/hyperlink" Target="https://plotly-r.com" TargetMode="External"/>
<Relationship Id="rId158" Type="http://schemas.openxmlformats.org/officeDocument/2006/relationships/hyperlink" Target="https://github.com/taiyun/corrplot" TargetMode="External"/>
<Relationship Id="rId159" Type="http://schemas.openxmlformats.org/officeDocument/2006/relationships/hyperlink" Target="https://doi.org/10.1083/jcb.200611141" TargetMode="External"/>
<Relationship Id="rId160" Type="http://schemas.openxmlformats.org/officeDocument/2006/relationships/hyperlink" Target="https://doi.org/10.1161/circulationaha.118.037777" TargetMode="External"/>
<Relationship Id="rId161" Type="http://schemas.openxmlformats.org/officeDocument/2006/relationships/hyperlink" Target="https://CRAN.R-project.org/package=ggsci" TargetMode="External"/>
<Relationship Id="rId162" Type="http://schemas.openxmlformats.org/officeDocument/2006/relationships/hyperlink" Target="https://www.R-project.org/" TargetMode="External"/>
<Relationship Id="rId163" Type="http://schemas.openxmlformats.org/officeDocument/2006/relationships/hyperlink" Target="https://CRAN.R-project.org/package=tiff" TargetMode="External"/>
<Relationship Id="rId164" Type="http://schemas.openxmlformats.org/officeDocument/2006/relationships/hyperlink" Target="https://doi.org/10.1152/advan.90218.2008" TargetMode="External"/>
<Relationship Id="rId165" Type="http://schemas.openxmlformats.org/officeDocument/2006/relationships/hyperlink" Target="https://doi.org/10.7326/0003-4819-130-12-199906150-00008" TargetMode="External"/>
<Relationship Id="rId166" Type="http://schemas.openxmlformats.org/officeDocument/2006/relationships/hyperlink" Target="https://doi.org/10.2147/clep.s142940" TargetMode="External"/>
<Relationship Id="rId167" Type="http://schemas.openxmlformats.org/officeDocument/2006/relationships/hyperlink" Target="https://doi.org/10.1177/2515245918770963" TargetMode="External"/>
<Relationship Id="rId168" Type="http://schemas.openxmlformats.org/officeDocument/2006/relationships/hyperlink" Target="https://doi.org/10.4300/jgme-d-12-00156.1" TargetMode="External"/>
<Relationship Id="rId169" Type="http://schemas.openxmlformats.org/officeDocument/2006/relationships/hyperlink" Target="https://doi.org/10.3899/jrheum.211115" TargetMode="External"/>
<Relationship Id="rId170" Type="http://schemas.openxmlformats.org/officeDocument/2006/relationships/hyperlink" Target="https://CRAN.R-project.org/package=pwr" TargetMode="External"/>
<Relationship Id="rId171" Type="http://schemas.openxmlformats.org/officeDocument/2006/relationships/hyperlink" Target="https://doi.org/10.1177/2515245920951503" TargetMode="External"/>
<Relationship Id="rId172" Type="http://schemas.openxmlformats.org/officeDocument/2006/relationships/hyperlink" Target="https://doi.org/10.31234/osf.io/5ptd7" TargetMode="External"/>
<Relationship Id="rId173" Type="http://schemas.openxmlformats.org/officeDocument/2006/relationships/hyperlink" Target="https://doi.org/10.1126/science.aaf5406" TargetMode="External"/>
<Relationship Id="rId174" Type="http://schemas.openxmlformats.org/officeDocument/2006/relationships/hyperlink" Target="https://doi.org/10.1136/bmj.315.7105.422" TargetMode="External"/>
<Relationship Id="rId175" Type="http://schemas.openxmlformats.org/officeDocument/2006/relationships/hyperlink" Target="https://doi.org/10.1093/jisesa/iew092" TargetMode="External"/>
<Relationship Id="rId176" Type="http://schemas.openxmlformats.org/officeDocument/2006/relationships/hyperlink" Target="https://doi.org/10.1136/bmj.311.7003.485" TargetMode="External"/>
<Relationship Id="rId177" Type="http://schemas.openxmlformats.org/officeDocument/2006/relationships/hyperlink" Target="https://doi.org/10.5395/rde.2015.40.4.328" TargetMode="External"/>
<Relationship Id="rId178" Type="http://schemas.openxmlformats.org/officeDocument/2006/relationships/hyperlink" Target="https://doi.org/10.21105/joss.02815" TargetMode="External"/>
<Relationship Id="rId179" Type="http://schemas.openxmlformats.org/officeDocument/2006/relationships/hyperlink" Target="https://doi.org/10.1093/biomet/1.2.164" TargetMode="External"/>
<Relationship Id="rId180" Type="http://schemas.openxmlformats.org/officeDocument/2006/relationships/hyperlink" Target="https://doi.org/10.23637/ROTHAMSTED.8V61Q" TargetMode="External"/>
<Relationship Id="rId181" Type="http://schemas.openxmlformats.org/officeDocument/2006/relationships/hyperlink" Target="https://doi.org/10.1080/00031305.2016.1154108" TargetMode="External"/>
<Relationship Id="rId182" Type="http://schemas.openxmlformats.org/officeDocument/2006/relationships/hyperlink" Target="https://doi.org/10.1038/nmeth.4120" TargetMode="External"/>
<Relationship Id="rId183" Type="http://schemas.openxmlformats.org/officeDocument/2006/relationships/hyperlink" Target="https://doi.org/10.1111/tri.12895" TargetMode="External"/>
<Relationship Id="rId184" Type="http://schemas.openxmlformats.org/officeDocument/2006/relationships/hyperlink" Target="https://doi.org/10.1073/pnas.2203150119" TargetMode="External"/>
<Relationship Id="rId185" Type="http://schemas.openxmlformats.org/officeDocument/2006/relationships/hyperlink" Target="https://doi.org/10.1002/cnr2.1211" TargetMode="External"/>
<Relationship Id="rId186" Type="http://schemas.openxmlformats.org/officeDocument/2006/relationships/hyperlink" Target="https://doi.org/10.1136/jim-2022-002479" TargetMode="External"/>
<Relationship Id="rId187" Type="http://schemas.openxmlformats.org/officeDocument/2006/relationships/hyperlink" Target="https://doi.org/10.1016/j.jid.2017.08.007" TargetMode="External"/>
<Relationship Id="rId188" Type="http://schemas.openxmlformats.org/officeDocument/2006/relationships/hyperlink" Target="https://doi.org/10.11613/bm.2010.004" TargetMode="External"/>
<Relationship Id="rId189" Type="http://schemas.openxmlformats.org/officeDocument/2006/relationships/hyperlink" Target="https://doi.org/10.4103/aca.aca_248_18" TargetMode="External"/>
<Relationship Id="rId190" Type="http://schemas.openxmlformats.org/officeDocument/2006/relationships/hyperlink" Target="https://doi.org/10.4103/jfmpc.jfmpc_433_21" TargetMode="External"/>
<Relationship Id="rId191" Type="http://schemas.openxmlformats.org/officeDocument/2006/relationships/hyperlink" Target="https://doi.org/10.4103/0301-4738.77005" TargetMode="External"/>
<Relationship Id="rId192" Type="http://schemas.openxmlformats.org/officeDocument/2006/relationships/hyperlink" Target="https://doi.org/10.1016/j.injr.2014.04.002" TargetMode="External"/>
<Relationship Id="rId193" Type="http://schemas.openxmlformats.org/officeDocument/2006/relationships/hyperlink" Target="https://CRAN.R-project.org/package=esquisse" TargetMode="External"/>
<Relationship Id="rId194" Type="http://schemas.openxmlformats.org/officeDocument/2006/relationships/hyperlink" Target="https://doi.org/10.1371/journal.pone.0121945" TargetMode="External"/>
<Relationship Id="rId195" Type="http://schemas.openxmlformats.org/officeDocument/2006/relationships/hyperlink" Target="https://doi.org/10.1371/journal.pone.0121945" TargetMode="External"/>
<Relationship Id="rId196" Type="http://schemas.openxmlformats.org/officeDocument/2006/relationships/hyperlink" Target="https://doi.org/10.1177/8756479308317006" TargetMode="External"/>
<Relationship Id="rId197" Type="http://schemas.openxmlformats.org/officeDocument/2006/relationships/hyperlink" Target="https://doi.org/10.1111/test.12307" TargetMode="External"/>
<Relationship Id="rId198" Type="http://schemas.openxmlformats.org/officeDocument/2006/relationships/hyperlink" Target="https://doi.org/10.1177/0146621618795933" TargetMode="External"/>
<Relationship Id="rId199" Type="http://schemas.openxmlformats.org/officeDocument/2006/relationships/hyperlink" Target="https://doi.org/10.1080/00031305.1973.10478966" TargetMode="External"/>
<Relationship Id="rId200" Type="http://schemas.openxmlformats.org/officeDocument/2006/relationships/hyperlink" Target="https://CRAN.R-project.org/package=anscombiser" TargetMode="External"/>
<Relationship Id="rId201" Type="http://schemas.openxmlformats.org/officeDocument/2006/relationships/hyperlink" Target="https://github.com/taiyun/corrplot" TargetMode="External"/>
<Relationship Id="rId202" Type="http://schemas.openxmlformats.org/officeDocument/2006/relationships/hyperlink" Target="https://doi.org/10.18637/jss.v069.c02" TargetMode="External"/>
<Relationship Id="rId203" Type="http://schemas.openxmlformats.org/officeDocument/2006/relationships/hyperlink" Target="https://doi.org/10.11613/bm.2013.018" TargetMode="External"/>
<Relationship Id="rId204" Type="http://schemas.openxmlformats.org/officeDocument/2006/relationships/hyperlink" Target="https://doi.org/10.5395/rde.2017.42.2.152" TargetMode="External"/>
<Relationship Id="rId205" Type="http://schemas.openxmlformats.org/officeDocument/2006/relationships/hyperlink" Target="https://doi.org/10.32614/RJ-2021-053" TargetMode="External"/>
<Relationship Id="rId206" Type="http://schemas.openxmlformats.org/officeDocument/2006/relationships/hyperlink" Target="https://doi.org/10.18637/jss.v103.i01" TargetMode="External"/>
<Relationship Id="rId207" Type="http://schemas.openxmlformats.org/officeDocument/2006/relationships/hyperlink" Target="https://doi.org/10.2105/ajph.2012.300897" TargetMode="External"/>
<Relationship Id="rId208" Type="http://schemas.openxmlformats.org/officeDocument/2006/relationships/hyperlink" Target="https://doi.org/10.1080/01621459.1957.10501412" TargetMode="External"/>
<Relationship Id="rId209" Type="http://schemas.openxmlformats.org/officeDocument/2006/relationships/hyperlink" Target="https://doi.org/10.1136/adc.73.3.270" TargetMode="External"/>
<Relationship Id="rId210" Type="http://schemas.openxmlformats.org/officeDocument/2006/relationships/hyperlink" Target="https://CRAN.R-project.org/package=fastDummies" TargetMode="External"/>
<Relationship Id="rId211" Type="http://schemas.openxmlformats.org/officeDocument/2006/relationships/hyperlink" Target="https://doi.org/10.1093/ije/7.4.373" TargetMode="External"/>
<Relationship Id="rId212" Type="http://schemas.openxmlformats.org/officeDocument/2006/relationships/hyperlink" Target="https://doi.org/10.1016/0895-4356(96)00025-x" TargetMode="External"/>
<Relationship Id="rId213" Type="http://schemas.openxmlformats.org/officeDocument/2006/relationships/hyperlink" Target="https://doi.org/10.1016/j.jclinepi.2023.09.005" TargetMode="External"/>
<Relationship Id="rId214" Type="http://schemas.openxmlformats.org/officeDocument/2006/relationships/hyperlink" Target="https://doi.org/10.1136/bmj.313.7055.486" TargetMode="External"/>
<Relationship Id="rId215" Type="http://schemas.openxmlformats.org/officeDocument/2006/relationships/hyperlink" Target="https://CRAN.R-project.org/package=nlme" TargetMode="External"/>
<Relationship Id="rId216" Type="http://schemas.openxmlformats.org/officeDocument/2006/relationships/hyperlink" Target="https://CRAN.R-project.org/package=mmrm" TargetMode="External"/>
<Relationship Id="rId217" Type="http://schemas.openxmlformats.org/officeDocument/2006/relationships/hyperlink" Target="https://CRAN.R-project.org/package=emmeans" TargetMode="External"/>
<Relationship Id="rId218" Type="http://schemas.openxmlformats.org/officeDocument/2006/relationships/hyperlink" Target="https://doi.org/10.1037/0022-3514.51.6.1173" TargetMode="External"/>
<Relationship Id="rId219" Type="http://schemas.openxmlformats.org/officeDocument/2006/relationships/hyperlink" Target="https://doi.org/10.1093/oxfordjournals.aje.a114229" TargetMode="External"/>
<Relationship Id="rId220" Type="http://schemas.openxmlformats.org/officeDocument/2006/relationships/hyperlink" Target="https://doi.org/10.1097/00001648-199109000-00015" TargetMode="External"/>
<Relationship Id="rId221" Type="http://schemas.openxmlformats.org/officeDocument/2006/relationships/hyperlink" Target="https://doi.org/10.21105/joss.03139" TargetMode="External"/>
<Relationship Id="rId222" Type="http://schemas.openxmlformats.org/officeDocument/2006/relationships/hyperlink" Target="https://doi.org/10.1136/bmj.309.6962.1128" TargetMode="External"/>
<Relationship Id="rId223" Type="http://schemas.openxmlformats.org/officeDocument/2006/relationships/hyperlink" Target="https://doi.org/10.1111/j.1471-1842.2009.00848.x" TargetMode="External"/>
<Relationship Id="rId224" Type="http://schemas.openxmlformats.org/officeDocument/2006/relationships/hyperlink" Target="https://doi.org/10.5152/balkanmedj.2014.1408" TargetMode="External"/>
<Relationship Id="rId225" Type="http://schemas.openxmlformats.org/officeDocument/2006/relationships/hyperlink" Target="https://doi.org/10.5123/s1679-49742017000300022" TargetMode="External"/>
<Relationship Id="rId226" Type="http://schemas.openxmlformats.org/officeDocument/2006/relationships/hyperlink" Target="https://doi.org/10.1016/j.jclinepi.2017.02.016" TargetMode="External"/>
<Relationship Id="rId227" Type="http://schemas.openxmlformats.org/officeDocument/2006/relationships/hyperlink" Target="https://doi.org/10.1590/1980-265x-tce-2017-0311" TargetMode="External"/>
<Relationship Id="rId228" Type="http://schemas.openxmlformats.org/officeDocument/2006/relationships/hyperlink" Target="https://doi.org/10.1053/j.semnuclmed.2018.11.005" TargetMode="External"/>
<Relationship Id="rId229" Type="http://schemas.openxmlformats.org/officeDocument/2006/relationships/hyperlink" Target="https://doi.org/10.1002/ped4.12166" TargetMode="External"/>
<Relationship Id="rId230" Type="http://schemas.openxmlformats.org/officeDocument/2006/relationships/hyperlink" Target="https://doi.org/10.1186/s12967-020-02540-4" TargetMode="External"/>
<Relationship Id="rId231" Type="http://schemas.openxmlformats.org/officeDocument/2006/relationships/hyperlink" Target="https://doi.org/10.1016/j.jclinepi.2021.04.013" TargetMode="External"/>
<Relationship Id="rId232" Type="http://schemas.openxmlformats.org/officeDocument/2006/relationships/hyperlink" Target="https://doi.org/10.1002/cjs.11719" TargetMode="External"/>
<Relationship Id="rId233" Type="http://schemas.openxmlformats.org/officeDocument/2006/relationships/hyperlink" Target="https://doi.org/10.1016/j.jbusres.2021.04.070" TargetMode="External"/>
<Relationship Id="rId234" Type="http://schemas.openxmlformats.org/officeDocument/2006/relationships/hyperlink" Target="https://doi.org/10.1002/joe.22229" TargetMode="External"/>
<Relationship Id="rId235" Type="http://schemas.openxmlformats.org/officeDocument/2006/relationships/hyperlink" Target="https://doi.org/10.1016/j.aller.2013.03.008" TargetMode="External"/>
<Relationship Id="rId236" Type="http://schemas.openxmlformats.org/officeDocument/2006/relationships/hyperlink" Target="https://doi.org/10.1093/aje/kwi014" TargetMode="External"/>
<Relationship Id="rId237" Type="http://schemas.openxmlformats.org/officeDocument/2006/relationships/hyperlink" Target="https://doi.org/10.4103/ijpsym.ijpsym_504_19" TargetMode="External"/>
<Relationship Id="rId238" Type="http://schemas.openxmlformats.org/officeDocument/2006/relationships/hyperlink" Target="https://doi.org/10.21105/joss.02763" TargetMode="External"/>
<Relationship Id="rId239" Type="http://schemas.openxmlformats.org/officeDocument/2006/relationships/hyperlink" Target="https://doi.org/10.1097/sih.0000000000000150" TargetMode="External"/>
<Relationship Id="rId240" Type="http://schemas.openxmlformats.org/officeDocument/2006/relationships/hyperlink" Target="https://doi.org/10.18637/jss.v048.i02" TargetMode="External"/>
<Relationship Id="rId241" Type="http://schemas.openxmlformats.org/officeDocument/2006/relationships/hyperlink" Target="https://CRAN.R-project.org/package=semTools" TargetMode="External"/>
<Relationship Id="rId242" Type="http://schemas.openxmlformats.org/officeDocument/2006/relationships/hyperlink" Target="https://CRAN.R-project.org/package=psych" TargetMode="External"/>
<Relationship Id="rId243" Type="http://schemas.openxmlformats.org/officeDocument/2006/relationships/hyperlink" Target="https://doi.org/10.1146/annurev-polisci-041719-102556" TargetMode="External"/>
<Relationship Id="rId244" Type="http://schemas.openxmlformats.org/officeDocument/2006/relationships/hyperlink" Target="https://doi.org/10.1086/266577" TargetMode="External"/>
<Relationship Id="rId245" Type="http://schemas.openxmlformats.org/officeDocument/2006/relationships/hyperlink" Target="https://doi.org/10.1177/001316446002000104" TargetMode="External"/>
<Relationship Id="rId246" Type="http://schemas.openxmlformats.org/officeDocument/2006/relationships/hyperlink" Target="https://doi.org/10.1098/rsta.1900.0022" TargetMode="External"/>
<Relationship Id="rId247" Type="http://schemas.openxmlformats.org/officeDocument/2006/relationships/hyperlink" Target="https://doi.org/10.2307/3315487" TargetMode="External"/>
<Relationship Id="rId248" Type="http://schemas.openxmlformats.org/officeDocument/2006/relationships/hyperlink" Target="https://CRAN.R-project.org/package=psych" TargetMode="External"/>
<Relationship Id="rId249" Type="http://schemas.openxmlformats.org/officeDocument/2006/relationships/hyperlink" Target="https://doi.org/10.1007/s11136-021-02822-4" TargetMode="External"/>
<Relationship Id="rId250" Type="http://schemas.openxmlformats.org/officeDocument/2006/relationships/hyperlink" Target="https://doi.org/10.1111/jan.12402" TargetMode="External"/>
<Relationship Id="rId251" Type="http://schemas.openxmlformats.org/officeDocument/2006/relationships/hyperlink" Target="https://doi.org/10.1016/j.jclinepi.2010.03.002" TargetMode="External"/>
<Relationship Id="rId252" Type="http://schemas.openxmlformats.org/officeDocument/2006/relationships/hyperlink" Target="https://doi.org/10.1186/1472-6920-4-13" TargetMode="External"/>
<Relationship Id="rId253" Type="http://schemas.openxmlformats.org/officeDocument/2006/relationships/hyperlink" Target="https://doi.org/10.1136/bmj.315.7107.540" TargetMode="External"/>
<Relationship Id="rId254" Type="http://schemas.openxmlformats.org/officeDocument/2006/relationships/hyperlink" Target="https://CRAN.R-project.org/package=riskyr" TargetMode="External"/>
<Relationship Id="rId255" Type="http://schemas.openxmlformats.org/officeDocument/2006/relationships/hyperlink" Target="https://doi.org/10.18637/jss.v028.i05" TargetMode="External"/>
<Relationship Id="rId256" Type="http://schemas.openxmlformats.org/officeDocument/2006/relationships/hyperlink" Target="https://doi.org/10.1002/jrsm.26" TargetMode="External"/>
<Relationship Id="rId257" Type="http://schemas.openxmlformats.org/officeDocument/2006/relationships/hyperlink" Target="https://CRAN.R-project.org/package=mada" TargetMode="External"/>
<Relationship Id="rId258" Type="http://schemas.openxmlformats.org/officeDocument/2006/relationships/hyperlink" Target="https://doi.org/10.1016/s2589-7500(22)00188-1" TargetMode="External"/>
<Relationship Id="rId259" Type="http://schemas.openxmlformats.org/officeDocument/2006/relationships/hyperlink" Target="https://doi.org/10.1007/s00180-021-01080-9" TargetMode="External"/>
<Relationship Id="rId260" Type="http://schemas.openxmlformats.org/officeDocument/2006/relationships/hyperlink" Target="https://doi.org/10.1136/bmj.h5527" TargetMode="External"/>
<Relationship Id="rId261" Type="http://schemas.openxmlformats.org/officeDocument/2006/relationships/hyperlink" Target="https://doi.org/10.7326/0003-4819-147-8-200710160-00010" TargetMode="External"/>
<Relationship Id="rId262" Type="http://schemas.openxmlformats.org/officeDocument/2006/relationships/hyperlink" Target="https://doi.org/10.1159/000080576" TargetMode="External"/>
<Relationship Id="rId263" Type="http://schemas.openxmlformats.org/officeDocument/2006/relationships/hyperlink" Target="https://doi.org/10.1136/bmj.d561" TargetMode="External"/>
<Relationship Id="rId264" Type="http://schemas.openxmlformats.org/officeDocument/2006/relationships/hyperlink" Target="https://doi.org/10.1186/s12874-022-01786-4" TargetMode="External"/>
<Relationship Id="rId265" Type="http://schemas.openxmlformats.org/officeDocument/2006/relationships/hyperlink" Target="https://doi.org/10.1136/bmj.323.7321.1123" TargetMode="External"/>
<Relationship Id="rId266" Type="http://schemas.openxmlformats.org/officeDocument/2006/relationships/hyperlink" Target="https://doi.org/10.4172/2155-6180.1000334" TargetMode="External"/>
<Relationship Id="rId267" Type="http://schemas.openxmlformats.org/officeDocument/2006/relationships/hyperlink" Target="https://doi.org/10.1080/00031305.1983.10483133" TargetMode="External"/>
<Relationship Id="rId268" Type="http://schemas.openxmlformats.org/officeDocument/2006/relationships/hyperlink" Target="https://doi.org/10.1002/(sici)1097-0258(19971030)16:20&lt;2349::aid-sim667&gt;3.0.co;2-e" TargetMode="External"/>
<Relationship Id="rId269" Type="http://schemas.openxmlformats.org/officeDocument/2006/relationships/hyperlink" Target="https://doi.org/10.1177/009286150804200402" TargetMode="External"/>
<Relationship Id="rId270" Type="http://schemas.openxmlformats.org/officeDocument/2006/relationships/hyperlink" Target="https://doi.org/10.1016/s0140-6736(00)02039-0" TargetMode="External"/>
<Relationship Id="rId271" Type="http://schemas.openxmlformats.org/officeDocument/2006/relationships/hyperlink" Target="https://doi.org/10.2147/clep.s161508" TargetMode="External"/>
<Relationship Id="rId272" Type="http://schemas.openxmlformats.org/officeDocument/2006/relationships/hyperlink" Target="https://doi.org/10.1186/s12874-019-0750-8" TargetMode="External"/>
<Relationship Id="rId273" Type="http://schemas.openxmlformats.org/officeDocument/2006/relationships/hyperlink" Target="https://doi.org/10.1136/bmj.319.7203.185" TargetMode="External"/>
<Relationship Id="rId274" Type="http://schemas.openxmlformats.org/officeDocument/2006/relationships/hyperlink" Target="http://dx.doi.org/10.31234/osf.io/qftwg" TargetMode="External"/>
<Relationship Id="rId275" Type="http://schemas.openxmlformats.org/officeDocument/2006/relationships/hyperlink" Target="https://doi.org/10.1016/j.jclinepi.2003.08.009" TargetMode="External"/>
<Relationship Id="rId276" Type="http://schemas.openxmlformats.org/officeDocument/2006/relationships/hyperlink" Target="https://doi.org/10.1136/bmj.313.7060.808" TargetMode="External"/>
<Relationship Id="rId277" Type="http://schemas.openxmlformats.org/officeDocument/2006/relationships/hyperlink" Target="https://doi.org/10.1136/bmj.326.7382.219" TargetMode="External"/>
<Relationship Id="rId278" Type="http://schemas.openxmlformats.org/officeDocument/2006/relationships/hyperlink" Target="https://doi.org/10.1016/s0197-2456(97)00147-5" TargetMode="External"/>
<Relationship Id="rId279" Type="http://schemas.openxmlformats.org/officeDocument/2006/relationships/hyperlink" Target="https://doi.org/10.1186/1745-6215-15-139" TargetMode="External"/>
<Relationship Id="rId280" Type="http://schemas.openxmlformats.org/officeDocument/2006/relationships/hyperlink" Target="https://doi.org/10.1002/sim.9592" TargetMode="External"/>
<Relationship Id="rId281" Type="http://schemas.openxmlformats.org/officeDocument/2006/relationships/hyperlink" Target="https://doi.org/10.7326/0003-4819-152-11-201006010-00232" TargetMode="External"/>
<Relationship Id="rId282" Type="http://schemas.openxmlformats.org/officeDocument/2006/relationships/hyperlink" Target="https://CRAN.R-project.org/package=consort" TargetMode="External"/>
<Relationship Id="rId283" Type="http://schemas.openxmlformats.org/officeDocument/2006/relationships/hyperlink" Target="https://doi.org/10.1016/j.jclinepi.2022.10.003" TargetMode="External"/>
<Relationship Id="rId284" Type="http://schemas.openxmlformats.org/officeDocument/2006/relationships/hyperlink" Target="https://doi.org/10.1186/1471-2288-8-79" TargetMode="External"/>
<Relationship Id="rId285" Type="http://schemas.openxmlformats.org/officeDocument/2006/relationships/hyperlink" Target="https://doi.org/10.1007/s00134-023-07163-z" TargetMode="External"/>
<Relationship Id="rId286" Type="http://schemas.openxmlformats.org/officeDocument/2006/relationships/hyperlink" Target="https://doi.org/10.1186/2046-4053-4-1" TargetMode="External"/>
<Relationship Id="rId287" Type="http://schemas.openxmlformats.org/officeDocument/2006/relationships/hyperlink" Target="https://doi.org/10.1002/cl2.1230" TargetMode="External"/>
<Relationship Id="rId288" Type="http://schemas.openxmlformats.org/officeDocument/2006/relationships/hyperlink" Target="https://doi.org/10.1002/cl2.1230" TargetMode="External"/>
<Relationship Id="rId289" Type="http://schemas.openxmlformats.org/officeDocument/2006/relationships/hyperlink" Target="https://doi.org/10.1371/journal.pmed.1003583" TargetMode="External"/>
<Relationship Id="rId290" Type="http://schemas.openxmlformats.org/officeDocument/2006/relationships/hyperlink" Target="https://doi.org/10.1371/journal.pone.0262918" TargetMode="External"/>
<Relationship Id="rId291" Type="http://schemas.openxmlformats.org/officeDocument/2006/relationships/hyperlink" Target="https://doi.org/10.1186/s13063-022-06515-2" TargetMode="External"/>
<Relationship Id="rId292" Type="http://schemas.openxmlformats.org/officeDocument/2006/relationships/hyperlink" Target="https://doi.org/10.1161/circulationaha.121.055393" TargetMode="External"/>
<Relationship Id="rId293" Type="http://schemas.openxmlformats.org/officeDocument/2006/relationships/hyperlink" Target="https://doi.org/10.1016/j.jclinepi.2021.01.008" TargetMode="External"/>
<Relationship Id="rId294" Type="http://schemas.openxmlformats.org/officeDocument/2006/relationships/hyperlink" Target="https://doi.org/10.1016/j.urology.2020.05.002" TargetMode="External"/>
<Relationship Id="rId295" Type="http://schemas.openxmlformats.org/officeDocument/2006/relationships/hyperlink" Target="https://doi.org/10.1097/ju.0000000000000001" TargetMode="External"/>
<Relationship Id="rId296" Type="http://schemas.openxmlformats.org/officeDocument/2006/relationships/hyperlink" Target="https://doi.org/10.1001/jama.2017.18556" TargetMode="External"/>
<Relationship Id="rId297" Type="http://schemas.openxmlformats.org/officeDocument/2006/relationships/hyperlink" Target="https://doi.org/10.1016/j.ijnurstu.2014.09.006" TargetMode="External"/>
<Relationship Id="rId298" Type="http://schemas.openxmlformats.org/officeDocument/2006/relationships/hyperlink" Target="https://doi.org/10.1371/journal.pbio.1002128" TargetMode="External"/>
<Relationship Id="rId299" Type="http://schemas.openxmlformats.org/officeDocument/2006/relationships/hyperlink" Target="https://doi.org/10.1002/sim.6265" TargetMode="External"/>
<Relationship Id="rId300" Type="http://schemas.openxmlformats.org/officeDocument/2006/relationships/hyperlink" Target="https://doi.org/10.1136/bmj.a2201" TargetMode="External"/>
<Relationship Id="rId301" Type="http://schemas.openxmlformats.org/officeDocument/2006/relationships/hyperlink" Target="https://doi.org/10.1111/j.1464-5491.2004.01443.x" TargetMode="External"/>
<Relationship Id="rId302" Type="http://schemas.openxmlformats.org/officeDocument/2006/relationships/hyperlink" Target="https://doi.org/10.1136/bjsports-2020-103652" TargetMode="External"/>
<Relationship Id="rId303" Type="http://schemas.openxmlformats.org/officeDocument/2006/relationships/hyperlink" Target="https://doi.org/10.1111/jcpt.13102" TargetMode="Externa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8.png"/>
<Relationship Id="rId3" Type="http://schemas.openxmlformats.org/officeDocument/2006/relationships/image" Target="../media/image7.png"/>
<Relationship Id="rId2" Type="http://schemas.openxmlformats.org/officeDocument/2006/relationships/image" Target="../media/image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egtomean/versions/1.1/topics/cordata" TargetMode="External"/>
<Relationship Id="rId4" Type="http://schemas.openxmlformats.org/officeDocument/2006/relationships/hyperlink" Target="https://www.rdocumentation.org/packages/regtomean/versions/1.1/topics/meechua_reg" TargetMode="External"/>
<Relationship Id="rId2" Type="http://schemas.openxmlformats.org/officeDocument/2006/relationships/image" Target="../media/image9.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4" Type="http://schemas.openxmlformats.org/officeDocument/2006/relationships/hyperlink" Target="https://docs.posit.co/ide/user/" TargetMode="External"/>
<Relationship Id="rId5" Type="http://schemas.openxmlformats.org/officeDocument/2006/relationships/hyperlink" Target="https://posit.co/download/rstudio-desktop/" TargetMode="External"/>
<Relationship Id="rId6" Type="http://schemas.openxmlformats.org/officeDocument/2006/relationships/hyperlink" Target="(https://cran.r-project.org)" TargetMode="External"/>
<Relationship Id="rId7" Type="http://schemas.openxmlformats.org/officeDocument/2006/relationships/hyperlink" Target="https://jasp-stats.org" TargetMode="External"/>
<Relationship Id="rId8" Type="http://schemas.openxmlformats.org/officeDocument/2006/relationships/hyperlink" Target="https://www.jamovi.org" TargetMode="External"/>
<Relationship Id="rId9" Type="http://schemas.openxmlformats.org/officeDocument/2006/relationships/hyperlink" Target="https://www.blueskystatistics.com" TargetMode="External"/>
<Relationship Id="rId3" Type="http://schemas.openxmlformats.org/officeDocument/2006/relationships/image" Target="../media/image11.jpg"/>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cran.r-project.org)" TargetMode="External"/>
<Relationship Id="rId4" Type="http://schemas.openxmlformats.org/officeDocument/2006/relationships/hyperlink" Target="(https://cran.r-project.org)" TargetMode="External"/>
<Relationship Id="rId5" Type="http://schemas.openxmlformats.org/officeDocument/2006/relationships/hyperlink" Target="https://www.rdocumentation.org/packages/utils/versions/3.6.2/topics/install.packages" TargetMode="External"/>
<Relationship Id="rId6" Type="http://schemas.openxmlformats.org/officeDocument/2006/relationships/hyperlink" Target="https://www.rdocumentation.org/packages/utils/versions/3.6.2/topics/library" TargetMode="External"/>
<Relationship Id="rId7" Type="http://schemas.openxmlformats.org/officeDocument/2006/relationships/hyperlink" Target="https://www.rdocumentation.org/packages/utils/versions/3.6.2/topics/require" TargetMode="External"/>
<Relationship Id="rId8" Type="http://schemas.openxmlformats.org/officeDocument/2006/relationships/hyperlink" Target="https://www.rdocumentation.org/packages/utils/versions/3.6.2/topics/installed.packages" TargetMode="External"/>
<Relationship Id="rId9" Type="http://schemas.openxmlformats.org/officeDocument/2006/relationships/hyperlink" Target="https://www.rdocumentation.org/packages/utils/versions/3.6.2/topics/update.packages" TargetMode="External"/>
<Relationship Id="rId10" Type="http://schemas.openxmlformats.org/officeDocument/2006/relationships/hyperlink" Target="https://www.rdocumentation.org/packages/formatR/versions/1.14/topics/tidy_source" TargetMode="External"/>
<Relationship Id="rId11" Type="http://schemas.openxmlformats.org/officeDocument/2006/relationships/hyperlink" Target="https://www.rdocumentation.org/packages/styler/versions/1.10.1/topics/style_file" TargetMode="External"/>
<Relationship Id="rId12" Type="http://schemas.openxmlformats.org/officeDocument/2006/relationships/hyperlink" Target="https://www.rdocumentation.org/packages/lintr/versions/3.1.0/topics/lint"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bookdown/versions/0.35/topics/gitbook"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epub_book" TargetMode="External"/>
<Relationship Id="rId6" Type="http://schemas.openxmlformats.org/officeDocument/2006/relationships/hyperlink" Target="https://www.rdocumentation.org/packages/bookdown/versions/0.35/topics/html_document2" TargetMode="External"/>
<Relationship Id="rId7" Type="http://schemas.openxmlformats.org/officeDocument/2006/relationships/hyperlink" Target="https://www.rdocumentation.org/packages/rmarkdown/versions/2.24/topics/render" TargetMode="External"/>
<Relationship Id="rId8" Type="http://schemas.openxmlformats.org/officeDocument/2006/relationships/hyperlink" Target="https://www.rdocumentation.org/packages/officedown/versions/0.3.0/topics/rdocx_document" TargetMode="External"/>
<Relationship Id="rId9" Type="http://schemas.openxmlformats.org/officeDocument/2006/relationships/hyperlink" Target="https://www.rdocumentation.org/packages/officedown/versions/0.3.0/topics/rpptx_document" TargetMode="External"/>
<Relationship Id="rId10" Type="http://schemas.openxmlformats.org/officeDocument/2006/relationships/hyperlink" Target="https://www.rdocumentation.org/packages/bookdown/versions/0.35/topics/gitbook" TargetMode="External"/>
<Relationship Id="rId11" Type="http://schemas.openxmlformats.org/officeDocument/2006/relationships/hyperlink" Target="https://www.rdocumentation.org/packages/bookdown/versions/0.35/topics/pdf_book" TargetMode="External"/>
<Relationship Id="rId12" Type="http://schemas.openxmlformats.org/officeDocument/2006/relationships/hyperlink" Target="https://www.rdocumentation.org/packages/bookdown/versions/0.35/topics/epub_book" TargetMode="External"/>
<Relationship Id="rId13" Type="http://schemas.openxmlformats.org/officeDocument/2006/relationships/hyperlink" Target="https://www.rdocumentation.org/packages/bookdown/versions/0.35/topics/html_document2" TargetMode="External"/>
<Relationship Id="rId14" Type="http://schemas.openxmlformats.org/officeDocument/2006/relationships/hyperlink" Target="https://www.rdocumentation.org/packages/projects/versions/2.1.3/topics/setup_projects"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choosealicense.com/licenses/" TargetMode="External"/>
<Relationship Id="rId4" Type="http://schemas.openxmlformats.org/officeDocument/2006/relationships/hyperlink" Target="https://www.rdocumentation.org/packages/utils/versions/3.6.2/topics/citation" TargetMode="External"/>
<Relationship Id="rId5" Type="http://schemas.openxmlformats.org/officeDocument/2006/relationships/hyperlink" Target="https://www.rdocumentation.org/packages/grateful/versions/0.2.0/topics/cite_packages" TargetMode="External"/>
<Relationship Id="rId6" Type="http://schemas.openxmlformats.org/officeDocument/2006/relationships/hyperlink" Target="https://www.rdocumentation.org/packages/utils/versions/3.6.2/topics/sessionInfo"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ikert/versions/1.3.5/topics/likert"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fortify/versions/0.4.16/topics/ggdistribution" TargetMode="External"/>
<Relationship Id="rId8" Type="http://schemas.openxmlformats.org/officeDocument/2006/relationships/image" Target="../media/image14.png"/>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a.fail"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base/versions/3.6.2/topics/duplicated"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flextable/html/flextable.html" TargetMode="External"/>
<Relationship Id="rId3" Type="http://schemas.openxmlformats.org/officeDocument/2006/relationships/hyperlink" Target="https://search.r-project.org/CRAN/refmans/flextable/html/as_flextable.html" TargetMode="External"/>
<Relationship Id="rId4" Type="http://schemas.openxmlformats.org/officeDocument/2006/relationships/hyperlink" Target="https://search.r-project.org/CRAN/refmans/flextable/html/save_as_docx.html" TargetMode="External"/>
<Relationship Id="rId5" Type="http://schemas.openxmlformats.org/officeDocument/2006/relationships/hyperlink" Target="https://search.r-project.org/CRAN/refmans/rempsyc/html/nice_table.html" TargetMode="External"/>
<Relationship Id="rId6" Type="http://schemas.openxmlformats.org/officeDocument/2006/relationships/hyperlink" Target="https://search.r-project.org/CRAN/refmans/table1/html/table1.html" TargetMode="External"/>
<Relationship Id="rId7" Type="http://schemas.openxmlformats.org/officeDocument/2006/relationships/hyperlink" Target="https://search.r-project.org/CRAN/refmans/gtsummary/html/tbl_summary.html"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2023-2024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Descricao</a:t>
            </a:r>
          </a:p>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6"/>
              </a:rPr>
              <a:t>diag-stats.R</a:t>
            </a:r>
          </a:p>
          <a:p>
            <a:pPr lvl="0"/>
            <a:r>
              <a:rPr>
                <a:hlinkClick r:id="rId7"/>
              </a:rPr>
              <a:t>dtROC.R</a:t>
            </a:r>
          </a:p>
          <a:p>
            <a:pPr lvl="0"/>
            <a:r>
              <a:rPr>
                <a:hlinkClick r:id="rId8"/>
              </a:rPr>
              <a:t>stROC.R</a:t>
            </a:r>
          </a:p>
          <a:p>
            <a:pPr lvl="0" indent="0" marL="0">
              <a:buNone/>
            </a:pPr>
          </a:p>
          <a:p>
            <a:pPr lvl="0" indent="0" marL="0">
              <a:buNone/>
            </a:pPr>
          </a:p>
          <a:p>
            <a:pPr lvl="0" indent="0" marL="0">
              <a:spcBef>
                <a:spcPts val="3000"/>
              </a:spcBef>
              <a:buNone/>
            </a:pPr>
            <a:r>
              <a:rPr b="1"/>
              <a:t>Ensaio experimental aleatorizado</a:t>
            </a:r>
          </a:p>
          <a:p>
            <a:pPr lvl="0" indent="0" marL="0">
              <a:buNone/>
            </a:pPr>
          </a:p>
          <a:p>
            <a:pPr lvl="0"/>
            <a:r>
              <a:rPr>
                <a:hlinkClick r:id="rId9"/>
              </a:rPr>
              <a:t>RCT-Figure1.R</a:t>
            </a:r>
          </a:p>
          <a:p>
            <a:pPr lvl="0"/>
            <a:r>
              <a:rPr>
                <a:hlinkClick r:id="rId10"/>
              </a:rPr>
              <a:t>RCT-Missingness.R</a:t>
            </a:r>
          </a:p>
          <a:p>
            <a:pPr lvl="0"/>
            <a:r>
              <a:rPr>
                <a:hlinkClick r:id="rId11"/>
              </a:rPr>
              <a:t>RCT-Table1.R</a:t>
            </a:r>
          </a:p>
          <a:p>
            <a:pPr lvl="0"/>
            <a:r>
              <a:rPr>
                <a:hlinkClick r:id="rId12"/>
              </a:rPr>
              <a:t>RCT-Table2a.R</a:t>
            </a:r>
          </a:p>
          <a:p>
            <a:pPr lvl="0"/>
            <a:r>
              <a:rPr>
                <a:hlinkClick r:id="rId13"/>
              </a:rPr>
              <a:t>RCT-Table2b.R</a:t>
            </a:r>
          </a:p>
          <a:p>
            <a:pPr lvl="0"/>
            <a:r>
              <a:rPr>
                <a:hlinkClick r:id="rId14"/>
              </a:rPr>
              <a:t>RCT-Table3.R</a:t>
            </a:r>
          </a:p>
          <a:p>
            <a:pPr lvl="0" indent="0" marL="0">
              <a:buNone/>
            </a:pPr>
          </a:p>
          <a:p>
            <a:pPr lvl="0" indent="0" marL="0">
              <a:buNone/>
            </a:pPr>
          </a:p>
          <a:p>
            <a:pPr lvl="0" indent="0" marL="0">
              <a:spcBef>
                <a:spcPts val="3000"/>
              </a:spcBef>
              <a:buNone/>
            </a:pPr>
            <a:r>
              <a:rPr b="1"/>
              <a:t>Ensaio experimental cruzado</a:t>
            </a:r>
          </a:p>
          <a:p>
            <a:pPr lvl="0" indent="0" marL="0">
              <a:buNone/>
            </a:pPr>
          </a:p>
          <a:p>
            <a:pPr lvl="0"/>
            <a:r>
              <a:rPr>
                <a:hlinkClick r:id="rId15"/>
              </a:rPr>
              <a:t>crossover.R</a:t>
            </a:r>
          </a:p>
          <a:p>
            <a:pPr lvl="0"/>
            <a:r>
              <a:rPr>
                <a:hlinkClick r:id="rId16"/>
              </a:rPr>
              <a:t>RSTR-crossover-trial.R</a:t>
            </a:r>
          </a:p>
          <a:p>
            <a:pPr lvl="0" indent="0" marL="0">
              <a:buNone/>
            </a:pPr>
          </a:p>
          <a:p>
            <a:pPr lvl="0" indent="0" marL="0">
              <a:buNone/>
            </a:pPr>
          </a:p>
          <a:p>
            <a:pPr lvl="0" indent="0" marL="0">
              <a:spcBef>
                <a:spcPts val="3000"/>
              </a:spcBef>
              <a:buNone/>
            </a:pPr>
            <a:r>
              <a:rPr b="1"/>
              <a:t>Propriedades psicometricas</a:t>
            </a:r>
          </a:p>
          <a:p>
            <a:pPr lvl="0" indent="0" marL="0">
              <a:buNone/>
            </a:pPr>
          </a:p>
          <a:p>
            <a:pPr lvl="0"/>
            <a:r>
              <a:rPr>
                <a:hlinkClick r:id="rId17"/>
              </a:rPr>
              <a:t>reliability-kappa-icc.R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59</a:t>
            </a:r>
            <a:r>
              <a:rPr/>
              <a:t> fornece a função </a:t>
            </a:r>
            <a:r>
              <a:rPr i="1">
                <a:hlinkClick r:id="rId20"/>
              </a:rPr>
              <a:t>source</a:t>
            </a:r>
            <a:r>
              <a:rPr/>
              <a:t> para abrir um arquivo .R com script e executar seus comandos.</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8337">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8337">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8337">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Plano de análise</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193</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Estimação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estimativa?</a:t>
            </a:r>
          </a:p>
          <a:p>
            <a:pPr lvl="0"/>
            <a:r>
              <a:rPr/>
              <a:t>Estimativa é o valor de uma variável de interesse calculado a partir de uma amostra.[REF]</a:t>
            </a:r>
          </a:p>
          <a:p>
            <a:pPr lvl="0" indent="0" marL="0">
              <a:buNone/>
            </a:pPr>
          </a:p>
          <a:p>
            <a:pPr lvl="0" indent="0" marL="0">
              <a:spcBef>
                <a:spcPts val="3000"/>
              </a:spcBef>
              <a:buNone/>
            </a:pPr>
            <a:r>
              <a:rPr b="1"/>
              <a:t>O que é estimativa pontual?</a:t>
            </a:r>
          </a:p>
          <a:p>
            <a:pPr lvl="0"/>
            <a:r>
              <a:rPr/>
              <a:t>Estimativa pontual é o valor único de uma variável de interesse calculado a partir de uma amostra.[REF]</a:t>
            </a:r>
          </a:p>
          <a:p>
            <a:pPr lvl="0" indent="0" marL="0">
              <a:buNone/>
            </a:pPr>
          </a:p>
          <a:p>
            <a:pPr lvl="0" indent="0" marL="0">
              <a:spcBef>
                <a:spcPts val="3000"/>
              </a:spcBef>
              <a:buNone/>
            </a:pPr>
            <a:r>
              <a:rPr b="1"/>
              <a:t>O que é estimativa intervalar?</a:t>
            </a:r>
          </a:p>
          <a:p>
            <a:pPr lvl="0"/>
            <a:r>
              <a:rPr/>
              <a:t>Estimativa intervalar é um intervalo de valores de uma variável de interesse calculado a partir de uma amostra.[REF]</a:t>
            </a:r>
          </a:p>
          <a:p>
            <a:pPr lvl="0" indent="0" marL="0">
              <a:buNone/>
            </a:pPr>
          </a:p>
          <a:p>
            <a:pPr lvl="0" indent="0" marL="0">
              <a:spcBef>
                <a:spcPts val="3000"/>
              </a:spcBef>
              <a:buNone/>
            </a:pPr>
            <a:r>
              <a:rPr b="1"/>
              <a:t>O que é estimativa de parâmetro?</a:t>
            </a:r>
          </a:p>
          <a:p>
            <a:pPr lvl="0"/>
            <a:r>
              <a:rPr/>
              <a:t>Estimativa de parâmetro é o valor de uma variável de interesse calculado a partir de uma amostra que representa o valor da população.[REF]</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194</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195</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covariância?</a:t>
                </a:r>
              </a:p>
              <a:p>
                <a:pPr lvl="0"/>
                <a:r>
                  <a:rPr/>
                  <a:t>.[REF]</a:t>
                </a:r>
              </a:p>
              <a:p>
                <a:pPr lvl="0" indent="0" marL="0">
                  <a:buNone/>
                </a:pPr>
              </a:p>
              <a:p>
                <a:pPr lvl="0" indent="0" marL="0">
                  <a:spcBef>
                    <a:spcPts val="3000"/>
                  </a:spcBef>
                  <a:buNone/>
                </a:pPr>
                <a:r>
                  <a:rPr b="1"/>
                  <a:t>O que é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101,196,197</a:t>
                </a:r>
              </a:p>
              <a:p>
                <a:pPr lvl="0"/>
                <a:r>
                  <a:rPr/>
                  <a:t>Valores de correlação positivos representam uma relação direta entre as variáveis, tal que valores maiores de uma variável estão associados a valores maiores de outra variável.</a:t>
                </a:r>
                <a:r>
                  <a:rPr baseline="30000"/>
                  <a:t>196,197</a:t>
                </a:r>
              </a:p>
              <a:p>
                <a:pPr lvl="0"/>
                <a:r>
                  <a:rPr/>
                  <a:t>Valores de correlação negativos representam uma relação indireta (ou inversa) entre as variáveis, tal que valores maiores (menores) de uma variável estão associados a valores maiores (menores) de outra variável.</a:t>
                </a:r>
                <a:r>
                  <a:rPr baseline="30000"/>
                  <a:t>196,197</a:t>
                </a:r>
              </a:p>
              <a:p>
                <a:pPr lvl="0"/>
                <a:r>
                  <a:rPr/>
                  <a:t>Valores de correlação próximos de </a:t>
                </a:r>
                <a14:m>
                  <m:oMath xmlns:m="http://schemas.openxmlformats.org/officeDocument/2006/math">
                    <m:r>
                      <m:t>0</m:t>
                    </m:r>
                  </m:oMath>
                </a14:m>
                <a:r>
                  <a:rPr/>
                  <a:t> representam a inexistência de relação entre as variáveis.</a:t>
                </a:r>
                <a:r>
                  <a:rPr baseline="30000"/>
                  <a:t>196,197</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196</a:t>
                </a:r>
              </a:p>
              <a:p>
                <a:pPr lvl="0"/>
                <a:r>
                  <a:rPr/>
                  <a:t>Tamanhos de efeito grande (ou qualquer outro) não representam necessariamente uma relação de concordância ou confiabilidade entre as variáveis.</a:t>
                </a:r>
                <a:r>
                  <a:rPr baseline="30000"/>
                  <a:t>196</a:t>
                </a:r>
              </a:p>
              <a:p>
                <a:pPr lvl="0"/>
                <a:r>
                  <a:rPr/>
                  <a:t>Uma escala de medição grosseira (isto é,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62</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62</a:t>
                </a:r>
              </a:p>
              <a:p>
                <a:pPr lvl="0" indent="0" marL="0">
                  <a:buNone/>
                </a:pPr>
              </a:p>
              <a:p>
                <a:pPr lvl="0" indent="0" marL="0">
                  <a:buNone/>
                </a:pPr>
              </a:p>
              <a:p>
                <a:pPr lvl="0" indent="0" marL="0">
                  <a:buNone/>
                </a:pPr>
                <a:r>
                  <a:rPr/>
                  <a:t>O pacote </a:t>
                </a:r>
                <a:r>
                  <a:rPr i="1"/>
                  <a:t>psychmeta</a:t>
                </a:r>
                <a:r>
                  <a:rPr baseline="30000"/>
                  <a:t>198</a:t>
                </a:r>
                <a:r>
                  <a:rPr/>
                  <a:t> fornece a função </a:t>
                </a:r>
                <a:r>
                  <a:rPr i="1">
                    <a:hlinkClick r:id="rId2"/>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a:r>
                  <a:rPr/>
                  <a:t>Os coeficientes de correlação possuem suposições que, se violadas, podem levar a interpretações equivocadas. Nestes cenários, visualizar os dados e as relações entre as variáveis pode contribuir com a interpretação e utilidade dos coeficientes de correlação.</a:t>
                </a:r>
                <a:r>
                  <a:rPr baseline="30000"/>
                  <a:t>199</a:t>
                </a:r>
              </a:p>
              <a:p>
                <a:pPr lvl="0"/>
                <a:r>
                  <a:rPr/>
                  <a:t>O </a:t>
                </a:r>
                <a:r>
                  <a:rPr i="1"/>
                  <a:t>quarteto de Anscombe</a:t>
                </a:r>
                <a:r>
                  <a:rPr/>
                  <a:t> é um conjunto de quatro bancos de dados bivariados que possuem a mesma média, variância, correlação e regressão linear (até a 2a casa decimal), mas que são visualmente diferentes e, assim, demonstram a importância da análise gráfica da correlação.</a:t>
                </a:r>
                <a:r>
                  <a:rPr baseline="30000"/>
                  <a:t>199</a:t>
                </a:r>
              </a:p>
              <a:p>
                <a:pPr lvl="0" indent="0" marL="0">
                  <a:buNone/>
                </a:pPr>
              </a:p>
              <a:p>
                <a:pPr lvl="0" indent="0" marL="0">
                  <a:buNone/>
                </a:pPr>
              </a:p>
              <a:p>
                <a:pPr lvl="0" indent="0" marL="0">
                  <a:buNone/>
                </a:pPr>
              </a:p>
            </p:txBody>
          </p:sp>
        </mc:Choice>
      </mc:AlternateContent>
      <p:pic>
        <p:nvPicPr>
          <p:cNvPr descr="Ciencia-com-R_files/figure-pptx/anscombe-plot-1.png" id="4"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Gráfico de dispersão do Quarteto de Anscombe para representação gráfica de conjuntos de dados bivariados com parâmetros quase idênticos e relações muito distintas.</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anscombiser</a:t>
            </a:r>
            <a:r>
              <a:rPr baseline="30000"/>
              <a:t>200</a:t>
            </a:r>
            <a:r>
              <a:rPr/>
              <a:t> fornece a função </a:t>
            </a:r>
            <a:r>
              <a:rPr i="1">
                <a:hlinkClick r:id="rId4"/>
              </a:rPr>
              <a:t>anscombise</a:t>
            </a:r>
            <a:r>
              <a:rPr/>
              <a:t> para gerar bancos de dados que compartilham os mesmos valores de parâmetros do Quarteto de Anscombe.</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Coeficientes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coeficientes podem ser usados em análises de correlação?</a:t>
                </a:r>
              </a:p>
              <a:p>
                <a:pPr lvl="0"/>
                <a:r>
                  <a:rPr/>
                  <a:t>Coeficiente de correlação de Pearson (</a:t>
                </a:r>
                <a14:m>
                  <m:oMath xmlns:m="http://schemas.openxmlformats.org/officeDocument/2006/math">
                    <m:r>
                      <m:t>r</m:t>
                    </m:r>
                  </m:oMath>
                </a14:m>
                <a:r>
                  <a:rPr/>
                  <a:t>).</a:t>
                </a:r>
                <a:r>
                  <a:rPr baseline="30000"/>
                  <a:t>196,197</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196,197</a:t>
                </a:r>
              </a:p>
              <a:p>
                <a:pPr lvl="1"/>
                <a:r>
                  <a:rPr/>
                  <a:t>Tipo: paramétrico.</a:t>
                </a:r>
                <a:r>
                  <a:rPr baseline="30000"/>
                  <a:t>196,197</a:t>
                </a:r>
              </a:p>
              <a:p>
                <a:pPr lvl="1"/>
                <a:r>
                  <a:rPr/>
                  <a:t>Hipóteses:</a:t>
                </a:r>
                <a:r>
                  <a:rPr baseline="30000"/>
                  <a:t>197</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196,197</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64</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196</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196</a:t>
                </a:r>
              </a:p>
              <a:p>
                <a:pPr lvl="1"/>
                <a:r>
                  <a:rPr/>
                  <a:t>Tipo: paramétrico.</a:t>
                </a:r>
                <a:r>
                  <a:rPr baseline="30000"/>
                  <a:t>196</a:t>
                </a:r>
              </a:p>
              <a:p>
                <a:pPr lvl="1"/>
                <a:r>
                  <a:rPr/>
                  <a:t>Hipóteses:</a:t>
                </a:r>
                <a:r>
                  <a:rPr baseline="30000"/>
                  <a:t>196</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196</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64</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196,197</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196,197</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196,197</a:t>
                </a:r>
              </a:p>
              <a:p>
                <a:pPr lvl="1"/>
                <a:r>
                  <a:rPr/>
                  <a:t>Tipo: não-paramétrico.</a:t>
                </a:r>
                <a:r>
                  <a:rPr baseline="30000"/>
                  <a:t>196,197</a:t>
                </a:r>
              </a:p>
              <a:p>
                <a:pPr lvl="1"/>
                <a:r>
                  <a:rPr/>
                  <a:t>Hipóteses:</a:t>
                </a:r>
                <a:r>
                  <a:rPr baseline="30000"/>
                  <a:t>196,197</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196,197</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64</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a:r>
                  <a:rPr/>
                  <a:t>Coeficiente de Kendall (</a:t>
                </a:r>
                <a14:m>
                  <m:oMath xmlns:m="http://schemas.openxmlformats.org/officeDocument/2006/math">
                    <m:r>
                      <m:t>τ</m:t>
                    </m:r>
                  </m:oMath>
                </a14:m>
                <a:r>
                  <a:rPr/>
                  <a:t>).</a:t>
                </a:r>
                <a:r>
                  <a:rPr baseline="30000"/>
                  <a:t>196,197</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196,197</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196,197</a:t>
                </a:r>
              </a:p>
              <a:p>
                <a:pPr lvl="1"/>
                <a:r>
                  <a:rPr/>
                  <a:t>Tipo: não-paramétrico.</a:t>
                </a:r>
                <a:r>
                  <a:rPr baseline="30000"/>
                  <a:t>196,197</a:t>
                </a:r>
              </a:p>
              <a:p>
                <a:pPr lvl="1"/>
                <a:r>
                  <a:rPr/>
                  <a:t>Hipóteses:</a:t>
                </a:r>
                <a:r>
                  <a:rPr baseline="30000"/>
                  <a:t>196,197</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196,197</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64</a:t>
                </a:r>
                <a:r>
                  <a:rPr/>
                  <a:t> fornece a função </a:t>
                </a:r>
                <a:r>
                  <a:rPr i="1">
                    <a:hlinkClick r:id="rId5"/>
                  </a:rPr>
                  <a:t>cor.test</a:t>
                </a:r>
                <a:r>
                  <a:rPr/>
                  <a:t> para calcular o coeficiente Kendall </a:t>
                </a:r>
                <a14:m>
                  <m:oMath xmlns:m="http://schemas.openxmlformats.org/officeDocument/2006/math">
                    <m:r>
                      <m:t>τ</m:t>
                    </m:r>
                  </m:oMath>
                </a14:m>
                <a:r>
                  <a:rPr/>
                  <a:t>.</a:t>
                </a:r>
              </a:p>
              <a:p>
                <a:pPr lvl="0" indent="0" marL="0">
                  <a:buNone/>
                </a:pPr>
              </a:p>
              <a:p>
                <a:pPr lvl="0"/>
                <a:r>
                  <a:rPr/>
                  <a:t>Coeficiente Cramér (</a:t>
                </a:r>
                <a14:m>
                  <m:oMath xmlns:m="http://schemas.openxmlformats.org/officeDocument/2006/math">
                    <m:r>
                      <m:t>V</m:t>
                    </m:r>
                  </m:oMath>
                </a14:m>
                <a:r>
                  <a:rPr/>
                  <a:t>).[REF]</a:t>
                </a:r>
              </a:p>
              <a:p>
                <a:pPr lvl="1"/>
                <a:r>
                  <a:rPr/>
                  <a:t>O coeficiente Cramér (</a:t>
                </a:r>
                <a14:m>
                  <m:oMath xmlns:m="http://schemas.openxmlformats.org/officeDocument/2006/math">
                    <m:r>
                      <m:t>V</m:t>
                    </m:r>
                  </m:oMath>
                </a14:m>
                <a:r>
                  <a:rPr/>
                  <a:t>) avalia a força e direção da relação entre duas variáveis qualitativas.[REF]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V</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V</m:t>
                    </m:r>
                    <m:r>
                      <m:rPr>
                        <m:sty m:val="p"/>
                      </m:rPr>
                      <m:t>≠</m:t>
                    </m:r>
                    <m:r>
                      <m:t>0</m:t>
                    </m:r>
                  </m:oMath>
                </a14:m>
              </a:p>
              <a:p>
                <a:pPr lvl="1"/>
                <a:r>
                  <a:rPr/>
                  <a:t>Tamanho do efeito:[REF]</a:t>
                </a:r>
              </a:p>
              <a:p>
                <a:pPr lvl="2"/>
                <a:r>
                  <a:rPr/>
                  <a:t>Coeficiente Cramer (</a:t>
                </a:r>
                <a14:m>
                  <m:oMath xmlns:m="http://schemas.openxmlformats.org/officeDocument/2006/math">
                    <m:r>
                      <m:t>V</m:t>
                    </m:r>
                  </m:oMath>
                </a14:m>
                <a:r>
                  <a:rPr/>
                  <a:t>)</a:t>
                </a:r>
              </a:p>
              <a:p>
                <a:pPr lvl="0" indent="0" marL="0">
                  <a:buNone/>
                </a:pPr>
              </a:p>
              <a:p>
                <a:pPr lvl="0"/>
                <a:r>
                  <a:rPr/>
                  <a:t>Coeficiente </a:t>
                </a:r>
                <a14:m>
                  <m:oMath xmlns:m="http://schemas.openxmlformats.org/officeDocument/2006/math">
                    <m:r>
                      <m:t>ϕ</m:t>
                    </m:r>
                  </m:oMath>
                </a14:m>
                <a:r>
                  <a:rPr/>
                  <a:t>.[REF]</a:t>
                </a:r>
              </a:p>
              <a:p>
                <a:pPr lvl="1"/>
                <a:r>
                  <a:rPr/>
                  <a:t>O coeficiente Phi (</a:t>
                </a:r>
                <a14:m>
                  <m:oMath xmlns:m="http://schemas.openxmlformats.org/officeDocument/2006/math">
                    <m:r>
                      <m:t>ϕ</m:t>
                    </m:r>
                  </m:oMath>
                </a14:m>
                <a:r>
                  <a:rPr/>
                  <a:t>) avalia a força e direção da relação entre duas variáveis dicotômicas.[REF]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ϕ</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ϕ</m:t>
                    </m:r>
                    <m:r>
                      <m:rPr>
                        <m:sty m:val="p"/>
                      </m:rPr>
                      <m:t>≠</m:t>
                    </m:r>
                    <m:r>
                      <m:t>0</m:t>
                    </m:r>
                  </m:oMath>
                </a14:m>
              </a:p>
              <a:p>
                <a:pPr lvl="1"/>
                <a:r>
                  <a:rPr/>
                  <a:t>Tamanho do efeito:[REF]</a:t>
                </a:r>
              </a:p>
              <a:p>
                <a:pPr lvl="2"/>
                <a:r>
                  <a:rPr/>
                  <a:t>Coeficiente Phi (</a:t>
                </a:r>
                <a14:m>
                  <m:oMath xmlns:m="http://schemas.openxmlformats.org/officeDocument/2006/math">
                    <m:r>
                      <m:t>ϕ</m:t>
                    </m:r>
                  </m:oMath>
                </a14:m>
                <a:r>
                  <a:rPr/>
                  <a:t>)</a:t>
                </a:r>
              </a:p>
              <a:p>
                <a:pPr lvl="0" indent="0" marL="0">
                  <a:buNone/>
                </a:pPr>
              </a:p>
              <a:p>
                <a:pPr lvl="0" indent="0" marL="0">
                  <a:buNone/>
                </a:pPr>
                <a:r>
                  <a:rPr/>
                  <a:t>O pacote </a:t>
                </a:r>
                <a:r>
                  <a:rPr i="1"/>
                  <a:t>corrplot</a:t>
                </a:r>
                <a:r>
                  <a:rPr baseline="30000"/>
                  <a:t>201</a:t>
                </a:r>
                <a:r>
                  <a:rPr/>
                  <a:t> fornece a função </a:t>
                </a:r>
                <a:r>
                  <a:rPr i="1">
                    <a:hlinkClick r:id="rId6"/>
                  </a:rPr>
                  <a:t>cor.mtest</a:t>
                </a:r>
                <a:r>
                  <a:rPr/>
                  <a:t> para calcular os P-valores e intervalos de confiança da matriz de correlação.</a:t>
                </a:r>
              </a:p>
              <a:p>
                <a:pPr lvl="0" indent="0" marL="0">
                  <a:buNone/>
                </a:pPr>
              </a:p>
              <a:p>
                <a:pPr lvl="0" indent="0" marL="0">
                  <a:buNone/>
                </a:pPr>
                <a:r>
                  <a:rPr/>
                  <a:t>O pacote </a:t>
                </a:r>
                <a:r>
                  <a:rPr i="1"/>
                  <a:t>corrplot</a:t>
                </a:r>
                <a:r>
                  <a:rPr baseline="30000"/>
                  <a:t>201</a:t>
                </a:r>
                <a:r>
                  <a:rPr/>
                  <a:t> fornece a função </a:t>
                </a:r>
                <a:r>
                  <a:rPr i="1">
                    <a:hlinkClick r:id="rId7"/>
                  </a:rPr>
                  <a:t>corrplot</a:t>
                </a:r>
                <a:r>
                  <a:rPr/>
                  <a:t> para visualização da matriz de correlação.</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202</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203,204</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204</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204</a:t>
                </a:r>
              </a:p>
              <a:p>
                <a:pPr lvl="1"/>
                <a:r>
                  <a:rPr/>
                  <a:t>Tipo: não paramétrico.</a:t>
                </a:r>
                <a:r>
                  <a:rPr baseline="30000"/>
                  <a:t>203,204</a:t>
                </a:r>
              </a:p>
              <a:p>
                <a:pPr lvl="1"/>
                <a:r>
                  <a:rPr/>
                  <a:t>Suposições:</a:t>
                </a:r>
                <a:r>
                  <a:rPr baseline="30000"/>
                  <a:t>203,204</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204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204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205</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203,204</a:t>
                </a:r>
              </a:p>
              <a:p>
                <a:pPr lvl="1"/>
                <a:r>
                  <a:rPr/>
                  <a:t>O teste exato de Fisher avalia a hipótese nula de independência aplicando a distribuição hipergeométrica dos números nas células da tabela.</a:t>
                </a:r>
                <a:r>
                  <a:rPr baseline="30000"/>
                  <a:t>204</a:t>
                </a:r>
              </a:p>
              <a:p>
                <a:pPr lvl="1"/>
                <a:r>
                  <a:rPr/>
                  <a:t>Hipóteses:</a:t>
                </a:r>
                <a:r>
                  <a:rPr baseline="30000"/>
                  <a:t>203,204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203,204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205</a:t>
                </a:r>
                <a:r>
                  <a:rPr/>
                  <a:t> fornece a função </a:t>
                </a:r>
                <a:r>
                  <a:rPr i="1">
                    <a:hlinkClick r:id="rId3"/>
                  </a:rPr>
                  <a:t>tbl_cross</a:t>
                </a:r>
                <a:r>
                  <a:rPr/>
                  <a:t> para criar uma tabela NxM.</a:t>
                </a:r>
              </a:p>
              <a:p>
                <a:pPr lvl="0" indent="0" marL="0">
                  <a:buNone/>
                </a:pP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174</a:t>
            </a:r>
          </a:p>
          <a:p>
            <a:pPr lvl="0"/>
            <a:r>
              <a:rPr/>
              <a:t>Para estimar os efeitos imparciais de um fator de exposição primária sobre uma variável de desfecho, frequentemente constroem-se modelos estatísticos de regressão.</a:t>
            </a:r>
            <a:r>
              <a:rPr baseline="30000"/>
              <a:t>153</a:t>
            </a:r>
          </a:p>
          <a:p>
            <a:pPr lvl="0" indent="0" marL="0">
              <a:buNone/>
            </a:pPr>
          </a:p>
          <a:p>
            <a:pPr lvl="0" indent="0" marL="0">
              <a:buNone/>
            </a:pPr>
            <a:r>
              <a:rPr/>
              <a:t>O pacote </a:t>
            </a:r>
            <a:r>
              <a:rPr i="1"/>
              <a:t>modelsummary</a:t>
            </a:r>
            <a:r>
              <a:rPr baseline="30000"/>
              <a:t>206</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148</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Quais são os algoritmos de regressão?</a:t>
            </a:r>
          </a:p>
          <a:p>
            <a:pPr lvl="0"/>
            <a:r>
              <a:rPr/>
              <a:t>Linear.[REF]</a:t>
            </a:r>
          </a:p>
          <a:p>
            <a:pPr lvl="0"/>
            <a:r>
              <a:rPr/>
              <a:t>Polinomial.[REF]</a:t>
            </a:r>
          </a:p>
          <a:p>
            <a:pPr lvl="0"/>
            <a:r>
              <a:rPr/>
              <a:t>Ridge.[REF]</a:t>
            </a:r>
          </a:p>
          <a:p>
            <a:pPr lvl="0"/>
            <a:r>
              <a:rPr/>
              <a:t>Lasso.[REF]</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207</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207</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207</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Preparação de variáveis para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208</a:t>
            </a:r>
          </a:p>
          <a:p>
            <a:pPr lvl="0"/>
            <a:r>
              <a:rPr/>
              <a:t>Variáveis categóricas nominais, com 2 ou mais níveis, devem ser subdivididas em variáveis fictícias dicotômicas para ser usada em modelos de regressão.</a:t>
            </a:r>
            <a:r>
              <a:rPr baseline="30000"/>
              <a:t>209</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209</a:t>
            </a:r>
          </a:p>
          <a:p>
            <a:pPr lvl="0" indent="0" marL="0">
              <a:buNone/>
            </a:pPr>
          </a:p>
          <a:p>
            <a:pPr lvl="0" indent="0" marL="0">
              <a:buNone/>
            </a:pPr>
            <a:r>
              <a:rPr/>
              <a:t>O pacote </a:t>
            </a:r>
            <a:r>
              <a:rPr i="1"/>
              <a:t>fastDummies</a:t>
            </a:r>
            <a:r>
              <a:rPr baseline="30000"/>
              <a:t>210</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Redução de dimensionalidade para regressão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183,211,212</a:t>
                </a:r>
              </a:p>
              <a:p>
                <a:pPr lvl="0"/>
                <a:r>
                  <a:rPr/>
                  <a:t>A seleção bivariada de variáveis torna o modelo mais suscetível a otimismo no ajuste se as variáveis de confundimento não são adequadamente controladas.</a:t>
                </a:r>
                <a:r>
                  <a:rPr baseline="30000"/>
                  <a:t>211,212</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183</a:t>
                </a:r>
              </a:p>
              <a:p>
                <a:pPr lvl="0"/>
                <a:r>
                  <a:rPr/>
                  <a:t>Os coeficientes de regressão geralmente dependem do conjunto de variáveis do modelo e, portanto, podem mudam de valor (“mudança na estimativa” positiva ou negativa) se uma (ou mais) variável(is) for(em) eliminada(s) do modelo.</a:t>
                </a:r>
                <a:r>
                  <a:rPr baseline="30000"/>
                  <a:t>183</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209</a:t>
                </a:r>
              </a:p>
              <a:p>
                <a:pPr lvl="0"/>
                <a:r>
                  <a:rPr/>
                  <a:t>Nenhum método de regressão gradual garante a seleção ótima de variáveis de um banco de dados.</a:t>
                </a:r>
                <a:r>
                  <a:rPr baseline="30000"/>
                  <a:t>209</a:t>
                </a:r>
              </a:p>
              <a:p>
                <a:pPr lvl="0"/>
                <a:r>
                  <a:rPr/>
                  <a:t>As regras de término da regressão baseadas em P-valor tendem a ser arbitrárias.</a:t>
                </a:r>
                <a:r>
                  <a:rPr baseline="30000"/>
                  <a:t>209</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212</a:t>
                </a:r>
              </a:p>
              <a:p>
                <a:pPr lvl="0"/>
                <a:r>
                  <a:rPr/>
                  <a:t>Em caso de uma proporção baixa entre o número de participantes e de variáveis, use o conhecimento prévio da literatura para selecionar um pequeno conjunto de variáveis candidatas.</a:t>
                </a:r>
                <a:r>
                  <a:rPr baseline="30000"/>
                  <a:t>212</a:t>
                </a:r>
              </a:p>
              <a:p>
                <a:pPr lvl="0"/>
                <a:r>
                  <a:rPr/>
                  <a:t>Colapse categorias com contagem nula (células com valor igual a 0) de variáveis candidatas.</a:t>
                </a:r>
                <a:r>
                  <a:rPr baseline="30000"/>
                  <a:t>212</a:t>
                </a:r>
              </a:p>
              <a:p>
                <a:pPr lvl="0"/>
                <a:r>
                  <a:rPr/>
                  <a:t>Use simulações de dados para identificar qual(is) variável(is) está(ão) causando problemas de convergência do ajuste do modelo.</a:t>
                </a:r>
                <a:r>
                  <a:rPr baseline="30000"/>
                  <a:t>212</a:t>
                </a:r>
              </a:p>
              <a:p>
                <a:pPr lvl="0"/>
                <a:r>
                  <a:rPr/>
                  <a:t>A eliminação retroativa tem sido recomendada como a abordagem de regressão gradual mais confiável entre aquelas que podem ser facilmente alcançadas com programas de computador.</a:t>
                </a:r>
                <a:r>
                  <a:rPr baseline="30000"/>
                  <a:t>183</a:t>
                </a:r>
              </a:p>
              <a:p>
                <a:pPr lvl="0" indent="0" marL="0">
                  <a:buNone/>
                </a:pPr>
              </a:p>
            </p:txBody>
          </p:sp>
        </mc:Choice>
      </mc:AlternateContent>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213</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213</a:t>
            </a:r>
          </a:p>
          <a:p>
            <a:pPr lvl="0" indent="0" marL="0">
              <a:buNone/>
            </a:pPr>
          </a:p>
          <a:p>
            <a:pPr lvl="0" indent="0" marL="0">
              <a:spcBef>
                <a:spcPts val="3000"/>
              </a:spcBef>
              <a:buNone/>
            </a:pPr>
            <a:r>
              <a:rPr b="1"/>
              <a:t>O que é efeito de modificação?</a:t>
            </a:r>
          </a:p>
          <a:p>
            <a:pPr lvl="0"/>
            <a:r>
              <a:rPr/>
              <a:t>.</a:t>
            </a:r>
            <a:r>
              <a:rPr baseline="30000"/>
              <a:t>213</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214</a:t>
            </a:r>
          </a:p>
          <a:p>
            <a:pPr lvl="0"/>
            <a:r>
              <a:rPr/>
              <a:t>.</a:t>
            </a:r>
            <a:r>
              <a:rPr baseline="30000"/>
              <a:t>213</a:t>
            </a:r>
          </a:p>
          <a:p>
            <a:pPr lvl="0" indent="0" marL="0">
              <a:buNone/>
            </a:pPr>
          </a:p>
          <a:p>
            <a:pPr lvl="0" indent="0" marL="0">
              <a:buNone/>
            </a:pPr>
            <a:r>
              <a:rPr/>
              <a:t>O pacote </a:t>
            </a:r>
            <a:r>
              <a:rPr i="1"/>
              <a:t>nlme</a:t>
            </a:r>
            <a:r>
              <a:rPr baseline="30000"/>
              <a:t>215</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216</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217</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de mediação?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direto?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indireto?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total?</a:t>
            </a:r>
          </a:p>
          <a:p>
            <a:pPr lvl="0"/>
            <a:r>
              <a:rPr/>
              <a:t>.</a:t>
            </a:r>
            <a:r>
              <a:rPr baseline="30000"/>
              <a:t>218</a:t>
            </a:r>
          </a:p>
          <a:p>
            <a:pPr lvl="0"/>
            <a:r>
              <a:rPr/>
              <a:t>.</a:t>
            </a:r>
            <a:r>
              <a:rPr baseline="30000"/>
              <a:t>213</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ou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219</a:t>
            </a:r>
          </a:p>
          <a:p>
            <a:pPr lvl="0"/>
            <a:r>
              <a:rPr/>
              <a:t>.</a:t>
            </a:r>
            <a:r>
              <a:rPr baseline="30000"/>
              <a:t>220</a:t>
            </a:r>
          </a:p>
          <a:p>
            <a:pPr lvl="0" indent="0" marL="0">
              <a:buNone/>
            </a:pPr>
          </a:p>
          <a:p>
            <a:pPr lvl="0" indent="0" marL="0">
              <a:spcBef>
                <a:spcPts val="3000"/>
              </a:spcBef>
              <a:buNone/>
            </a:pPr>
            <a:r>
              <a:rPr b="1"/>
              <a:t>O que é efeito padronizado?</a:t>
            </a:r>
          </a:p>
          <a:p>
            <a:pPr lvl="0"/>
            <a:r>
              <a:rPr/>
              <a:t>.</a:t>
            </a:r>
            <a:r>
              <a:rPr baseline="30000"/>
              <a:t>219</a:t>
            </a:r>
          </a:p>
          <a:p>
            <a:pPr lvl="0"/>
            <a:r>
              <a:rPr/>
              <a:t>.</a:t>
            </a:r>
            <a:r>
              <a:rPr baseline="30000"/>
              <a:t>220</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221</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221</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221</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a:p>
            <a:pPr lvl="0" indent="0" marL="0">
              <a:spcBef>
                <a:spcPts val="3000"/>
              </a:spcBef>
              <a:buNone/>
            </a:pPr>
            <a:r>
              <a:rPr b="1"/>
              <a:t>Quais são os principais a;goritmos de aprendizagem de máquina?</a:t>
            </a:r>
          </a:p>
          <a:p>
            <a:pPr lvl="0"/>
            <a:r>
              <a:rPr/>
              <a:t>Regressão linear: .[REF]</a:t>
            </a:r>
          </a:p>
          <a:p>
            <a:pPr lvl="0"/>
            <a:r>
              <a:rPr/>
              <a:t>Árvores de decisão: .[REF]</a:t>
            </a:r>
          </a:p>
          <a:p>
            <a:pPr lvl="0"/>
            <a:r>
              <a:rPr/>
              <a:t>Máquinas de vetores de suporte: .[REF]</a:t>
            </a:r>
          </a:p>
          <a:p>
            <a:pPr lvl="0"/>
            <a:r>
              <a:rPr/>
              <a:t>Regressão logística: .[REF]</a:t>
            </a:r>
          </a:p>
          <a:p>
            <a:pPr lvl="0"/>
            <a:r>
              <a:rPr/>
              <a:t>K-médias: .[REF]</a:t>
            </a:r>
          </a:p>
          <a:p>
            <a:pPr lvl="0"/>
            <a:r>
              <a:rPr/>
              <a:t>K-vizinhos mais próximos: .[REF]</a:t>
            </a:r>
          </a:p>
          <a:p>
            <a:pPr lvl="0"/>
            <a:r>
              <a:rPr/>
              <a:t>Redes neurais: .[REF]</a:t>
            </a:r>
          </a:p>
          <a:p>
            <a:pPr lvl="0"/>
            <a:r>
              <a:rPr/>
              <a:t>Florestas aleatórias: .[REF]</a:t>
            </a:r>
          </a:p>
          <a:p>
            <a:pPr lvl="0"/>
            <a:r>
              <a:rPr/>
              <a:t>Análise de componentes principais: .[REF]</a:t>
            </a:r>
          </a:p>
          <a:p>
            <a:pPr lvl="0"/>
            <a:r>
              <a:rPr/>
              <a:t>Naive Bayes: .[REF]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simulação ou medição cujo resultado é chamado de desfecho.</a:t>
            </a:r>
            <a:r>
              <a:rPr baseline="30000"/>
              <a:t>1</a:t>
            </a:r>
          </a:p>
          <a:p>
            <a:pPr lvl="0"/>
            <a:r>
              <a:rPr/>
              <a:t>Tentativa se refere a uma repetição de um experimento aleatório.</a:t>
            </a:r>
            <a:r>
              <a:rPr baseline="30000"/>
              <a:t>1</a:t>
            </a:r>
          </a:p>
          <a:p>
            <a:pPr lvl="0"/>
            <a:r>
              <a:rPr/>
              <a:t>Em um experimento aleatório, o desfecho de cada tentativa é imprevisível.</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Critérios de delineamento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critérios são utilizados para classificar os delineamentos de estudos?</a:t>
            </a:r>
          </a:p>
          <a:p>
            <a:pPr lvl="0"/>
            <a:r>
              <a:rPr/>
              <a:t>.[REF]</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222</a:t>
            </a:r>
          </a:p>
          <a:p>
            <a:pPr lvl="0"/>
            <a:r>
              <a:rPr/>
              <a:t>As variáveis escolhidas para pareamento devem ter relação com as variáveis de desfecho, mas não são de interesse elas mesmas.</a:t>
            </a:r>
            <a:r>
              <a:rPr baseline="30000"/>
              <a:t>222</a:t>
            </a:r>
          </a:p>
          <a:p>
            <a:pPr lvl="0"/>
            <a:r>
              <a:rPr/>
              <a:t>O ajuste por pareamento deve ser incluído nas análises estatísticas mesmo que as variáveis de pareamento não sejam consideradas prognósticas ou confundidores na amostra estudada.</a:t>
            </a:r>
            <a:r>
              <a:rPr baseline="30000"/>
              <a:t>222</a:t>
            </a:r>
          </a:p>
          <a:p>
            <a:pPr lvl="0"/>
            <a:r>
              <a:rPr/>
              <a:t>A ausência de evidência estatística de diferença entre grupos não é considerada pareamento.</a:t>
            </a:r>
            <a:r>
              <a:rPr baseline="30000"/>
              <a:t>222</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aleatorização?</a:t>
            </a:r>
          </a:p>
          <a:p>
            <a:pPr lvl="0"/>
            <a:r>
              <a:rPr/>
              <a:t>.[REF]</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Taxonomia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223–232</a:t>
            </a:r>
          </a:p>
          <a:p>
            <a:pPr lvl="0"/>
            <a:r>
              <a:rPr i="1"/>
              <a:t>Estudos básicos</a:t>
            </a:r>
            <a:r>
              <a:rPr baseline="30000"/>
              <a:t>224,229</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230,232</a:t>
            </a:r>
          </a:p>
          <a:p>
            <a:pPr lvl="0"/>
            <a:r>
              <a:rPr i="1"/>
              <a:t>Estudos de propriedades psicométricas</a:t>
            </a:r>
            <a:r>
              <a:rPr baseline="30000"/>
              <a:t>225,227</a:t>
            </a:r>
          </a:p>
          <a:p>
            <a:pPr lvl="1"/>
            <a:r>
              <a:rPr/>
              <a:t>Validade</a:t>
            </a:r>
          </a:p>
          <a:p>
            <a:pPr lvl="1"/>
            <a:r>
              <a:rPr/>
              <a:t>Concordância</a:t>
            </a:r>
          </a:p>
          <a:p>
            <a:pPr lvl="1"/>
            <a:r>
              <a:rPr/>
              <a:t>Confiabilidade</a:t>
            </a:r>
          </a:p>
          <a:p>
            <a:pPr lvl="0"/>
            <a:r>
              <a:rPr i="1"/>
              <a:t>Estudos de desempenho diagnóstico</a:t>
            </a:r>
            <a:r>
              <a:rPr baseline="30000"/>
              <a:t>228,231</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observacionais</a:t>
            </a:r>
            <a:r>
              <a:rPr baseline="30000"/>
              <a:t>224,229</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quase-experimentais</a:t>
            </a:r>
            <a:r>
              <a:rPr baseline="30000"/>
              <a:t>226</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224,229</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224</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223</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233,234</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235</a:t>
                </a:r>
              </a:p>
              <a:p>
                <a:pPr lvl="0"/>
                <a:r>
                  <a:rPr/>
                  <a:t>.</a:t>
                </a:r>
                <a:r>
                  <a:rPr baseline="30000"/>
                  <a:t>12</a:t>
                </a:r>
              </a:p>
              <a:p>
                <a:pPr lvl="0" indent="0" marL="0">
                  <a:buNone/>
                </a:pPr>
              </a:p>
              <a:p>
                <a:pPr lvl="0" indent="0" marL="0">
                  <a:spcBef>
                    <a:spcPts val="3000"/>
                  </a:spcBef>
                  <a:buNone/>
                </a:pPr>
                <a:r>
                  <a:rPr b="1"/>
                  <a:t>Por que determinar o tamanho da amostra é importante?</a:t>
                </a:r>
              </a:p>
              <a:p>
                <a:pPr lvl="0"/>
                <a:r>
                  <a:rPr/>
                  <a:t>É virtualmente impossível, devido a limitações de recursos - tempo, acesso, custo, dentre outros - coletar dados da população completa.</a:t>
                </a:r>
                <a:r>
                  <a:rPr baseline="30000"/>
                  <a:t>7</a:t>
                </a:r>
              </a:p>
              <a:p>
                <a:pPr lvl="0"/>
                <a:r>
                  <a:rPr/>
                  <a:t>Uma amostra muito pequena para o estudo pode resultar em ajuste exagerado, imprecisão e baixo poder do teste.</a:t>
                </a:r>
                <a:r>
                  <a:rPr baseline="30000"/>
                  <a:t>68</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235</a:t>
                </a:r>
              </a:p>
              <a:p>
                <a:pPr lvl="0"/>
                <a:r>
                  <a:rPr/>
                  <a:t>Delineamento do estudo.</a:t>
                </a:r>
                <a:r>
                  <a:rPr baseline="30000"/>
                  <a:t>235</a:t>
                </a:r>
              </a:p>
              <a:p>
                <a:pPr lvl="0"/>
                <a:r>
                  <a:rPr/>
                  <a:t>Quantidade e características (dependente vs. independente) dos grupos de participantes do estudo.</a:t>
                </a:r>
                <a:r>
                  <a:rPr baseline="30000"/>
                  <a:t>235</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235</a:t>
                </a:r>
              </a:p>
              <a:p>
                <a:pPr lvl="0"/>
                <a:r>
                  <a:rPr/>
                  <a:t>Tipo de variável a ser observada (contínua, intervalo, ordinal, nominal, dicotômica).</a:t>
                </a:r>
                <a:r>
                  <a:rPr baseline="30000"/>
                  <a:t>235</a:t>
                </a:r>
              </a:p>
              <a:p>
                <a:pPr lvl="0"/>
                <a:r>
                  <a:rPr/>
                  <a:t>Tamanho de efeito mínimo a ser observado.</a:t>
                </a:r>
                <a:r>
                  <a:rPr baseline="30000"/>
                  <a:t>235</a:t>
                </a:r>
              </a:p>
              <a:p>
                <a:pPr lvl="0"/>
                <a:r>
                  <a:rPr/>
                  <a:t>Variabilidade da(s) variável(eis) coletada(s).</a:t>
                </a:r>
                <a:r>
                  <a:rPr baseline="30000"/>
                  <a:t>235</a:t>
                </a:r>
              </a:p>
              <a:p>
                <a:pPr lvl="0"/>
                <a:r>
                  <a:rPr/>
                  <a:t>Lateralidade do teste de hipótese (uni- ou bicaudais).</a:t>
                </a:r>
                <a:r>
                  <a:rPr baseline="30000"/>
                  <a:t>235</a:t>
                </a:r>
              </a:p>
              <a:p>
                <a:pPr lvl="0"/>
                <a:r>
                  <a:rPr/>
                  <a:t>Perdas de dados durante a coleta e/ou acompanhamento dos participantes do estudo.</a:t>
                </a:r>
                <a:r>
                  <a:rPr baseline="30000"/>
                  <a:t>235</a:t>
                </a:r>
              </a:p>
              <a:p>
                <a:pPr lvl="0" indent="0" marL="0">
                  <a:buNone/>
                </a:pPr>
              </a:p>
              <a:p>
                <a:pPr lvl="0" indent="0" marL="0">
                  <a:buNone/>
                </a:pPr>
                <a:r>
                  <a:rPr/>
                  <a:t>O pacote </a:t>
                </a:r>
                <a:r>
                  <a:rPr i="1"/>
                  <a:t>pwr</a:t>
                </a:r>
                <a:r>
                  <a:rPr baseline="30000"/>
                  <a:t>169</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235</a:t>
                </a:r>
              </a:p>
              <a:p>
                <a:pPr lvl="0"/>
                <a:r>
                  <a:rPr/>
                  <a:t>O tratamento ético dos participantes do estudo, portanto, não exige que se considere se o poder do estudo é inferior à meta convencional de 80% ou 90%.</a:t>
                </a:r>
                <a:r>
                  <a:rPr baseline="30000"/>
                  <a:t>236</a:t>
                </a:r>
              </a:p>
              <a:p>
                <a:pPr lvl="0"/>
                <a:r>
                  <a:rPr/>
                  <a:t>Estudos com poder &lt;80% não são necessariamente antiéticos.</a:t>
                </a:r>
                <a:r>
                  <a:rPr baseline="30000"/>
                  <a:t>236</a:t>
                </a:r>
              </a:p>
              <a:p>
                <a:pPr lvl="0"/>
                <a:r>
                  <a:rPr/>
                  <a:t>Grandes estudos podem ser desejáveis por outras razões que não as éticas.</a:t>
                </a:r>
                <a:r>
                  <a:rPr baseline="30000"/>
                  <a:t>236</a:t>
                </a:r>
              </a:p>
              <a:p>
                <a:pPr lvl="0" indent="0" marL="0">
                  <a:buNone/>
                </a:pPr>
              </a:p>
            </p:txBody>
          </p:sp>
        </mc:Choice>
      </mc:AlternateContent>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235</a:t>
                </a:r>
              </a:p>
              <a:p>
                <a:pPr lvl="0"/>
                <a:r>
                  <a:rPr/>
                  <a:t>O tamanho da amostra deve ser calculado para cada um dos objetivos primários e/ou secundários, sendo escolhido o maior tamanho de amostra calculado para o estudo.</a:t>
                </a:r>
                <a:r>
                  <a:rPr baseline="30000"/>
                  <a:t>235</a:t>
                </a:r>
              </a:p>
              <a:p>
                <a:pPr lvl="0"/>
                <a:r>
                  <a:rPr/>
                  <a:t>Geralmente é recomendado ser cético em relação às regras práticas para o tamanho da amostra, tais como a proporção entre o número de variáveis (ou eventos) e de participantes.</a:t>
                </a:r>
                <a:r>
                  <a:rPr baseline="30000"/>
                  <a:t>68</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235</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237</a:t>
                </a:r>
              </a:p>
              <a:p>
                <a:pPr lvl="0" indent="0" marL="0">
                  <a:buNone/>
                </a:pPr>
              </a:p>
              <a:p>
                <a:pPr lvl="0" indent="0" marL="0">
                  <a:buNone/>
                </a:pPr>
                <a:r>
                  <a:rPr/>
                  <a:t>O pacote </a:t>
                </a:r>
                <a:r>
                  <a:rPr i="1"/>
                  <a:t>pwr</a:t>
                </a:r>
                <a:r>
                  <a:rPr baseline="30000"/>
                  <a:t>169</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169</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169</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169</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169</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169</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169</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169</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170</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235</a:t>
                </a:r>
              </a:p>
              <a:p>
                <a:pPr lvl="0"/>
                <a:r>
                  <a:rPr/>
                  <a:t>Perda amostral pode ocorrer por: abandono ou desistência do participante, perda de contato com o participante, perda de informação, ocorrência de eventos adversos, morte do participante, entre outros.</a:t>
                </a:r>
                <a:r>
                  <a:rPr baseline="30000"/>
                  <a:t>235</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235</a:t>
                </a:r>
              </a:p>
              <a:p>
                <a:pPr lvl="0" indent="0" marL="0">
                  <a:buNone/>
                </a:pP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Exemplos de espaço amostral discreto. Superior: Todas as faces de uma moeda. Inferior: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Exemplos de evento de experimento. Superior: 1 lançamento de 1 moeda. Inferior: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235</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235</a:t>
                </a:r>
              </a:p>
              <a:p>
                <a:pPr lvl="0" indent="0" marL="0">
                  <a:buNone/>
                </a:pP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235</a:t>
            </a:r>
          </a:p>
          <a:p>
            <a:pPr lvl="0"/>
            <a:r>
              <a:rPr/>
              <a:t>Quando um estudo deste tipo não é possível, as considerações referentes ao tamanho da amostra são justificadas de acordo com o número máximo de pacientes que podem ser recrutados no decorrer do estudo.</a:t>
            </a:r>
            <a:r>
              <a:rPr baseline="30000"/>
              <a:t>235</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simulação computacional?</a:t>
            </a:r>
          </a:p>
          <a:p>
            <a:pPr lvl="0"/>
            <a:r>
              <a:rPr/>
              <a:t>.[REF]</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59</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238</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InteractionPoweR</a:t>
            </a:r>
            <a:r>
              <a:rPr baseline="30000"/>
              <a:t>172</a:t>
            </a:r>
            <a:r>
              <a:rPr/>
              <a:t> fornece a função </a:t>
            </a:r>
            <a:r>
              <a:rPr i="1">
                <a:hlinkClick r:id="rId5"/>
              </a:rPr>
              <a:t>generate_interaction</a:t>
            </a:r>
            <a:r>
              <a:rPr/>
              <a:t> para simular bancos de dads com efeitos de interação.</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simulação computacional?</a:t>
            </a:r>
          </a:p>
          <a:p>
            <a:pPr lvl="0"/>
            <a:r>
              <a:rPr/>
              <a:t>Visite a rede </a:t>
            </a:r>
            <a:r>
              <a:rPr i="1"/>
              <a:t>Enhancing the QUAlity and Transparency Of health Research</a:t>
            </a:r>
            <a:r>
              <a:rPr/>
              <a:t> </a:t>
            </a:r>
            <a:r>
              <a:rPr>
                <a:hlinkClick r:id="rId2"/>
              </a:rPr>
              <a:t>EQUATOR Network</a:t>
            </a:r>
            <a:r>
              <a:rPr/>
              <a:t> para encontrar diretrizes específicas para cada tipo de estudo de simulação computacional.</a:t>
            </a:r>
          </a:p>
          <a:p>
            <a:pPr lvl="1"/>
            <a:r>
              <a:rPr i="1"/>
              <a:t>Reporting Guidelines for Health Care Simulation Research: Extensions to the CONSORT and STROBE Statements</a:t>
            </a:r>
            <a:r>
              <a:rPr/>
              <a:t>:</a:t>
            </a:r>
            <a:r>
              <a:rPr baseline="30000"/>
              <a:t>239</a:t>
            </a:r>
            <a:r>
              <a:rPr/>
              <a:t> </a:t>
            </a:r>
            <a:r>
              <a:rPr>
                <a:hlinkClick r:id="rId3"/>
              </a:rPr>
              <a:t>https://www.equator-network.org/reporting-guidelines/reporting-guidelines-for-health-care-simulation-research-extensions-to-the-consort-and-strobe-statements/</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240</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240</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241</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242</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243</a:t>
            </a:r>
          </a:p>
          <a:p>
            <a:pPr lvl="0" indent="0" marL="0">
              <a:buNone/>
            </a:pPr>
          </a:p>
          <a:p>
            <a:pPr lvl="0" indent="0" marL="0">
              <a:spcBef>
                <a:spcPts val="3000"/>
              </a:spcBef>
              <a:buNone/>
            </a:pPr>
            <a:r>
              <a:rPr b="1"/>
              <a:t>O que é validade externa?</a:t>
            </a:r>
          </a:p>
          <a:p>
            <a:pPr lvl="0"/>
            <a:r>
              <a:rPr/>
              <a:t>.</a:t>
            </a:r>
            <a:r>
              <a:rPr baseline="30000"/>
              <a:t>243</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12</a:t>
            </a:r>
          </a:p>
          <a:p>
            <a:pPr lvl="0"/>
            <a:r>
              <a:rPr/>
              <a:t>Quando as características da amostra obtida por seleção não probabilística forem similares às da população, a validade externa pode ser maior.</a:t>
            </a:r>
            <a:r>
              <a:rPr baseline="30000"/>
              <a:t>12</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149</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244,245</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246,247</a:t>
                </a:r>
              </a:p>
              <a:p>
                <a:pPr lvl="0" indent="0" marL="0">
                  <a:buNone/>
                </a:pPr>
              </a:p>
              <a:p>
                <a:pPr lvl="0" indent="0" marL="0">
                  <a:buNone/>
                </a:pPr>
                <a:r>
                  <a:rPr/>
                  <a:t>O pacote </a:t>
                </a:r>
                <a:r>
                  <a:rPr i="1"/>
                  <a:t>psych</a:t>
                </a:r>
                <a:r>
                  <a:rPr baseline="30000"/>
                  <a:t>248</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247</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247</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247</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247</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244,245</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244,245</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247</a:t>
                </a:r>
              </a:p>
              <a:p>
                <a:pPr lvl="0" indent="0" marL="0">
                  <a:buNone/>
                </a:pPr>
              </a:p>
              <a:p>
                <a:pPr lvl="0" indent="0" marL="0">
                  <a:buNone/>
                </a:pPr>
                <a:r>
                  <a:rPr/>
                  <a:t>O pacote </a:t>
                </a:r>
                <a:r>
                  <a:rPr i="1"/>
                  <a:t>psych</a:t>
                </a:r>
                <a:r>
                  <a:rPr baseline="30000"/>
                  <a:t>248</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247</a:t>
                </a:r>
              </a:p>
              <a:p>
                <a:pPr lvl="0" indent="0" marL="0">
                  <a:buNone/>
                </a:pPr>
              </a:p>
              <a:p>
                <a:pPr lvl="0" indent="0" marL="0">
                  <a:buNone/>
                </a:pPr>
                <a:r>
                  <a:rPr/>
                  <a:t>O pacote </a:t>
                </a:r>
                <a:r>
                  <a:rPr i="1"/>
                  <a:t>psych</a:t>
                </a:r>
                <a:r>
                  <a:rPr baseline="30000"/>
                  <a:t>248</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244,245</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66</a:t>
                </a:r>
              </a:p>
              <a:p>
                <a:pPr lvl="0"/>
                <a:r>
                  <a:rPr/>
                  <a:t>Gráfico de limites de concordância (média dos testes vs. diferença entre testes) com a reta de regressão do viés e respectivo intervalo de confiança.</a:t>
                </a:r>
                <a:r>
                  <a:rPr baseline="30000"/>
                  <a:t>66</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66</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66</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66</a:t>
                </a:r>
              </a:p>
              <a:p>
                <a:pPr lvl="0" indent="0" marL="0">
                  <a:buNone/>
                </a:pPr>
              </a:p>
              <a:p>
                <a:pPr lvl="0" indent="0" marL="0">
                  <a:spcBef>
                    <a:spcPts val="3000"/>
                  </a:spcBef>
                  <a:buNone/>
                </a:pPr>
                <a:r>
                  <a:rPr b="1"/>
                  <a:t>Quais métodos são adequados para modelagem de concordância?</a:t>
                </a:r>
              </a:p>
              <a:p>
                <a:pPr lvl="0"/>
                <a:r>
                  <a:rPr/>
                  <a:t>Modelo log-linear.</a:t>
                </a:r>
                <a:r>
                  <a:rPr baseline="30000"/>
                  <a:t>247</a:t>
                </a:r>
              </a:p>
              <a:p>
                <a:pPr lvl="0" indent="0" marL="0">
                  <a:buNone/>
                </a:pP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a:t>
                </a:r>
                <a14:m>
                  <m:oMath xmlns:m="http://schemas.openxmlformats.org/officeDocument/2006/math">
                    <m:r>
                      <m:t>P</m:t>
                    </m:r>
                  </m:oMath>
                </a14:m>
                <a:r>
                  <a:rPr/>
                  <a:t>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1,2</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 descritos por Andrei Nikolaevich Kolmogorov em 1950:</a:t>
                </a:r>
                <a:r>
                  <a:rPr baseline="30000"/>
                  <a:t>1,2</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propriedades psicométricas?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propriedades psicométricas.</a:t>
            </a:r>
          </a:p>
          <a:p>
            <a:pPr lvl="1"/>
            <a:r>
              <a:rPr i="1"/>
              <a:t>COSMIN reporting guideline for studies on measurement properties of patient-reported outcome measures</a:t>
            </a:r>
            <a:r>
              <a:rPr/>
              <a:t>:</a:t>
            </a:r>
            <a:r>
              <a:rPr baseline="30000"/>
              <a:t>249</a:t>
            </a:r>
            <a:r>
              <a:rPr/>
              <a:t> </a:t>
            </a:r>
            <a:r>
              <a:rPr>
                <a:hlinkClick r:id="rId3"/>
              </a:rPr>
              <a:t>https://www.equator-network.org/reporting-guidelines/cosmin-reporting-guideline-for-studies-on-measurement-properties-of-patient-reported-outcome-measures/</a:t>
            </a:r>
          </a:p>
          <a:p>
            <a:pPr lvl="1"/>
            <a:r>
              <a:rPr i="1"/>
              <a:t>Recommendations for reporting the results of studies of instrument and scale development and testing</a:t>
            </a:r>
            <a:r>
              <a:rPr/>
              <a:t>:</a:t>
            </a:r>
            <a:r>
              <a:rPr baseline="30000"/>
              <a:t>250</a:t>
            </a:r>
            <a:r>
              <a:rPr/>
              <a:t> </a:t>
            </a:r>
            <a:r>
              <a:rPr>
                <a:hlinkClick r:id="rId4"/>
              </a:rPr>
              <a:t>https://www.equator-network.org/reporting-guidelines/recommendations-for-reporting-the-results-of-studies-of-instrument-and-scale-development-and-testing/</a:t>
            </a:r>
          </a:p>
          <a:p>
            <a:pPr lvl="1"/>
            <a:r>
              <a:rPr i="1"/>
              <a:t>Guidelines for reporting reliability and agreement studies (GRRAS) were proposed</a:t>
            </a:r>
            <a:r>
              <a:rPr/>
              <a:t>:</a:t>
            </a:r>
            <a:r>
              <a:rPr baseline="30000"/>
              <a:t>251</a:t>
            </a:r>
            <a:r>
              <a:rPr/>
              <a:t> </a:t>
            </a:r>
            <a:r>
              <a:rPr>
                <a:hlinkClick r:id="rId5"/>
              </a:rPr>
              <a:t>https://www.equator-network.org/reporting-guidelines/guidelines-for-reporting-reliability-and-agreement-studies-grras-were-proposed/</a:t>
            </a:r>
            <a:r>
              <a:rPr/>
              <a:t>&gt;</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desempenho diagnóstico?</a:t>
            </a:r>
          </a:p>
          <a:p>
            <a:pPr lvl="0"/>
            <a:r>
              <a:rPr/>
              <a:t>.[REF]</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252</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253</a:t>
                </a:r>
              </a:p>
              <a:p>
                <a:pPr lvl="0"/>
                <a:r>
                  <a:rPr/>
                  <a:t>Falso-negativo (</a:t>
                </a:r>
                <a14:m>
                  <m:oMath xmlns:m="http://schemas.openxmlformats.org/officeDocument/2006/math">
                    <m:r>
                      <m:t>F</m:t>
                    </m:r>
                    <m:r>
                      <m:t>N</m:t>
                    </m:r>
                  </m:oMath>
                </a14:m>
                <a:r>
                  <a:rPr/>
                  <a:t>): caso com a condição presente e erroneamente identificado como ausente.</a:t>
                </a:r>
                <a:r>
                  <a:rPr baseline="30000"/>
                  <a:t>253</a:t>
                </a:r>
              </a:p>
              <a:p>
                <a:pPr lvl="0"/>
                <a:r>
                  <a:rPr/>
                  <a:t>Verdadeiro-negativo (</a:t>
                </a:r>
                <a14:m>
                  <m:oMath xmlns:m="http://schemas.openxmlformats.org/officeDocument/2006/math">
                    <m:r>
                      <m:t>V</m:t>
                    </m:r>
                    <m:r>
                      <m:t>N</m:t>
                    </m:r>
                  </m:oMath>
                </a14:m>
                <a:r>
                  <a:rPr/>
                  <a:t>): controle sem a condição presente e corretamente identificados como tal.</a:t>
                </a:r>
                <a:r>
                  <a:rPr baseline="30000"/>
                  <a:t>253</a:t>
                </a:r>
              </a:p>
              <a:p>
                <a:pPr lvl="0"/>
                <a:r>
                  <a:rPr/>
                  <a:t>Falso-positivo (</a:t>
                </a:r>
                <a14:m>
                  <m:oMath xmlns:m="http://schemas.openxmlformats.org/officeDocument/2006/math">
                    <m:r>
                      <m:t>F</m:t>
                    </m:r>
                    <m:r>
                      <m:t>P</m:t>
                    </m:r>
                  </m:oMath>
                </a14:m>
                <a:r>
                  <a:rPr/>
                  <a:t>): controle sem a condição presente e erroneamente identificado como presente.</a:t>
                </a:r>
                <a:r>
                  <a:rPr baseline="30000"/>
                  <a:t>253</a:t>
                </a:r>
              </a:p>
              <a:p>
                <a:pPr lvl="0" indent="0" marL="0">
                  <a:buNone/>
                </a:pPr>
              </a:p>
              <a:p>
                <a:pPr lvl="0" indent="0" marL="0">
                  <a:buNone/>
                </a:pPr>
              </a:p>
              <a:p>
                <a:pPr lvl="0"/>
                <a:r>
                  <a:rPr/>
                  <a:t>Tabelas de confusão também podem ser visualizadas em formato de árvores de frequência.</a:t>
                </a:r>
                <a:r>
                  <a:rPr baseline="30000"/>
                  <a:t>252</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254</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253</a:t>
                </a: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253</a:t>
                </a:r>
              </a:p>
              <a:p>
                <a:pPr lvl="0" indent="0" marL="0">
                  <a:buNone/>
                </a:pP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253</a:t>
                </a:r>
              </a:p>
              <a:p>
                <a:pPr lvl="0" indent="0" marL="0">
                  <a:buNone/>
                </a:pP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253</a:t>
                </a:r>
              </a:p>
              <a:p>
                <a:pPr lvl="0" indent="0" marL="0">
                  <a:buNone/>
                </a:pP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253</a:t>
                </a:r>
              </a:p>
              <a:p>
                <a:pPr lvl="0" indent="0" marL="0">
                  <a:buNone/>
                </a:pPr>
              </a:p>
              <a:p>
                <a:pPr lvl="0" indent="0" marL="0">
                  <a:buNone/>
                </a:pPr>
              </a:p>
              <a:p>
                <a:pPr lvl="0" indent="0" marL="0">
                  <a:buNone/>
                </a:pPr>
              </a:p>
              <a:p>
                <a:pPr lvl="0" indent="0" marL="0">
                  <a:buNone/>
                </a:pPr>
                <a:r>
                  <a:rPr/>
                  <a:t>O pacote </a:t>
                </a:r>
                <a:r>
                  <a:rPr i="1"/>
                  <a:t>riskyr</a:t>
                </a:r>
                <a:r>
                  <a:rPr baseline="30000"/>
                  <a:t>254</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255</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256</a:t>
            </a:r>
          </a:p>
          <a:p>
            <a:pPr lvl="0" indent="0" marL="0">
              <a:buNone/>
            </a:pPr>
          </a:p>
          <a:p>
            <a:pPr lvl="0" indent="0" marL="0">
              <a:buNone/>
            </a:pPr>
            <a:r>
              <a:rPr/>
              <a:t>O pacote </a:t>
            </a:r>
            <a:r>
              <a:rPr i="1"/>
              <a:t>mada</a:t>
            </a:r>
            <a:r>
              <a:rPr baseline="30000"/>
              <a:t>257</a:t>
            </a:r>
            <a:r>
              <a:rPr/>
              <a:t> fornece a função </a:t>
            </a:r>
            <a:r>
              <a:rPr i="1">
                <a:hlinkClick r:id="rId2"/>
              </a:rPr>
              <a:t>crosshair</a:t>
            </a:r>
            <a:r>
              <a:rPr/>
              <a:t> para criar um gráfico </a:t>
            </a:r>
            <a:r>
              <a:rPr i="1"/>
              <a:t>crosshair</a:t>
            </a:r>
            <a:r>
              <a:rPr baseline="30000"/>
              <a:t>256</a:t>
            </a:r>
            <a:r>
              <a:rPr/>
              <a:t> a partir de dados de verdadeiro-positivo, falso-positivo, verdadeiro-negativo e verdadeiro-positivo de tabelas de confusão 2x2.</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258</a:t>
                </a:r>
              </a:p>
              <a:p>
                <a:pPr lvl="0" indent="0" marL="0">
                  <a:buNone/>
                </a:pPr>
              </a:p>
              <a:p>
                <a:pPr lvl="0" indent="0" marL="0">
                  <a:buNone/>
                </a:pPr>
                <a:r>
                  <a:rPr/>
                  <a:t>O pacote </a:t>
                </a:r>
                <a:r>
                  <a:rPr i="1"/>
                  <a:t>proc</a:t>
                </a:r>
                <a:r>
                  <a:rPr baseline="30000"/>
                  <a:t>259</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258</a:t>
                </a:r>
              </a:p>
              <a:p>
                <a:pPr lvl="0"/>
                <a:r>
                  <a:rPr/>
                  <a:t>As interpretações qualitativas (isto é: pobre/fraca/baixa, moderada/razoável/aceitável, boa ou muito boa/alta/excelente) dos valores de área sob a curva são arbitrários e não devem ser considerados isoladamente.</a:t>
                </a:r>
                <a:r>
                  <a:rPr baseline="30000"/>
                  <a:t>258</a:t>
                </a:r>
              </a:p>
              <a:p>
                <a:pPr lvl="0"/>
                <a:r>
                  <a:rPr/>
                  <a:t>Modelos de classificação com valores altos de área sob a curva podem ser enganosos se os valores preditos por esses modelos não estiverem adequadamente calibrados.</a:t>
                </a:r>
                <a:r>
                  <a:rPr baseline="30000"/>
                  <a:t>258</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260</a:t>
                </a:r>
              </a:p>
              <a:p>
                <a:pPr lvl="0" indent="0" marL="0">
                  <a:buNone/>
                </a:pPr>
              </a:p>
            </p:txBody>
          </p:sp>
        </mc:Choice>
      </mc:AlternateContent>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253</a:t>
            </a:r>
          </a:p>
          <a:p>
            <a:pPr lvl="0"/>
            <a:r>
              <a:rPr/>
              <a:t>As probabilidades pontuais estimadas que caracterizam o desempenho diagnóstico do novo teste são altas e adequadas para sua aplicação clínica.</a:t>
            </a:r>
            <a:r>
              <a:rPr baseline="30000"/>
              <a:t>253</a:t>
            </a:r>
          </a:p>
          <a:p>
            <a:pPr lvl="0"/>
            <a:r>
              <a:rPr/>
              <a:t>Os intervalos de confiança estimados para as probabilidades do novo teste são estreitos e adequadas para sua aplicação clínica.</a:t>
            </a:r>
            <a:r>
              <a:rPr baseline="30000"/>
              <a:t>253</a:t>
            </a:r>
          </a:p>
          <a:p>
            <a:pPr lvl="0"/>
            <a:r>
              <a:rPr/>
              <a:t>O novo teste possui adequada confiabilidade intra/inter examinadores.</a:t>
            </a:r>
            <a:r>
              <a:rPr baseline="30000"/>
              <a:t>253</a:t>
            </a:r>
          </a:p>
          <a:p>
            <a:pPr lvl="0"/>
            <a:r>
              <a:rPr/>
              <a:t>O estudo de validação incluiu um espectro adequado da amostra.</a:t>
            </a:r>
            <a:r>
              <a:rPr baseline="30000"/>
              <a:t>253</a:t>
            </a:r>
          </a:p>
          <a:p>
            <a:pPr lvl="0"/>
            <a:r>
              <a:rPr/>
              <a:t>Todos os participantes realizaram ambos o novo teste e o padrão-ouro no estudo de validação.</a:t>
            </a:r>
            <a:r>
              <a:rPr baseline="30000"/>
              <a:t>253</a:t>
            </a:r>
          </a:p>
          <a:p>
            <a:pPr lvl="0"/>
            <a:r>
              <a:rPr/>
              <a:t>Os examinadores do novo teste estavam cegados para o resultado do teste padrão-ouro.</a:t>
            </a:r>
            <a:r>
              <a:rPr baseline="30000"/>
              <a:t>253</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diagnósticos?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desempenho diagnóstico.</a:t>
            </a:r>
          </a:p>
          <a:p>
            <a:pPr lvl="1"/>
            <a:r>
              <a:rPr i="1"/>
              <a:t>STARD 2015: An Updated List of Essential Items for Reporting Diagnostic Accuracy Studies</a:t>
            </a:r>
            <a:r>
              <a:rPr/>
              <a:t>:</a:t>
            </a:r>
            <a:r>
              <a:rPr baseline="30000"/>
              <a:t>261</a:t>
            </a:r>
            <a:r>
              <a:rPr/>
              <a:t> </a:t>
            </a:r>
            <a:r>
              <a:rPr>
                <a:hlinkClick r:id="rId3"/>
              </a:rPr>
              <a:t>https://www.equator-network.org/reporting-guidelines/stard/</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observacionais?</a:t>
            </a:r>
          </a:p>
          <a:p>
            <a:pPr lvl="0"/>
            <a:r>
              <a:rPr/>
              <a:t>.[REF]</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observacionais?</a:t>
            </a:r>
          </a:p>
          <a:p>
            <a:pPr lvl="0"/>
            <a:r>
              <a:rPr/>
              <a:t>Visite a rede </a:t>
            </a:r>
            <a:r>
              <a:rPr i="1"/>
              <a:t>Enhancing the QUAlity and Transparency Of health Research</a:t>
            </a:r>
            <a:r>
              <a:rPr/>
              <a:t> </a:t>
            </a:r>
            <a:r>
              <a:rPr>
                <a:hlinkClick r:id="rId2"/>
              </a:rPr>
              <a:t>EQUATOR Network</a:t>
            </a:r>
            <a:r>
              <a:rPr/>
              <a:t> para encontrar diretrizes específicas para cada tipo de estudo observacional.</a:t>
            </a:r>
          </a:p>
          <a:p>
            <a:pPr lvl="1"/>
            <a:r>
              <a:rPr i="1"/>
              <a:t>The Strengthening the Reporting of Observational Studies in Epidemiology (STROBE) Statement: guidelines for reporting observational studies</a:t>
            </a:r>
            <a:r>
              <a:rPr/>
              <a:t>:</a:t>
            </a:r>
            <a:r>
              <a:rPr baseline="30000"/>
              <a:t>262</a:t>
            </a:r>
            <a:r>
              <a:rPr/>
              <a:t> </a:t>
            </a:r>
            <a:r>
              <a:rPr>
                <a:hlinkClick r:id="rId3"/>
              </a:rPr>
              <a:t>https://www.equator-network.org/reporting-guidelines/strobe/</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quase-experimentais</a:t>
            </a: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quase-experimentais?</a:t>
            </a:r>
          </a:p>
          <a:p>
            <a:pPr lvl="0"/>
            <a:r>
              <a:rPr/>
              <a:t>.[REF]</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quase-experimentais?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ensaio quase-experimental.</a:t>
            </a:r>
          </a:p>
          <a:p>
            <a:pPr lvl="1"/>
            <a:r>
              <a:rPr i="1"/>
              <a:t>Guidelines for reporting non-randomised studies</a:t>
            </a:r>
            <a:r>
              <a:rPr/>
              <a:t>:</a:t>
            </a:r>
            <a:r>
              <a:rPr baseline="30000"/>
              <a:t>263</a:t>
            </a:r>
            <a:r>
              <a:rPr/>
              <a:t> </a:t>
            </a:r>
            <a:r>
              <a:rPr>
                <a:hlinkClick r:id="rId3"/>
              </a:rPr>
              <a:t>https://www.equator-network.org/reporting-guidelines/guidelines-for-reporting-non-randomised-studies/</a:t>
            </a:r>
          </a:p>
          <a:p>
            <a:pPr lvl="0" indent="0" marL="0">
              <a:buNone/>
            </a:pP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experimentais</a:t>
            </a: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clínico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clínicos aleatorizados?</a:t>
            </a:r>
          </a:p>
          <a:p>
            <a:pPr lvl="0"/>
            <a:r>
              <a:rPr/>
              <a:t>A característica essencial de um ensaio clínico aleatorizado é a comparação entre grupos.</a:t>
            </a:r>
            <a:r>
              <a:rPr baseline="30000"/>
              <a:t>264</a:t>
            </a:r>
          </a:p>
          <a:p>
            <a:pPr lvl="0"/>
            <a:r>
              <a:rPr/>
              <a:t>Quanto à unidade de alocação:</a:t>
            </a:r>
            <a:r>
              <a:rPr baseline="30000"/>
              <a:t>265</a:t>
            </a:r>
          </a:p>
          <a:p>
            <a:pPr lvl="1"/>
            <a:r>
              <a:rPr/>
              <a:t>Individual</a:t>
            </a:r>
          </a:p>
          <a:p>
            <a:pPr lvl="1"/>
            <a:r>
              <a:rPr/>
              <a:t>Agrupado</a:t>
            </a:r>
          </a:p>
          <a:p>
            <a:pPr lvl="0"/>
            <a:r>
              <a:rPr/>
              <a:t>Quanto ao número de braços:</a:t>
            </a:r>
            <a:r>
              <a:rPr baseline="30000"/>
              <a:t>265</a:t>
            </a:r>
          </a:p>
          <a:p>
            <a:pPr lvl="1"/>
            <a:r>
              <a:rPr/>
              <a:t>Único*</a:t>
            </a:r>
          </a:p>
          <a:p>
            <a:pPr lvl="1"/>
            <a:r>
              <a:rPr/>
              <a:t>Múltiplos</a:t>
            </a:r>
          </a:p>
          <a:p>
            <a:pPr lvl="0"/>
            <a:r>
              <a:rPr/>
              <a:t>Quanto ao número de centros:</a:t>
            </a:r>
            <a:r>
              <a:rPr baseline="30000"/>
              <a:t>265</a:t>
            </a:r>
          </a:p>
          <a:p>
            <a:pPr lvl="1"/>
            <a:r>
              <a:rPr/>
              <a:t>Único</a:t>
            </a:r>
          </a:p>
          <a:p>
            <a:pPr lvl="1"/>
            <a:r>
              <a:rPr/>
              <a:t>Múltiplos</a:t>
            </a:r>
          </a:p>
          <a:p>
            <a:pPr lvl="0"/>
            <a:r>
              <a:rPr/>
              <a:t>Quanto ao cegamento:</a:t>
            </a:r>
            <a:r>
              <a:rPr baseline="30000"/>
              <a:t>265</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265</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266</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266</a:t>
                </a:r>
              </a:p>
              <a:p>
                <a:pPr lvl="0"/>
                <a:r>
                  <a:rPr/>
                  <a:t>A abordagem mais recomendada é a análise de covariância (ANCOVA) - equação @ref(eq:ancova1) - pois ajusta os valores pós-intervenção (</a:t>
                </a:r>
                <a14:m>
                  <m:oMath xmlns:m="http://schemas.openxmlformats.org/officeDocument/2006/math">
                    <m:sSub>
                      <m:e>
                        <m:r>
                          <m:t>Y</m:t>
                        </m:r>
                      </m:e>
                      <m:sub>
                        <m:r>
                          <m:t>i</m:t>
                        </m:r>
                        <m:r>
                          <m:t>j</m:t>
                        </m:r>
                      </m:sub>
                    </m:sSub>
                  </m:oMath>
                </a14:m>
                <a:r>
                  <a:rPr/>
                  <a:t>) aos valores pré-intervenção (</a:t>
                </a:r>
                <a14:m>
                  <m:oMath xmlns:m="http://schemas.openxmlformats.org/officeDocument/2006/math">
                    <m:sSub>
                      <m:e>
                        <m:r>
                          <m:t>X</m:t>
                        </m:r>
                      </m:e>
                      <m:sub>
                        <m:r>
                          <m:t>i</m:t>
                        </m:r>
                        <m:r>
                          <m:t>j</m:t>
                        </m:r>
                      </m:sub>
                    </m:sSub>
                  </m:oMath>
                </a14:m>
                <a:r>
                  <a:rPr/>
                  <a:t>) para cada participante (</a:t>
                </a:r>
                <a14:m>
                  <m:oMath xmlns:m="http://schemas.openxmlformats.org/officeDocument/2006/math">
                    <m:r>
                      <m:t>i</m:t>
                    </m:r>
                  </m:oMath>
                </a14:m>
                <a:r>
                  <a:rPr/>
                  <a:t>) de cada grupo {</a:t>
                </a:r>
                <a14:m>
                  <m:oMath xmlns:m="http://schemas.openxmlformats.org/officeDocument/2006/math">
                    <m:sSub>
                      <m:e>
                        <m:r>
                          <m:t>Z</m:t>
                        </m:r>
                      </m:e>
                      <m:sub>
                        <m:r>
                          <m:t>i</m:t>
                        </m:r>
                        <m:r>
                          <m:t>j</m:t>
                        </m:r>
                      </m:sub>
                    </m:sSub>
                  </m:oMath>
                </a14:m>
                <a:r>
                  <a:rPr/>
                  <a:t>}, e portanto não é afetada pelas diferenças entre grupos no início do estudo.</a:t>
                </a:r>
                <a:r>
                  <a:rPr baseline="30000"/>
                  <a:t>9,266</a:t>
                </a:r>
              </a:p>
              <a:p>
                <a:pPr lvl="0" indent="0" marL="0">
                  <a:buNone/>
                </a:pPr>
              </a:p>
              <a:p>
                <a:pPr lvl="0" indent="0" marL="0">
                  <a:buNone/>
                </a:pPr>
              </a:p>
              <a:p>
                <a:pPr lvl="0"/>
                <a:r>
                  <a:rPr/>
                  <a:t>A ANCOVA modelando seja a mudança (pré - pós: </a:t>
                </a:r>
                <a14:m>
                  <m:oMath xmlns:m="http://schemas.openxmlformats.org/officeDocument/2006/math">
                    <m:r>
                      <m:t>Δ</m:t>
                    </m:r>
                    <m:r>
                      <m:rPr>
                        <m:sty m:val="p"/>
                      </m:rPr>
                      <m:t>=</m:t>
                    </m:r>
                    <m:sSub>
                      <m:e>
                        <m:r>
                          <m:t>X</m:t>
                        </m:r>
                      </m:e>
                      <m:sub>
                        <m:r>
                          <m:t>i</m:t>
                        </m:r>
                        <m:r>
                          <m:t>j</m:t>
                        </m:r>
                      </m:sub>
                    </m:sSub>
                    <m:r>
                      <m:rPr>
                        <m:sty m:val="p"/>
                      </m:rPr>
                      <m:t>−</m:t>
                    </m:r>
                    <m:sSub>
                      <m:e>
                        <m:r>
                          <m:t>Y</m:t>
                        </m:r>
                      </m:e>
                      <m:sub>
                        <m:r>
                          <m:t>i</m:t>
                        </m:r>
                        <m:r>
                          <m:t>j</m:t>
                        </m:r>
                      </m:sub>
                    </m:sSub>
                  </m:oMath>
                </a14:m>
                <a:r>
                  <a:rPr/>
                  <a:t>) quando o desfecho no pós-tratamento parece ser o método mais efetivo considerando-se o viés de estimação dos parâmetros, a precisão das estimativas, a cobertura nominal (isto é, intervalo de confiança) e o poder do teste.</a:t>
                </a:r>
                <a:r>
                  <a:rPr baseline="30000"/>
                  <a:t>267</a:t>
                </a:r>
              </a:p>
              <a:p>
                <a:pPr lvl="0"/>
                <a:r>
                  <a:rPr/>
                  <a:t>Quando a ANCOVA - equação @ref(eq:ancova2) - é utilizada com a mudança (pré - pós) com variável de desfecho (</a:t>
                </a:r>
                <a14:m>
                  <m:oMath xmlns:m="http://schemas.openxmlformats.org/officeDocument/2006/math">
                    <m:sSub>
                      <m:e>
                        <m:r>
                          <m:t>Y</m:t>
                        </m:r>
                      </m:e>
                      <m:sub>
                        <m:r>
                          <m:t>i</m:t>
                        </m:r>
                        <m:r>
                          <m:t>j</m:t>
                        </m:r>
                      </m:sub>
                    </m:sSub>
                  </m:oMath>
                </a14:m>
                <a:r>
                  <a:rPr/>
                  <a:t>), o coeficiente de regressão </a:t>
                </a:r>
                <a14:m>
                  <m:oMath xmlns:m="http://schemas.openxmlformats.org/officeDocument/2006/math">
                    <m:sSub>
                      <m:e>
                        <m:r>
                          <m:t>β</m:t>
                        </m:r>
                      </m:e>
                      <m:sub>
                        <m:r>
                          <m:t>1</m:t>
                        </m:r>
                      </m:sub>
                    </m:sSub>
                  </m:oMath>
                </a14:m>
                <a:r>
                  <a:rPr/>
                  <a:t> é diminuído em 1 unidade.</a:t>
                </a:r>
                <a:r>
                  <a:rPr baseline="30000"/>
                  <a:t>9,268</a:t>
                </a:r>
              </a:p>
              <a:p>
                <a:pPr lvl="0" indent="0" marL="0">
                  <a:buNone/>
                </a:pPr>
              </a:p>
              <a:p>
                <a:pPr lvl="0" indent="0" marL="0">
                  <a:buNone/>
                </a:pPr>
              </a:p>
              <a:p>
                <a:pPr lvl="0"/>
                <a:r>
                  <a:rPr/>
                  <a:t>Análise de variância (ANOVA) e modelos lineares mistos (MLM) são outras opções de métodos, embora apresentem maior variância, menor poder, e cobertura nominal comparados à ANCOVA.</a:t>
                </a:r>
                <a:r>
                  <a:rPr baseline="30000"/>
                  <a:t>267</a:t>
                </a:r>
              </a:p>
              <a:p>
                <a:pPr lvl="0"/>
                <a:r>
                  <a:rPr/>
                  <a:t>.</a:t>
                </a:r>
                <a:r>
                  <a:rPr baseline="30000"/>
                  <a:t>269</a:t>
                </a:r>
              </a:p>
              <a:p>
                <a:pPr lvl="0"/>
                <a:r>
                  <a:rPr/>
                  <a:t>.</a:t>
                </a:r>
                <a:r>
                  <a:rPr baseline="30000"/>
                  <a:t>270</a:t>
                </a:r>
              </a:p>
              <a:p>
                <a:pPr lvl="0" indent="0" marL="0">
                  <a:buNone/>
                </a:pPr>
              </a:p>
            </p:txBody>
          </p:sp>
        </mc:Choice>
      </mc:AlternateContent>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271</a:t>
            </a:r>
          </a:p>
          <a:p>
            <a:pPr lvl="0"/>
            <a:r>
              <a:rPr/>
              <a:t>Os dados de linha de base são usados para caracterizar os pacientes incluídos no estudo e para mostrar que os grupos de tratamento estão bem equilibrados.</a:t>
            </a:r>
            <a:r>
              <a:rPr baseline="30000"/>
              <a:t>271</a:t>
            </a:r>
          </a:p>
          <a:p>
            <a:pPr lvl="0"/>
            <a:r>
              <a:rPr/>
              <a:t>Dados da linha de base podem ser utilizados para a aleatorização de modo a equilíbrar ou estratificar os grupos considerando alguns fatores-chave.</a:t>
            </a:r>
            <a:r>
              <a:rPr baseline="30000"/>
              <a:t>271</a:t>
            </a:r>
          </a:p>
          <a:p>
            <a:pPr lvl="0"/>
            <a:r>
              <a:rPr/>
              <a:t>Dados da linha de base podem ser utilizados como ajuste de covariável para análise do resultado por grupo de tratamento.</a:t>
            </a:r>
            <a:r>
              <a:rPr baseline="30000"/>
              <a:t>271</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272</a:t>
            </a:r>
          </a:p>
          <a:p>
            <a:pPr lvl="0"/>
            <a:r>
              <a:rPr/>
              <a:t>A interpretação isolada do P-valor da comparação entre grupos na linha de base não permite identificar as razões para eventuais diferenças.</a:t>
            </a:r>
            <a:r>
              <a:rPr baseline="30000"/>
              <a:t>272</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273</a:t>
            </a:r>
          </a:p>
          <a:p>
            <a:pPr lvl="0"/>
            <a:r>
              <a:rPr/>
              <a:t>Em ensaios clínicos aleatorizados, a comparação de (co)variáveis na linha de base é usada para avaliar se aleatorização foi ‘bem sucedida’.</a:t>
            </a:r>
            <a:r>
              <a:rPr baseline="30000"/>
              <a:t>273</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150,272</a:t>
            </a:r>
          </a:p>
          <a:p>
            <a:pPr lvl="0"/>
            <a:r>
              <a:rPr/>
              <a:t>Viés.</a:t>
            </a:r>
            <a:r>
              <a:rPr baseline="30000"/>
              <a:t>150,272</a:t>
            </a:r>
          </a:p>
          <a:p>
            <a:pPr lvl="0"/>
            <a:r>
              <a:rPr/>
              <a:t>Tamanho da amostra.</a:t>
            </a:r>
            <a:r>
              <a:rPr baseline="30000"/>
              <a:t>150,272</a:t>
            </a:r>
          </a:p>
          <a:p>
            <a:pPr lvl="0"/>
            <a:r>
              <a:rPr/>
              <a:t>Má conduta científica.</a:t>
            </a:r>
            <a:r>
              <a:rPr baseline="30000"/>
              <a:t>150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273</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273</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151</a:t>
            </a:r>
          </a:p>
          <a:p>
            <a:pPr lvl="0"/>
            <a:r>
              <a:rPr/>
              <a:t>Quando a aleatorização é bem-sucedida, a hipótese nula de diferença entre grupos na linha de base é verdadeira.</a:t>
            </a:r>
            <a:r>
              <a:rPr baseline="30000"/>
              <a:t>274</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275</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274</a:t>
            </a:r>
          </a:p>
          <a:p>
            <a:pPr lvl="0"/>
            <a:r>
              <a:rPr/>
              <a:t>Na fase de análise: inclua as variáveis prognósticas nos modelos para ajuste.</a:t>
            </a:r>
            <a:r>
              <a:rPr baseline="30000"/>
              <a:t>274</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264</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A lei dos números anômalos - lei de Benford - é uma distribuição de probabilidade que descreve a frequência de ocorrência do primeiro dígito em muitos conjuntos de dados do mundo real.[REF]</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264</a:t>
            </a:r>
          </a:p>
          <a:p>
            <a:pPr lvl="0" indent="0" marL="0">
              <a:buNone/>
            </a:pP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271</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271,276</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271,276</a:t>
            </a:r>
          </a:p>
          <a:p>
            <a:pPr lvl="0" indent="0" marL="0">
              <a:buNone/>
            </a:pPr>
          </a:p>
          <a:p>
            <a:pPr lvl="0"/>
            <a:r>
              <a:rPr/>
              <a:t>A credibilidade das análises de subgrupos é melhor se restrita ao desfecho primário e a alguns subgrupos predefinidos e baseadas em hipóteses biologicamente plausíveis.</a:t>
            </a:r>
            <a:r>
              <a:rPr baseline="30000"/>
              <a:t>271</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271</a:t>
            </a:r>
          </a:p>
          <a:p>
            <a:pPr lvl="0" indent="0" marL="0">
              <a:buNone/>
            </a:pP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264</a:t>
            </a:r>
          </a:p>
          <a:p>
            <a:pPr lvl="0"/>
            <a:r>
              <a:rPr/>
              <a:t>A comparação de subgrupos por meio de testes de significância de hipótese nula separados é enganosa por não testar (comparar) diretamente os tamanhos dos efeitos dos tratamentos.</a:t>
            </a:r>
            <a:r>
              <a:rPr baseline="30000"/>
              <a:t>277</a:t>
            </a:r>
          </a:p>
          <a:p>
            <a:pPr lvl="0"/>
            <a:r>
              <a:rPr/>
              <a:t>.</a:t>
            </a:r>
            <a:r>
              <a:rPr baseline="30000"/>
              <a:t>213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214</a:t>
            </a:r>
          </a:p>
          <a:p>
            <a:pPr lvl="0"/>
            <a:r>
              <a:rPr/>
              <a:t>A interação entre duas (ou mais) variáveis pode ser utilizada para comparar efeitos do tratamento em subgrupos de ensaios clínicos.</a:t>
            </a:r>
            <a:r>
              <a:rPr baseline="30000"/>
              <a:t>278</a:t>
            </a:r>
          </a:p>
          <a:p>
            <a:pPr lvl="0"/>
            <a:r>
              <a:rPr/>
              <a:t>O poder estatístico para detectar efeitos de interação é limitado.</a:t>
            </a:r>
            <a:r>
              <a:rPr baseline="30000"/>
              <a:t>278</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274</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279</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280</a:t>
            </a:r>
          </a:p>
          <a:p>
            <a:pPr lvl="0"/>
            <a:r>
              <a:rPr/>
              <a:t>Incluir outras variáveis medidas na linha de base, com potencial para serem desbalanceadas entre grupos após a aleatorização, diminui a chance de afetar as estimativas de efeito dos tratamentos.</a:t>
            </a:r>
            <a:r>
              <a:rPr baseline="30000"/>
              <a:t>280</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280</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280</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71,281</a:t>
            </a:r>
          </a:p>
          <a:p>
            <a:pPr lvl="0"/>
            <a:r>
              <a:rPr/>
              <a:t>Para dados perdidos em desfechos dicotômicos, o desempenho dos métodos de imputação multivariada por equações encadeadas (</a:t>
            </a:r>
            <a:r>
              <a:rPr i="1"/>
              <a:t>multivariate imputation by chained equations</a:t>
            </a:r>
            <a:r>
              <a:rPr/>
              <a:t>, MICE)</a:t>
            </a:r>
            <a:r>
              <a:rPr baseline="30000"/>
              <a:t>77</a:t>
            </a:r>
            <a:r>
              <a:rPr/>
              <a:t> e por correspondência média preditiva (</a:t>
            </a:r>
            <a:r>
              <a:rPr i="1"/>
              <a:t>predictive mean matching</a:t>
            </a:r>
            <a:r>
              <a:rPr/>
              <a:t>, PMM)</a:t>
            </a:r>
            <a:r>
              <a:rPr baseline="30000"/>
              <a:t>78,79</a:t>
            </a:r>
            <a:r>
              <a:rPr/>
              <a:t> é similar.</a:t>
            </a:r>
            <a:r>
              <a:rPr baseline="30000"/>
              <a:t>76</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280</a:t>
            </a:r>
          </a:p>
          <a:p>
            <a:pPr lvl="0" indent="0" marL="0">
              <a:buNone/>
            </a:pPr>
          </a:p>
          <a:p>
            <a:pPr lvl="0" indent="0" marL="0">
              <a:buNone/>
            </a:pPr>
            <a:r>
              <a:rPr/>
              <a:t>Os pacotes </a:t>
            </a:r>
            <a:r>
              <a:rPr i="1"/>
              <a:t>mice</a:t>
            </a:r>
            <a:r>
              <a:rPr baseline="30000"/>
              <a:t>77</a:t>
            </a:r>
            <a:r>
              <a:rPr/>
              <a:t> e </a:t>
            </a:r>
            <a:r>
              <a:rPr i="1"/>
              <a:t>miceadds</a:t>
            </a:r>
            <a:r>
              <a:rPr baseline="30000"/>
              <a:t>80</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ensaio experimental.</a:t>
            </a:r>
          </a:p>
          <a:p>
            <a:pPr lvl="1"/>
            <a:r>
              <a:rPr i="1"/>
              <a:t>CONSORT 2010 Statement: updated guidelines for reporting parallel group randomised trials</a:t>
            </a:r>
            <a:r>
              <a:rPr/>
              <a:t>:</a:t>
            </a:r>
            <a:r>
              <a:rPr baseline="30000"/>
              <a:t>282</a:t>
            </a:r>
            <a:r>
              <a:rPr/>
              <a:t> </a:t>
            </a:r>
            <a:r>
              <a:rPr>
                <a:hlinkClick r:id="rId3"/>
              </a:rPr>
              <a:t>https://www.equator-network.org/reporting-guidelines/consort/</a:t>
            </a:r>
          </a:p>
          <a:p>
            <a:pPr lvl="0" indent="0" marL="0">
              <a:buNone/>
            </a:pPr>
          </a:p>
          <a:p>
            <a:pPr lvl="0" indent="0" marL="0">
              <a:buNone/>
            </a:pPr>
            <a:r>
              <a:rPr/>
              <a:t>O pacote </a:t>
            </a:r>
            <a:r>
              <a:rPr i="1"/>
              <a:t>consort</a:t>
            </a:r>
            <a:r>
              <a:rPr baseline="30000"/>
              <a:t>283</a:t>
            </a:r>
            <a:r>
              <a:rPr/>
              <a:t> fornece a função </a:t>
            </a:r>
            <a:r>
              <a:rPr i="1">
                <a:hlinkClick r:id="rId4"/>
              </a:rPr>
              <a:t>consort_plot</a:t>
            </a:r>
            <a:r>
              <a:rPr/>
              <a:t> para elaboração do fluxograma de ensaios experimentais no formato padrão.</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284</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284</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284</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284,285</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284</a:t>
                </a:r>
              </a:p>
              <a:p>
                <a:pPr lvl="0"/>
                <a14:m>
                  <m:oMath xmlns:m="http://schemas.openxmlformats.org/officeDocument/2006/math">
                    <m:sSup>
                      <m:e>
                        <m:r>
                          <m:t>I</m:t>
                        </m:r>
                      </m:e>
                      <m:sup>
                        <m:r>
                          <m:t>2</m:t>
                        </m:r>
                      </m:sup>
                    </m:sSup>
                  </m:oMath>
                </a14:m>
                <a:r>
                  <a:rPr/>
                  <a:t> mede a proporção (%) da variância total que pode ser atribuída à heterogeneidade entre os estudos incluídos.</a:t>
                </a:r>
                <a:r>
                  <a:rPr baseline="30000"/>
                  <a:t>285</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285</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286</a:t>
                </a:r>
              </a:p>
              <a:p>
                <a:pPr lvl="0" indent="0" marL="0">
                  <a:buNone/>
                </a:pPr>
              </a:p>
              <a:p>
                <a:pPr lvl="0" indent="0" marL="0">
                  <a:buNone/>
                </a:pPr>
                <a:r>
                  <a:rPr/>
                  <a:t>O pacote </a:t>
                </a:r>
                <a:r>
                  <a:rPr i="1"/>
                  <a:t>metagear</a:t>
                </a:r>
                <a:r>
                  <a:rPr baseline="30000"/>
                  <a:t>287</a:t>
                </a:r>
                <a:r>
                  <a:rPr/>
                  <a:t> fornece funções para condução e análise de revisões sistemáticas.</a:t>
                </a:r>
              </a:p>
              <a:p>
                <a:pPr lvl="0" indent="0" marL="0">
                  <a:buNone/>
                </a:pPr>
              </a:p>
              <a:p>
                <a:pPr lvl="0" indent="0" marL="0">
                  <a:buNone/>
                </a:pPr>
                <a:r>
                  <a:rPr/>
                  <a:t>O pacote </a:t>
                </a:r>
                <a:r>
                  <a:rPr i="1"/>
                  <a:t>metagear</a:t>
                </a:r>
                <a:r>
                  <a:rPr baseline="30000"/>
                  <a:t>287</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288</a:t>
                </a:r>
                <a:r>
                  <a:rPr/>
                  <a:t>.</a:t>
                </a:r>
              </a:p>
              <a:p>
                <a:pPr lvl="0" indent="0" marL="0">
                  <a:buNone/>
                </a:pPr>
              </a:p>
              <a:p>
                <a:pPr lvl="0" indent="0" marL="0">
                  <a:buNone/>
                </a:pPr>
                <a:r>
                  <a:rPr/>
                  <a:t>O pacote </a:t>
                </a:r>
                <a:r>
                  <a:rPr i="1"/>
                  <a:t>PRISMA2020</a:t>
                </a:r>
                <a:r>
                  <a:rPr baseline="30000"/>
                  <a:t>289,290</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meta-análises?</a:t>
            </a:r>
          </a:p>
          <a:p>
            <a:pPr lvl="0"/>
            <a:r>
              <a:rPr/>
              <a:t>Visite a rede </a:t>
            </a:r>
            <a:r>
              <a:rPr i="1"/>
              <a:t>Enhancing the QUAlity and Transparency Of health Research</a:t>
            </a:r>
            <a:r>
              <a:rPr/>
              <a:t> </a:t>
            </a:r>
            <a:r>
              <a:rPr>
                <a:hlinkClick r:id="rId2"/>
              </a:rPr>
              <a:t>EQUATOR Network</a:t>
            </a:r>
            <a:r>
              <a:rPr/>
              <a:t> para encontrar diretrizes específicas para cada tipo de meta-análises.</a:t>
            </a:r>
          </a:p>
          <a:p>
            <a:pPr lvl="1"/>
            <a:r>
              <a:rPr i="1"/>
              <a:t>The PRISMA 2020 statement: An updated guideline for reporting systematic reviews</a:t>
            </a:r>
            <a:r>
              <a:rPr/>
              <a:t>:</a:t>
            </a:r>
            <a:r>
              <a:rPr baseline="30000"/>
              <a:t>291</a:t>
            </a:r>
            <a:r>
              <a:rPr/>
              <a:t> </a:t>
            </a:r>
            <a:r>
              <a:rPr>
                <a:hlinkClick r:id="rId3"/>
              </a:rPr>
              <a:t>https://www.equator-network.org/reporting-guidelines/prisma/</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192p. </a:t>
            </a:r>
            <a:r>
              <a:rPr>
                <a:hlinkClick r:id="rId2"/>
              </a:rPr>
              <a:t>doi: 10.5281/zenodo.8320232</a:t>
            </a:r>
            <a:r>
              <a:rPr/>
              <a:t>.</a:t>
            </a:r>
          </a:p>
          <a:p>
            <a:pPr lvl="0" indent="0" marL="0">
              <a:buNone/>
            </a:pPr>
          </a:p>
          <a:p>
            <a:pPr lvl="0" indent="0" marL="0">
              <a:buNone/>
            </a:pPr>
            <a:r>
              <a:rPr/>
              <a:t>Copyright © 2023-2024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3</a:t>
            </a:r>
          </a:p>
          <a:p>
            <a:pPr lvl="0"/>
            <a:r>
              <a:rPr/>
              <a:t>A crença na lei dos pequenos números se refere à tendência de superestimar a estabilidade das estimativas provenientes de estudos com amostras pequenas.</a:t>
            </a:r>
            <a:r>
              <a:rPr baseline="30000"/>
              <a:t>4</a:t>
            </a:r>
          </a:p>
          <a:p>
            <a:pPr lvl="0"/>
            <a:r>
              <a:rPr/>
              <a:t>Quando se percebe um padrão, pode não ser possível identificar se tal padrão é real.</a:t>
            </a:r>
            <a:r>
              <a:rPr baseline="30000"/>
              <a:t>5</a:t>
            </a:r>
          </a:p>
          <a:p>
            <a:pPr lvl="0" indent="0" marL="0">
              <a:buNone/>
            </a:pPr>
          </a:p>
          <a:p>
            <a:pPr lvl="0" indent="0" marL="0">
              <a:spcBef>
                <a:spcPts val="3000"/>
              </a:spcBef>
              <a:buNone/>
            </a:pPr>
            <a:r>
              <a:rPr b="1"/>
              <a:t>Quais são as versões da lei dos pequenos números?</a:t>
            </a:r>
          </a:p>
          <a:p>
            <a:pPr lvl="0"/>
            <a:r>
              <a:rPr/>
              <a:t>1a Lei Forte dos Pequenos Números: “Não há pequenos números suficientes para atender às muitas demandas que lhes são feitas”.</a:t>
            </a:r>
            <a:r>
              <a:rPr baseline="30000"/>
              <a:t>5</a:t>
            </a:r>
          </a:p>
          <a:p>
            <a:pPr lvl="0"/>
            <a:r>
              <a:rPr/>
              <a:t>2a Lei Forte dos Pequenos Números: “Quando dois números parecem iguais, não são necessariamente assim”.</a:t>
            </a:r>
            <a:r>
              <a:rPr baseline="30000"/>
              <a:t>6</a:t>
            </a:r>
          </a:p>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de resultados</a:t>
            </a: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e Listas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 para redação estatística?</a:t>
            </a:r>
          </a:p>
          <a:p>
            <a:pPr lvl="0"/>
            <a:r>
              <a:rPr i="1"/>
              <a:t>Review of guidance papers on regression modeling in statistical series of medical journals</a:t>
            </a:r>
            <a:r>
              <a:rPr/>
              <a:t>.</a:t>
            </a:r>
            <a:r>
              <a:rPr baseline="30000"/>
              <a:t>292</a:t>
            </a:r>
          </a:p>
          <a:p>
            <a:pPr lvl="0"/>
            <a:r>
              <a:rPr i="1"/>
              <a:t>Principles and recommendations for incorporating estimands into clinical study protocol templates</a:t>
            </a:r>
            <a:r>
              <a:rPr/>
              <a:t>.</a:t>
            </a:r>
            <a:r>
              <a:rPr baseline="30000"/>
              <a:t>293</a:t>
            </a:r>
          </a:p>
          <a:p>
            <a:pPr lvl="0"/>
            <a:r>
              <a:rPr i="1"/>
              <a:t>How to write statistical analysis section in medical research</a:t>
            </a:r>
            <a:r>
              <a:rPr/>
              <a:t>.</a:t>
            </a:r>
            <a:r>
              <a:rPr baseline="30000"/>
              <a:t>186</a:t>
            </a:r>
          </a:p>
          <a:p>
            <a:pPr lvl="0"/>
            <a:r>
              <a:rPr i="1"/>
              <a:t>Recommendations for Statistical Reporting in Cardiovascular Medicine: A Special Report From the American Heart Association</a:t>
            </a:r>
            <a:r>
              <a:rPr/>
              <a:t>.</a:t>
            </a:r>
            <a:r>
              <a:rPr baseline="30000"/>
              <a:t>294</a:t>
            </a:r>
          </a:p>
          <a:p>
            <a:pPr lvl="0"/>
            <a:r>
              <a:rPr i="1"/>
              <a:t>Framework for the treatment and reporting of missing data in observational studies: The Treatment And Reporting of Missing data in Observational Studies framework</a:t>
            </a:r>
            <a:r>
              <a:rPr/>
              <a:t>.</a:t>
            </a:r>
            <a:r>
              <a:rPr baseline="30000"/>
              <a:t>295</a:t>
            </a:r>
          </a:p>
          <a:p>
            <a:pPr lvl="0"/>
            <a:r>
              <a:rPr i="1"/>
              <a:t>Guidelines for reporting of figures and tables for clinical research in urology</a:t>
            </a:r>
            <a:r>
              <a:rPr/>
              <a:t>.</a:t>
            </a:r>
            <a:r>
              <a:rPr baseline="30000"/>
              <a:t>296</a:t>
            </a:r>
          </a:p>
          <a:p>
            <a:pPr lvl="0"/>
            <a:r>
              <a:rPr i="1"/>
              <a:t>Who is in this study, anyway? Guidelines for a useful Table 1</a:t>
            </a:r>
            <a:r>
              <a:rPr/>
              <a:t>.</a:t>
            </a:r>
            <a:r>
              <a:rPr baseline="30000"/>
              <a:t>152</a:t>
            </a:r>
          </a:p>
          <a:p>
            <a:pPr lvl="0"/>
            <a:r>
              <a:rPr i="1"/>
              <a:t>Guidelines for Reporting of Statistics for Clinical Research in Urology</a:t>
            </a:r>
            <a:r>
              <a:rPr/>
              <a:t>.</a:t>
            </a:r>
            <a:r>
              <a:rPr baseline="30000"/>
              <a:t>297</a:t>
            </a:r>
          </a:p>
          <a:p>
            <a:pPr lvl="0"/>
            <a:r>
              <a:rPr i="1"/>
              <a:t>Reveal, Don’t Conceal: Transforming Data Visualization to Improve Transparency</a:t>
            </a:r>
            <a:r>
              <a:rPr/>
              <a:t>.</a:t>
            </a:r>
            <a:r>
              <a:rPr baseline="30000"/>
              <a:t>159</a:t>
            </a:r>
          </a:p>
          <a:p>
            <a:pPr lvl="0"/>
            <a:r>
              <a:rPr i="1"/>
              <a:t>Guidelines for the Content of Statistical Analysis Plans in Clinical Trials</a:t>
            </a:r>
            <a:r>
              <a:rPr/>
              <a:t>.</a:t>
            </a:r>
            <a:r>
              <a:rPr baseline="30000"/>
              <a:t>298</a:t>
            </a:r>
          </a:p>
          <a:p>
            <a:pPr lvl="0"/>
            <a:r>
              <a:rPr i="1"/>
              <a:t>Basic statistical reporting for articles published in Biomedical Journals: The ‘’Statistical Analyses and Methods in the Published Literature’’ or the SAMPL Guidelines</a:t>
            </a:r>
            <a:r>
              <a:rPr/>
              <a:t>.</a:t>
            </a:r>
            <a:r>
              <a:rPr baseline="30000"/>
              <a:t>299</a:t>
            </a:r>
          </a:p>
          <a:p>
            <a:pPr lvl="0"/>
            <a:r>
              <a:rPr i="1"/>
              <a:t>Beyond Bar and Line Graphs: Time for a New Data Presentation Paradigm</a:t>
            </a:r>
            <a:r>
              <a:rPr/>
              <a:t>.</a:t>
            </a:r>
            <a:r>
              <a:rPr baseline="30000"/>
              <a:t>300</a:t>
            </a:r>
          </a:p>
          <a:p>
            <a:pPr lvl="0"/>
            <a:r>
              <a:rPr i="1"/>
              <a:t>STRengthening analytical thinking for observational studies: the STRATOS initiative</a:t>
            </a:r>
            <a:r>
              <a:rPr/>
              <a:t>.</a:t>
            </a:r>
            <a:r>
              <a:rPr baseline="30000"/>
              <a:t>301</a:t>
            </a:r>
          </a:p>
          <a:p>
            <a:pPr lvl="0"/>
            <a:r>
              <a:rPr i="1"/>
              <a:t>Research methods and reporting</a:t>
            </a:r>
            <a:r>
              <a:rPr/>
              <a:t>.</a:t>
            </a:r>
            <a:r>
              <a:rPr baseline="30000"/>
              <a:t>302</a:t>
            </a:r>
          </a:p>
          <a:p>
            <a:pPr lvl="0"/>
            <a:r>
              <a:rPr i="1"/>
              <a:t>How to ensure your paper is rejected by the statistical reviewer</a:t>
            </a:r>
            <a:r>
              <a:rPr/>
              <a:t>.</a:t>
            </a:r>
            <a:r>
              <a:rPr baseline="30000"/>
              <a:t>303</a:t>
            </a:r>
          </a:p>
          <a:p>
            <a:pPr lvl="0" indent="0" marL="0">
              <a:buNone/>
            </a:pPr>
          </a:p>
          <a:p>
            <a:pPr lvl="0" indent="0" marL="0">
              <a:spcBef>
                <a:spcPts val="3000"/>
              </a:spcBef>
              <a:buNone/>
            </a:pPr>
            <a:r>
              <a:rPr b="1"/>
              <a:t>Quais listas de verificação estão disponíveis para redação estatística?</a:t>
            </a:r>
          </a:p>
          <a:p>
            <a:pPr lvl="0"/>
            <a:r>
              <a:rPr i="1"/>
              <a:t>A CHecklist for statistical Assessment of Medical Papers (the CHAMP statement): explanation and elaboration</a:t>
            </a:r>
            <a:r>
              <a:rPr/>
              <a:t>.</a:t>
            </a:r>
            <a:r>
              <a:rPr baseline="30000"/>
              <a:t>304</a:t>
            </a:r>
          </a:p>
          <a:p>
            <a:pPr lvl="0"/>
            <a:r>
              <a:rPr i="1"/>
              <a:t>Checklist for clinical applicability of subgroup analysis</a:t>
            </a:r>
            <a:r>
              <a:rPr/>
              <a:t>.</a:t>
            </a:r>
            <a:r>
              <a:rPr baseline="30000"/>
              <a:t>305</a:t>
            </a:r>
          </a:p>
          <a:p>
            <a:pPr lvl="0"/>
            <a:r>
              <a:rPr i="1"/>
              <a:t>Evidence-based statistical analysis and methods in biomedical research (SAMBR) checklists according to design features</a:t>
            </a:r>
            <a:r>
              <a:rPr/>
              <a:t>.</a:t>
            </a:r>
            <a:r>
              <a:rPr baseline="30000"/>
              <a:t>185</a:t>
            </a:r>
          </a:p>
          <a:p>
            <a:pPr lvl="0" indent="0" marL="0">
              <a:buNone/>
            </a:pP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A lei dos grandes números descreve que, ao realizar o mesmo experimento </a:t>
                </a:r>
                <a14:m>
                  <m:oMath xmlns:m="http://schemas.openxmlformats.org/officeDocument/2006/math">
                    <m:r>
                      <m:t>E</m:t>
                    </m:r>
                  </m:oMath>
                </a14:m>
                <a:r>
                  <a:rPr/>
                  <a:t> um grande número de vezes (</a:t>
                </a:r>
                <a14:m>
                  <m:oMath xmlns:m="http://schemas.openxmlformats.org/officeDocument/2006/math">
                    <m:r>
                      <m:t>n</m:t>
                    </m:r>
                  </m:oMath>
                </a14:m>
                <a:r>
                  <a:rPr/>
                  <a:t>), a média </a:t>
                </a:r>
                <a14:m>
                  <m:oMath xmlns:m="http://schemas.openxmlformats.org/officeDocument/2006/math">
                    <m:r>
                      <m:t>μ</m:t>
                    </m:r>
                  </m:oMath>
                </a14:m>
                <a:r>
                  <a:rPr/>
                  <a:t> dos resultados obtidos tende a se aproximar do valor esperado </a:t>
                </a:r>
                <a14:m>
                  <m:oMath xmlns:m="http://schemas.openxmlformats.org/officeDocument/2006/math">
                    <m:r>
                      <m:t>E</m:t>
                    </m:r>
                    <m:d>
                      <m:dPr>
                        <m:begChr m:val="["/>
                        <m:endChr m:val="]"/>
                        <m:sepChr m:val=""/>
                        <m:grow/>
                      </m:dPr>
                      <m:e>
                        <m:acc>
                          <m:accPr>
                            <m:chr m:val="‾"/>
                          </m:accPr>
                          <m:e>
                            <m:r>
                              <m:t>X</m:t>
                            </m:r>
                          </m:e>
                        </m:acc>
                      </m:e>
                    </m:d>
                  </m:oMath>
                </a14:m>
                <a:r>
                  <a:rPr/>
                  <a:t> à medida que mais experimentos forem realizados (</a:t>
                </a:r>
                <a14:m>
                  <m:oMath xmlns:m="http://schemas.openxmlformats.org/officeDocument/2006/math">
                    <m:r>
                      <m:t>n</m:t>
                    </m:r>
                    <m:r>
                      <m:rPr>
                        <m:sty m:val="p"/>
                      </m:rPr>
                      <m:t>→</m:t>
                    </m:r>
                    <m:r>
                      <m:rPr>
                        <m:sty m:val="p"/>
                      </m:rPr>
                      <m:t>∞</m:t>
                    </m:r>
                  </m:oMath>
                </a14:m>
                <a:r>
                  <a:rPr/>
                  <a:t>).[REF]</a:t>
                </a:r>
              </a:p>
              <a:p>
                <a:pPr lvl="0"/>
                <a:r>
                  <a:rPr/>
                  <a:t>De acordo com a lei dos grandes números, a média amostral converge para a média populacional à medida que o tamanho da amostra aumenta.[REF]</a:t>
                </a:r>
              </a:p>
              <a:p>
                <a:pPr lvl="0" indent="0" marL="0">
                  <a:buNone/>
                </a:pPr>
              </a:p>
              <a:p>
                <a:pPr lvl="0" indent="0" marL="0">
                  <a:spcBef>
                    <a:spcPts val="3000"/>
                  </a:spcBef>
                  <a:buNone/>
                </a:pPr>
                <a:r>
                  <a:rPr b="1"/>
                  <a:t>Quais são as versões da lei dos grandes números?</a:t>
                </a:r>
              </a:p>
              <a:p>
                <a:pPr lvl="0"/>
                <a:r>
                  <a:rPr/>
                  <a:t>Lei Fraca dos Grandes Números (de Poisson): ““.[REF]</a:t>
                </a:r>
              </a:p>
              <a:p>
                <a:pPr lvl="0"/>
                <a:r>
                  <a:rPr/>
                  <a:t>Lei Fraca dos Grandes Números (de Bernoulli): ““.[REF]</a:t>
                </a:r>
              </a:p>
              <a:p>
                <a:pPr lvl="0"/>
                <a:r>
                  <a:rPr/>
                  <a:t>Lei Forte dos Grandes Números: ““.[REF]</a:t>
                </a:r>
              </a:p>
              <a:p>
                <a:pPr lvl="0" indent="0" marL="0">
                  <a:buNone/>
                </a:pPr>
              </a:p>
            </p:txBody>
          </p:sp>
        </mc:Choice>
      </mc:AlternateContent>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Oxford Reference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A Dictionary of Statistics</a:t>
            </a:r>
          </a:p>
          <a:p>
            <a:pPr lvl="0" indent="0" marL="0">
              <a:buNone/>
            </a:pP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Viti A, Terzi A, Bertolaccini L. A practical overview on probability distributions. </a:t>
            </a:r>
            <a:r>
              <a:rPr i="1"/>
              <a:t>Journal of Thoracic Disease</a:t>
            </a:r>
            <a:r>
              <a:rPr/>
              <a:t>. 2015;7(3). </a:t>
            </a:r>
            <a:r>
              <a:rPr>
                <a:hlinkClick r:id="rId3"/>
              </a:rPr>
              <a:t>https://jtd.amegroups.org/article/view/4086.</a:t>
            </a:r>
          </a:p>
          <a:p>
            <a:pPr lvl="0" indent="0" marL="0">
              <a:buNone/>
            </a:pPr>
            <a:r>
              <a:rPr/>
              <a:t>3. Tversky A, Kahneman D. Belief in the law of small numbers. </a:t>
            </a:r>
            <a:r>
              <a:rPr i="1"/>
              <a:t>Psychological Bulletin</a:t>
            </a:r>
            <a:r>
              <a:rPr/>
              <a:t>. 1971;76(2):105-110. doi:</a:t>
            </a:r>
            <a:r>
              <a:rPr>
                <a:hlinkClick r:id="rId4"/>
              </a:rPr>
              <a:t>10.1037/h0031322</a:t>
            </a:r>
          </a:p>
          <a:p>
            <a:pPr lvl="0" indent="0" marL="0">
              <a:buNone/>
            </a:pPr>
            <a:r>
              <a:rPr/>
              <a:t>4. Bishop DVM, Thompson J, Parker AJ. Can we shift belief in the ‘Law of Small Numbers’? </a:t>
            </a:r>
            <a:r>
              <a:rPr i="1"/>
              <a:t>Royal Society Open Science</a:t>
            </a:r>
            <a:r>
              <a:rPr/>
              <a:t>. 2022;9(3). doi:</a:t>
            </a:r>
            <a:r>
              <a:rPr>
                <a:hlinkClick r:id="rId5"/>
              </a:rPr>
              <a:t>10.1098/rsos.211028</a:t>
            </a:r>
          </a:p>
          <a:p>
            <a:pPr lvl="0" indent="0" marL="0">
              <a:buNone/>
            </a:pPr>
            <a:r>
              <a:rPr/>
              <a:t>5. Guy RK. The strong law of small numbers. </a:t>
            </a:r>
            <a:r>
              <a:rPr i="1"/>
              <a:t>The American Mathematical Monthly</a:t>
            </a:r>
            <a:r>
              <a:rPr/>
              <a:t>. 1988;95(8):697. doi:</a:t>
            </a:r>
            <a:r>
              <a:rPr>
                <a:hlinkClick r:id="rId6"/>
              </a:rPr>
              <a:t>10.2307/2322249</a:t>
            </a:r>
          </a:p>
          <a:p>
            <a:pPr lvl="0" indent="0" marL="0">
              <a:buNone/>
            </a:pPr>
            <a:r>
              <a:rPr/>
              <a:t>6. Guy RK. The Second Strong Law of Small Numbers. </a:t>
            </a:r>
            <a:r>
              <a:rPr i="1"/>
              <a:t>Mathematics Magazine</a:t>
            </a:r>
            <a:r>
              <a:rPr/>
              <a:t>. 1990;63(1):3-20. doi:</a:t>
            </a:r>
            <a:r>
              <a:rPr>
                <a:hlinkClick r:id="rId7"/>
              </a:rPr>
              <a:t>10.1080/0025570x.1990.11977475</a:t>
            </a:r>
          </a:p>
          <a:p>
            <a:pPr lvl="0" indent="0" marL="0">
              <a:buNone/>
            </a:pPr>
            <a:r>
              <a:rPr/>
              <a:t>7. Kwak SG, Kim JH. Central limit theorem: the cornerstone of modern statistics. </a:t>
            </a:r>
            <a:r>
              <a:rPr i="1"/>
              <a:t>Korean Journal of Anesthesiology</a:t>
            </a:r>
            <a:r>
              <a:rPr/>
              <a:t>. 2017;70(2):144. doi:</a:t>
            </a:r>
            <a:r>
              <a:rPr>
                <a:hlinkClick r:id="rId8"/>
              </a:rPr>
              <a:t>10.4097/kjae.2017.70.2.144</a:t>
            </a:r>
          </a:p>
          <a:p>
            <a:pPr lvl="0" indent="0" marL="0">
              <a:buNone/>
            </a:pPr>
            <a:r>
              <a:rPr/>
              <a:t>8. Galton F. Regression towards mediocrity in hereditary stature. </a:t>
            </a:r>
            <a:r>
              <a:rPr i="1"/>
              <a:t>The Journal of the Anthropological Institute of Great Britain and Ireland</a:t>
            </a:r>
            <a:r>
              <a:rPr/>
              <a:t>. 1886;15:246. doi:</a:t>
            </a:r>
            <a:r>
              <a:rPr>
                <a:hlinkClick r:id="rId9"/>
              </a:rPr>
              <a:t>10.2307/2841583</a:t>
            </a:r>
          </a:p>
          <a:p>
            <a:pPr lvl="0" indent="0" marL="0">
              <a:buNone/>
            </a:pPr>
            <a:r>
              <a:rPr/>
              <a:t>9. Barnett AG. Regression to the mean: what it is and how to deal with it. </a:t>
            </a:r>
            <a:r>
              <a:rPr i="1"/>
              <a:t>International Journal of Epidemiology</a:t>
            </a:r>
            <a:r>
              <a:rPr/>
              <a:t>. 2004;34(1):215-220. doi:</a:t>
            </a:r>
            <a:r>
              <a:rPr>
                <a:hlinkClick r:id="rId10"/>
              </a:rPr>
              <a:t>10.1093/ije/dyh299</a:t>
            </a:r>
          </a:p>
          <a:p>
            <a:pPr lvl="0" indent="0" marL="0">
              <a:buNone/>
            </a:pPr>
            <a:r>
              <a:rPr/>
              <a:t>10. Senn S. Francis Galton and Regression to the Mean. </a:t>
            </a:r>
            <a:r>
              <a:rPr i="1"/>
              <a:t>Significance</a:t>
            </a:r>
            <a:r>
              <a:rPr/>
              <a:t>. 2011;8(3):124-126. doi:</a:t>
            </a:r>
            <a:r>
              <a:rPr>
                <a:hlinkClick r:id="rId11"/>
              </a:rPr>
              <a:t>10.1111/j.1740-9713.2011.00509.x</a:t>
            </a:r>
          </a:p>
          <a:p>
            <a:pPr lvl="0" indent="0" marL="0">
              <a:buNone/>
            </a:pPr>
            <a:r>
              <a:rPr/>
              <a:t>11. Recchia D. Regtomean: Regression toward the mean. 2022. </a:t>
            </a:r>
            <a:r>
              <a:rPr>
                <a:hlinkClick r:id="rId12"/>
              </a:rPr>
              <a:t>https://CRAN.R-project.org/package=regtomean.</a:t>
            </a:r>
          </a:p>
          <a:p>
            <a:pPr lvl="0" indent="0" marL="0">
              <a:buNone/>
            </a:pPr>
            <a:r>
              <a:rPr/>
              <a:t>12. Banerjee A, Chaudhury S. Statistics without tears: Populations and samples. </a:t>
            </a:r>
            <a:r>
              <a:rPr i="1"/>
              <a:t>Industrial Psychiatry Journal</a:t>
            </a:r>
            <a:r>
              <a:rPr/>
              <a:t>. 2010;19(1):60. doi:</a:t>
            </a:r>
            <a:r>
              <a:rPr>
                <a:hlinkClick r:id="rId13"/>
              </a:rPr>
              <a:t>10.4103/0972-6748.77642</a:t>
            </a:r>
          </a:p>
          <a:p>
            <a:pPr lvl="0" indent="0" marL="0">
              <a:buNone/>
            </a:pPr>
            <a:r>
              <a:rPr/>
              <a:t>13. Bland JM, Altman DG. Statistics Notes: Bootstrap resampling methods. </a:t>
            </a:r>
            <a:r>
              <a:rPr i="1"/>
              <a:t>BMJ</a:t>
            </a:r>
            <a:r>
              <a:rPr/>
              <a:t>. 2015;350(jun02 13):h2622-h2622. doi:</a:t>
            </a:r>
            <a:r>
              <a:rPr>
                <a:hlinkClick r:id="rId14"/>
              </a:rPr>
              <a:t>10.1136/bmj.h2622</a:t>
            </a:r>
          </a:p>
          <a:p>
            <a:pPr lvl="0" indent="0" marL="0">
              <a:buNone/>
            </a:pPr>
            <a:r>
              <a:rPr/>
              <a:t>14. Altman DG, Bland JM. Statistics Notes: Units of analysis. </a:t>
            </a:r>
            <a:r>
              <a:rPr i="1"/>
              <a:t>BMJ</a:t>
            </a:r>
            <a:r>
              <a:rPr/>
              <a:t>. 1997;314(7098):1874-1874. doi:</a:t>
            </a:r>
            <a:r>
              <a:rPr>
                <a:hlinkClick r:id="rId15"/>
              </a:rPr>
              <a:t>10.1136/bmj.314.7098.1874</a:t>
            </a:r>
          </a:p>
          <a:p>
            <a:pPr lvl="0" indent="0" marL="0">
              <a:buNone/>
            </a:pPr>
            <a:r>
              <a:rPr/>
              <a:t>15. Matthews JN, Altman DG, Campbell MJ, Royston P. Analysis of serial measurements in medical research. </a:t>
            </a:r>
            <a:r>
              <a:rPr i="1"/>
              <a:t>BMJ</a:t>
            </a:r>
            <a:r>
              <a:rPr/>
              <a:t>. 1990;300(6719):230-235. doi:</a:t>
            </a:r>
            <a:r>
              <a:rPr>
                <a:hlinkClick r:id="rId16"/>
              </a:rPr>
              <a:t>10.1136/bmj.300.6719.230</a:t>
            </a:r>
          </a:p>
          <a:p>
            <a:pPr lvl="0" indent="0" marL="0">
              <a:buNone/>
            </a:pPr>
            <a:r>
              <a:rPr/>
              <a:t>16. Amatuzzi MLL, Barreto M do CC, Litvoc J, Leme LEG. Linguagem metodológica: Parte 1. </a:t>
            </a:r>
            <a:r>
              <a:rPr i="1"/>
              <a:t>Acta Ortopédica Brasileira</a:t>
            </a:r>
            <a:r>
              <a:rPr/>
              <a:t>. 2006;14(1):53-56. doi:</a:t>
            </a:r>
            <a:r>
              <a:rPr>
                <a:hlinkClick r:id="rId17"/>
              </a:rPr>
              <a:t>10.1590/s1413-78522006000100012</a:t>
            </a:r>
          </a:p>
          <a:p>
            <a:pPr lvl="0" indent="0" marL="0">
              <a:buNone/>
            </a:pPr>
            <a:r>
              <a:rPr/>
              <a:t>17. Amatuzzi MLL, Barreto M do CC, Litvoc J, Leme LEG. Linguagem metodológica: Parte 2. </a:t>
            </a:r>
            <a:r>
              <a:rPr i="1"/>
              <a:t>Acta Ortopédica Brasileira</a:t>
            </a:r>
            <a:r>
              <a:rPr/>
              <a:t>. 2006;14(2):108-112. doi:</a:t>
            </a:r>
            <a:r>
              <a:rPr>
                <a:hlinkClick r:id="rId18"/>
              </a:rPr>
              <a:t>10.1590/s1413-78522006000200012</a:t>
            </a:r>
          </a:p>
          <a:p>
            <a:pPr lvl="0" indent="0" marL="0">
              <a:buNone/>
            </a:pPr>
            <a:r>
              <a:rPr/>
              <a:t>18. Munafò MR, Nosek BA, Bishop DVM, et al. A manifesto for reproducible science. </a:t>
            </a:r>
            <a:r>
              <a:rPr i="1"/>
              <a:t>Nature Human Behaviour</a:t>
            </a:r>
            <a:r>
              <a:rPr/>
              <a:t>. 2017;1(1). doi:</a:t>
            </a:r>
            <a:r>
              <a:rPr>
                <a:hlinkClick r:id="rId19"/>
              </a:rPr>
              <a:t>10.1038/s41562-016-0021</a:t>
            </a:r>
          </a:p>
          <a:p>
            <a:pPr lvl="0" indent="0" marL="0">
              <a:buNone/>
            </a:pPr>
            <a:r>
              <a:rPr/>
              <a:t>19. Resnik DB, Shamoo AE. Reproducibility and Research Integrity. </a:t>
            </a:r>
            <a:r>
              <a:rPr i="1"/>
              <a:t>Accountability in Research</a:t>
            </a:r>
            <a:r>
              <a:rPr/>
              <a:t>. 2016;24(2):116-123. doi:</a:t>
            </a:r>
            <a:r>
              <a:rPr>
                <a:hlinkClick r:id="rId20"/>
              </a:rPr>
              <a:t>10.1080/08989621.2016.1257387</a:t>
            </a:r>
          </a:p>
          <a:p>
            <a:pPr lvl="0" indent="0" marL="0">
              <a:buNone/>
            </a:pPr>
            <a:r>
              <a:rPr/>
              <a:t>20. Hofner B, Schmid M, Edler L. Reproducible research in statistics: A review and guidelines for the </a:t>
            </a:r>
            <a:r>
              <a:rPr i="1"/>
              <a:t>Biometrical Journal</a:t>
            </a:r>
            <a:r>
              <a:rPr/>
              <a:t>. </a:t>
            </a:r>
            <a:r>
              <a:rPr i="1"/>
              <a:t>Biometrical Journal</a:t>
            </a:r>
            <a:r>
              <a:rPr/>
              <a:t>. 2015;58(2):416-427. doi:</a:t>
            </a:r>
            <a:r>
              <a:rPr>
                <a:hlinkClick r:id="rId21"/>
              </a:rPr>
              <a:t>10.1002/bimj.201500156</a:t>
            </a:r>
          </a:p>
          <a:p>
            <a:pPr lvl="0" indent="0" marL="0">
              <a:buNone/>
            </a:pPr>
            <a:r>
              <a:rPr/>
              <a:t>21. Mair P. Thou shalt be reproducible! A technology perspective. </a:t>
            </a:r>
            <a:r>
              <a:rPr i="1"/>
              <a:t>Frontiers in Psychology</a:t>
            </a:r>
            <a:r>
              <a:rPr/>
              <a:t>. 2016;7. doi:</a:t>
            </a:r>
            <a:r>
              <a:rPr>
                <a:hlinkClick r:id="rId22"/>
              </a:rPr>
              <a:t>10.3389/fpsyg.2016.01079</a:t>
            </a:r>
          </a:p>
          <a:p>
            <a:pPr lvl="0" indent="0" marL="0">
              <a:buNone/>
            </a:pPr>
            <a:r>
              <a:rPr/>
              <a:t>22. Abelson RP. A variance explanation paradox: When a little is a lot. </a:t>
            </a:r>
            <a:r>
              <a:rPr i="1"/>
              <a:t>Psychological Bulletin</a:t>
            </a:r>
            <a:r>
              <a:rPr/>
              <a:t>. 1985;97(1):129-133. doi:</a:t>
            </a:r>
            <a:r>
              <a:rPr>
                <a:hlinkClick r:id="rId23"/>
              </a:rPr>
              <a:t>10.1037/0033-2909.97.1.129</a:t>
            </a:r>
          </a:p>
          <a:p>
            <a:pPr lvl="0" indent="0" marL="0">
              <a:buNone/>
            </a:pPr>
            <a:r>
              <a:rPr/>
              <a:t>23. Berkson J. Limitations of the application of fourfold table analysis to hospital data. </a:t>
            </a:r>
            <a:r>
              <a:rPr i="1"/>
              <a:t>Biometrics Bulletin</a:t>
            </a:r>
            <a:r>
              <a:rPr/>
              <a:t>. 1946;2(3):47. doi:</a:t>
            </a:r>
            <a:r>
              <a:rPr>
                <a:hlinkClick r:id="rId24"/>
              </a:rPr>
              <a:t>10.2307/3002000</a:t>
            </a:r>
          </a:p>
          <a:p>
            <a:pPr lvl="0" indent="0" marL="0">
              <a:buNone/>
            </a:pPr>
            <a:r>
              <a:rPr/>
              <a:t>24. Ellsberg D. Risk, ambiguity, and the savage axioms. </a:t>
            </a:r>
            <a:r>
              <a:rPr i="1"/>
              <a:t>The Quarterly Journal of Economics</a:t>
            </a:r>
            <a:r>
              <a:rPr/>
              <a:t>. 1961;75(4):643. doi:</a:t>
            </a:r>
            <a:r>
              <a:rPr>
                <a:hlinkClick r:id="rId25"/>
              </a:rPr>
              <a:t>10.2307/1884324</a:t>
            </a:r>
          </a:p>
          <a:p>
            <a:pPr lvl="0" indent="0" marL="0">
              <a:buNone/>
            </a:pPr>
            <a:r>
              <a:rPr/>
              <a:t>25. Freedman DA, Freedman DA. A Note on Screening Regression Equations. </a:t>
            </a:r>
            <a:r>
              <a:rPr i="1"/>
              <a:t>The American Statistician</a:t>
            </a:r>
            <a:r>
              <a:rPr/>
              <a:t>. 1983;37(2):152-155. doi:</a:t>
            </a:r>
            <a:r>
              <a:rPr>
                <a:hlinkClick r:id="rId26"/>
              </a:rPr>
              <a:t>10.1080/00031305.1983.10482729</a:t>
            </a:r>
          </a:p>
          <a:p>
            <a:pPr lvl="0" indent="0" marL="0">
              <a:buNone/>
            </a:pPr>
            <a:r>
              <a:rPr/>
              <a:t>26. Freedman LS, Pee D. Return to a note on screening regression equations. </a:t>
            </a:r>
            <a:r>
              <a:rPr i="1"/>
              <a:t>The American Statistician</a:t>
            </a:r>
            <a:r>
              <a:rPr/>
              <a:t>. 1989;43(4):279. doi:</a:t>
            </a:r>
            <a:r>
              <a:rPr>
                <a:hlinkClick r:id="rId27"/>
              </a:rPr>
              <a:t>10.2307/2685389</a:t>
            </a:r>
          </a:p>
          <a:p>
            <a:pPr lvl="0" indent="0" marL="0">
              <a:buNone/>
            </a:pPr>
            <a:r>
              <a:rPr/>
              <a:t>27. Hand DJ. On Comparing Two Treatments. </a:t>
            </a:r>
            <a:r>
              <a:rPr i="1"/>
              <a:t>The American Statistician</a:t>
            </a:r>
            <a:r>
              <a:rPr/>
              <a:t>. 1992;46(3):190-192. doi:</a:t>
            </a:r>
            <a:r>
              <a:rPr>
                <a:hlinkClick r:id="rId28"/>
              </a:rPr>
              <a:t>10.1080/00031305.1992.10475881</a:t>
            </a:r>
          </a:p>
          <a:p>
            <a:pPr lvl="0" indent="0" marL="0">
              <a:buNone/>
            </a:pPr>
            <a:r>
              <a:rPr/>
              <a:t>28. LINDLEY DV. A STATISTICAL PARADOX. </a:t>
            </a:r>
            <a:r>
              <a:rPr i="1"/>
              <a:t>Biometrika</a:t>
            </a:r>
            <a:r>
              <a:rPr/>
              <a:t>. 1957;44(1-2):187-192. doi:</a:t>
            </a:r>
            <a:r>
              <a:rPr>
                <a:hlinkClick r:id="rId29"/>
              </a:rPr>
              <a:t>10.1093/biomet/44.1-2.187</a:t>
            </a:r>
          </a:p>
          <a:p>
            <a:pPr lvl="0" indent="0" marL="0">
              <a:buNone/>
            </a:pPr>
            <a:r>
              <a:rPr/>
              <a:t>29. Lord FM. A paradox in the interpretation of group comparisons. </a:t>
            </a:r>
            <a:r>
              <a:rPr i="1"/>
              <a:t>Psychological Bulletin</a:t>
            </a:r>
            <a:r>
              <a:rPr/>
              <a:t>. 1967;68(5):304-305. doi:</a:t>
            </a:r>
            <a:r>
              <a:rPr>
                <a:hlinkClick r:id="rId30"/>
              </a:rPr>
              <a:t>10.1037/h0025105</a:t>
            </a:r>
          </a:p>
          <a:p>
            <a:pPr lvl="0" indent="0" marL="0">
              <a:buNone/>
            </a:pPr>
            <a:r>
              <a:rPr/>
              <a:t>30. Lord FM. Statistical adjustments when comparing preexisting groups. </a:t>
            </a:r>
            <a:r>
              <a:rPr i="1"/>
              <a:t>Psychological Bulletin</a:t>
            </a:r>
            <a:r>
              <a:rPr/>
              <a:t>. 1969;72(5):336-337. doi:</a:t>
            </a:r>
            <a:r>
              <a:rPr>
                <a:hlinkClick r:id="rId31"/>
              </a:rPr>
              <a:t>10.1037/h0028108</a:t>
            </a:r>
          </a:p>
          <a:p>
            <a:pPr lvl="0" indent="0" marL="0">
              <a:buNone/>
            </a:pPr>
            <a:r>
              <a:rPr/>
              <a:t>31. Simpson EH. The Interpretation of Interaction in Contingency Tables. </a:t>
            </a:r>
            <a:r>
              <a:rPr i="1"/>
              <a:t>Journal of the Royal Statistical Society: Series B (Methodological)</a:t>
            </a:r>
            <a:r>
              <a:rPr/>
              <a:t>. 1951;13(2):238-241. doi:</a:t>
            </a:r>
            <a:r>
              <a:rPr>
                <a:hlinkClick r:id="rId32"/>
              </a:rPr>
              <a:t>10.1111/j.2517-6161.1951.tb00088.x</a:t>
            </a:r>
          </a:p>
          <a:p>
            <a:pPr lvl="0" indent="0" marL="0">
              <a:buNone/>
            </a:pPr>
            <a:r>
              <a:rPr/>
              <a:t>32. Blyth CR. On Simpson’s Paradox and the Sure-Thing Principle. </a:t>
            </a:r>
            <a:r>
              <a:rPr i="1"/>
              <a:t>Journal of the American Statistical Association</a:t>
            </a:r>
            <a:r>
              <a:rPr/>
              <a:t>. 1972;67(338):364-366. doi:</a:t>
            </a:r>
            <a:r>
              <a:rPr>
                <a:hlinkClick r:id="rId33"/>
              </a:rPr>
              <a:t>10.1080/01621459.1972.10482387</a:t>
            </a:r>
          </a:p>
          <a:p>
            <a:pPr lvl="0" indent="0" marL="0">
              <a:buNone/>
            </a:pPr>
            <a:r>
              <a:rPr/>
              <a:t>33. Stein C. INADMISSIBILITY OF THE USUAL ESTIMATOR FOR THE MEAN OF a MULTIVARIATE NORMAL DISTRIBUTION. In: University of California Press; 1956:197-206. doi:</a:t>
            </a:r>
            <a:r>
              <a:rPr>
                <a:hlinkClick r:id="rId34"/>
              </a:rPr>
              <a:t>10.1525/9780520313880-018</a:t>
            </a:r>
          </a:p>
          <a:p>
            <a:pPr lvl="0" indent="0" marL="0">
              <a:buNone/>
            </a:pPr>
            <a:r>
              <a:rPr/>
              <a:t>34. De S, Sen A. The generalised Gamow-Stern problem. </a:t>
            </a:r>
            <a:r>
              <a:rPr i="1"/>
              <a:t>The Mathematical Gazette</a:t>
            </a:r>
            <a:r>
              <a:rPr/>
              <a:t>. 1996;80(488):345-348. doi:</a:t>
            </a:r>
            <a:r>
              <a:rPr>
                <a:hlinkClick r:id="rId35"/>
              </a:rPr>
              <a:t>10.2307/3619568</a:t>
            </a:r>
          </a:p>
          <a:p>
            <a:pPr lvl="0" indent="0" marL="0">
              <a:buNone/>
            </a:pPr>
            <a:r>
              <a:rPr/>
              <a:t>35. Feld SL. Why Your Friends Have More Friends Than You Do. </a:t>
            </a:r>
            <a:r>
              <a:rPr i="1"/>
              <a:t>American Journal of Sociology</a:t>
            </a:r>
            <a:r>
              <a:rPr/>
              <a:t>. 1991;96(6):1464-1477. doi:</a:t>
            </a:r>
            <a:r>
              <a:rPr>
                <a:hlinkClick r:id="rId36"/>
              </a:rPr>
              <a:t>10.1086/229693</a:t>
            </a:r>
          </a:p>
          <a:p>
            <a:pPr lvl="0" indent="0" marL="0">
              <a:buNone/>
            </a:pPr>
            <a:r>
              <a:rPr/>
              <a:t>36. Ihaka R, Gentleman R. R: A language for data analysis and graphics. </a:t>
            </a:r>
            <a:r>
              <a:rPr i="1"/>
              <a:t>Journal of Computational and Graphical Statistics</a:t>
            </a:r>
            <a:r>
              <a:rPr/>
              <a:t>. 1996;5(3):299. doi:</a:t>
            </a:r>
            <a:r>
              <a:rPr>
                <a:hlinkClick r:id="rId37"/>
              </a:rPr>
              <a:t>10.2307/1390807</a:t>
            </a:r>
          </a:p>
          <a:p>
            <a:pPr lvl="0" indent="0" marL="0">
              <a:buNone/>
            </a:pPr>
            <a:r>
              <a:rPr/>
              <a:t>37. Introduction to r and RStudio. </a:t>
            </a:r>
            <a:r>
              <a:rPr i="1"/>
              <a:t>Practical Machine Learning in R</a:t>
            </a:r>
            <a:r>
              <a:rPr/>
              <a:t>. April 2020:25-52. doi:</a:t>
            </a:r>
            <a:r>
              <a:rPr>
                <a:hlinkClick r:id="rId38"/>
              </a:rPr>
              <a:t>10.1002/9781119591542.ch2</a:t>
            </a:r>
          </a:p>
          <a:p>
            <a:pPr lvl="0" indent="0" marL="0">
              <a:buNone/>
            </a:pPr>
            <a:r>
              <a:rPr/>
              <a:t>38. Racine JS. RStudio: A Platform-Independent IDE for R and Sweave. </a:t>
            </a:r>
            <a:r>
              <a:rPr i="1"/>
              <a:t>Journal of Applied Econometrics</a:t>
            </a:r>
            <a:r>
              <a:rPr/>
              <a:t>. 2011;27(1):167-172. doi:</a:t>
            </a:r>
            <a:r>
              <a:rPr>
                <a:hlinkClick r:id="rId39"/>
              </a:rPr>
              <a:t>10.1002/jae.1278</a:t>
            </a:r>
          </a:p>
          <a:p>
            <a:pPr lvl="0" indent="0" marL="0">
              <a:buNone/>
            </a:pPr>
            <a:r>
              <a:rPr/>
              <a:t>39. Love J, Selker R, Marsman M, et al. </a:t>
            </a:r>
            <a:r>
              <a:rPr b="1"/>
              <a:t>JASP</a:t>
            </a:r>
            <a:r>
              <a:rPr/>
              <a:t>: Graphical Statistical Software for Common Statistical Designs. </a:t>
            </a:r>
            <a:r>
              <a:rPr i="1"/>
              <a:t>Journal of Statistical Software</a:t>
            </a:r>
            <a:r>
              <a:rPr/>
              <a:t>. 2019;88(2). doi:</a:t>
            </a:r>
            <a:r>
              <a:rPr>
                <a:hlinkClick r:id="rId40"/>
              </a:rPr>
              <a:t>10.18637/jss.v088.i02</a:t>
            </a:r>
          </a:p>
          <a:p>
            <a:pPr lvl="0" indent="0" marL="0">
              <a:buNone/>
            </a:pPr>
            <a:r>
              <a:rPr/>
              <a:t>40. ŞAHİN M, AYBEK E. Jamovi: An easy to use statistical software for the social scientists. </a:t>
            </a:r>
            <a:r>
              <a:rPr i="1"/>
              <a:t>International Journal of Assessment Tools in Education</a:t>
            </a:r>
            <a:r>
              <a:rPr/>
              <a:t>. 2020;6(4):670-692. doi:</a:t>
            </a:r>
            <a:r>
              <a:rPr>
                <a:hlinkClick r:id="rId41"/>
              </a:rPr>
              <a:t>10.21449/ijate.661803</a:t>
            </a:r>
          </a:p>
          <a:p>
            <a:pPr lvl="0" indent="0" marL="0">
              <a:buNone/>
            </a:pPr>
            <a:r>
              <a:rPr/>
              <a:t>41. Selker R, Love J, Dropmann D. Jmv: The ’jamovi’ analyses. 2023. </a:t>
            </a:r>
            <a:r>
              <a:rPr>
                <a:hlinkClick r:id="rId42"/>
              </a:rPr>
              <a:t>https://CRAN.R-project.org/package=jmv.</a:t>
            </a:r>
          </a:p>
          <a:p>
            <a:pPr lvl="0" indent="0" marL="0">
              <a:buNone/>
            </a:pPr>
            <a:r>
              <a:rPr/>
              <a:t>42. Love J. Jmvconnect: Connect to the ’jamovi’ statistical spreadsheet. 2022. </a:t>
            </a:r>
            <a:r>
              <a:rPr>
                <a:hlinkClick r:id="rId43"/>
              </a:rPr>
              <a:t>https://CRAN.R-project.org/package=jmvconnect.</a:t>
            </a:r>
          </a:p>
          <a:p>
            <a:pPr lvl="0" indent="0" marL="0">
              <a:buNone/>
            </a:pPr>
            <a:r>
              <a:rPr/>
              <a:t>43. Hinsen K. A data and code model for reproducible research and executable papers. </a:t>
            </a:r>
            <a:r>
              <a:rPr i="1"/>
              <a:t>Procedia Computer Science</a:t>
            </a:r>
            <a:r>
              <a:rPr/>
              <a:t>. 2011;4:579-588. doi:</a:t>
            </a:r>
            <a:r>
              <a:rPr>
                <a:hlinkClick r:id="rId44"/>
              </a:rPr>
              <a:t>10.1016/j.procs.2011.04.061</a:t>
            </a:r>
          </a:p>
          <a:p>
            <a:pPr lvl="0" indent="0" marL="0">
              <a:buNone/>
            </a:pPr>
            <a:r>
              <a:rPr/>
              <a:t>44. R Core Team. R: A language and environment for statistical computing. 2023. </a:t>
            </a:r>
            <a:r>
              <a:rPr>
                <a:hlinkClick r:id="rId45"/>
              </a:rPr>
              <a:t>https://www.R-project.org/.</a:t>
            </a:r>
          </a:p>
          <a:p>
            <a:pPr lvl="0" indent="0" marL="0">
              <a:buNone/>
            </a:pPr>
            <a:r>
              <a:rPr/>
              <a:t>45. Schwab, Simon, Held, Leonhard. Statistical programming: Small mistakes, big impacts. </a:t>
            </a:r>
            <a:r>
              <a:rPr i="1"/>
              <a:t>Wiley-Blackwell Publishing, Inc</a:t>
            </a:r>
            <a:r>
              <a:rPr/>
              <a:t>. 2021. doi:</a:t>
            </a:r>
            <a:r>
              <a:rPr>
                <a:hlinkClick r:id="rId46"/>
              </a:rPr>
              <a:t>10.5167/UZH-205154</a:t>
            </a:r>
          </a:p>
          <a:p>
            <a:pPr lvl="0" indent="0" marL="0">
              <a:buNone/>
            </a:pPr>
            <a:r>
              <a:rPr/>
              <a:t>46. Eglen SJ, Marwick B, Halchenko YO, et al. Toward standard practices for sharing computer code and programs in neuroscience. </a:t>
            </a:r>
            <a:r>
              <a:rPr i="1"/>
              <a:t>Nature Neuroscience</a:t>
            </a:r>
            <a:r>
              <a:rPr/>
              <a:t>. 2017;20(6):770-773. doi:</a:t>
            </a:r>
            <a:r>
              <a:rPr>
                <a:hlinkClick r:id="rId47"/>
              </a:rPr>
              <a:t>10.1038/nn.4550</a:t>
            </a:r>
          </a:p>
          <a:p>
            <a:pPr lvl="0" indent="0" marL="0">
              <a:buNone/>
            </a:pPr>
            <a:r>
              <a:rPr/>
              <a:t>47. Xie Y. formatR: Format r code automatically. 2022. </a:t>
            </a:r>
            <a:r>
              <a:rPr>
                <a:hlinkClick r:id="rId48"/>
              </a:rPr>
              <a:t>https://CRAN.R-project.org/package=formatR.</a:t>
            </a:r>
          </a:p>
          <a:p>
            <a:pPr lvl="0" indent="0" marL="0">
              <a:buNone/>
            </a:pPr>
            <a:r>
              <a:rPr/>
              <a:t>48. Müller K, Walthert L. Styler: Non-invasive pretty printing of r code. 2023. </a:t>
            </a:r>
            <a:r>
              <a:rPr>
                <a:hlinkClick r:id="rId49"/>
              </a:rPr>
              <a:t>https://CRAN.R-project.org/package=styler.</a:t>
            </a:r>
          </a:p>
          <a:p>
            <a:pPr lvl="0" indent="0" marL="0">
              <a:buNone/>
            </a:pPr>
            <a:r>
              <a:rPr/>
              <a:t>49. Hester J, Angly F, Hyde R, et al. Lintr: A ’linter’ for r code. 2023. </a:t>
            </a:r>
            <a:r>
              <a:rPr>
                <a:hlinkClick r:id="rId50"/>
              </a:rPr>
              <a:t>https://CRAN.R-project.org/package=lintr.</a:t>
            </a:r>
          </a:p>
          <a:p>
            <a:pPr lvl="0" indent="0" marL="0">
              <a:buNone/>
            </a:pPr>
            <a:r>
              <a:rPr/>
              <a:t>50. Allaire J, Xie Y, Dervieux C, et al. </a:t>
            </a:r>
            <a:r>
              <a:rPr i="1"/>
              <a:t>Rmarkdown: Dynamic Documents for r</a:t>
            </a:r>
            <a:r>
              <a:rPr/>
              <a:t>.; 2023. </a:t>
            </a:r>
            <a:r>
              <a:rPr>
                <a:hlinkClick r:id="rId51"/>
              </a:rPr>
              <a:t>https://CRAN.R-project.org/package=rmarkdown.</a:t>
            </a:r>
          </a:p>
          <a:p>
            <a:pPr lvl="0" indent="0" marL="0">
              <a:buNone/>
            </a:pPr>
            <a:r>
              <a:rPr/>
              <a:t>51. Holmes DT, Mobini M, McCudden CR. Reproducible manuscript preparation with RMarkdown application to JMSACL and other Elsevier Journals. </a:t>
            </a:r>
            <a:r>
              <a:rPr i="1"/>
              <a:t>Journal of Mass Spectrometry and Advances in the Clinical Lab</a:t>
            </a:r>
            <a:r>
              <a:rPr/>
              <a:t>. 2021;22:8-16. doi:</a:t>
            </a:r>
            <a:r>
              <a:rPr>
                <a:hlinkClick r:id="rId52"/>
              </a:rPr>
              <a:t>10.1016/j.jmsacl.2021.09.002</a:t>
            </a:r>
          </a:p>
          <a:p>
            <a:pPr lvl="0" indent="0" marL="0">
              <a:buNone/>
            </a:pPr>
            <a:r>
              <a:rPr/>
              <a:t>52. Allaire J, Xie Y, Dervieux C, et al. Rmarkdown: Dynamic documents for r. 2023. </a:t>
            </a:r>
            <a:r>
              <a:rPr>
                <a:hlinkClick r:id="rId53"/>
              </a:rPr>
              <a:t>https://github.com/rstudio/rmarkdown.</a:t>
            </a:r>
          </a:p>
          <a:p>
            <a:pPr lvl="0" indent="0" marL="0">
              <a:buNone/>
            </a:pPr>
            <a:r>
              <a:rPr/>
              <a:t>53. Xie Y. Bookdown: Authoring books and technical documents with r markdown. 2023. </a:t>
            </a:r>
            <a:r>
              <a:rPr>
                <a:hlinkClick r:id="rId54"/>
              </a:rPr>
              <a:t>https://github.com/rstudio/bookdown.</a:t>
            </a:r>
          </a:p>
          <a:p>
            <a:pPr lvl="0" indent="0" marL="0">
              <a:buNone/>
            </a:pPr>
            <a:r>
              <a:rPr/>
              <a:t>54. Trisovic A, Lau MK, Pasquier T, Crosas M. A large-scale study on research code quality and execution. </a:t>
            </a:r>
            <a:r>
              <a:rPr i="1"/>
              <a:t>Scientific Data</a:t>
            </a:r>
            <a:r>
              <a:rPr/>
              <a:t>. 2022;9(1). doi:</a:t>
            </a:r>
            <a:r>
              <a:rPr>
                <a:hlinkClick r:id="rId55"/>
              </a:rPr>
              <a:t>10.1038/s41597-022-01143-6</a:t>
            </a:r>
          </a:p>
          <a:p>
            <a:pPr lvl="0" indent="0" marL="0">
              <a:buNone/>
            </a:pPr>
            <a:r>
              <a:rPr/>
              <a:t>55. Gohel D, Ross N. Officedown: Enhanced ’r markdown’ format for ’word’ and ’PowerPoint’. 2023. </a:t>
            </a:r>
            <a:r>
              <a:rPr>
                <a:hlinkClick r:id="rId56"/>
              </a:rPr>
              <a:t>https://CRAN.R-project.org/package=officedown.</a:t>
            </a:r>
          </a:p>
          <a:p>
            <a:pPr lvl="0" indent="0" marL="0">
              <a:buNone/>
            </a:pPr>
            <a:r>
              <a:rPr/>
              <a:t>56. Ioannidis JPA. How to Make More Published Research True. </a:t>
            </a:r>
            <a:r>
              <a:rPr i="1"/>
              <a:t>PLoS Medicine</a:t>
            </a:r>
            <a:r>
              <a:rPr/>
              <a:t>. 2014;11(10):e1001747. doi:</a:t>
            </a:r>
            <a:r>
              <a:rPr>
                <a:hlinkClick r:id="rId57"/>
              </a:rPr>
              <a:t>10.1371/journal.pmed.1001747</a:t>
            </a:r>
          </a:p>
          <a:p>
            <a:pPr lvl="0" indent="0" marL="0">
              <a:buNone/>
            </a:pPr>
            <a:r>
              <a:rPr/>
              <a:t>57. Krieger N, Perzynski A, Dalton J. Projects: A project infrastructure for researchers. 2021. </a:t>
            </a:r>
            <a:r>
              <a:rPr>
                <a:hlinkClick r:id="rId58"/>
              </a:rPr>
              <a:t>https://CRAN.R-project.org/package=projects.</a:t>
            </a:r>
          </a:p>
          <a:p>
            <a:pPr lvl="0" indent="0" marL="0">
              <a:buNone/>
            </a:pPr>
            <a:r>
              <a:rPr/>
              <a:t>58. Schultze A, Tazare J. The role of programming code sharing in improving the transparency of medical research. </a:t>
            </a:r>
            <a:r>
              <a:rPr i="1"/>
              <a:t>BMJ</a:t>
            </a:r>
            <a:r>
              <a:rPr/>
              <a:t>. October 2023:p2402. doi:</a:t>
            </a:r>
            <a:r>
              <a:rPr>
                <a:hlinkClick r:id="rId59"/>
              </a:rPr>
              <a:t>10.1136/bmj.p2402</a:t>
            </a:r>
          </a:p>
          <a:p>
            <a:pPr lvl="0" indent="0" marL="0">
              <a:buNone/>
            </a:pPr>
            <a:r>
              <a:rPr/>
              <a:t>59. R Core Team. R: A language and environment for statistical computing. 2023. </a:t>
            </a:r>
            <a:r>
              <a:rPr>
                <a:hlinkClick r:id="rId60"/>
              </a:rPr>
              <a:t>https://www.R-project.org/.</a:t>
            </a:r>
          </a:p>
          <a:p>
            <a:pPr lvl="0" indent="0" marL="0">
              <a:buNone/>
            </a:pPr>
            <a:r>
              <a:rPr/>
              <a:t>60. Zhao Y, Xiao N, Anderson K, Zhang Y. Electronic common technical document submission with analysis using R. </a:t>
            </a:r>
            <a:r>
              <a:rPr i="1"/>
              <a:t>Clinical Trials</a:t>
            </a:r>
            <a:r>
              <a:rPr/>
              <a:t>. 2022;20(1):89-92. doi:</a:t>
            </a:r>
            <a:r>
              <a:rPr>
                <a:hlinkClick r:id="rId61"/>
              </a:rPr>
              <a:t>10.1177/17407745221123244</a:t>
            </a:r>
          </a:p>
          <a:p>
            <a:pPr lvl="0" indent="0" marL="0">
              <a:buNone/>
            </a:pPr>
            <a:r>
              <a:rPr/>
              <a:t>61. Francisco Rodríguez-Sánchez, Connor P. Jackson, Shaurita D. Hutchins. Grateful: Facilitate citation of r packages. 2023. </a:t>
            </a:r>
            <a:r>
              <a:rPr>
                <a:hlinkClick r:id="rId62"/>
              </a:rPr>
              <a:t>https://github.com/Pakillo/grateful.</a:t>
            </a:r>
          </a:p>
          <a:p>
            <a:pPr lvl="0" indent="0" marL="0">
              <a:buNone/>
            </a:pPr>
            <a:r>
              <a:rPr/>
              <a:t>62. Aguinis H, Pierce CA, Culpepper SA. Scale Coarseness as a Methodological Artifact. </a:t>
            </a:r>
            <a:r>
              <a:rPr i="1"/>
              <a:t>Organizational Research Methods</a:t>
            </a:r>
            <a:r>
              <a:rPr/>
              <a:t>. 2008;12(4):623-652. doi:</a:t>
            </a:r>
            <a:r>
              <a:rPr>
                <a:hlinkClick r:id="rId63"/>
              </a:rPr>
              <a:t>10.1177/1094428108318065</a:t>
            </a:r>
          </a:p>
          <a:p>
            <a:pPr lvl="0" indent="0" marL="0">
              <a:buNone/>
            </a:pPr>
            <a:r>
              <a:rPr/>
              <a:t>63. Bryer J, Speerschneider K. Likert: Analysis and visualization likert items. 2016. </a:t>
            </a:r>
            <a:r>
              <a:rPr>
                <a:hlinkClick r:id="rId64"/>
              </a:rPr>
              <a:t>https://CRAN.R-project.org/package=likert.</a:t>
            </a:r>
          </a:p>
          <a:p>
            <a:pPr lvl="0" indent="0" marL="0">
              <a:buNone/>
            </a:pPr>
            <a:r>
              <a:rPr/>
              <a:t>64. R Core Team. R: A language and environment for statistical computing. 2023. </a:t>
            </a:r>
            <a:r>
              <a:rPr>
                <a:hlinkClick r:id="rId65"/>
              </a:rPr>
              <a:t>https://www.R-project.org/.</a:t>
            </a:r>
          </a:p>
          <a:p>
            <a:pPr lvl="0" indent="0" marL="0">
              <a:buNone/>
            </a:pPr>
            <a:r>
              <a:rPr/>
              <a:t>65. Healy MJR, Goldstein H. Regression to the mean. </a:t>
            </a:r>
            <a:r>
              <a:rPr i="1"/>
              <a:t>Annals of Human Biology</a:t>
            </a:r>
            <a:r>
              <a:rPr/>
              <a:t>. 1978;5(3):277-280. doi:</a:t>
            </a:r>
            <a:r>
              <a:rPr>
                <a:hlinkClick r:id="rId66"/>
              </a:rPr>
              <a:t>10.1080/03014467800002891</a:t>
            </a:r>
          </a:p>
          <a:p>
            <a:pPr lvl="0" indent="0" marL="0">
              <a:buNone/>
            </a:pPr>
            <a:r>
              <a:rPr/>
              <a:t>66. Altman DG, Bland JM. Measurement in medicine: The analysis of method comparison studies. </a:t>
            </a:r>
            <a:r>
              <a:rPr i="1"/>
              <a:t>The Statistician</a:t>
            </a:r>
            <a:r>
              <a:rPr/>
              <a:t>. 1983;32(3):307. doi:</a:t>
            </a:r>
            <a:r>
              <a:rPr>
                <a:hlinkClick r:id="rId67"/>
              </a:rPr>
              <a:t>10.2307/2987937</a:t>
            </a:r>
          </a:p>
          <a:p>
            <a:pPr lvl="0" indent="0" marL="0">
              <a:buNone/>
            </a:pPr>
            <a:r>
              <a:rPr/>
              <a:t>67. Olson K. What Are Data? </a:t>
            </a:r>
            <a:r>
              <a:rPr i="1"/>
              <a:t>Qualitative Health Research</a:t>
            </a:r>
            <a:r>
              <a:rPr/>
              <a:t>. 2021;31(9):1567-1569. doi:</a:t>
            </a:r>
            <a:r>
              <a:rPr>
                <a:hlinkClick r:id="rId68"/>
              </a:rPr>
              <a:t>10.1177/10497323211015960</a:t>
            </a:r>
          </a:p>
          <a:p>
            <a:pPr lvl="0" indent="0" marL="0">
              <a:buNone/>
            </a:pPr>
            <a:r>
              <a:rPr/>
              <a:t>68. Smeden M van. A very short list of common pitfalls in research design, data analysis, and reporting. </a:t>
            </a:r>
            <a:r>
              <a:rPr i="1"/>
              <a:t>PRiMER</a:t>
            </a:r>
            <a:r>
              <a:rPr/>
              <a:t>. 2022;6. doi:</a:t>
            </a:r>
            <a:r>
              <a:rPr>
                <a:hlinkClick r:id="rId69"/>
              </a:rPr>
              <a:t>10.22454/PRiMER.2022.511416</a:t>
            </a:r>
          </a:p>
          <a:p>
            <a:pPr lvl="0" indent="0" marL="0">
              <a:buNone/>
            </a:pPr>
            <a:r>
              <a:rPr/>
              <a:t>69. Vetter TR. Fundamentals of Research Data and Variables. </a:t>
            </a:r>
            <a:r>
              <a:rPr i="1"/>
              <a:t>Anesthesia &amp; Analgesia</a:t>
            </a:r>
            <a:r>
              <a:rPr/>
              <a:t>. 2017;125(4):1375-1380. doi:</a:t>
            </a:r>
            <a:r>
              <a:rPr>
                <a:hlinkClick r:id="rId70"/>
              </a:rPr>
              <a:t>10.1213/ane.0000000000002370</a:t>
            </a:r>
          </a:p>
          <a:p>
            <a:pPr lvl="0" indent="0" marL="0">
              <a:buNone/>
            </a:pPr>
            <a:r>
              <a:rPr/>
              <a:t>70. Altman DG, Bland JM. Missing data. </a:t>
            </a:r>
            <a:r>
              <a:rPr i="1"/>
              <a:t>BMJ</a:t>
            </a:r>
            <a:r>
              <a:rPr/>
              <a:t>. 2007;334(7590):424-424. doi:</a:t>
            </a:r>
            <a:r>
              <a:rPr>
                <a:hlinkClick r:id="rId71"/>
              </a:rPr>
              <a:t>10.1136/bmj.38977.682025.2c</a:t>
            </a:r>
          </a:p>
          <a:p>
            <a:pPr lvl="0" indent="0" marL="0">
              <a:buNone/>
            </a:pPr>
            <a:r>
              <a:rPr/>
              <a:t>71. Heymans MW, Twisk JWR. Handling missing data in clinical research. </a:t>
            </a:r>
            <a:r>
              <a:rPr i="1"/>
              <a:t>Journal of Clinical Epidemiology</a:t>
            </a:r>
            <a:r>
              <a:rPr/>
              <a:t>. September 2022. doi:</a:t>
            </a:r>
            <a:r>
              <a:rPr>
                <a:hlinkClick r:id="rId72"/>
              </a:rPr>
              <a:t>10.1016/j.jclinepi.2022.08.016</a:t>
            </a:r>
          </a:p>
          <a:p>
            <a:pPr lvl="0" indent="0" marL="0">
              <a:buNone/>
            </a:pPr>
            <a:r>
              <a:rPr/>
              <a:t>72. Carpenter JR, Smuk M. Missing data: A statistical framework for practice. </a:t>
            </a:r>
            <a:r>
              <a:rPr i="1"/>
              <a:t>Biometrical Journal</a:t>
            </a:r>
            <a:r>
              <a:rPr/>
              <a:t>. 2021;63(5):915-947. doi:</a:t>
            </a:r>
            <a:r>
              <a:rPr>
                <a:hlinkClick r:id="rId73"/>
              </a:rPr>
              <a:t>10.1002/bimj.202000196</a:t>
            </a:r>
          </a:p>
          <a:p>
            <a:pPr lvl="0" indent="0" marL="0">
              <a:buNone/>
            </a:pPr>
            <a:r>
              <a:rPr/>
              <a:t>73. Yanagida T. Misty: Miscellaneous functions ’t. yanagida’. 2023. </a:t>
            </a:r>
            <a:r>
              <a:rPr>
                <a:hlinkClick r:id="rId74"/>
              </a:rPr>
              <a:t>https://CRAN.R-project.org/package=misty.</a:t>
            </a:r>
          </a:p>
          <a:p>
            <a:pPr lvl="0" indent="0" marL="0">
              <a:buNone/>
            </a:pPr>
            <a:r>
              <a:rPr/>
              <a:t>74. Little RJA. A Test of Missing Completely at Random for Multivariate Data with Missing Values. </a:t>
            </a:r>
            <a:r>
              <a:rPr i="1"/>
              <a:t>Journal of the American Statistical Association</a:t>
            </a:r>
            <a:r>
              <a:rPr/>
              <a:t>. 1988;83(404):1198-1202. doi:</a:t>
            </a:r>
            <a:r>
              <a:rPr>
                <a:hlinkClick r:id="rId75"/>
              </a:rPr>
              <a:t>10.1080/01621459.1988.10478722</a:t>
            </a:r>
          </a:p>
          <a:p>
            <a:pPr lvl="0" indent="0" marL="0">
              <a:buNone/>
            </a:pPr>
            <a:r>
              <a:rPr/>
              <a:t>75. R Core Team. R: A language and environment for statistical computing. 2022. </a:t>
            </a:r>
            <a:r>
              <a:rPr>
                <a:hlinkClick r:id="rId76"/>
              </a:rPr>
              <a:t>https://www.R-project.org/.</a:t>
            </a:r>
          </a:p>
          <a:p>
            <a:pPr lvl="0" indent="0" marL="0">
              <a:buNone/>
            </a:pPr>
            <a:r>
              <a:rPr/>
              <a:t>76. Austin PC, Buuren S van. Logistic regression vs. predictive mean matching for imputing binary covariates. </a:t>
            </a:r>
            <a:r>
              <a:rPr i="1"/>
              <a:t>Statistical Methods in Medical Research</a:t>
            </a:r>
            <a:r>
              <a:rPr/>
              <a:t>. September 2023. doi:</a:t>
            </a:r>
            <a:r>
              <a:rPr>
                <a:hlinkClick r:id="rId77"/>
              </a:rPr>
              <a:t>10.1177/09622802231198795</a:t>
            </a:r>
          </a:p>
          <a:p>
            <a:pPr lvl="0" indent="0" marL="0">
              <a:buNone/>
            </a:pPr>
            <a:r>
              <a:rPr/>
              <a:t>77. Buuren S van, Groothuis-Oudshoorn K. Mice: Multivariate imputation by chained equations in r. 2011;45:1-67. doi:</a:t>
            </a:r>
            <a:r>
              <a:rPr>
                <a:hlinkClick r:id="rId78"/>
              </a:rPr>
              <a:t>10.18637/jss.v045.i03</a:t>
            </a:r>
          </a:p>
          <a:p>
            <a:pPr lvl="0" indent="0" marL="0">
              <a:buNone/>
            </a:pPr>
            <a:r>
              <a:rPr/>
              <a:t>78. Rubin DB. Statistical matching using file concatenation with adjusted weights and multiple imputations. </a:t>
            </a:r>
            <a:r>
              <a:rPr i="1"/>
              <a:t>Journal of Business &amp; Economic Statistics</a:t>
            </a:r>
            <a:r>
              <a:rPr/>
              <a:t>. 1986;4(1):87. doi:</a:t>
            </a:r>
            <a:r>
              <a:rPr>
                <a:hlinkClick r:id="rId79"/>
              </a:rPr>
              <a:t>10.2307/1391390</a:t>
            </a:r>
          </a:p>
          <a:p>
            <a:pPr lvl="0" indent="0" marL="0">
              <a:buNone/>
            </a:pPr>
            <a:r>
              <a:rPr/>
              <a:t>79. Little RJA. Missing-Data Adjustments in Large Surveys. </a:t>
            </a:r>
            <a:r>
              <a:rPr i="1"/>
              <a:t>Journal of Business &amp; Economic Statistics</a:t>
            </a:r>
            <a:r>
              <a:rPr/>
              <a:t>. 1988;6(3):287-296. doi:</a:t>
            </a:r>
            <a:r>
              <a:rPr>
                <a:hlinkClick r:id="rId80"/>
              </a:rPr>
              <a:t>10.1080/07350015.1988.10509663</a:t>
            </a:r>
          </a:p>
          <a:p>
            <a:pPr lvl="0" indent="0" marL="0">
              <a:buNone/>
            </a:pPr>
            <a:r>
              <a:rPr/>
              <a:t>80. Robitzsch A, Grund S. Miceadds: Some additional multiple imputation functions, especially for ’mice’. 2023. </a:t>
            </a:r>
            <a:r>
              <a:rPr>
                <a:hlinkClick r:id="rId81"/>
              </a:rPr>
              <a:t>https://CRAN.R-project.org/package=miceadds.</a:t>
            </a:r>
          </a:p>
          <a:p>
            <a:pPr lvl="0" indent="0" marL="0">
              <a:buNone/>
            </a:pPr>
            <a:r>
              <a:rPr/>
              <a:t>81. Akl EA, Shawwa K, Kahale LA, et al. Reporting missing participant data in randomised trials: systematic survey of the methodological literature and a proposed guide. </a:t>
            </a:r>
            <a:r>
              <a:rPr i="1"/>
              <a:t>BMJ Open</a:t>
            </a:r>
            <a:r>
              <a:rPr/>
              <a:t>. 2015;5(12):e008431. doi:</a:t>
            </a:r>
            <a:r>
              <a:rPr>
                <a:hlinkClick r:id="rId82"/>
              </a:rPr>
              <a:t>10.1136/bmjopen-2015-008431</a:t>
            </a:r>
          </a:p>
          <a:p>
            <a:pPr lvl="0" indent="0" marL="0">
              <a:buNone/>
            </a:pPr>
            <a:r>
              <a:rPr/>
              <a:t>82. FitzJohn R. Ids: Generate random identifiers. 2017. </a:t>
            </a:r>
            <a:r>
              <a:rPr>
                <a:hlinkClick r:id="rId83"/>
              </a:rPr>
              <a:t>https://CRAN.R-project.org/package=ids.</a:t>
            </a:r>
          </a:p>
          <a:p>
            <a:pPr lvl="0" indent="0" marL="0">
              <a:buNone/>
            </a:pPr>
            <a:r>
              <a:rPr/>
              <a:t>83. Brown C. Hash: Full featured implementation of hash tables/associative arrays/dictionaries. 2023. </a:t>
            </a:r>
            <a:r>
              <a:rPr>
                <a:hlinkClick r:id="rId84"/>
              </a:rPr>
              <a:t>https://CRAN.R-project.org/package=hash.</a:t>
            </a:r>
          </a:p>
          <a:p>
            <a:pPr lvl="0" indent="0" marL="0">
              <a:buNone/>
            </a:pPr>
            <a:r>
              <a:rPr/>
              <a:t>84. Hendricks P. Anonymizer: Anonymize data containing personally identifiable information. 2023. </a:t>
            </a:r>
            <a:r>
              <a:rPr>
                <a:hlinkClick r:id="rId85"/>
              </a:rPr>
              <a:t>https://github.com/paulhendricks/anonymizer.</a:t>
            </a:r>
          </a:p>
          <a:p>
            <a:pPr lvl="0" indent="0" marL="0">
              <a:buNone/>
            </a:pPr>
            <a:r>
              <a:rPr/>
              <a:t>85. Lucas DE with contributions by A, Tuszynski J, Bengtsson H, et al. Digest: Create compact hash digests of r objects. 2023. </a:t>
            </a:r>
            <a:r>
              <a:rPr>
                <a:hlinkClick r:id="rId86"/>
              </a:rPr>
              <a:t>https://CRAN.R-project.org/package=digest.</a:t>
            </a:r>
          </a:p>
          <a:p>
            <a:pPr lvl="0" indent="0" marL="0">
              <a:buNone/>
            </a:pPr>
            <a:r>
              <a:rPr/>
              <a:t>86. Nowok B, Raab GM, Dibben C. Synthpop: Bespoke creation of synthetic data in r. 2016;74. doi:</a:t>
            </a:r>
            <a:r>
              <a:rPr>
                <a:hlinkClick r:id="rId87"/>
              </a:rPr>
              <a:t>10.18637/jss.v074.i11</a:t>
            </a:r>
          </a:p>
          <a:p>
            <a:pPr lvl="0" indent="0" marL="0">
              <a:buNone/>
            </a:pPr>
            <a:r>
              <a:rPr/>
              <a:t>87. Baillie M, Cessie S le, Schmidt CO, Lusa L, Huebner M. Ten simple rules for initial data analysis. </a:t>
            </a:r>
            <a:r>
              <a:rPr i="1"/>
              <a:t>PLOS Computational Biology</a:t>
            </a:r>
            <a:r>
              <a:rPr/>
              <a:t>. 2022;18(2):e1009819. doi:</a:t>
            </a:r>
            <a:r>
              <a:rPr>
                <a:hlinkClick r:id="rId88"/>
              </a:rPr>
              <a:t>10.1371/journal.pcbi.1009819</a:t>
            </a:r>
          </a:p>
          <a:p>
            <a:pPr lvl="0" indent="0" marL="0">
              <a:buNone/>
            </a:pPr>
            <a:r>
              <a:rPr/>
              <a:t>88. Buttliere B. Adopting standard variable labels solves many of the problems with sharing and reusing data. </a:t>
            </a:r>
            <a:r>
              <a:rPr i="1"/>
              <a:t>Methodological Innovations</a:t>
            </a:r>
            <a:r>
              <a:rPr/>
              <a:t>. 2021;14(2):205979912110266. doi:</a:t>
            </a:r>
            <a:r>
              <a:rPr>
                <a:hlinkClick r:id="rId89"/>
              </a:rPr>
              <a:t>10.1177/20597991211026616</a:t>
            </a:r>
          </a:p>
          <a:p>
            <a:pPr lvl="0" indent="0" marL="0">
              <a:buNone/>
            </a:pPr>
            <a:r>
              <a:rPr/>
              <a:t>89. Pebesma E, Mailund T, Hiebert J. Measurement units in r. 2016;8. doi:</a:t>
            </a:r>
            <a:r>
              <a:rPr>
                <a:hlinkClick r:id="rId90"/>
              </a:rPr>
              <a:t>10.32614/RJ-2016-061</a:t>
            </a:r>
          </a:p>
          <a:p>
            <a:pPr lvl="0" indent="0" marL="0">
              <a:buNone/>
            </a:pPr>
            <a:r>
              <a:rPr/>
              <a:t>90. Firke S. Janitor: Simple tools for examining and cleaning dirty data. 2023. </a:t>
            </a:r>
            <a:r>
              <a:rPr>
                <a:hlinkClick r:id="rId91"/>
              </a:rPr>
              <a:t>https://CRAN.R-project.org/package=janitor.</a:t>
            </a:r>
          </a:p>
          <a:p>
            <a:pPr lvl="0" indent="0" marL="0">
              <a:buNone/>
            </a:pPr>
            <a:r>
              <a:rPr/>
              <a:t>91. Harrell Jr FE. Hmisc: Harrell miscellaneous. 2023. </a:t>
            </a:r>
            <a:r>
              <a:rPr>
                <a:hlinkClick r:id="rId92"/>
              </a:rPr>
              <a:t>https://CRAN.R-project.org/package=Hmisc.</a:t>
            </a:r>
          </a:p>
          <a:p>
            <a:pPr lvl="0" indent="0" marL="0">
              <a:buNone/>
            </a:pPr>
            <a:r>
              <a:rPr/>
              <a:t>92. Tierney N, Cook D. Expanding Tidy Data Principles to Facilitate Missing Data Exploration, Visualization and Assessment of Imputations. </a:t>
            </a:r>
            <a:r>
              <a:rPr i="1"/>
              <a:t>Journal of Statistical Software</a:t>
            </a:r>
            <a:r>
              <a:rPr/>
              <a:t>. 2023;105(7). doi:</a:t>
            </a:r>
            <a:r>
              <a:rPr>
                <a:hlinkClick r:id="rId93"/>
              </a:rPr>
              <a:t>10.18637/jss.v105.i07</a:t>
            </a:r>
          </a:p>
          <a:p>
            <a:pPr lvl="0" indent="0" marL="0">
              <a:buNone/>
            </a:pPr>
            <a:r>
              <a:rPr/>
              <a:t>93. Hammill D. DataEditR: An interactive editor for viewing, entering, filtering &amp; editing data. 2022. </a:t>
            </a:r>
            <a:r>
              <a:rPr>
                <a:hlinkClick r:id="rId94"/>
              </a:rPr>
              <a:t>https://CRAN.R-project.org/package=DataEditR.</a:t>
            </a:r>
          </a:p>
          <a:p>
            <a:pPr lvl="0" indent="0" marL="0">
              <a:buNone/>
            </a:pPr>
            <a:r>
              <a:rPr/>
              <a:t>94. Broman KW, Woo KH. Data Organization in Spreadsheets. </a:t>
            </a:r>
            <a:r>
              <a:rPr i="1"/>
              <a:t>The American Statistician</a:t>
            </a:r>
            <a:r>
              <a:rPr/>
              <a:t>. 2018;72(1):2-10. doi:</a:t>
            </a:r>
            <a:r>
              <a:rPr>
                <a:hlinkClick r:id="rId95"/>
              </a:rPr>
              <a:t>10.1080/00031305.2017.1375989</a:t>
            </a:r>
          </a:p>
          <a:p>
            <a:pPr lvl="0" indent="0" marL="0">
              <a:buNone/>
            </a:pPr>
            <a:r>
              <a:rPr/>
              <a:t>95. Juluru K, Eng J. Use of Spreadsheets for Research Data Collection and Preparation: </a:t>
            </a:r>
            <a:r>
              <a:rPr i="1"/>
              <a:t>Academic Radiology</a:t>
            </a:r>
            <a:r>
              <a:rPr/>
              <a:t>. 2015;22(12):1592-1599. doi:</a:t>
            </a:r>
            <a:r>
              <a:rPr>
                <a:hlinkClick r:id="rId96"/>
              </a:rPr>
              <a:t>10.1016/j.acra.2015.08.024</a:t>
            </a:r>
          </a:p>
          <a:p>
            <a:pPr lvl="0" indent="0" marL="0">
              <a:buNone/>
            </a:pPr>
            <a:r>
              <a:rPr/>
              <a:t>96. Dowle M, Srinivasan A. Data.table: Extension of ‘data.frame‘. 2023. </a:t>
            </a:r>
            <a:r>
              <a:rPr>
                <a:hlinkClick r:id="rId97"/>
              </a:rPr>
              <a:t>https://CRAN.R-project.org/package=data.table.</a:t>
            </a:r>
          </a:p>
          <a:p>
            <a:pPr lvl="0" indent="0" marL="0">
              <a:buNone/>
            </a:pPr>
            <a:r>
              <a:rPr/>
              <a:t>97. Altman DG, Bland JM. Statistics notes Variables and parameters. </a:t>
            </a:r>
            <a:r>
              <a:rPr i="1"/>
              <a:t>BMJ</a:t>
            </a:r>
            <a:r>
              <a:rPr/>
              <a:t>. 1999;318(7199):1667-1667. doi:</a:t>
            </a:r>
            <a:r>
              <a:rPr>
                <a:hlinkClick r:id="rId98"/>
              </a:rPr>
              <a:t>10.1136/bmj.318.7199.1667</a:t>
            </a:r>
          </a:p>
          <a:p>
            <a:pPr lvl="0" indent="0" marL="0">
              <a:buNone/>
            </a:pPr>
            <a:r>
              <a:rPr/>
              <a:t>98. Ali Z, Bhaskar Sb. Basic statistical tools in research and data analysis. </a:t>
            </a:r>
            <a:r>
              <a:rPr i="1"/>
              <a:t>Indian Journal of Anaesthesia</a:t>
            </a:r>
            <a:r>
              <a:rPr/>
              <a:t>. 2016;60(9):662. doi:</a:t>
            </a:r>
            <a:r>
              <a:rPr>
                <a:hlinkClick r:id="rId99"/>
              </a:rPr>
              <a:t>10.4103/0019-5049.190623</a:t>
            </a:r>
          </a:p>
          <a:p>
            <a:pPr lvl="0" indent="0" marL="0">
              <a:buNone/>
            </a:pPr>
            <a:r>
              <a:rPr/>
              <a:t>99. Dettori JR, Norvell DC. The Anatomy of Data. </a:t>
            </a:r>
            <a:r>
              <a:rPr i="1"/>
              <a:t>Global Spine Journal</a:t>
            </a:r>
            <a:r>
              <a:rPr/>
              <a:t>. 2018;8(3):311-313. doi:</a:t>
            </a:r>
            <a:r>
              <a:rPr>
                <a:hlinkClick r:id="rId100"/>
              </a:rPr>
              <a:t>10.1177/2192568217746998</a:t>
            </a:r>
          </a:p>
          <a:p>
            <a:pPr lvl="0" indent="0" marL="0">
              <a:buNone/>
            </a:pPr>
            <a:r>
              <a:rPr/>
              <a:t>100. Kaliyadan F, Kulkarni V. Types of variables, descriptive statistics, and sample size. </a:t>
            </a:r>
            <a:r>
              <a:rPr i="1"/>
              <a:t>Indian Dermatology Online Journal</a:t>
            </a:r>
            <a:r>
              <a:rPr/>
              <a:t>. 2019;10(1):82. doi:</a:t>
            </a:r>
            <a:r>
              <a:rPr>
                <a:hlinkClick r:id="rId101"/>
              </a:rPr>
              <a:t>10.4103/idoj.idoj_468_18</a:t>
            </a:r>
          </a:p>
          <a:p>
            <a:pPr lvl="0" indent="0" marL="0">
              <a:buNone/>
            </a:pPr>
            <a:r>
              <a:rPr/>
              <a:t>101. Barkan H. Statistics in clinical research: Important considerations. </a:t>
            </a:r>
            <a:r>
              <a:rPr i="1"/>
              <a:t>Annals of Cardiac Anaesthesia</a:t>
            </a:r>
            <a:r>
              <a:rPr/>
              <a:t>. 2015;18(1):74. doi:</a:t>
            </a:r>
            <a:r>
              <a:rPr>
                <a:hlinkClick r:id="rId102"/>
              </a:rPr>
              <a:t>10.4103/0971-9784.148325</a:t>
            </a:r>
          </a:p>
          <a:p>
            <a:pPr lvl="0" indent="0" marL="0">
              <a:buNone/>
            </a:pPr>
            <a:r>
              <a:rPr/>
              <a:t>102. Bland JM, Altman DG. Statistics Notes: Transforming data. </a:t>
            </a:r>
            <a:r>
              <a:rPr i="1"/>
              <a:t>BMJ</a:t>
            </a:r>
            <a:r>
              <a:rPr/>
              <a:t>. 1996;312(7033):770-770. doi:</a:t>
            </a:r>
            <a:r>
              <a:rPr>
                <a:hlinkClick r:id="rId103"/>
              </a:rPr>
              <a:t>10.1136/bmj.312.7033.770</a:t>
            </a:r>
          </a:p>
          <a:p>
            <a:pPr lvl="0" indent="0" marL="0">
              <a:buNone/>
            </a:pPr>
            <a:r>
              <a:rPr/>
              <a:t>103. Fedorov V, Mannino F, Zhang R. Consequences of dichotomization. </a:t>
            </a:r>
            <a:r>
              <a:rPr i="1"/>
              <a:t>Pharmaceutical Statistics</a:t>
            </a:r>
            <a:r>
              <a:rPr/>
              <a:t>. 2009;8(1):50-61. doi:</a:t>
            </a:r>
            <a:r>
              <a:rPr>
                <a:hlinkClick r:id="rId104"/>
              </a:rPr>
              <a:t>10.1002/pst.331</a:t>
            </a:r>
          </a:p>
          <a:p>
            <a:pPr lvl="0" indent="0" marL="0">
              <a:buNone/>
            </a:pPr>
            <a:r>
              <a:rPr/>
              <a:t>104. Osborne J. Improving your data transformations: Applying the box-cox transformation. </a:t>
            </a:r>
            <a:r>
              <a:rPr i="1"/>
              <a:t>University of Massachusetts Amherst</a:t>
            </a:r>
            <a:r>
              <a:rPr/>
              <a:t>. 2010. doi:</a:t>
            </a:r>
            <a:r>
              <a:rPr>
                <a:hlinkClick r:id="rId105"/>
              </a:rPr>
              <a:t>10.7275/QBPC-GK17</a:t>
            </a:r>
          </a:p>
          <a:p>
            <a:pPr lvl="0" indent="0" marL="0">
              <a:buNone/>
            </a:pPr>
            <a:r>
              <a:rPr/>
              <a:t>105. Box GEP, Cox DR. An Analysis of Transformations. </a:t>
            </a:r>
            <a:r>
              <a:rPr i="1"/>
              <a:t>Journal of the Royal Statistical Society: Series B (Methodological)</a:t>
            </a:r>
            <a:r>
              <a:rPr/>
              <a:t>. 1964;26(2):211-243. doi:</a:t>
            </a:r>
            <a:r>
              <a:rPr>
                <a:hlinkClick r:id="rId106"/>
              </a:rPr>
              <a:t>10.1111/j.2517-6161.1964.tb00553.x</a:t>
            </a:r>
          </a:p>
          <a:p>
            <a:pPr lvl="0" indent="0" marL="0">
              <a:buNone/>
            </a:pPr>
            <a:r>
              <a:rPr/>
              <a:t>106. Venables WN, Ripley BD. Modern applied statistics with s. 2002. </a:t>
            </a:r>
            <a:r>
              <a:rPr>
                <a:hlinkClick r:id="rId107"/>
              </a:rPr>
              <a:t>https://www.stats.ox.ac.uk/pub/MASS4/.</a:t>
            </a:r>
          </a:p>
          <a:p>
            <a:pPr lvl="0" indent="0" marL="0">
              <a:buNone/>
            </a:pPr>
            <a:r>
              <a:rPr/>
              <a:t>107. MacCallum RC, Zhang S, Preacher KJ, Rucker DD. On the practice of dichotomization of quantitative variables. </a:t>
            </a:r>
            <a:r>
              <a:rPr i="1"/>
              <a:t>Psychological Methods</a:t>
            </a:r>
            <a:r>
              <a:rPr/>
              <a:t>. 2002;7(1):19-40. doi:</a:t>
            </a:r>
            <a:r>
              <a:rPr>
                <a:hlinkClick r:id="rId108"/>
              </a:rPr>
              <a:t>10.1037/1082-989x.7.1.19</a:t>
            </a:r>
          </a:p>
          <a:p>
            <a:pPr lvl="0" indent="0" marL="0">
              <a:buNone/>
            </a:pPr>
            <a:r>
              <a:rPr/>
              <a:t>108. Altman DG, Royston P. The cost of dichotomising continuous variables. </a:t>
            </a:r>
            <a:r>
              <a:rPr i="1"/>
              <a:t>BMJ</a:t>
            </a:r>
            <a:r>
              <a:rPr/>
              <a:t>. 2006;332(7549):1080.1. doi:</a:t>
            </a:r>
            <a:r>
              <a:rPr>
                <a:hlinkClick r:id="rId109"/>
              </a:rPr>
              <a:t>10.1136/bmj.332.7549.1080</a:t>
            </a:r>
          </a:p>
          <a:p>
            <a:pPr lvl="0" indent="0" marL="0">
              <a:buNone/>
            </a:pPr>
            <a:r>
              <a:rPr/>
              <a:t>109. Royston P, Altman DG, Sauerbrei W. Dichotomizing continuous predictors in multiple regression: a bad idea. </a:t>
            </a:r>
            <a:r>
              <a:rPr i="1"/>
              <a:t>Statistics in Medicine</a:t>
            </a:r>
            <a:r>
              <a:rPr/>
              <a:t>. 2005;25(1):127-141. doi:</a:t>
            </a:r>
            <a:r>
              <a:rPr>
                <a:hlinkClick r:id="rId110"/>
              </a:rPr>
              <a:t>10.1002/sim.2331</a:t>
            </a:r>
          </a:p>
          <a:p>
            <a:pPr lvl="0" indent="0" marL="0">
              <a:buNone/>
            </a:pPr>
            <a:r>
              <a:rPr/>
              <a:t>110.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111"/>
              </a:rPr>
              <a:t>10.1002/sim.6986</a:t>
            </a:r>
          </a:p>
          <a:p>
            <a:pPr lvl="0" indent="0" marL="0">
              <a:buNone/>
            </a:pPr>
            <a:r>
              <a:rPr/>
              <a:t>111.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12"/>
              </a:rPr>
              <a:t>10.1080/03610926.2016.1248783</a:t>
            </a:r>
          </a:p>
          <a:p>
            <a:pPr lvl="0" indent="0" marL="0">
              <a:buNone/>
            </a:pPr>
            <a:r>
              <a:rPr/>
              <a:t>112. Bennette C, Vickers A. Against quantiles: categorization of continuous variables in epidemiologic research, and its discontents. </a:t>
            </a:r>
            <a:r>
              <a:rPr i="1"/>
              <a:t>BMC Medical Research Methodology</a:t>
            </a:r>
            <a:r>
              <a:rPr/>
              <a:t>. 2012;12(1). doi:</a:t>
            </a:r>
            <a:r>
              <a:rPr>
                <a:hlinkClick r:id="rId113"/>
              </a:rPr>
              <a:t>10.1186/1471-2288-12-21</a:t>
            </a:r>
          </a:p>
          <a:p>
            <a:pPr lvl="0" indent="0" marL="0">
              <a:buNone/>
            </a:pPr>
            <a:r>
              <a:rPr/>
              <a:t>113. Barnier J, Briatte F, Larmarange J. Questionr: Functions to make surveys processing easier. 2023. </a:t>
            </a:r>
            <a:r>
              <a:rPr>
                <a:hlinkClick r:id="rId114"/>
              </a:rPr>
              <a:t>https://CRAN.R-project.org/package=questionr.</a:t>
            </a:r>
          </a:p>
          <a:p>
            <a:pPr lvl="0" indent="0" marL="0">
              <a:buNone/>
            </a:pPr>
            <a:r>
              <a:rPr/>
              <a:t>114. Youden WJ. Index for rating diagnostic tests. </a:t>
            </a:r>
            <a:r>
              <a:rPr i="1"/>
              <a:t>Cancer</a:t>
            </a:r>
            <a:r>
              <a:rPr/>
              <a:t>. 1950;3(1):32-35. doi:</a:t>
            </a:r>
            <a:r>
              <a:rPr>
                <a:hlinkClick r:id="rId115"/>
              </a:rPr>
              <a:t>10.1002/1097-0142(1950)3:1&lt;32::aid-cncr2820030106&gt;3.0.co;2-3</a:t>
            </a:r>
          </a:p>
          <a:p>
            <a:pPr lvl="0" indent="0" marL="0">
              <a:buNone/>
            </a:pPr>
            <a:r>
              <a:rPr/>
              <a:t>115. Strobl C, Boulesteix AL, Augustin T. Unbiased split selection for classification trees based on the Gini Index. </a:t>
            </a:r>
            <a:r>
              <a:rPr i="1"/>
              <a:t>Computational Statistics &amp; Data Analysis</a:t>
            </a:r>
            <a:r>
              <a:rPr/>
              <a:t>. 2007;52(1):483-501. doi:</a:t>
            </a:r>
            <a:r>
              <a:rPr>
                <a:hlinkClick r:id="rId116"/>
              </a:rPr>
              <a:t>10.1016/j.csda.2006.12.030</a:t>
            </a:r>
          </a:p>
          <a:p>
            <a:pPr lvl="0" indent="0" marL="0">
              <a:buNone/>
            </a:pPr>
            <a:r>
              <a:rPr/>
              <a:t>116.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17"/>
              </a:rPr>
              <a:t>10.1080/14786440009463897</a:t>
            </a:r>
          </a:p>
          <a:p>
            <a:pPr lvl="0" indent="0" marL="0">
              <a:buNone/>
            </a:pPr>
            <a:r>
              <a:rPr/>
              <a:t>117. Greiner M, Pfeiffer D, Smith RD. Principles and practical application of the receiver-operating characteristic analysis for diagnostic tests. </a:t>
            </a:r>
            <a:r>
              <a:rPr i="1"/>
              <a:t>Preventive Veterinary Medicine</a:t>
            </a:r>
            <a:r>
              <a:rPr/>
              <a:t>. 2000;45(1-2):23-41. doi:</a:t>
            </a:r>
            <a:r>
              <a:rPr>
                <a:hlinkClick r:id="rId118"/>
              </a:rPr>
              <a:t>10.1016/s0167-5877(00)00115-x</a:t>
            </a:r>
          </a:p>
          <a:p>
            <a:pPr lvl="0" indent="0" marL="0">
              <a:buNone/>
            </a:pPr>
            <a:r>
              <a:rPr/>
              <a:t>118. Fleiss JL. Measuring nominal scale agreement among many raters. </a:t>
            </a:r>
            <a:r>
              <a:rPr i="1"/>
              <a:t>Psychological Bulletin</a:t>
            </a:r>
            <a:r>
              <a:rPr/>
              <a:t>. 1971;76(5):378-382. doi:</a:t>
            </a:r>
            <a:r>
              <a:rPr>
                <a:hlinkClick r:id="rId119"/>
              </a:rPr>
              <a:t>10.1037/h0031619</a:t>
            </a:r>
          </a:p>
          <a:p>
            <a:pPr lvl="0" indent="0" marL="0">
              <a:buNone/>
            </a:pPr>
            <a:r>
              <a:rPr/>
              <a:t>119. R Core Team. R: A language and environment for statistical computing. 2023. </a:t>
            </a:r>
            <a:r>
              <a:rPr>
                <a:hlinkClick r:id="rId120"/>
              </a:rPr>
              <a:t>https://www.R-project.org/.</a:t>
            </a:r>
          </a:p>
          <a:p>
            <a:pPr lvl="0" indent="0" marL="0">
              <a:buNone/>
            </a:pPr>
            <a:r>
              <a:rPr/>
              <a:t>120. Tang Y, Horikoshi M, Li W. Ggfortify: Unified interface to visualize statistical result of popular r packages. 2016;8. doi:</a:t>
            </a:r>
            <a:r>
              <a:rPr>
                <a:hlinkClick r:id="rId121"/>
              </a:rPr>
              <a:t>10.32614/RJ-2016-060</a:t>
            </a:r>
          </a:p>
          <a:p>
            <a:pPr lvl="0" indent="0" marL="0">
              <a:buNone/>
            </a:pPr>
            <a:r>
              <a:rPr/>
              <a:t>121. Kanji G. 100 statistical tests. 2006. doi:</a:t>
            </a:r>
            <a:r>
              <a:rPr>
                <a:hlinkClick r:id="rId122"/>
              </a:rPr>
              <a:t>10.4135/9781849208499</a:t>
            </a:r>
          </a:p>
          <a:p>
            <a:pPr lvl="0" indent="0" marL="0">
              <a:buNone/>
            </a:pPr>
            <a:r>
              <a:rPr/>
              <a:t>122. Curran-Everett D. Explorations in statistics: standard deviations and standard errors. </a:t>
            </a:r>
            <a:r>
              <a:rPr i="1"/>
              <a:t>Advances in Physiology Education</a:t>
            </a:r>
            <a:r>
              <a:rPr/>
              <a:t>. 2008;32(3):203-208. doi:</a:t>
            </a:r>
            <a:r>
              <a:rPr>
                <a:hlinkClick r:id="rId123"/>
              </a:rPr>
              <a:t>10.1152/advan.90123.2008</a:t>
            </a:r>
          </a:p>
          <a:p>
            <a:pPr lvl="0" indent="0" marL="0">
              <a:buNone/>
            </a:pPr>
            <a:r>
              <a:rPr/>
              <a:t>123. Altman DG, Bland JM. Statistics Notes: Quartiles, quintiles, centiles, and other quantiles. </a:t>
            </a:r>
            <a:r>
              <a:rPr i="1"/>
              <a:t>BMJ</a:t>
            </a:r>
            <a:r>
              <a:rPr/>
              <a:t>. 1994;309(6960):996-996. doi:</a:t>
            </a:r>
            <a:r>
              <a:rPr>
                <a:hlinkClick r:id="rId124"/>
              </a:rPr>
              <a:t>10.1136/bmj.309.6960.996</a:t>
            </a:r>
          </a:p>
          <a:p>
            <a:pPr lvl="0" indent="0" marL="0">
              <a:buNone/>
            </a:pPr>
            <a:r>
              <a:rPr/>
              <a:t>124. Greenhalgh T. How to read a paper: Statistics for the non-statistician. I: Different types of data need different statistical tests. </a:t>
            </a:r>
            <a:r>
              <a:rPr i="1"/>
              <a:t>BMJ</a:t>
            </a:r>
            <a:r>
              <a:rPr/>
              <a:t>. 1997;315(7104):364-366. doi:</a:t>
            </a:r>
            <a:r>
              <a:rPr>
                <a:hlinkClick r:id="rId125"/>
              </a:rPr>
              <a:t>10.1136/bmj.315.7104.364</a:t>
            </a:r>
          </a:p>
          <a:p>
            <a:pPr lvl="0" indent="0" marL="0">
              <a:buNone/>
            </a:pPr>
            <a:r>
              <a:rPr/>
              <a:t>125. R Core Team. R: A language and environment for statistical computing. 2023. </a:t>
            </a:r>
            <a:r>
              <a:rPr>
                <a:hlinkClick r:id="rId126"/>
              </a:rPr>
              <a:t>https://www.R-project.org/.</a:t>
            </a:r>
          </a:p>
          <a:p>
            <a:pPr lvl="0" indent="0" marL="0">
              <a:buNone/>
            </a:pPr>
            <a:r>
              <a:rPr/>
              <a:t>126. R Core Team. </a:t>
            </a:r>
            <a:r>
              <a:rPr i="1"/>
              <a:t>R: A Language and Environment for Statistical Computing</a:t>
            </a:r>
            <a:r>
              <a:rPr/>
              <a:t>. Vienna, Austria: R Foundation for Statistical Computing; 2023. </a:t>
            </a:r>
            <a:r>
              <a:rPr>
                <a:hlinkClick r:id="rId127"/>
              </a:rPr>
              <a:t>https://www.R-project.org/.</a:t>
            </a:r>
          </a:p>
          <a:p>
            <a:pPr lvl="0" indent="0" marL="0">
              <a:buNone/>
            </a:pPr>
            <a:r>
              <a:rPr/>
              <a:t>127. Zuur AF, Ieno EN, Elphick CS. A protocol for data exploration to avoid common statistical problems. </a:t>
            </a:r>
            <a:r>
              <a:rPr i="1"/>
              <a:t>Methods in Ecology and Evolution</a:t>
            </a:r>
            <a:r>
              <a:rPr/>
              <a:t>. 2009;1(1):3-14. doi:</a:t>
            </a:r>
            <a:r>
              <a:rPr>
                <a:hlinkClick r:id="rId128"/>
              </a:rPr>
              <a:t>10.1111/j.2041-210x.2009.00001.x</a:t>
            </a:r>
          </a:p>
          <a:p>
            <a:pPr lvl="0" indent="0" marL="0">
              <a:buNone/>
            </a:pPr>
            <a:r>
              <a:rPr/>
              <a:t>128. Komsta L. Outliers: Tests for outliers. 2022. </a:t>
            </a:r>
            <a:r>
              <a:rPr>
                <a:hlinkClick r:id="rId129"/>
              </a:rPr>
              <a:t>https://CRAN.R-project.org/package=outliers.</a:t>
            </a:r>
          </a:p>
          <a:p>
            <a:pPr lvl="0" indent="0" marL="0">
              <a:buNone/>
            </a:pPr>
            <a:r>
              <a:rPr/>
              <a:t>129. Chatfield C. Exploratory data analysis. </a:t>
            </a:r>
            <a:r>
              <a:rPr i="1"/>
              <a:t>European Journal of Operational Research</a:t>
            </a:r>
            <a:r>
              <a:rPr/>
              <a:t>. 1986;23(1):5-13. doi:</a:t>
            </a:r>
            <a:r>
              <a:rPr>
                <a:hlinkClick r:id="rId130"/>
              </a:rPr>
              <a:t>10.1016/0377-2217(86)90209-2</a:t>
            </a:r>
          </a:p>
          <a:p>
            <a:pPr lvl="0" indent="0" marL="0">
              <a:buNone/>
            </a:pPr>
            <a:r>
              <a:rPr/>
              <a:t>130. Ferketich S, Verran J. Technical Notes. </a:t>
            </a:r>
            <a:r>
              <a:rPr i="1"/>
              <a:t>Western Journal of Nursing Research</a:t>
            </a:r>
            <a:r>
              <a:rPr/>
              <a:t>. 1986;8(4):464-466. doi:</a:t>
            </a:r>
            <a:r>
              <a:rPr>
                <a:hlinkClick r:id="rId131"/>
              </a:rPr>
              <a:t>10.1177/019394598600800409</a:t>
            </a:r>
          </a:p>
          <a:p>
            <a:pPr lvl="0" indent="0" marL="0">
              <a:buNone/>
            </a:pPr>
            <a:r>
              <a:rPr/>
              <a:t>131. Kerr NL. HARKing: Hypothesizing After the Results are Known. </a:t>
            </a:r>
            <a:r>
              <a:rPr i="1"/>
              <a:t>Personality and Social Psychology Review</a:t>
            </a:r>
            <a:r>
              <a:rPr/>
              <a:t>. 1998;2(3):196-217. doi:</a:t>
            </a:r>
            <a:r>
              <a:rPr>
                <a:hlinkClick r:id="rId132"/>
              </a:rPr>
              <a:t>10.1207/s15327957pspr0203_4</a:t>
            </a:r>
          </a:p>
          <a:p>
            <a:pPr lvl="0" indent="0" marL="0">
              <a:buNone/>
            </a:pPr>
            <a:r>
              <a:rPr/>
              <a:t>132. Landis SC, Amara SG, Asadullah K, et al. A call for transparent reporting to optimize the predictive value of preclinical research. </a:t>
            </a:r>
            <a:r>
              <a:rPr i="1"/>
              <a:t>Nature</a:t>
            </a:r>
            <a:r>
              <a:rPr/>
              <a:t>. 2012;490(7419):187-191. doi:</a:t>
            </a:r>
            <a:r>
              <a:rPr>
                <a:hlinkClick r:id="rId133"/>
              </a:rPr>
              <a:t>10.1038/nature11556</a:t>
            </a:r>
          </a:p>
          <a:p>
            <a:pPr lvl="0" indent="0" marL="0">
              <a:buNone/>
            </a:pPr>
            <a:r>
              <a:rPr/>
              <a:t>133. Huebner M, Vach W, Cessie S le. A systematic approach to initial data analysis is good research practice. </a:t>
            </a:r>
            <a:r>
              <a:rPr i="1"/>
              <a:t>The Journal of Thoracic and Cardiovascular Surgery</a:t>
            </a:r>
            <a:r>
              <a:rPr/>
              <a:t>. 2016;151(1):25-27. doi:</a:t>
            </a:r>
            <a:r>
              <a:rPr>
                <a:hlinkClick r:id="rId134"/>
              </a:rPr>
              <a:t>10.1016/j.jtcvs.2015.09.085</a:t>
            </a:r>
          </a:p>
          <a:p>
            <a:pPr lvl="0" indent="0" marL="0">
              <a:buNone/>
            </a:pPr>
            <a:r>
              <a:rPr/>
              <a:t>134. Krasser R. Explore: Simplifies exploratory data analysis. 2023. </a:t>
            </a:r>
            <a:r>
              <a:rPr>
                <a:hlinkClick r:id="rId135"/>
              </a:rPr>
              <a:t>https://CRAN.R-project.org/package=explore.</a:t>
            </a:r>
          </a:p>
          <a:p>
            <a:pPr lvl="0" indent="0" marL="0">
              <a:buNone/>
            </a:pPr>
            <a:r>
              <a:rPr/>
              <a:t>135. Petersen AH, Ekstrøm CT. dataMaid: Your assistant for documenting supervised data quality screening in r. 2019;90. doi:</a:t>
            </a:r>
            <a:r>
              <a:rPr>
                <a:hlinkClick r:id="rId136"/>
              </a:rPr>
              <a:t>10.18637/jss.v090.i06</a:t>
            </a:r>
          </a:p>
          <a:p>
            <a:pPr lvl="0" indent="0" marL="0">
              <a:buNone/>
            </a:pPr>
            <a:r>
              <a:rPr/>
              <a:t>136. Cui B. DataExplorer: Automate data exploration and treatment. 2020. </a:t>
            </a:r>
            <a:r>
              <a:rPr>
                <a:hlinkClick r:id="rId137"/>
              </a:rPr>
              <a:t>https://CRAN.R-project.org/package=DataExplorer.</a:t>
            </a:r>
          </a:p>
          <a:p>
            <a:pPr lvl="0" indent="0" marL="0">
              <a:buNone/>
            </a:pPr>
            <a:r>
              <a:rPr/>
              <a:t>137. Dayanand Ubrangala, R K, Prasad Kondapalli R, Putatunda S. SmartEDA: Summarize and explore the data. 2022. </a:t>
            </a:r>
            <a:r>
              <a:rPr>
                <a:hlinkClick r:id="rId138"/>
              </a:rPr>
              <a:t>https://CRAN.R-project.org/package=SmartEDA.</a:t>
            </a:r>
          </a:p>
          <a:p>
            <a:pPr lvl="0" indent="0" marL="0">
              <a:buNone/>
            </a:pPr>
            <a:r>
              <a:rPr/>
              <a:t>138. Mock T. gtExtras: Extending ’gt’ for beautiful HTML tables. 2023. </a:t>
            </a:r>
            <a:r>
              <a:rPr>
                <a:hlinkClick r:id="rId139"/>
              </a:rPr>
              <a:t>https://CRAN.R-project.org/package=gtExtras.</a:t>
            </a:r>
          </a:p>
          <a:p>
            <a:pPr lvl="0" indent="0" marL="0">
              <a:buNone/>
            </a:pPr>
            <a:r>
              <a:rPr/>
              <a:t>139. Nijs V. Radiant: Business analytics using r and shiny. 2023. </a:t>
            </a:r>
            <a:r>
              <a:rPr>
                <a:hlinkClick r:id="rId140"/>
              </a:rPr>
              <a:t>https://CRAN.R-project.org/package=radiant.</a:t>
            </a:r>
          </a:p>
          <a:p>
            <a:pPr lvl="0" indent="0" marL="0">
              <a:buNone/>
            </a:pPr>
            <a:r>
              <a:rPr/>
              <a:t>140. R Core Team. R: A language and environment for statistical computing. 2023. </a:t>
            </a:r>
            <a:r>
              <a:rPr>
                <a:hlinkClick r:id="rId141"/>
              </a:rPr>
              <a:t>https://www.R-project.org/.</a:t>
            </a:r>
          </a:p>
          <a:p>
            <a:pPr lvl="0" indent="0" marL="0">
              <a:buNone/>
            </a:pPr>
            <a:r>
              <a:rPr/>
              <a:t>141. Cummings P, Rivara FP. Reporting Statistical Information in Medical Journal Articles. </a:t>
            </a:r>
            <a:r>
              <a:rPr i="1"/>
              <a:t>Archives of Pediatrics &amp; Adolescent Medicine</a:t>
            </a:r>
            <a:r>
              <a:rPr/>
              <a:t>. 2003;157(4):321. doi:</a:t>
            </a:r>
            <a:r>
              <a:rPr>
                <a:hlinkClick r:id="rId142"/>
              </a:rPr>
              <a:t>10.1001/archpedi.157.4.321</a:t>
            </a:r>
          </a:p>
          <a:p>
            <a:pPr lvl="0" indent="0" marL="0">
              <a:buNone/>
            </a:pPr>
            <a:r>
              <a:rPr/>
              <a:t>142. Inskip H, Ntani G, Westbury L, et al. Getting started with tables. </a:t>
            </a:r>
            <a:r>
              <a:rPr i="1"/>
              <a:t>Archives of Public Health</a:t>
            </a:r>
            <a:r>
              <a:rPr/>
              <a:t>. 2017;75(1). doi:</a:t>
            </a:r>
            <a:r>
              <a:rPr>
                <a:hlinkClick r:id="rId143"/>
              </a:rPr>
              <a:t>10.1186/s13690-017-0180-1</a:t>
            </a:r>
          </a:p>
          <a:p>
            <a:pPr lvl="0" indent="0" marL="0">
              <a:buNone/>
            </a:pPr>
            <a:r>
              <a:rPr/>
              <a:t>143. Kwak SG, Kang H, Kim JH, et al. The principles of presenting statistical results: Table. </a:t>
            </a:r>
            <a:r>
              <a:rPr i="1"/>
              <a:t>Korean Journal of Anesthesiology</a:t>
            </a:r>
            <a:r>
              <a:rPr/>
              <a:t>. 2021;74(2):115-119. doi:</a:t>
            </a:r>
            <a:r>
              <a:rPr>
                <a:hlinkClick r:id="rId144"/>
              </a:rPr>
              <a:t>10.4097/kja.20582</a:t>
            </a:r>
          </a:p>
          <a:p>
            <a:pPr lvl="0" indent="0" marL="0">
              <a:buNone/>
            </a:pPr>
            <a:r>
              <a:rPr/>
              <a:t>144. Barnett A. Automated detection of over- and under-dispersion in baseline tables in randomised controlled trials. </a:t>
            </a:r>
            <a:r>
              <a:rPr i="1"/>
              <a:t>F1000Research</a:t>
            </a:r>
            <a:r>
              <a:rPr/>
              <a:t>. 2023;11:783. doi:</a:t>
            </a:r>
            <a:r>
              <a:rPr>
                <a:hlinkClick r:id="rId145"/>
              </a:rPr>
              <a:t>10.12688/f1000research.123002.2</a:t>
            </a:r>
          </a:p>
          <a:p>
            <a:pPr lvl="0" indent="0" marL="0">
              <a:buNone/>
            </a:pPr>
            <a:r>
              <a:rPr/>
              <a:t>145. Gohel D, Skintzos P. Flextable: Functions for tabular reporting. 2023. </a:t>
            </a:r>
            <a:r>
              <a:rPr>
                <a:hlinkClick r:id="rId146"/>
              </a:rPr>
              <a:t>https://CRAN.R-project.org/package=flextable.</a:t>
            </a:r>
          </a:p>
          <a:p>
            <a:pPr lvl="0" indent="0" marL="0">
              <a:buNone/>
            </a:pPr>
            <a:r>
              <a:rPr/>
              <a:t>146. Thériault R. Rempsyc: Convenience functions for psychology. 2023;8:5466. doi:</a:t>
            </a:r>
            <a:r>
              <a:rPr>
                <a:hlinkClick r:id="rId147"/>
              </a:rPr>
              <a:t>10.21105/joss.05466</a:t>
            </a:r>
          </a:p>
          <a:p>
            <a:pPr lvl="0" indent="0" marL="0">
              <a:buNone/>
            </a:pPr>
            <a:r>
              <a:rPr/>
              <a:t>147. Rich B. table1: Tables of descriptive statistics in HTML. 2023. </a:t>
            </a:r>
            <a:r>
              <a:rPr>
                <a:hlinkClick r:id="rId148"/>
              </a:rPr>
              <a:t>https://CRAN.R-project.org/package=table1.</a:t>
            </a:r>
          </a:p>
          <a:p>
            <a:pPr lvl="0" indent="0" marL="0">
              <a:buNone/>
            </a:pPr>
            <a:r>
              <a:rPr/>
              <a:t>148. Sjoberg DD, Whiting K, Curry M, Lavery JA, Larmarange J. Reproducible summary tables with the gtsummary package. 2021;13:570-580. doi:</a:t>
            </a:r>
            <a:r>
              <a:rPr>
                <a:hlinkClick r:id="rId149"/>
              </a:rPr>
              <a:t>10.32614/RJ-2021-053</a:t>
            </a:r>
          </a:p>
          <a:p>
            <a:pPr lvl="0" indent="0" marL="0">
              <a:buNone/>
            </a:pPr>
            <a:r>
              <a:rPr/>
              <a:t>149. Westreich D, Greenland S. The Table 2 Fallacy: Presenting and Interpreting Confounder and Modifier Coefficients. </a:t>
            </a:r>
            <a:r>
              <a:rPr i="1"/>
              <a:t>American Journal of Epidemiology</a:t>
            </a:r>
            <a:r>
              <a:rPr/>
              <a:t>. 2013;177(4):292-298. doi:</a:t>
            </a:r>
            <a:r>
              <a:rPr>
                <a:hlinkClick r:id="rId150"/>
              </a:rPr>
              <a:t>10.1093/aje/kws412</a:t>
            </a:r>
          </a:p>
          <a:p>
            <a:pPr lvl="0" indent="0" marL="0">
              <a:buNone/>
            </a:pPr>
            <a:r>
              <a:rPr/>
              <a:t>150. Chen H, Lu Y, Slye N. Testing for baseline differences in clinical trials. </a:t>
            </a:r>
            <a:r>
              <a:rPr i="1"/>
              <a:t>International Journal of Clinical Trials</a:t>
            </a:r>
            <a:r>
              <a:rPr/>
              <a:t>. 2020;7(2):150. doi:</a:t>
            </a:r>
            <a:r>
              <a:rPr>
                <a:hlinkClick r:id="rId151"/>
              </a:rPr>
              <a:t>10.18203/2349-3259.ijct20201720</a:t>
            </a:r>
          </a:p>
          <a:p>
            <a:pPr lvl="0" indent="0" marL="0">
              <a:buNone/>
            </a:pPr>
            <a:r>
              <a:rPr/>
              <a:t>151. Pijls BG. The Table I Fallacy: P Values in Baseline Tables of Randomized Controlled Trials. </a:t>
            </a:r>
            <a:r>
              <a:rPr i="1"/>
              <a:t>Journal of Bone and Joint Surgery</a:t>
            </a:r>
            <a:r>
              <a:rPr/>
              <a:t>. 2022;104(16):e71. doi:</a:t>
            </a:r>
            <a:r>
              <a:rPr>
                <a:hlinkClick r:id="rId152"/>
              </a:rPr>
              <a:t>10.2106/jbjs.21.01166</a:t>
            </a:r>
          </a:p>
          <a:p>
            <a:pPr lvl="0" indent="0" marL="0">
              <a:buNone/>
            </a:pPr>
            <a:r>
              <a:rPr/>
              <a:t>152. Hayes-Larson E, Kezios KL, Mooney SJ, Lovasi G. Who is in this study, anyway? Guidelines for a useful Table 1. </a:t>
            </a:r>
            <a:r>
              <a:rPr i="1"/>
              <a:t>Journal of Clinical Epidemiology</a:t>
            </a:r>
            <a:r>
              <a:rPr/>
              <a:t>. 2019;114:125-132. doi:</a:t>
            </a:r>
            <a:r>
              <a:rPr>
                <a:hlinkClick r:id="rId153"/>
              </a:rPr>
              <a:t>10.1016/j.jclinepi.2019.06.011</a:t>
            </a:r>
          </a:p>
          <a:p>
            <a:pPr lvl="0" indent="0" marL="0">
              <a:buNone/>
            </a:pPr>
            <a:r>
              <a:rPr/>
              <a:t>153.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54"/>
              </a:rPr>
              <a:t>10.1111/ppe.12474</a:t>
            </a:r>
          </a:p>
          <a:p>
            <a:pPr lvl="0" indent="0" marL="0">
              <a:buNone/>
            </a:pPr>
            <a:r>
              <a:rPr/>
              <a:t>154. Park JH, Lee DK, Kang H, et al. The principles of presenting statistical results using figures. </a:t>
            </a:r>
            <a:r>
              <a:rPr i="1"/>
              <a:t>Korean Journal of Anesthesiology</a:t>
            </a:r>
            <a:r>
              <a:rPr/>
              <a:t>. 2022;75(2):139-150. doi:</a:t>
            </a:r>
            <a:r>
              <a:rPr>
                <a:hlinkClick r:id="rId155"/>
              </a:rPr>
              <a:t>10.4097/kja.21508</a:t>
            </a:r>
          </a:p>
          <a:p>
            <a:pPr lvl="0" indent="0" marL="0">
              <a:buNone/>
            </a:pPr>
            <a:r>
              <a:rPr/>
              <a:t>155. Wickham H. ggplot2: Elegant graphics for data analysis. 2016. </a:t>
            </a:r>
            <a:r>
              <a:rPr>
                <a:hlinkClick r:id="rId156"/>
              </a:rPr>
              <a:t>https://ggplot2.tidyverse.org.</a:t>
            </a:r>
          </a:p>
          <a:p>
            <a:pPr lvl="0" indent="0" marL="0">
              <a:buNone/>
            </a:pPr>
            <a:r>
              <a:rPr/>
              <a:t>156. Sievert C. Interactive web-based data visualization with r, plotly, and shiny. 2020. </a:t>
            </a:r>
            <a:r>
              <a:rPr>
                <a:hlinkClick r:id="rId157"/>
              </a:rPr>
              <a:t>https://plotly-r.com.</a:t>
            </a:r>
          </a:p>
          <a:p>
            <a:pPr lvl="0" indent="0" marL="0">
              <a:buNone/>
            </a:pPr>
            <a:r>
              <a:rPr/>
              <a:t>157. Wei T, Simko V. R package ’corrplot’: Visualization of a correlation matrix. 2021. </a:t>
            </a:r>
            <a:r>
              <a:rPr>
                <a:hlinkClick r:id="rId158"/>
              </a:rPr>
              <a:t>https://github.com/taiyun/corrplot.</a:t>
            </a:r>
          </a:p>
          <a:p>
            <a:pPr lvl="0" indent="0" marL="0">
              <a:buNone/>
            </a:pPr>
            <a:r>
              <a:rPr/>
              <a:t>158. Cumming G, Fidler F, Vaux DL. Error bars in experimental biology. </a:t>
            </a:r>
            <a:r>
              <a:rPr i="1"/>
              <a:t>The Journal of Cell Biology</a:t>
            </a:r>
            <a:r>
              <a:rPr/>
              <a:t>. 2007;177(1):7-11. doi:</a:t>
            </a:r>
            <a:r>
              <a:rPr>
                <a:hlinkClick r:id="rId159"/>
              </a:rPr>
              <a:t>10.1083/jcb.200611141</a:t>
            </a:r>
          </a:p>
          <a:p>
            <a:pPr lvl="0" indent="0" marL="0">
              <a:buNone/>
            </a:pPr>
            <a:r>
              <a:rPr/>
              <a:t>159. Weissgerber TL, Winham SJ, Heinzen EP, et al. Reveal, Don’t Conceal. </a:t>
            </a:r>
            <a:r>
              <a:rPr i="1"/>
              <a:t>Circulation</a:t>
            </a:r>
            <a:r>
              <a:rPr/>
              <a:t>. 2019;140(18):1506-1518. doi:</a:t>
            </a:r>
            <a:r>
              <a:rPr>
                <a:hlinkClick r:id="rId160"/>
              </a:rPr>
              <a:t>10.1161/circulationaha.118.037777</a:t>
            </a:r>
          </a:p>
          <a:p>
            <a:pPr lvl="0" indent="0" marL="0">
              <a:buNone/>
            </a:pPr>
            <a:r>
              <a:rPr/>
              <a:t>160. Xiao N. Ggsci: Scientific journal and sci-fi themed color palettes for ’ggplot2’. 2023. </a:t>
            </a:r>
            <a:r>
              <a:rPr>
                <a:hlinkClick r:id="rId161"/>
              </a:rPr>
              <a:t>https://CRAN.R-project.org/package=ggsci.</a:t>
            </a:r>
          </a:p>
          <a:p>
            <a:pPr lvl="0" indent="0" marL="0">
              <a:buNone/>
            </a:pPr>
            <a:r>
              <a:rPr/>
              <a:t>161. R Core Team. R: A language and environment for statistical computing. 2023. </a:t>
            </a:r>
            <a:r>
              <a:rPr>
                <a:hlinkClick r:id="rId162"/>
              </a:rPr>
              <a:t>https://www.R-project.org/.</a:t>
            </a:r>
          </a:p>
          <a:p>
            <a:pPr lvl="0" indent="0" marL="0">
              <a:buNone/>
            </a:pPr>
            <a:r>
              <a:rPr/>
              <a:t>162. Urbanek S, Johnson K. Tiff: Read and write TIFF images. 2022. </a:t>
            </a:r>
            <a:r>
              <a:rPr>
                <a:hlinkClick r:id="rId163"/>
              </a:rPr>
              <a:t>https://CRAN.R-project.org/package=tiff.</a:t>
            </a:r>
          </a:p>
          <a:p>
            <a:pPr lvl="0" indent="0" marL="0">
              <a:buNone/>
            </a:pPr>
            <a:r>
              <a:rPr/>
              <a:t>163. Curran-Everett D. Explorations in statistics: hypothesis tests and </a:t>
            </a:r>
            <a:r>
              <a:rPr i="1"/>
              <a:t>P</a:t>
            </a:r>
            <a:r>
              <a:rPr/>
              <a:t> values. </a:t>
            </a:r>
            <a:r>
              <a:rPr i="1"/>
              <a:t>Advances in Physiology Education</a:t>
            </a:r>
            <a:r>
              <a:rPr/>
              <a:t>. 2009;33(2):81-86. doi:</a:t>
            </a:r>
            <a:r>
              <a:rPr>
                <a:hlinkClick r:id="rId164"/>
              </a:rPr>
              <a:t>10.1152/advan.90218.2008</a:t>
            </a:r>
          </a:p>
          <a:p>
            <a:pPr lvl="0" indent="0" marL="0">
              <a:buNone/>
            </a:pPr>
            <a:r>
              <a:rPr/>
              <a:t>164. Goodman SN. Toward Evidence-Based Medical Statistics. 1: The P Value Fallacy. </a:t>
            </a:r>
            <a:r>
              <a:rPr i="1"/>
              <a:t>Annals of Internal Medicine</a:t>
            </a:r>
            <a:r>
              <a:rPr/>
              <a:t>. 1999;130(12):995. doi:</a:t>
            </a:r>
            <a:r>
              <a:rPr>
                <a:hlinkClick r:id="rId165"/>
              </a:rPr>
              <a:t>10.7326/0003-4819-130-12-199906150-00008</a:t>
            </a:r>
          </a:p>
          <a:p>
            <a:pPr lvl="0" indent="0" marL="0">
              <a:buNone/>
            </a:pPr>
            <a:r>
              <a:rPr/>
              <a:t>165. Vandenbroucke JP, Pearce N. From ideas to studies: how to get ideas and sharpen them into research questions. </a:t>
            </a:r>
            <a:r>
              <a:rPr i="1"/>
              <a:t>Clinical Epidemiology</a:t>
            </a:r>
            <a:r>
              <a:rPr/>
              <a:t>. 2018;Volume 10:253-264. doi:</a:t>
            </a:r>
            <a:r>
              <a:rPr>
                <a:hlinkClick r:id="rId166"/>
              </a:rPr>
              <a:t>10.2147/clep.s142940</a:t>
            </a:r>
          </a:p>
          <a:p>
            <a:pPr lvl="0" indent="0" marL="0">
              <a:buNone/>
            </a:pPr>
            <a:r>
              <a:rPr/>
              <a:t>166. Lakens D, Scheel AM, Isager PM. Equivalence Testing for Psychological Research: A Tutorial. </a:t>
            </a:r>
            <a:r>
              <a:rPr i="1"/>
              <a:t>Advances in Methods and Practices in Psychological Science</a:t>
            </a:r>
            <a:r>
              <a:rPr/>
              <a:t>. 2018;1(2):259-269. doi:</a:t>
            </a:r>
            <a:r>
              <a:rPr>
                <a:hlinkClick r:id="rId167"/>
              </a:rPr>
              <a:t>10.1177/2515245918770963</a:t>
            </a:r>
          </a:p>
          <a:p>
            <a:pPr lvl="0" indent="0" marL="0">
              <a:buNone/>
            </a:pPr>
            <a:r>
              <a:rPr/>
              <a:t>167. Sullivan GM, Feinn R. Using Effect Sizeor Why the </a:t>
            </a:r>
            <a:r>
              <a:rPr i="1"/>
              <a:t>P</a:t>
            </a:r>
            <a:r>
              <a:rPr/>
              <a:t> Value Is Not Enough. </a:t>
            </a:r>
            <a:r>
              <a:rPr i="1"/>
              <a:t>Journal of Graduate Medical Education</a:t>
            </a:r>
            <a:r>
              <a:rPr/>
              <a:t>. 2012;4(3):279-282. doi:</a:t>
            </a:r>
            <a:r>
              <a:rPr>
                <a:hlinkClick r:id="rId168"/>
              </a:rPr>
              <a:t>10.4300/jgme-d-12-00156.1</a:t>
            </a:r>
          </a:p>
          <a:p>
            <a:pPr lvl="0" indent="0" marL="0">
              <a:buNone/>
            </a:pPr>
            <a:r>
              <a:rPr/>
              <a:t>168. Heckman MG, Davis JM, Crowson CS. Post Hoc Power Calculations: An Inappropriate Method for Interpreting the Findings of a Research Study. </a:t>
            </a:r>
            <a:r>
              <a:rPr i="1"/>
              <a:t>The Journal of Rheumatology</a:t>
            </a:r>
            <a:r>
              <a:rPr/>
              <a:t>. 2022;49(8):867-870. doi:</a:t>
            </a:r>
            <a:r>
              <a:rPr>
                <a:hlinkClick r:id="rId169"/>
              </a:rPr>
              <a:t>10.3899/jrheum.211115</a:t>
            </a:r>
          </a:p>
          <a:p>
            <a:pPr lvl="0" indent="0" marL="0">
              <a:buNone/>
            </a:pPr>
            <a:r>
              <a:rPr/>
              <a:t>169. Champely S. Pwr: Basic functions for power analysis. 2020. </a:t>
            </a:r>
            <a:r>
              <a:rPr>
                <a:hlinkClick r:id="rId170"/>
              </a:rPr>
              <a:t>https://CRAN.R-project.org/package=pwr.</a:t>
            </a:r>
          </a:p>
          <a:p>
            <a:pPr lvl="0" indent="0" marL="0">
              <a:buNone/>
            </a:pPr>
            <a:r>
              <a:rPr/>
              <a:t>170. Iddi S, Donohue MC. Power and sample size for longitudinal models in r-the longpower package and shiny app. 2022;14:264-281.</a:t>
            </a:r>
          </a:p>
          <a:p>
            <a:pPr lvl="0" indent="0" marL="0">
              <a:buNone/>
            </a:pPr>
            <a:r>
              <a:rPr/>
              <a:t>171. Lakens D, Caldwell A. Simulation-based power analysis for factorial analysis of variance designs. 2021;4:251524592095150. doi:</a:t>
            </a:r>
            <a:r>
              <a:rPr>
                <a:hlinkClick r:id="rId171"/>
              </a:rPr>
              <a:t>10.1177/2515245920951503</a:t>
            </a:r>
          </a:p>
          <a:p>
            <a:pPr lvl="0" indent="0" marL="0">
              <a:buNone/>
            </a:pPr>
            <a:r>
              <a:rPr/>
              <a:t>172. Baranger DAA, Finsaas MC, Goldstein BL, Vize CE, Lynam DR, Olino TM. Tutorial: Power analyses for interaction effects in cross-sectional regressions. 2022. doi:</a:t>
            </a:r>
            <a:r>
              <a:rPr>
                <a:hlinkClick r:id="rId172"/>
              </a:rPr>
              <a:t>10.31234/osf.io/5ptd7</a:t>
            </a:r>
          </a:p>
          <a:p>
            <a:pPr lvl="0" indent="0" marL="0">
              <a:buNone/>
            </a:pPr>
            <a:r>
              <a:rPr/>
              <a:t>173. Goodman SN. Aligning statistical and scientific reasoning. </a:t>
            </a:r>
            <a:r>
              <a:rPr i="1"/>
              <a:t>Science</a:t>
            </a:r>
            <a:r>
              <a:rPr/>
              <a:t>. 2016;352(6290):1180-1181. doi:</a:t>
            </a:r>
            <a:r>
              <a:rPr>
                <a:hlinkClick r:id="rId173"/>
              </a:rPr>
              <a:t>10.1126/science.aaf5406</a:t>
            </a:r>
          </a:p>
          <a:p>
            <a:pPr lvl="0" indent="0" marL="0">
              <a:buNone/>
            </a:pPr>
            <a:r>
              <a:rPr/>
              <a:t>174. Greenhalgh T. How to read a paper: Statistics for the non-statistician. II: ̈Significanẗ relations and their pitfalls. </a:t>
            </a:r>
            <a:r>
              <a:rPr i="1"/>
              <a:t>BMJ</a:t>
            </a:r>
            <a:r>
              <a:rPr/>
              <a:t>. 1997;315(7105):422-425. doi:</a:t>
            </a:r>
            <a:r>
              <a:rPr>
                <a:hlinkClick r:id="rId174"/>
              </a:rPr>
              <a:t>10.1136/bmj.315.7105.422</a:t>
            </a:r>
          </a:p>
          <a:p>
            <a:pPr lvl="0" indent="0" marL="0">
              <a:buNone/>
            </a:pPr>
            <a:r>
              <a:rPr/>
              <a:t>175. Weintraub PG. The Importance of Publishing Negative Results. </a:t>
            </a:r>
            <a:r>
              <a:rPr i="1"/>
              <a:t>Journal of Insect Science</a:t>
            </a:r>
            <a:r>
              <a:rPr/>
              <a:t>. 2016;16(1):109. doi:</a:t>
            </a:r>
            <a:r>
              <a:rPr>
                <a:hlinkClick r:id="rId175"/>
              </a:rPr>
              <a:t>10.1093/jisesa/iew092</a:t>
            </a:r>
          </a:p>
          <a:p>
            <a:pPr lvl="0" indent="0" marL="0">
              <a:buNone/>
            </a:pPr>
            <a:r>
              <a:rPr/>
              <a:t>176. Altman DG, Bland JM. Statistics notes: Absence of evidence is not evidence of absence. </a:t>
            </a:r>
            <a:r>
              <a:rPr i="1"/>
              <a:t>BMJ</a:t>
            </a:r>
            <a:r>
              <a:rPr/>
              <a:t>. 1995;311(7003):485-485. doi:</a:t>
            </a:r>
            <a:r>
              <a:rPr>
                <a:hlinkClick r:id="rId176"/>
              </a:rPr>
              <a:t>10.1136/bmj.311.7003.485</a:t>
            </a:r>
          </a:p>
          <a:p>
            <a:pPr lvl="0" indent="0" marL="0">
              <a:buNone/>
            </a:pPr>
            <a:r>
              <a:rPr/>
              <a:t>177. Kim HY. Statistical notes for clinical researchers: effect size. </a:t>
            </a:r>
            <a:r>
              <a:rPr i="1"/>
              <a:t>Restorative Dentistry &amp; Endodontics</a:t>
            </a:r>
            <a:r>
              <a:rPr/>
              <a:t>. 2015;40(4):328. doi:</a:t>
            </a:r>
            <a:r>
              <a:rPr>
                <a:hlinkClick r:id="rId177"/>
              </a:rPr>
              <a:t>10.5395/rde.2015.40.4.328</a:t>
            </a:r>
          </a:p>
          <a:p>
            <a:pPr lvl="0" indent="0" marL="0">
              <a:buNone/>
            </a:pPr>
            <a:r>
              <a:rPr/>
              <a:t>178. Ben-Shachar MS, Lüdecke D, Makowski D. Effectsize: Estimation of effect size indices and standardized parameters. 2020;5:2815. doi:</a:t>
            </a:r>
            <a:r>
              <a:rPr>
                <a:hlinkClick r:id="rId178"/>
              </a:rPr>
              <a:t>10.21105/joss.02815</a:t>
            </a:r>
          </a:p>
          <a:p>
            <a:pPr lvl="0" indent="0" marL="0">
              <a:buNone/>
            </a:pPr>
            <a:r>
              <a:rPr/>
              <a:t>179.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79"/>
              </a:rPr>
              <a:t>10.1093/biomet/1.2.164</a:t>
            </a:r>
          </a:p>
          <a:p>
            <a:pPr lvl="0" indent="0" marL="0">
              <a:buNone/>
            </a:pPr>
            <a:r>
              <a:rPr/>
              <a:t>180. Aylmer Fisher R. The arrangement of field experiments. </a:t>
            </a:r>
            <a:r>
              <a:rPr i="1"/>
              <a:t>Ministry of Agriculture and Fisheries</a:t>
            </a:r>
            <a:r>
              <a:rPr/>
              <a:t>. 1926. doi:</a:t>
            </a:r>
            <a:r>
              <a:rPr>
                <a:hlinkClick r:id="rId180"/>
              </a:rPr>
              <a:t>10.23637/ROTHAMSTED.8V61Q</a:t>
            </a:r>
          </a:p>
          <a:p>
            <a:pPr lvl="0" indent="0" marL="0">
              <a:buNone/>
            </a:pPr>
            <a:r>
              <a:rPr/>
              <a:t>181. Wasserstein RL, Lazar NA. The ASA Statement on </a:t>
            </a:r>
            <a:r>
              <a:rPr i="1"/>
              <a:t>p</a:t>
            </a:r>
            <a:r>
              <a:rPr/>
              <a:t>-Values: Context, Process, and Purpose. </a:t>
            </a:r>
            <a:r>
              <a:rPr i="1"/>
              <a:t>The American Statistician</a:t>
            </a:r>
            <a:r>
              <a:rPr/>
              <a:t>. 2016;70(2):129-133. doi:</a:t>
            </a:r>
            <a:r>
              <a:rPr>
                <a:hlinkClick r:id="rId181"/>
              </a:rPr>
              <a:t>10.1080/00031305.2016.1154108</a:t>
            </a:r>
          </a:p>
          <a:p>
            <a:pPr lvl="0" indent="0" marL="0">
              <a:buNone/>
            </a:pPr>
            <a:r>
              <a:rPr/>
              <a:t>182. Altman N, Krzywinski M. P values and the search for significance. </a:t>
            </a:r>
            <a:r>
              <a:rPr i="1"/>
              <a:t>Nature Methods</a:t>
            </a:r>
            <a:r>
              <a:rPr/>
              <a:t>. 2017;14(1):3-4. doi:</a:t>
            </a:r>
            <a:r>
              <a:rPr>
                <a:hlinkClick r:id="rId182"/>
              </a:rPr>
              <a:t>10.1038/nmeth.4120</a:t>
            </a:r>
          </a:p>
          <a:p>
            <a:pPr lvl="0" indent="0" marL="0">
              <a:buNone/>
            </a:pPr>
            <a:r>
              <a:rPr/>
              <a:t>183. Heinze G, Dunkler D. Five myths about variable selection. </a:t>
            </a:r>
            <a:r>
              <a:rPr i="1"/>
              <a:t>Transplant International</a:t>
            </a:r>
            <a:r>
              <a:rPr/>
              <a:t>. 2016;30(1):6-10. doi:</a:t>
            </a:r>
            <a:r>
              <a:rPr>
                <a:hlinkClick r:id="rId183"/>
              </a:rPr>
              <a:t>10.1111/tri.12895</a:t>
            </a:r>
          </a:p>
          <a:p>
            <a:pPr lvl="0" indent="0" marL="0">
              <a:buNone/>
            </a:pPr>
            <a:r>
              <a:rPr/>
              <a:t>184. Breznau N, Rinke EM, Wuttke A, et al. Observing many researchers using the same data and hypothesis reveals a hidden universe of uncertainty. </a:t>
            </a:r>
            <a:r>
              <a:rPr i="1"/>
              <a:t>Proceedings of the National Academy of Sciences</a:t>
            </a:r>
            <a:r>
              <a:rPr/>
              <a:t>. 2022;(44):e2203150119. doi:</a:t>
            </a:r>
            <a:r>
              <a:rPr>
                <a:hlinkClick r:id="rId184"/>
              </a:rPr>
              <a:t>10.1073/pnas.2203150119</a:t>
            </a:r>
          </a:p>
          <a:p>
            <a:pPr lvl="0" indent="0" marL="0">
              <a:buNone/>
            </a:pPr>
            <a:r>
              <a:rPr/>
              <a:t>185. Dwivedi AK, Shukla R. Evidence-based statistical analysis and methods in biomedical research (SAMBR) checklists according to design features. </a:t>
            </a:r>
            <a:r>
              <a:rPr i="1"/>
              <a:t>CANCER REPORTS</a:t>
            </a:r>
            <a:r>
              <a:rPr/>
              <a:t>. 2019;3(4). doi:</a:t>
            </a:r>
            <a:r>
              <a:rPr>
                <a:hlinkClick r:id="rId185"/>
              </a:rPr>
              <a:t>10.1002/cnr2.1211</a:t>
            </a:r>
          </a:p>
          <a:p>
            <a:pPr lvl="0" indent="0" marL="0">
              <a:buNone/>
            </a:pPr>
            <a:r>
              <a:rPr/>
              <a:t>186. Dwivedi AK. How to Write Statistical Analysis Section in Medical Research. </a:t>
            </a:r>
            <a:r>
              <a:rPr i="1"/>
              <a:t>Journal of Investigative Medicine</a:t>
            </a:r>
            <a:r>
              <a:rPr/>
              <a:t>. 2022;70(8):1759-1770. doi:</a:t>
            </a:r>
            <a:r>
              <a:rPr>
                <a:hlinkClick r:id="rId186"/>
              </a:rPr>
              <a:t>10.1136/jim-2022-002479</a:t>
            </a:r>
          </a:p>
          <a:p>
            <a:pPr lvl="0" indent="0" marL="0">
              <a:buNone/>
            </a:pPr>
            <a:r>
              <a:rPr/>
              <a:t>187. Kim N, Fischer AH, Dyring-Andersen B, Rosner B, Okoye GA. Research Techniques Made Simple: Choosing Appropriate Statistical Methods for Clinical Research. </a:t>
            </a:r>
            <a:r>
              <a:rPr i="1"/>
              <a:t>Journal of Investigative Dermatology</a:t>
            </a:r>
            <a:r>
              <a:rPr/>
              <a:t>. 2017;137(10):e173-e178. doi:</a:t>
            </a:r>
            <a:r>
              <a:rPr>
                <a:hlinkClick r:id="rId187"/>
              </a:rPr>
              <a:t>10.1016/j.jid.2017.08.007</a:t>
            </a:r>
          </a:p>
          <a:p>
            <a:pPr lvl="0" indent="0" marL="0">
              <a:buNone/>
            </a:pPr>
            <a:r>
              <a:rPr/>
              <a:t>188. Marusteri M, Bacarea V. Comparing groups for statistical differences: How to choose the right statistical test? </a:t>
            </a:r>
            <a:r>
              <a:rPr i="1"/>
              <a:t>Biochemia Medica</a:t>
            </a:r>
            <a:r>
              <a:rPr/>
              <a:t>. 2010:15-32. doi:</a:t>
            </a:r>
            <a:r>
              <a:rPr>
                <a:hlinkClick r:id="rId188"/>
              </a:rPr>
              <a:t>10.11613/bm.2010.004</a:t>
            </a:r>
          </a:p>
          <a:p>
            <a:pPr lvl="0" indent="0" marL="0">
              <a:buNone/>
            </a:pPr>
            <a:r>
              <a:rPr/>
              <a:t>189. Mishra P, Pandey C, Singh U, Keshri A, Sabaretnam M. Selection of appropriate statistical methods for data analysis. </a:t>
            </a:r>
            <a:r>
              <a:rPr i="1"/>
              <a:t>Annals of Cardiac Anaesthesia</a:t>
            </a:r>
            <a:r>
              <a:rPr/>
              <a:t>. 2019;22(3):297. doi:</a:t>
            </a:r>
            <a:r>
              <a:rPr>
                <a:hlinkClick r:id="rId189"/>
              </a:rPr>
              <a:t>10.4103/aca.aca_248_18</a:t>
            </a:r>
          </a:p>
          <a:p>
            <a:pPr lvl="0" indent="0" marL="0">
              <a:buNone/>
            </a:pPr>
            <a:r>
              <a:rPr/>
              <a:t>190. Ray A, Najmi A, Sadasivam B. How to choose and interpret a statistical test? An update for budding researchers. </a:t>
            </a:r>
            <a:r>
              <a:rPr i="1"/>
              <a:t>Journal of Family Medicine and Primary Care</a:t>
            </a:r>
            <a:r>
              <a:rPr/>
              <a:t>. 2021;10(8):2763. doi:</a:t>
            </a:r>
            <a:r>
              <a:rPr>
                <a:hlinkClick r:id="rId190"/>
              </a:rPr>
              <a:t>10.4103/jfmpc.jfmpc_433_21</a:t>
            </a:r>
          </a:p>
          <a:p>
            <a:pPr lvl="0" indent="0" marL="0">
              <a:buNone/>
            </a:pPr>
            <a:r>
              <a:rPr/>
              <a:t>191. Nayak B, Hazra A. How to choose the right statistical test? </a:t>
            </a:r>
            <a:r>
              <a:rPr i="1"/>
              <a:t>Indian Journal of Ophthalmology</a:t>
            </a:r>
            <a:r>
              <a:rPr/>
              <a:t>. 2011;59(2):85. doi:</a:t>
            </a:r>
            <a:r>
              <a:rPr>
                <a:hlinkClick r:id="rId191"/>
              </a:rPr>
              <a:t>10.4103/0301-4738.77005</a:t>
            </a:r>
          </a:p>
          <a:p>
            <a:pPr lvl="0" indent="0" marL="0">
              <a:buNone/>
            </a:pPr>
            <a:r>
              <a:rPr/>
              <a:t>192. Shankar S, Singh R. Demystifying statistics: How to choose a statistical test? </a:t>
            </a:r>
            <a:r>
              <a:rPr i="1"/>
              <a:t>Indian Journal of Rheumatology</a:t>
            </a:r>
            <a:r>
              <a:rPr/>
              <a:t>. 2014;9(2):77-81. doi:</a:t>
            </a:r>
            <a:r>
              <a:rPr>
                <a:hlinkClick r:id="rId192"/>
              </a:rPr>
              <a:t>10.1016/j.injr.2014.04.002</a:t>
            </a:r>
          </a:p>
          <a:p>
            <a:pPr lvl="0" indent="0" marL="0">
              <a:buNone/>
            </a:pPr>
            <a:r>
              <a:rPr/>
              <a:t>193. Meyer F, Perrier V. Esquisse: Explore and visualize your data interactively. 2022. </a:t>
            </a:r>
            <a:r>
              <a:rPr>
                <a:hlinkClick r:id="rId193"/>
              </a:rPr>
              <a:t>https://CRAN.R-project.org/package=esquisse.</a:t>
            </a:r>
          </a:p>
          <a:p>
            <a:pPr lvl="0" indent="0" marL="0">
              <a:buNone/>
            </a:pPr>
            <a:r>
              <a:rPr/>
              <a:t>194. Diedenhofen B, Musch J. Cocor: A comprehensive solution for the statistical comparison of correlations. 2015;10:e0121945. doi:</a:t>
            </a:r>
            <a:r>
              <a:rPr>
                <a:hlinkClick r:id="rId194"/>
              </a:rPr>
              <a:t>10.1371/journal.pone.0121945</a:t>
            </a:r>
          </a:p>
          <a:p>
            <a:pPr lvl="0" indent="0" marL="0">
              <a:buNone/>
            </a:pPr>
            <a:r>
              <a:rPr/>
              <a:t>195. Diedenhofen B, Musch J. Cocor: A comprehensive solution for the statistical comparison of correlations. 2015;10:e0121945. doi:</a:t>
            </a:r>
            <a:r>
              <a:rPr>
                <a:hlinkClick r:id="rId195"/>
              </a:rPr>
              <a:t>10.1371/journal.pone.0121945</a:t>
            </a:r>
          </a:p>
          <a:p>
            <a:pPr lvl="0" indent="0" marL="0">
              <a:buNone/>
            </a:pPr>
            <a:r>
              <a:rPr/>
              <a:t>196. Khamis H. Measures of Association: How to Choose? </a:t>
            </a:r>
            <a:r>
              <a:rPr i="1"/>
              <a:t>Journal of Diagnostic Medical Sonography</a:t>
            </a:r>
            <a:r>
              <a:rPr/>
              <a:t>. 2008;24(3):155-162. doi:</a:t>
            </a:r>
            <a:r>
              <a:rPr>
                <a:hlinkClick r:id="rId196"/>
              </a:rPr>
              <a:t>10.1177/8756479308317006</a:t>
            </a:r>
          </a:p>
          <a:p>
            <a:pPr lvl="0" indent="0" marL="0">
              <a:buNone/>
            </a:pPr>
            <a:r>
              <a:rPr/>
              <a:t>197. Allison JS, Santana L, (Jaco) Visagie IJH. A primer on simple measures of association taught at undergraduate level. </a:t>
            </a:r>
            <a:r>
              <a:rPr i="1"/>
              <a:t>Teaching Statistics</a:t>
            </a:r>
            <a:r>
              <a:rPr/>
              <a:t>. 2022;44(3):96-103. doi:</a:t>
            </a:r>
            <a:r>
              <a:rPr>
                <a:hlinkClick r:id="rId197"/>
              </a:rPr>
              <a:t>10.1111/test.12307</a:t>
            </a:r>
          </a:p>
          <a:p>
            <a:pPr lvl="0" indent="0" marL="0">
              <a:buNone/>
            </a:pPr>
            <a:r>
              <a:rPr/>
              <a:t>198. Dahlke JA, Wiernik BM. Psychmeta: An r package for psychometric meta-analysis. 2019;43. doi:</a:t>
            </a:r>
            <a:r>
              <a:rPr>
                <a:hlinkClick r:id="rId198"/>
              </a:rPr>
              <a:t>10.1177/0146621618795933</a:t>
            </a:r>
          </a:p>
          <a:p>
            <a:pPr lvl="0" indent="0" marL="0">
              <a:buNone/>
            </a:pPr>
            <a:r>
              <a:rPr/>
              <a:t>199. Anscombe FJ. Graphs in Statistical Analysis. </a:t>
            </a:r>
            <a:r>
              <a:rPr i="1"/>
              <a:t>The American Statistician</a:t>
            </a:r>
            <a:r>
              <a:rPr/>
              <a:t>. 1973;27(1):17-21. doi:</a:t>
            </a:r>
            <a:r>
              <a:rPr>
                <a:hlinkClick r:id="rId199"/>
              </a:rPr>
              <a:t>10.1080/00031305.1973.10478966</a:t>
            </a:r>
          </a:p>
          <a:p>
            <a:pPr lvl="0" indent="0" marL="0">
              <a:buNone/>
            </a:pPr>
            <a:r>
              <a:rPr/>
              <a:t>200. Northrop PJ. Anscombiser: Create datasets with identical summary statistics. 2022. </a:t>
            </a:r>
            <a:r>
              <a:rPr>
                <a:hlinkClick r:id="rId200"/>
              </a:rPr>
              <a:t>https://CRAN.R-project.org/package=anscombiser.</a:t>
            </a:r>
          </a:p>
          <a:p>
            <a:pPr lvl="0" indent="0" marL="0">
              <a:buNone/>
            </a:pPr>
            <a:r>
              <a:rPr/>
              <a:t>201. Wei T, Simko V. R package ’corrplot’: Visualization of a correlation matrix. 2021. </a:t>
            </a:r>
            <a:r>
              <a:rPr>
                <a:hlinkClick r:id="rId201"/>
              </a:rPr>
              <a:t>https://github.com/taiyun/corrplot.</a:t>
            </a:r>
          </a:p>
          <a:p>
            <a:pPr lvl="0" indent="0" marL="0">
              <a:buNone/>
            </a:pPr>
            <a:r>
              <a:rPr/>
              <a:t>202. Griffith DM, Veech JA, Marsh CJ. Cooccur: Probabilistic species co-occurrence analysis in r. 2016;69. doi:</a:t>
            </a:r>
            <a:r>
              <a:rPr>
                <a:hlinkClick r:id="rId202"/>
              </a:rPr>
              <a:t>10.18637/jss.v069.c02</a:t>
            </a:r>
          </a:p>
          <a:p>
            <a:pPr lvl="0" indent="0" marL="0">
              <a:buNone/>
            </a:pPr>
            <a:r>
              <a:rPr/>
              <a:t>203. McHugh ML. The chi-square test of independence. </a:t>
            </a:r>
            <a:r>
              <a:rPr i="1"/>
              <a:t>Biochemia Medica</a:t>
            </a:r>
            <a:r>
              <a:rPr/>
              <a:t>. 2013:143-149. doi:</a:t>
            </a:r>
            <a:r>
              <a:rPr>
                <a:hlinkClick r:id="rId203"/>
              </a:rPr>
              <a:t>10.11613/bm.2013.018</a:t>
            </a:r>
          </a:p>
          <a:p>
            <a:pPr lvl="0" indent="0" marL="0">
              <a:buNone/>
            </a:pPr>
            <a:r>
              <a:rPr/>
              <a:t>204. Kim HY. Statistical notes for clinical researchers: Chi-squared test and Fisher’s exact test. </a:t>
            </a:r>
            <a:r>
              <a:rPr i="1"/>
              <a:t>Restorative Dentistry &amp; Endodontics</a:t>
            </a:r>
            <a:r>
              <a:rPr/>
              <a:t>. 2017;42(2):152. doi:</a:t>
            </a:r>
            <a:r>
              <a:rPr>
                <a:hlinkClick r:id="rId204"/>
              </a:rPr>
              <a:t>10.5395/rde.2017.42.2.152</a:t>
            </a:r>
          </a:p>
          <a:p>
            <a:pPr lvl="0" indent="0" marL="0">
              <a:buNone/>
            </a:pPr>
            <a:r>
              <a:rPr/>
              <a:t>205. Sjoberg DD, Whiting K, Curry M, Lavery JA, Larmarange J. Reproducible summary tables with the gtsummary package. 2021;13:570-580. doi:</a:t>
            </a:r>
            <a:r>
              <a:rPr>
                <a:hlinkClick r:id="rId205"/>
              </a:rPr>
              <a:t>10.32614/RJ-2021-053</a:t>
            </a:r>
          </a:p>
          <a:p>
            <a:pPr lvl="0" indent="0" marL="0">
              <a:buNone/>
            </a:pPr>
            <a:r>
              <a:rPr/>
              <a:t>206. Arel-Bundock V. Modelsummary: Data and model summaries in r. 2022;103. doi:</a:t>
            </a:r>
            <a:r>
              <a:rPr>
                <a:hlinkClick r:id="rId206"/>
              </a:rPr>
              <a:t>10.18637/jss.v103.i01</a:t>
            </a:r>
          </a:p>
          <a:p>
            <a:pPr lvl="0" indent="0" marL="0">
              <a:buNone/>
            </a:pPr>
            <a:r>
              <a:rPr/>
              <a:t>207. Hidalgo B, Goodman M. Multivariate or Multivariable Regression? </a:t>
            </a:r>
            <a:r>
              <a:rPr i="1"/>
              <a:t>American Journal of Public Health</a:t>
            </a:r>
            <a:r>
              <a:rPr/>
              <a:t>. 2013;103(1):39-40. doi:</a:t>
            </a:r>
            <a:r>
              <a:rPr>
                <a:hlinkClick r:id="rId207"/>
              </a:rPr>
              <a:t>10.2105/ajph.2012.300897</a:t>
            </a:r>
          </a:p>
          <a:p>
            <a:pPr lvl="0" indent="0" marL="0">
              <a:buNone/>
            </a:pPr>
            <a:r>
              <a:rPr/>
              <a:t>208. Suits DB. Use of Dummy Variables in Regression Equations. </a:t>
            </a:r>
            <a:r>
              <a:rPr i="1"/>
              <a:t>Journal of the American Statistical Association</a:t>
            </a:r>
            <a:r>
              <a:rPr/>
              <a:t>. 1957;52(280):548-551. doi:</a:t>
            </a:r>
            <a:r>
              <a:rPr>
                <a:hlinkClick r:id="rId208"/>
              </a:rPr>
              <a:t>10.1080/01621459.1957.10501412</a:t>
            </a:r>
          </a:p>
          <a:p>
            <a:pPr lvl="0" indent="0" marL="0">
              <a:buNone/>
            </a:pPr>
            <a:r>
              <a:rPr/>
              <a:t>209. Healy MJ. Statistics from the inside. 16. Multiple regression (2). </a:t>
            </a:r>
            <a:r>
              <a:rPr i="1"/>
              <a:t>Archives of Disease in Childhood</a:t>
            </a:r>
            <a:r>
              <a:rPr/>
              <a:t>. 1995;73(3):270-274. doi:</a:t>
            </a:r>
            <a:r>
              <a:rPr>
                <a:hlinkClick r:id="rId209"/>
              </a:rPr>
              <a:t>10.1136/adc.73.3.270</a:t>
            </a:r>
          </a:p>
          <a:p>
            <a:pPr lvl="0" indent="0" marL="0">
              <a:buNone/>
            </a:pPr>
            <a:r>
              <a:rPr/>
              <a:t>210. Kaplan J. fastDummies: Fast creation of dummy (binary) columns and rows from categorical variables. 2023. </a:t>
            </a:r>
            <a:r>
              <a:rPr>
                <a:hlinkClick r:id="rId210"/>
              </a:rPr>
              <a:t>https://CRAN.R-project.org/package=fastDummies.</a:t>
            </a:r>
          </a:p>
          <a:p>
            <a:pPr lvl="0" indent="0" marL="0">
              <a:buNone/>
            </a:pPr>
            <a:r>
              <a:rPr/>
              <a:t>211. DALES LG, URY HK. An Improper Use of Statistical Significance Testing in Studying Covariables. </a:t>
            </a:r>
            <a:r>
              <a:rPr i="1"/>
              <a:t>International Journal of Epidemiology</a:t>
            </a:r>
            <a:r>
              <a:rPr/>
              <a:t>. 1978;7(4):373-376. doi:</a:t>
            </a:r>
            <a:r>
              <a:rPr>
                <a:hlinkClick r:id="rId211"/>
              </a:rPr>
              <a:t>10.1093/ije/7.4.373</a:t>
            </a:r>
          </a:p>
          <a:p>
            <a:pPr lvl="0" indent="0" marL="0">
              <a:buNone/>
            </a:pPr>
            <a:r>
              <a:rPr/>
              <a:t>212. Sun GW, Shook TL, Kay GL. Inappropriate use of bivariable analysis to screen risk factors for use in multivariable analysis. </a:t>
            </a:r>
            <a:r>
              <a:rPr i="1"/>
              <a:t>Journal of Clinical Epidemiology</a:t>
            </a:r>
            <a:r>
              <a:rPr/>
              <a:t>. 1996;49(8):907-916. doi:</a:t>
            </a:r>
            <a:r>
              <a:rPr>
                <a:hlinkClick r:id="rId212"/>
              </a:rPr>
              <a:t>10.1016/0895-4356(96)00025-x</a:t>
            </a:r>
          </a:p>
          <a:p>
            <a:pPr lvl="0" indent="0" marL="0">
              <a:buNone/>
            </a:pPr>
            <a:r>
              <a:rPr/>
              <a:t>213. Bours MJL. Using mediators to understand effect modification and interaction. </a:t>
            </a:r>
            <a:r>
              <a:rPr i="1"/>
              <a:t>Journal of Clinical Epidemiology</a:t>
            </a:r>
            <a:r>
              <a:rPr/>
              <a:t>. September 2023. doi:</a:t>
            </a:r>
            <a:r>
              <a:rPr>
                <a:hlinkClick r:id="rId213"/>
              </a:rPr>
              <a:t>10.1016/j.jclinepi.2023.09.005</a:t>
            </a:r>
          </a:p>
          <a:p>
            <a:pPr lvl="0" indent="0" marL="0">
              <a:buNone/>
            </a:pPr>
            <a:r>
              <a:rPr/>
              <a:t>214. Altman DG, Matthews JNS. Statistics Notes: Interaction 1: heterogeneity of effects. </a:t>
            </a:r>
            <a:r>
              <a:rPr i="1"/>
              <a:t>BMJ</a:t>
            </a:r>
            <a:r>
              <a:rPr/>
              <a:t>. 1996;313(7055):486-486. doi:</a:t>
            </a:r>
            <a:r>
              <a:rPr>
                <a:hlinkClick r:id="rId214"/>
              </a:rPr>
              <a:t>10.1136/bmj.313.7055.486</a:t>
            </a:r>
          </a:p>
          <a:p>
            <a:pPr lvl="0" indent="0" marL="0">
              <a:buNone/>
            </a:pPr>
            <a:r>
              <a:rPr/>
              <a:t>215. Pinheiro J, Bates D, R Core Team. Nlme: Linear and nonlinear mixed effects models. 2023. </a:t>
            </a:r>
            <a:r>
              <a:rPr>
                <a:hlinkClick r:id="rId215"/>
              </a:rPr>
              <a:t>https://CRAN.R-project.org/package=nlme.</a:t>
            </a:r>
          </a:p>
          <a:p>
            <a:pPr lvl="0" indent="0" marL="0">
              <a:buNone/>
            </a:pPr>
            <a:r>
              <a:rPr/>
              <a:t>216. Sabanes Bove D, Dedic J, Kelkhoff D, et al. Mmrm: Mixed models for repeated measures. 2022. </a:t>
            </a:r>
            <a:r>
              <a:rPr>
                <a:hlinkClick r:id="rId216"/>
              </a:rPr>
              <a:t>https://CRAN.R-project.org/package=mmrm.</a:t>
            </a:r>
          </a:p>
          <a:p>
            <a:pPr lvl="0" indent="0" marL="0">
              <a:buNone/>
            </a:pPr>
            <a:r>
              <a:rPr/>
              <a:t>217. Lenth RV. Emmeans: Estimated marginal means, aka least-squares means. 2023. </a:t>
            </a:r>
            <a:r>
              <a:rPr>
                <a:hlinkClick r:id="rId217"/>
              </a:rPr>
              <a:t>https://CRAN.R-project.org/package=emmeans.</a:t>
            </a:r>
          </a:p>
          <a:p>
            <a:pPr lvl="0" indent="0" marL="0">
              <a:buNone/>
            </a:pPr>
            <a:r>
              <a:rPr/>
              <a:t>218. Baron RM, Kenny DA. The moderatormediator variable distinction in social psychological research: Conceptual, strategic, and statistical considerations. </a:t>
            </a:r>
            <a:r>
              <a:rPr i="1"/>
              <a:t>Journal of Personality and Social Psychology</a:t>
            </a:r>
            <a:r>
              <a:rPr/>
              <a:t>. 1986;51(6):1173-1182. doi:</a:t>
            </a:r>
            <a:r>
              <a:rPr>
                <a:hlinkClick r:id="rId218"/>
              </a:rPr>
              <a:t>10.1037/0022-3514.51.6.1173</a:t>
            </a:r>
          </a:p>
          <a:p>
            <a:pPr lvl="0" indent="0" marL="0">
              <a:buNone/>
            </a:pPr>
            <a:r>
              <a:rPr/>
              <a:t>219. GREENLAND S, SCHLESSELMAN JJ, CRIQUI MH. THE FALLACY OF EMPLOYING STANDARDIZED REGRESSION COEFFICIENTS AND CORRELATIONS AS MEASURES OF EFFECT. </a:t>
            </a:r>
            <a:r>
              <a:rPr i="1"/>
              <a:t>American Journal of Epidemiology</a:t>
            </a:r>
            <a:r>
              <a:rPr/>
              <a:t>. 1986;123(2):203-208. doi:</a:t>
            </a:r>
            <a:r>
              <a:rPr>
                <a:hlinkClick r:id="rId219"/>
              </a:rPr>
              <a:t>10.1093/oxfordjournals.aje.a114229</a:t>
            </a:r>
          </a:p>
          <a:p>
            <a:pPr lvl="0" indent="0" marL="0">
              <a:buNone/>
            </a:pPr>
            <a:r>
              <a:rPr/>
              <a:t>220. Greenland S, Maclure M, Schlesselman JJ, Poole C, Morgenstern H. Standardized Regression Coefficients. </a:t>
            </a:r>
            <a:r>
              <a:rPr i="1"/>
              <a:t>Epidemiology</a:t>
            </a:r>
            <a:r>
              <a:rPr/>
              <a:t>. 1991;2(5):387-392. doi:</a:t>
            </a:r>
            <a:r>
              <a:rPr>
                <a:hlinkClick r:id="rId220"/>
              </a:rPr>
              <a:t>10.1097/00001648-199109000-00015</a:t>
            </a:r>
          </a:p>
          <a:p>
            <a:pPr lvl="0" indent="0" marL="0">
              <a:buNone/>
            </a:pPr>
            <a:r>
              <a:rPr/>
              <a:t>221. Lüdecke D, Ben-Shachar MS, Patil I, Waggoner P, Makowski D. Performance: An r package for assessment, comparison and testing of statistical models. 2021;6:3139. doi:</a:t>
            </a:r>
            <a:r>
              <a:rPr>
                <a:hlinkClick r:id="rId221"/>
              </a:rPr>
              <a:t>10.21105/joss.03139</a:t>
            </a:r>
          </a:p>
          <a:p>
            <a:pPr lvl="0" indent="0" marL="0">
              <a:buNone/>
            </a:pPr>
            <a:r>
              <a:rPr/>
              <a:t>222. Bland JM, Altman DG. Statistics notes: Matching. </a:t>
            </a:r>
            <a:r>
              <a:rPr i="1"/>
              <a:t>BMJ</a:t>
            </a:r>
            <a:r>
              <a:rPr/>
              <a:t>. 1994;309(6962):1128-1128. doi:</a:t>
            </a:r>
            <a:r>
              <a:rPr>
                <a:hlinkClick r:id="rId222"/>
              </a:rPr>
              <a:t>10.1136/bmj.309.6962.1128</a:t>
            </a:r>
          </a:p>
          <a:p>
            <a:pPr lvl="0" indent="0" marL="0">
              <a:buNone/>
            </a:pPr>
            <a:r>
              <a:rPr/>
              <a:t>223. Grant MJ, Booth A. A typology of reviews: an analysis of 14 review types and associated methodologies. </a:t>
            </a:r>
            <a:r>
              <a:rPr i="1"/>
              <a:t>Health Information &amp; Libraries Journal</a:t>
            </a:r>
            <a:r>
              <a:rPr/>
              <a:t>. 2009;26(2):91-108. doi:</a:t>
            </a:r>
            <a:r>
              <a:rPr>
                <a:hlinkClick r:id="rId223"/>
              </a:rPr>
              <a:t>10.1111/j.1471-1842.2009.00848.x</a:t>
            </a:r>
          </a:p>
          <a:p>
            <a:pPr lvl="0" indent="0" marL="0">
              <a:buNone/>
            </a:pPr>
            <a:r>
              <a:rPr/>
              <a:t>224. Sut N. Study designs in medicine. </a:t>
            </a:r>
            <a:r>
              <a:rPr i="1"/>
              <a:t>Balkan Medical Journal</a:t>
            </a:r>
            <a:r>
              <a:rPr/>
              <a:t>. 2015;31(4):273-277. doi:</a:t>
            </a:r>
            <a:r>
              <a:rPr>
                <a:hlinkClick r:id="rId224"/>
              </a:rPr>
              <a:t>10.5152/balkanmedj.2014.1408</a:t>
            </a:r>
          </a:p>
          <a:p>
            <a:pPr lvl="0" indent="0" marL="0">
              <a:buNone/>
            </a:pPr>
            <a:r>
              <a:rPr/>
              <a:t>225.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25"/>
              </a:rPr>
              <a:t>10.5123/s1679-49742017000300022</a:t>
            </a:r>
          </a:p>
          <a:p>
            <a:pPr lvl="0" indent="0" marL="0">
              <a:buNone/>
            </a:pPr>
            <a:r>
              <a:rPr/>
              <a:t>226.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26"/>
              </a:rPr>
              <a:t>10.1016/j.jclinepi.2017.02.016</a:t>
            </a:r>
          </a:p>
          <a:p>
            <a:pPr lvl="0" indent="0" marL="0">
              <a:buNone/>
            </a:pPr>
            <a:r>
              <a:rPr/>
              <a:t>227. Echevarría-Guanilo ME, Gonçalves N, Romanoski PJ. PSYCHOMETRIC PROPERTIES OF MEASUREMENT INSTRUMENTS: CONCEPTUAL BASIS AND EVALUATION METHODS - PART II. </a:t>
            </a:r>
            <a:r>
              <a:rPr i="1"/>
              <a:t>Texto &amp; Contexto - Enfermagem</a:t>
            </a:r>
            <a:r>
              <a:rPr/>
              <a:t>. 2019;28. doi:</a:t>
            </a:r>
            <a:r>
              <a:rPr>
                <a:hlinkClick r:id="rId227"/>
              </a:rPr>
              <a:t>10.1590/1980-265x-tce-2017-0311</a:t>
            </a:r>
          </a:p>
          <a:p>
            <a:pPr lvl="0" indent="0" marL="0">
              <a:buNone/>
            </a:pPr>
            <a:r>
              <a:rPr/>
              <a:t>228. Chassé M, Fergusson DA. Diagnostic Accuracy Studies. </a:t>
            </a:r>
            <a:r>
              <a:rPr i="1"/>
              <a:t>Seminars in Nuclear Medicine</a:t>
            </a:r>
            <a:r>
              <a:rPr/>
              <a:t>. 2019;49(2):87-93. doi:</a:t>
            </a:r>
            <a:r>
              <a:rPr>
                <a:hlinkClick r:id="rId228"/>
              </a:rPr>
              <a:t>10.1053/j.semnuclmed.2018.11.005</a:t>
            </a:r>
          </a:p>
          <a:p>
            <a:pPr lvl="0" indent="0" marL="0">
              <a:buNone/>
            </a:pPr>
            <a:r>
              <a:rPr/>
              <a:t>229. Chidambaram AG, Josephson M. Clinical research study designs: The essentials. </a:t>
            </a:r>
            <a:r>
              <a:rPr i="1"/>
              <a:t>PEDIATRIC INVESTIGATION</a:t>
            </a:r>
            <a:r>
              <a:rPr/>
              <a:t>. 2019;3(4):245-252. doi:</a:t>
            </a:r>
            <a:r>
              <a:rPr>
                <a:hlinkClick r:id="rId229"/>
              </a:rPr>
              <a:t>10.1002/ped4.12166</a:t>
            </a:r>
          </a:p>
          <a:p>
            <a:pPr lvl="0" indent="0" marL="0">
              <a:buNone/>
            </a:pPr>
            <a:r>
              <a:rPr/>
              <a:t>230. Erdemir A, Mulugeta L, Ku JP, et al. Credible practice of modeling and simulation in healthcare: ten rules from a multidisciplinary perspective. </a:t>
            </a:r>
            <a:r>
              <a:rPr i="1"/>
              <a:t>Journal of Translational Medicine</a:t>
            </a:r>
            <a:r>
              <a:rPr/>
              <a:t>. 2020;18(1). doi:</a:t>
            </a:r>
            <a:r>
              <a:rPr>
                <a:hlinkClick r:id="rId230"/>
              </a:rPr>
              <a:t>10.1186/s12967-020-02540-4</a:t>
            </a:r>
          </a:p>
          <a:p>
            <a:pPr lvl="0" indent="0" marL="0">
              <a:buNone/>
            </a:pPr>
            <a:r>
              <a:rPr/>
              <a:t>231. Yang B, Olsen M, Vali Y, et al. Study designs for comparative diagnostic test accuracy: A methodological review and classification scheme. </a:t>
            </a:r>
            <a:r>
              <a:rPr i="1"/>
              <a:t>Journal of Clinical Epidemiology</a:t>
            </a:r>
            <a:r>
              <a:rPr/>
              <a:t>. 2021;138:128-138. doi:</a:t>
            </a:r>
            <a:r>
              <a:rPr>
                <a:hlinkClick r:id="rId231"/>
              </a:rPr>
              <a:t>10.1016/j.jclinepi.2021.04.013</a:t>
            </a:r>
          </a:p>
          <a:p>
            <a:pPr lvl="0" indent="0" marL="0">
              <a:buNone/>
            </a:pPr>
            <a:r>
              <a:rPr/>
              <a:t>232. Chipman H, Bingham D. Let’s practice what we preach: Planning and interpreting simulation studies with design and analysis of experiments. </a:t>
            </a:r>
            <a:r>
              <a:rPr i="1"/>
              <a:t>Canadian Journal of Statistics</a:t>
            </a:r>
            <a:r>
              <a:rPr/>
              <a:t>. 2022;50(4):1228-1249. doi:</a:t>
            </a:r>
            <a:r>
              <a:rPr>
                <a:hlinkClick r:id="rId232"/>
              </a:rPr>
              <a:t>10.1002/cjs.11719</a:t>
            </a:r>
          </a:p>
          <a:p>
            <a:pPr lvl="0" indent="0" marL="0">
              <a:buNone/>
            </a:pPr>
            <a:r>
              <a:rPr/>
              <a:t>233. Donthu N, Kumar S, Mukherjee D, Pandey N, Lim WM. How to conduct a bibliometric analysis: An overview and guidelines. </a:t>
            </a:r>
            <a:r>
              <a:rPr i="1"/>
              <a:t>Journal of Business Research</a:t>
            </a:r>
            <a:r>
              <a:rPr/>
              <a:t>. 2021;133:285-296. doi:</a:t>
            </a:r>
            <a:r>
              <a:rPr>
                <a:hlinkClick r:id="rId233"/>
              </a:rPr>
              <a:t>10.1016/j.jbusres.2021.04.070</a:t>
            </a:r>
          </a:p>
          <a:p>
            <a:pPr lvl="0" indent="0" marL="0">
              <a:buNone/>
            </a:pPr>
            <a:r>
              <a:rPr/>
              <a:t>234. Lim WM, Kumar S. Guidelines for interpreting the results of bibliometric analysis: A sensemaking approach. </a:t>
            </a:r>
            <a:r>
              <a:rPr i="1"/>
              <a:t>Global Business and Organizational Excellence</a:t>
            </a:r>
            <a:r>
              <a:rPr/>
              <a:t>. August 2023. doi:</a:t>
            </a:r>
            <a:r>
              <a:rPr>
                <a:hlinkClick r:id="rId234"/>
              </a:rPr>
              <a:t>10.1002/joe.22229</a:t>
            </a:r>
          </a:p>
          <a:p>
            <a:pPr lvl="0" indent="0" marL="0">
              <a:buNone/>
            </a:pPr>
            <a:r>
              <a:rPr/>
              <a:t>235. Rodríguez del Águila M, González-Ramírez A. Sample size calculation. </a:t>
            </a:r>
            <a:r>
              <a:rPr i="1"/>
              <a:t>Allergologia et Immunopathologia</a:t>
            </a:r>
            <a:r>
              <a:rPr/>
              <a:t>. 2014;42(5):485-492. doi:</a:t>
            </a:r>
            <a:r>
              <a:rPr>
                <a:hlinkClick r:id="rId235"/>
              </a:rPr>
              <a:t>10.1016/j.aller.2013.03.008</a:t>
            </a:r>
          </a:p>
          <a:p>
            <a:pPr lvl="0" indent="0" marL="0">
              <a:buNone/>
            </a:pPr>
            <a:r>
              <a:rPr/>
              <a:t>236. Bacchetti P. Ethics and Sample Size. </a:t>
            </a:r>
            <a:r>
              <a:rPr i="1"/>
              <a:t>American Journal of Epidemiology</a:t>
            </a:r>
            <a:r>
              <a:rPr/>
              <a:t>. 2005;161(2):105-110. doi:</a:t>
            </a:r>
            <a:r>
              <a:rPr>
                <a:hlinkClick r:id="rId236"/>
              </a:rPr>
              <a:t>10.1093/aje/kwi014</a:t>
            </a:r>
          </a:p>
          <a:p>
            <a:pPr lvl="0" indent="0" marL="0">
              <a:buNone/>
            </a:pPr>
            <a:r>
              <a:rPr/>
              <a:t>237. Andrade C. Sample Size and its Importance in Research. </a:t>
            </a:r>
            <a:r>
              <a:rPr i="1"/>
              <a:t>Indian Journal of Psychological Medicine</a:t>
            </a:r>
            <a:r>
              <a:rPr/>
              <a:t>. 2020;42(1):102-103. doi:</a:t>
            </a:r>
            <a:r>
              <a:rPr>
                <a:hlinkClick r:id="rId237"/>
              </a:rPr>
              <a:t>10.4103/ijpsym.ijpsym_504_19</a:t>
            </a:r>
          </a:p>
          <a:p>
            <a:pPr lvl="0" indent="0" marL="0">
              <a:buNone/>
            </a:pPr>
            <a:r>
              <a:rPr/>
              <a:t>238. Goldfeld K, Wujciak-Jens J. Simstudy: Illuminating research methods through data generation. 2020;5:2763. doi:</a:t>
            </a:r>
            <a:r>
              <a:rPr>
                <a:hlinkClick r:id="rId238"/>
              </a:rPr>
              <a:t>10.21105/joss.02763</a:t>
            </a:r>
          </a:p>
          <a:p>
            <a:pPr lvl="0" indent="0" marL="0">
              <a:buNone/>
            </a:pPr>
            <a:r>
              <a:rPr/>
              <a:t>239. Cheng A, Kessler D, Mackinnon R, et al. Reporting Guidelines for Health Care Simulation Research. </a:t>
            </a:r>
            <a:r>
              <a:rPr i="1"/>
              <a:t>Simulation in Healthcare: The Journal of the Society for Simulation in Healthcare</a:t>
            </a:r>
            <a:r>
              <a:rPr/>
              <a:t>. 2016;11(4):238-248. doi:</a:t>
            </a:r>
            <a:r>
              <a:rPr>
                <a:hlinkClick r:id="rId239"/>
              </a:rPr>
              <a:t>10.1097/sih.0000000000000150</a:t>
            </a:r>
          </a:p>
          <a:p>
            <a:pPr lvl="0" indent="0" marL="0">
              <a:buNone/>
            </a:pPr>
            <a:r>
              <a:rPr/>
              <a:t>240. Rosseel Y. Lavaan: An r package for structural equation modeling. 2012;48. doi:</a:t>
            </a:r>
            <a:r>
              <a:rPr>
                <a:hlinkClick r:id="rId240"/>
              </a:rPr>
              <a:t>10.18637/jss.v048.i02</a:t>
            </a:r>
          </a:p>
          <a:p>
            <a:pPr lvl="0" indent="0" marL="0">
              <a:buNone/>
            </a:pPr>
            <a:r>
              <a:rPr/>
              <a:t>241. Contributors semTools. </a:t>
            </a:r>
            <a:r>
              <a:rPr i="1"/>
              <a:t>semTools: Useful Tools for Structural Equation Modeling</a:t>
            </a:r>
            <a:r>
              <a:rPr/>
              <a:t>.; 2016. </a:t>
            </a:r>
            <a:r>
              <a:rPr>
                <a:hlinkClick r:id="rId241"/>
              </a:rPr>
              <a:t>https://CRAN.R-project.org/package=semTools.</a:t>
            </a:r>
          </a:p>
          <a:p>
            <a:pPr lvl="0" indent="0" marL="0">
              <a:buNone/>
            </a:pPr>
            <a:r>
              <a:rPr/>
              <a:t>242. William Revelle. Psych: Procedures for psychological, psychometric, and personality research. 2023. </a:t>
            </a:r>
            <a:r>
              <a:rPr>
                <a:hlinkClick r:id="rId242"/>
              </a:rPr>
              <a:t>https://CRAN.R-project.org/package=psych.</a:t>
            </a:r>
          </a:p>
          <a:p>
            <a:pPr lvl="0" indent="0" marL="0">
              <a:buNone/>
            </a:pPr>
            <a:r>
              <a:rPr/>
              <a:t>243. Findley MG, Kikuta K, Denly M. External Validity. </a:t>
            </a:r>
            <a:r>
              <a:rPr i="1"/>
              <a:t>Annual Review of Political Science</a:t>
            </a:r>
            <a:r>
              <a:rPr/>
              <a:t>. 2021;24(1):365-393. doi:</a:t>
            </a:r>
            <a:r>
              <a:rPr>
                <a:hlinkClick r:id="rId243"/>
              </a:rPr>
              <a:t>10.1146/annurev-polisci-041719-102556</a:t>
            </a:r>
          </a:p>
          <a:p>
            <a:pPr lvl="0" indent="0" marL="0">
              <a:buNone/>
            </a:pPr>
            <a:r>
              <a:rPr/>
              <a:t>244. Scott WA. Reliability of content analysis: The case of nominal scale coding. </a:t>
            </a:r>
            <a:r>
              <a:rPr i="1"/>
              <a:t>Public Opinion Quarterly</a:t>
            </a:r>
            <a:r>
              <a:rPr/>
              <a:t>. 1955;19(3):321. doi:</a:t>
            </a:r>
            <a:r>
              <a:rPr>
                <a:hlinkClick r:id="rId244"/>
              </a:rPr>
              <a:t>10.1086/266577</a:t>
            </a:r>
          </a:p>
          <a:p>
            <a:pPr lvl="0" indent="0" marL="0">
              <a:buNone/>
            </a:pPr>
            <a:r>
              <a:rPr/>
              <a:t>245. Cohen J. A Coefficient of Agreement for Nominal Scales. </a:t>
            </a:r>
            <a:r>
              <a:rPr i="1"/>
              <a:t>Educational and Psychological Measurement</a:t>
            </a:r>
            <a:r>
              <a:rPr/>
              <a:t>. 1960;20(1):37-46. doi:</a:t>
            </a:r>
            <a:r>
              <a:rPr>
                <a:hlinkClick r:id="rId245"/>
              </a:rPr>
              <a:t>10.1177/001316446002000104</a:t>
            </a:r>
          </a:p>
          <a:p>
            <a:pPr lvl="0" indent="0" marL="0">
              <a:buNone/>
            </a:pPr>
            <a:r>
              <a:rPr/>
              <a:t>246.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46"/>
              </a:rPr>
              <a:t>10.1098/rsta.1900.0022</a:t>
            </a:r>
          </a:p>
          <a:p>
            <a:pPr lvl="0" indent="0" marL="0">
              <a:buNone/>
            </a:pPr>
            <a:r>
              <a:rPr/>
              <a:t>247. Banerjee M, Capozzoli M, McSweeney L, Sinha D. Beyond kappa: A review of interrater agreement measures. </a:t>
            </a:r>
            <a:r>
              <a:rPr i="1"/>
              <a:t>Canadian Journal of Statistics</a:t>
            </a:r>
            <a:r>
              <a:rPr/>
              <a:t>. 1999;27(1):3-23. doi:</a:t>
            </a:r>
            <a:r>
              <a:rPr>
                <a:hlinkClick r:id="rId247"/>
              </a:rPr>
              <a:t>10.2307/3315487</a:t>
            </a:r>
          </a:p>
          <a:p>
            <a:pPr lvl="0" indent="0" marL="0">
              <a:buNone/>
            </a:pPr>
            <a:r>
              <a:rPr/>
              <a:t>248. William Revelle. Psych: Procedures for psychological, psychometric, and personality research. 2023. </a:t>
            </a:r>
            <a:r>
              <a:rPr>
                <a:hlinkClick r:id="rId248"/>
              </a:rPr>
              <a:t>https://CRAN.R-project.org/package=psych.</a:t>
            </a:r>
          </a:p>
          <a:p>
            <a:pPr lvl="0" indent="0" marL="0">
              <a:buNone/>
            </a:pPr>
            <a:r>
              <a:rPr/>
              <a:t>249. Gagnier JJ, Lai J, Mokkink LB, Terwee CB. COSMIN reporting guideline for studies on measurement properties of patient-reported outcome measures. </a:t>
            </a:r>
            <a:r>
              <a:rPr i="1"/>
              <a:t>Quality of Life Research</a:t>
            </a:r>
            <a:r>
              <a:rPr/>
              <a:t>. 2021;30(8):2197-2218. doi:</a:t>
            </a:r>
            <a:r>
              <a:rPr>
                <a:hlinkClick r:id="rId249"/>
              </a:rPr>
              <a:t>10.1007/s11136-021-02822-4</a:t>
            </a:r>
          </a:p>
          <a:p>
            <a:pPr lvl="0" indent="0" marL="0">
              <a:buNone/>
            </a:pPr>
            <a:r>
              <a:rPr/>
              <a:t>250. Streiner DL, Kottner J. Recommendations for reporting the results of studies of instrument and scale development and testing. </a:t>
            </a:r>
            <a:r>
              <a:rPr i="1"/>
              <a:t>Journal of Advanced Nursing</a:t>
            </a:r>
            <a:r>
              <a:rPr/>
              <a:t>. 2014;70(9):1970-1979. doi:</a:t>
            </a:r>
            <a:r>
              <a:rPr>
                <a:hlinkClick r:id="rId250"/>
              </a:rPr>
              <a:t>10.1111/jan.12402</a:t>
            </a:r>
          </a:p>
          <a:p>
            <a:pPr lvl="0" indent="0" marL="0">
              <a:buNone/>
            </a:pPr>
            <a:r>
              <a:rPr/>
              <a:t>251. Kottner J, Audigé L, Brorson S, et al. Guidelines for Reporting Reliability and Agreement Studies (GRRAS) were proposed. </a:t>
            </a:r>
            <a:r>
              <a:rPr i="1"/>
              <a:t>Journal of Clinical Epidemiology</a:t>
            </a:r>
            <a:r>
              <a:rPr/>
              <a:t>. 2011;64(1):96-106. doi:</a:t>
            </a:r>
            <a:r>
              <a:rPr>
                <a:hlinkClick r:id="rId251"/>
              </a:rPr>
              <a:t>10.1016/j.jclinepi.2010.03.002</a:t>
            </a:r>
          </a:p>
          <a:p>
            <a:pPr lvl="0" indent="0" marL="0">
              <a:buNone/>
            </a:pPr>
            <a:r>
              <a:rPr/>
              <a:t>252. Steckelberg A, Balgenorth A, Berger J, Mühlhauser I. Explaining computation of predictive values: 2 × 2 table versus frequency tree. A randomized controlled trial [ISRCTN74278823]. </a:t>
            </a:r>
            <a:r>
              <a:rPr i="1"/>
              <a:t>BMC Medical Education</a:t>
            </a:r>
            <a:r>
              <a:rPr/>
              <a:t>. 2004;4(1). doi:</a:t>
            </a:r>
            <a:r>
              <a:rPr>
                <a:hlinkClick r:id="rId252"/>
              </a:rPr>
              <a:t>10.1186/1472-6920-4-13</a:t>
            </a:r>
          </a:p>
          <a:p>
            <a:pPr lvl="0" indent="0" marL="0">
              <a:buNone/>
            </a:pPr>
            <a:r>
              <a:rPr/>
              <a:t>253. Greenhalgh T. How to read a paper: Papers that report diagnostic or screening tests. </a:t>
            </a:r>
            <a:r>
              <a:rPr i="1"/>
              <a:t>BMJ</a:t>
            </a:r>
            <a:r>
              <a:rPr/>
              <a:t>. 1997;315(7107):540-543. doi:</a:t>
            </a:r>
            <a:r>
              <a:rPr>
                <a:hlinkClick r:id="rId253"/>
              </a:rPr>
              <a:t>10.1136/bmj.315.7107.540</a:t>
            </a:r>
          </a:p>
          <a:p>
            <a:pPr lvl="0" indent="0" marL="0">
              <a:buNone/>
            </a:pPr>
            <a:r>
              <a:rPr/>
              <a:t>254. Neth H, Gaisbauer F, Gradwohl N, Gaissmaier W. Riskyr: Rendering risk literacy more transparent. 2022. </a:t>
            </a:r>
            <a:r>
              <a:rPr>
                <a:hlinkClick r:id="rId254"/>
              </a:rPr>
              <a:t>https://CRAN.R-project.org/package=riskyr.</a:t>
            </a:r>
          </a:p>
          <a:p>
            <a:pPr lvl="0" indent="0" marL="0">
              <a:buNone/>
            </a:pPr>
            <a:r>
              <a:rPr/>
              <a:t>255. Kuhn, Max. Building predictive models in r using the caret package. </a:t>
            </a:r>
            <a:r>
              <a:rPr i="1"/>
              <a:t>Journal of Statistical Software</a:t>
            </a:r>
            <a:r>
              <a:rPr/>
              <a:t>. 2008;28(5):1-26. doi:</a:t>
            </a:r>
            <a:r>
              <a:rPr>
                <a:hlinkClick r:id="rId255"/>
              </a:rPr>
              <a:t>10.18637/jss.v028.i05</a:t>
            </a:r>
          </a:p>
          <a:p>
            <a:pPr lvl="0" indent="0" marL="0">
              <a:buNone/>
            </a:pPr>
            <a:r>
              <a:rPr/>
              <a:t>256. Phillips B, Stewart LA, Sutton AJ. ‘Cross hairs’ plots for diagnostic meta-analysis. </a:t>
            </a:r>
            <a:r>
              <a:rPr i="1"/>
              <a:t>Research Synthesis Methods</a:t>
            </a:r>
            <a:r>
              <a:rPr/>
              <a:t>. 2010;1(3-4):308-315. doi:</a:t>
            </a:r>
            <a:r>
              <a:rPr>
                <a:hlinkClick r:id="rId256"/>
              </a:rPr>
              <a:t>10.1002/jrsm.26</a:t>
            </a:r>
          </a:p>
          <a:p>
            <a:pPr lvl="0" indent="0" marL="0">
              <a:buNone/>
            </a:pPr>
            <a:r>
              <a:rPr/>
              <a:t>257. Sousa-Pinto PD with contributions from B. Mada: Meta-analysis of diagnostic accuracy. 2022. </a:t>
            </a:r>
            <a:r>
              <a:rPr>
                <a:hlinkClick r:id="rId257"/>
              </a:rPr>
              <a:t>https://CRAN.R-project.org/package=mada.</a:t>
            </a:r>
          </a:p>
          <a:p>
            <a:pPr lvl="0" indent="0" marL="0">
              <a:buNone/>
            </a:pPr>
            <a:r>
              <a:rPr/>
              <a:t>258. Hond AAH de, Steyerberg EW, Calster B van. Interpreting area under the receiver operating characteristic curve. </a:t>
            </a:r>
            <a:r>
              <a:rPr i="1"/>
              <a:t>The Lancet Digital Health</a:t>
            </a:r>
            <a:r>
              <a:rPr/>
              <a:t>. 2022;4(12):e853-e855. doi:</a:t>
            </a:r>
            <a:r>
              <a:rPr>
                <a:hlinkClick r:id="rId258"/>
              </a:rPr>
              <a:t>10.1016/s2589-7500(22)00188-1</a:t>
            </a:r>
          </a:p>
          <a:p>
            <a:pPr lvl="0" indent="0" marL="0">
              <a:buNone/>
            </a:pPr>
            <a:r>
              <a:rPr/>
              <a:t>259. Robin X, Turck N, Hainard A, et al. pROC: An open-source package for r and s+ to analyze and compare ROC curves. 2011;12:77.</a:t>
            </a:r>
          </a:p>
          <a:p>
            <a:pPr lvl="0" indent="0" marL="0">
              <a:buNone/>
            </a:pPr>
            <a:r>
              <a:rPr/>
              <a:t>260. Ferreira ADS, Meziat-Filho N, Ferreira APA. Double threshold receiver operating characteristic plot for three-modal continuous predictors. </a:t>
            </a:r>
            <a:r>
              <a:rPr i="1"/>
              <a:t>Computational Statistics</a:t>
            </a:r>
            <a:r>
              <a:rPr/>
              <a:t>. 2021;36(3):2231-2245. doi:</a:t>
            </a:r>
            <a:r>
              <a:rPr>
                <a:hlinkClick r:id="rId259"/>
              </a:rPr>
              <a:t>10.1007/s00180-021-01080-9</a:t>
            </a:r>
          </a:p>
          <a:p>
            <a:pPr lvl="0" indent="0" marL="0">
              <a:buNone/>
            </a:pPr>
            <a:r>
              <a:rPr/>
              <a:t>261. Bossuyt PM, Reitsma JB, Bruns DE, et al. STARD 2015: an updated list of essential items for reporting diagnostic accuracy studies. </a:t>
            </a:r>
            <a:r>
              <a:rPr i="1"/>
              <a:t>BMJ</a:t>
            </a:r>
            <a:r>
              <a:rPr/>
              <a:t>. October 2015:h5527. doi:</a:t>
            </a:r>
            <a:r>
              <a:rPr>
                <a:hlinkClick r:id="rId260"/>
              </a:rPr>
              <a:t>10.1136/bmj.h5527</a:t>
            </a:r>
          </a:p>
          <a:p>
            <a:pPr lvl="0" indent="0" marL="0">
              <a:buNone/>
            </a:pPr>
            <a:r>
              <a:rPr/>
              <a:t>262. Elm E von, Altman DG, Egger M, Pocock SJ, Gøtzsche PC, Vandenbroucke JP. The Strengthening the Reporting of Observational Studies in Epidemiology (STROBE) Statement: Guidelines for Reporting Observational Studies. </a:t>
            </a:r>
            <a:r>
              <a:rPr i="1"/>
              <a:t>Annals of Internal Medicine</a:t>
            </a:r>
            <a:r>
              <a:rPr/>
              <a:t>. 2007;147(8):573. doi:</a:t>
            </a:r>
            <a:r>
              <a:rPr>
                <a:hlinkClick r:id="rId261"/>
              </a:rPr>
              <a:t>10.7326/0003-4819-147-8-200710160-00010</a:t>
            </a:r>
          </a:p>
          <a:p>
            <a:pPr lvl="0" indent="0" marL="0">
              <a:buNone/>
            </a:pPr>
            <a:r>
              <a:rPr/>
              <a:t>263. Reeves BC, Gaus W. Guidelines for Reporting Non-Randomised Studies. </a:t>
            </a:r>
            <a:r>
              <a:rPr i="1"/>
              <a:t>Complementary Medicine Research</a:t>
            </a:r>
            <a:r>
              <a:rPr/>
              <a:t>. 2004;11(1):46-52. doi:</a:t>
            </a:r>
            <a:r>
              <a:rPr>
                <a:hlinkClick r:id="rId262"/>
              </a:rPr>
              <a:t>10.1159/000080576</a:t>
            </a:r>
          </a:p>
          <a:p>
            <a:pPr lvl="0" indent="0" marL="0">
              <a:buNone/>
            </a:pPr>
            <a:r>
              <a:rPr/>
              <a:t>264. Bland JM, Altman DG. Comparisons within randomised groups can be very misleading. </a:t>
            </a:r>
            <a:r>
              <a:rPr i="1"/>
              <a:t>BMJ</a:t>
            </a:r>
            <a:r>
              <a:rPr/>
              <a:t>. 2011;342(may06 2):d561-d561. doi:</a:t>
            </a:r>
            <a:r>
              <a:rPr>
                <a:hlinkClick r:id="rId263"/>
              </a:rPr>
              <a:t>10.1136/bmj.d561</a:t>
            </a:r>
          </a:p>
          <a:p>
            <a:pPr lvl="0" indent="0" marL="0">
              <a:buNone/>
            </a:pPr>
            <a:r>
              <a:rPr/>
              <a:t>265.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64"/>
              </a:rPr>
              <a:t>10.1186/s12874-022-01786-4</a:t>
            </a:r>
          </a:p>
          <a:p>
            <a:pPr lvl="0" indent="0" marL="0">
              <a:buNone/>
            </a:pPr>
            <a:r>
              <a:rPr/>
              <a:t>266. Vickers AJ, Altman DG. Statistics Notes: Analysing controlled trials with baseline and follow up measurements. </a:t>
            </a:r>
            <a:r>
              <a:rPr i="1"/>
              <a:t>BMJ</a:t>
            </a:r>
            <a:r>
              <a:rPr/>
              <a:t>. 2001;323(7321):1123-1124. doi:</a:t>
            </a:r>
            <a:r>
              <a:rPr>
                <a:hlinkClick r:id="rId265"/>
              </a:rPr>
              <a:t>10.1136/bmj.323.7321.1123</a:t>
            </a:r>
          </a:p>
          <a:p>
            <a:pPr lvl="0" indent="0" marL="0">
              <a:buNone/>
            </a:pPr>
            <a:r>
              <a:rPr/>
              <a:t>267. O Connell NS, Dai L, Jiang Y, et al. Methods for analysis of pre-post data in clinical research: A comparison of five common methods. </a:t>
            </a:r>
            <a:r>
              <a:rPr i="1"/>
              <a:t>Journal of Biometrics &amp; Biostatistics</a:t>
            </a:r>
            <a:r>
              <a:rPr/>
              <a:t>. 2017;08(01). doi:</a:t>
            </a:r>
            <a:r>
              <a:rPr>
                <a:hlinkClick r:id="rId266"/>
              </a:rPr>
              <a:t>10.4172/2155-6180.1000334</a:t>
            </a:r>
          </a:p>
          <a:p>
            <a:pPr lvl="0" indent="0" marL="0">
              <a:buNone/>
            </a:pPr>
            <a:r>
              <a:rPr/>
              <a:t>268. Laird N. Further Comparative Analyses of Pretest-Posttest Research Designs. </a:t>
            </a:r>
            <a:r>
              <a:rPr i="1"/>
              <a:t>The American Statistician</a:t>
            </a:r>
            <a:r>
              <a:rPr/>
              <a:t>. 1983;37(4a):329-330. doi:</a:t>
            </a:r>
            <a:r>
              <a:rPr>
                <a:hlinkClick r:id="rId267"/>
              </a:rPr>
              <a:t>10.1080/00031305.1983.10483133</a:t>
            </a:r>
          </a:p>
          <a:p>
            <a:pPr lvl="0" indent="0" marL="0">
              <a:buNone/>
            </a:pPr>
            <a:r>
              <a:rPr/>
              <a:t>269. Cnaan A, Laird NM, Slasor P. Using the general linear mixed model to analyse unbalanced repeated measures and longitudinal data. </a:t>
            </a:r>
            <a:r>
              <a:rPr i="1"/>
              <a:t>Statistics in Medicine</a:t>
            </a:r>
            <a:r>
              <a:rPr/>
              <a:t>. 1997;16(20):2349-2380. doi:</a:t>
            </a:r>
            <a:r>
              <a:rPr>
                <a:hlinkClick r:id="rId268"/>
              </a:rPr>
              <a:t>10.1002/(sici)1097-0258(19971030)16:20&lt;2349::aid-sim667&gt;3.0.co;2-e</a:t>
            </a:r>
          </a:p>
          <a:p>
            <a:pPr lvl="0" indent="0" marL="0">
              <a:buNone/>
            </a:pPr>
            <a:r>
              <a:rPr/>
              <a:t>270. Mallinckrodt CH, Lane PW, Schnell D, Peng Y, Mancuso JP. Recommendations for the Primary Analysis of Continuous Endpoints in Longitudinal Clinical Trials. </a:t>
            </a:r>
            <a:r>
              <a:rPr i="1"/>
              <a:t>Drug Information Journal</a:t>
            </a:r>
            <a:r>
              <a:rPr/>
              <a:t>. 2008;42(4):303-319. doi:</a:t>
            </a:r>
            <a:r>
              <a:rPr>
                <a:hlinkClick r:id="rId269"/>
              </a:rPr>
              <a:t>10.1177/009286150804200402</a:t>
            </a:r>
          </a:p>
          <a:p>
            <a:pPr lvl="0" indent="0" marL="0">
              <a:buNone/>
            </a:pPr>
            <a:r>
              <a:rPr/>
              <a:t>271. Assmann SF, Pocock SJ, Enos LE, Kasten LE. Subgroup analysis and other (mis)uses of baseline data in clinical trials. </a:t>
            </a:r>
            <a:r>
              <a:rPr i="1"/>
              <a:t>The Lancet</a:t>
            </a:r>
            <a:r>
              <a:rPr/>
              <a:t>. 2000;355(9209):1064-1069. doi:</a:t>
            </a:r>
            <a:r>
              <a:rPr>
                <a:hlinkClick r:id="rId270"/>
              </a:rPr>
              <a:t>10.1016/s0140-6736(00)02039-0</a:t>
            </a:r>
          </a:p>
          <a:p>
            <a:pPr lvl="0" indent="0" marL="0">
              <a:buNone/>
            </a:pPr>
            <a:r>
              <a:rPr/>
              <a:t>272.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71"/>
              </a:rPr>
              <a:t>10.2147/clep.s161508</a:t>
            </a:r>
          </a:p>
          <a:p>
            <a:pPr lvl="0" indent="0" marL="0">
              <a:buNone/>
            </a:pPr>
            <a:r>
              <a:rPr/>
              <a:t>273. Bolzern JE, Mitchell A, Torgerson DJ. Baseline testing in cluster randomised controlled trials: should this be done? </a:t>
            </a:r>
            <a:r>
              <a:rPr i="1"/>
              <a:t>BMC Medical Research Methodology</a:t>
            </a:r>
            <a:r>
              <a:rPr/>
              <a:t>. 2019;19(1). doi:</a:t>
            </a:r>
            <a:r>
              <a:rPr>
                <a:hlinkClick r:id="rId272"/>
              </a:rPr>
              <a:t>10.1186/s12874-019-0750-8</a:t>
            </a:r>
          </a:p>
          <a:p>
            <a:pPr lvl="0" indent="0" marL="0">
              <a:buNone/>
            </a:pPr>
            <a:r>
              <a:rPr/>
              <a:t>274. Roberts C, Torgerson DJ. Understanding controlled trials: Baseline imbalance in randomised controlled trials. </a:t>
            </a:r>
            <a:r>
              <a:rPr i="1"/>
              <a:t>BMJ</a:t>
            </a:r>
            <a:r>
              <a:rPr/>
              <a:t>. 1999;319(7203):185-185. doi:</a:t>
            </a:r>
            <a:r>
              <a:rPr>
                <a:hlinkClick r:id="rId273"/>
              </a:rPr>
              <a:t>10.1136/bmj.319.7203.185</a:t>
            </a:r>
          </a:p>
          <a:p>
            <a:pPr lvl="0" indent="0" marL="0">
              <a:buNone/>
            </a:pPr>
            <a:r>
              <a:rPr/>
              <a:t>275. Gruijters SLK. Baseline comparisons and covariate fishing: Bad statistical habits we should have broken yesterday. July 2020. </a:t>
            </a:r>
            <a:r>
              <a:rPr>
                <a:hlinkClick r:id="rId274"/>
              </a:rPr>
              <a:t>http://dx.doi.org/10.31234/osf.io/qftwg.</a:t>
            </a:r>
          </a:p>
          <a:p>
            <a:pPr lvl="0" indent="0" marL="0">
              <a:buNone/>
            </a:pPr>
            <a:r>
              <a:rPr/>
              <a:t>276. Brookes ST, Whitely E, Egger M, Smith GD, Mulheran PA, Peters TJ. Subgroup analyses in randomized trials: risks of subgroup-specific analyses; </a:t>
            </a:r>
            <a:r>
              <a:rPr i="1"/>
              <a:t>Journal of Clinical Epidemiology</a:t>
            </a:r>
            <a:r>
              <a:rPr/>
              <a:t>. 2004;57(3):229-236. doi:</a:t>
            </a:r>
            <a:r>
              <a:rPr>
                <a:hlinkClick r:id="rId275"/>
              </a:rPr>
              <a:t>10.1016/j.jclinepi.2003.08.009</a:t>
            </a:r>
          </a:p>
          <a:p>
            <a:pPr lvl="0" indent="0" marL="0">
              <a:buNone/>
            </a:pPr>
            <a:r>
              <a:rPr/>
              <a:t>277. Matthews JNS, Altman DG. Statistics Notes: Interaction 2: compare effect sizes not P values. </a:t>
            </a:r>
            <a:r>
              <a:rPr i="1"/>
              <a:t>BMJ</a:t>
            </a:r>
            <a:r>
              <a:rPr/>
              <a:t>. 1996;313(7060):808-808. doi:</a:t>
            </a:r>
            <a:r>
              <a:rPr>
                <a:hlinkClick r:id="rId276"/>
              </a:rPr>
              <a:t>10.1136/bmj.313.7060.808</a:t>
            </a:r>
          </a:p>
          <a:p>
            <a:pPr lvl="0" indent="0" marL="0">
              <a:buNone/>
            </a:pPr>
            <a:r>
              <a:rPr/>
              <a:t>278. Altman DG. Statistics notes: Interaction revisited: The difference between two estimates. </a:t>
            </a:r>
            <a:r>
              <a:rPr i="1"/>
              <a:t>BMJ</a:t>
            </a:r>
            <a:r>
              <a:rPr/>
              <a:t>. 2003;326(7382):219-219. doi:</a:t>
            </a:r>
            <a:r>
              <a:rPr>
                <a:hlinkClick r:id="rId277"/>
              </a:rPr>
              <a:t>10.1136/bmj.326.7382.219</a:t>
            </a:r>
          </a:p>
          <a:p>
            <a:pPr lvl="0" indent="0" marL="0">
              <a:buNone/>
            </a:pPr>
            <a:r>
              <a:rPr/>
              <a:t>279. Hauck WW, Anderson S, Marcus SM. Should We Adjust for Covariates in Nonlinear Regression Analyses of Randomized Trials? </a:t>
            </a:r>
            <a:r>
              <a:rPr i="1"/>
              <a:t>Controlled Clinical Trials</a:t>
            </a:r>
            <a:r>
              <a:rPr/>
              <a:t>. 1998;19(3):249-256. doi:</a:t>
            </a:r>
            <a:r>
              <a:rPr>
                <a:hlinkClick r:id="rId278"/>
              </a:rPr>
              <a:t>10.1016/s0197-2456(97)00147-5</a:t>
            </a:r>
          </a:p>
          <a:p>
            <a:pPr lvl="0" indent="0" marL="0">
              <a:buNone/>
            </a:pPr>
            <a:r>
              <a:rPr/>
              <a:t>280. Kahan BC, Jairath V, Doré CJ, Morris TP. The risks and rewards of covariate adjustment in randomized trials: an assessment of 12 outcomes from 8 studies. </a:t>
            </a:r>
            <a:r>
              <a:rPr i="1"/>
              <a:t>Trials</a:t>
            </a:r>
            <a:r>
              <a:rPr/>
              <a:t>. 2014;15(1). doi:</a:t>
            </a:r>
            <a:r>
              <a:rPr>
                <a:hlinkClick r:id="rId279"/>
              </a:rPr>
              <a:t>10.1186/1745-6215-15-139</a:t>
            </a:r>
          </a:p>
          <a:p>
            <a:pPr lvl="0" indent="0" marL="0">
              <a:buNone/>
            </a:pPr>
            <a:r>
              <a:rPr/>
              <a:t>281. Cao Y, Allore H, Vander Wyk B, Gutman R. Review and evaluation of imputation methods for multivariate longitudinal data with mixed-type incomplete variables. </a:t>
            </a:r>
            <a:r>
              <a:rPr i="1"/>
              <a:t>Statistics in Medicine</a:t>
            </a:r>
            <a:r>
              <a:rPr/>
              <a:t>. October 2022. doi:</a:t>
            </a:r>
            <a:r>
              <a:rPr>
                <a:hlinkClick r:id="rId280"/>
              </a:rPr>
              <a:t>10.1002/sim.9592</a:t>
            </a:r>
          </a:p>
          <a:p>
            <a:pPr lvl="0" indent="0" marL="0">
              <a:buNone/>
            </a:pPr>
            <a:r>
              <a:rPr/>
              <a:t>282. Schulz KF. CONSORT 2010 Statement: Updated Guidelines for Reporting Parallel Group Randomized Trials. </a:t>
            </a:r>
            <a:r>
              <a:rPr i="1"/>
              <a:t>Annals of Internal Medicine</a:t>
            </a:r>
            <a:r>
              <a:rPr/>
              <a:t>. 2010;152(11):726. doi:</a:t>
            </a:r>
            <a:r>
              <a:rPr>
                <a:hlinkClick r:id="rId281"/>
              </a:rPr>
              <a:t>10.7326/0003-4819-152-11-201006010-00232</a:t>
            </a:r>
          </a:p>
          <a:p>
            <a:pPr lvl="0" indent="0" marL="0">
              <a:buNone/>
            </a:pPr>
            <a:r>
              <a:rPr/>
              <a:t>283. Dayim A. Consort: Create consort diagram. 2023. </a:t>
            </a:r>
            <a:r>
              <a:rPr>
                <a:hlinkClick r:id="rId282"/>
              </a:rPr>
              <a:t>https://CRAN.R-project.org/package=consort.</a:t>
            </a:r>
          </a:p>
          <a:p>
            <a:pPr lvl="0" indent="0" marL="0">
              <a:buNone/>
            </a:pPr>
            <a:r>
              <a:rPr/>
              <a:t>284. Borenstein M. In a meta-analysis, the I-squared statistic does not tell us how much the effect size varies. </a:t>
            </a:r>
            <a:r>
              <a:rPr i="1"/>
              <a:t>Journal of Clinical Epidemiology</a:t>
            </a:r>
            <a:r>
              <a:rPr/>
              <a:t>. October 2022. doi:</a:t>
            </a:r>
            <a:r>
              <a:rPr>
                <a:hlinkClick r:id="rId283"/>
              </a:rPr>
              <a:t>10.1016/j.jclinepi.2022.10.003</a:t>
            </a:r>
          </a:p>
          <a:p>
            <a:pPr lvl="0" indent="0" marL="0">
              <a:buNone/>
            </a:pPr>
            <a:r>
              <a:rPr/>
              <a:t>285. Rücker G, Schwarzer G, Carpenter JR, Schumacher M. Undue reliance on I 2 in assessing heterogeneity may mislead. </a:t>
            </a:r>
            <a:r>
              <a:rPr i="1"/>
              <a:t>BMC Medical Research Methodology</a:t>
            </a:r>
            <a:r>
              <a:rPr/>
              <a:t>. 2008;8(1). doi:</a:t>
            </a:r>
            <a:r>
              <a:rPr>
                <a:hlinkClick r:id="rId284"/>
              </a:rPr>
              <a:t>10.1186/1471-2288-8-79</a:t>
            </a:r>
          </a:p>
          <a:p>
            <a:pPr lvl="0" indent="0" marL="0">
              <a:buNone/>
            </a:pPr>
            <a:r>
              <a:rPr/>
              <a:t>286. Grooth HJ de, Parienti JJ. Heterogeneity between studies can be explained more reliably with individual patient data. </a:t>
            </a:r>
            <a:r>
              <a:rPr i="1"/>
              <a:t>Intensive Care Medicine</a:t>
            </a:r>
            <a:r>
              <a:rPr/>
              <a:t>. July 2023. doi:</a:t>
            </a:r>
            <a:r>
              <a:rPr>
                <a:hlinkClick r:id="rId285"/>
              </a:rPr>
              <a:t>10.1007/s00134-023-07163-z</a:t>
            </a:r>
          </a:p>
          <a:p>
            <a:pPr lvl="0" indent="0" marL="0">
              <a:buNone/>
            </a:pPr>
            <a:r>
              <a:rPr/>
              <a:t>287. Lajeunesse MJ. Facilitating systematic reviews, data extraction, and meta-analysis with the metagear package for r. 2016;7:323-330.</a:t>
            </a:r>
          </a:p>
          <a:p>
            <a:pPr lvl="0" indent="0" marL="0">
              <a:buNone/>
            </a:pPr>
            <a:r>
              <a:rPr/>
              <a:t>288. Moher D, Shamseer L, Clarke M, et al. Preferred reporting items for systematic review and meta-analysis protocols (PRISMA-P) 2015 statement. </a:t>
            </a:r>
            <a:r>
              <a:rPr i="1"/>
              <a:t>Systematic Reviews</a:t>
            </a:r>
            <a:r>
              <a:rPr/>
              <a:t>. 2015;4(1). doi:</a:t>
            </a:r>
            <a:r>
              <a:rPr>
                <a:hlinkClick r:id="rId286"/>
              </a:rPr>
              <a:t>10.1186/2046-4053-4-1</a:t>
            </a:r>
          </a:p>
          <a:p>
            <a:pPr lvl="0" indent="0" marL="0">
              <a:buNone/>
            </a:pPr>
            <a:r>
              <a:rPr/>
              <a:t>289. Haddaway NR, Page MJ, Pritchard CC, McGuinness LA. PRISMA2020: An r package and shiny app for producing PRISMA 2020-compliant flow diagrams, with interactivity for optimised digital transparency and open synthesis. 2022;18:e1230. doi:</a:t>
            </a:r>
            <a:r>
              <a:rPr>
                <a:hlinkClick r:id="rId287"/>
              </a:rPr>
              <a:t>10.1002/cl2.1230</a:t>
            </a:r>
          </a:p>
          <a:p>
            <a:pPr lvl="0" indent="0" marL="0">
              <a:buNone/>
            </a:pPr>
            <a:r>
              <a:rPr/>
              <a:t>290. Haddaway NR, Page MJ, Pritchard CC, McGuinness LA. PRISMA2020: An r package and shiny app for producing PRISMA 2020-compliant flow diagrams, with interactivity for optimised digital transparency and open synthesis. 2022;18:e1230. doi:</a:t>
            </a:r>
            <a:r>
              <a:rPr>
                <a:hlinkClick r:id="rId288"/>
              </a:rPr>
              <a:t>10.1002/cl2.1230</a:t>
            </a:r>
          </a:p>
          <a:p>
            <a:pPr lvl="0" indent="0" marL="0">
              <a:buNone/>
            </a:pPr>
            <a:r>
              <a:rPr/>
              <a:t>291. Page MJ, McKenzie JE, Bossuyt PM, et al. The PRISMA 2020 statement: An updated guideline for reporting systematic reviews. </a:t>
            </a:r>
            <a:r>
              <a:rPr i="1"/>
              <a:t>PLOS Medicine</a:t>
            </a:r>
            <a:r>
              <a:rPr/>
              <a:t>. 2021;18(3):e1003583. doi:</a:t>
            </a:r>
            <a:r>
              <a:rPr>
                <a:hlinkClick r:id="rId289"/>
              </a:rPr>
              <a:t>10.1371/journal.pmed.1003583</a:t>
            </a:r>
          </a:p>
          <a:p>
            <a:pPr lvl="0" indent="0" marL="0">
              <a:buNone/>
            </a:pPr>
            <a:r>
              <a:rPr/>
              <a:t>292. Wallisch C, Bach P, Hafermann L, et al. Review of guidance papers on regression modeling in statistical series of medical journals. Mathes T, ed. </a:t>
            </a:r>
            <a:r>
              <a:rPr i="1"/>
              <a:t>PLOS ONE</a:t>
            </a:r>
            <a:r>
              <a:rPr/>
              <a:t>. 2022;17(1):e0262918. doi:</a:t>
            </a:r>
            <a:r>
              <a:rPr>
                <a:hlinkClick r:id="rId290"/>
              </a:rPr>
              <a:t>10.1371/journal.pone.0262918</a:t>
            </a:r>
          </a:p>
          <a:p>
            <a:pPr lvl="0" indent="0" marL="0">
              <a:buNone/>
            </a:pPr>
            <a:r>
              <a:rPr/>
              <a:t>293. Lynggaard H, Bell J, Lösch C, et al. Principles and recommendations for incorporating estimands into clinical study protocol templates. </a:t>
            </a:r>
            <a:r>
              <a:rPr i="1"/>
              <a:t>Trials</a:t>
            </a:r>
            <a:r>
              <a:rPr/>
              <a:t>. 2022;23(1). doi:</a:t>
            </a:r>
            <a:r>
              <a:rPr>
                <a:hlinkClick r:id="rId291"/>
              </a:rPr>
              <a:t>10.1186/s13063-022-06515-2</a:t>
            </a:r>
          </a:p>
          <a:p>
            <a:pPr lvl="0" indent="0" marL="0">
              <a:buNone/>
            </a:pPr>
            <a:r>
              <a:rPr/>
              <a:t>294. Althouse AD, Below JE, Claggett BL, et al. Recommendations for Statistical Reporting in Cardiovascular Medicine: A Special Report From the American Heart Association. </a:t>
            </a:r>
            <a:r>
              <a:rPr i="1"/>
              <a:t>Circulation</a:t>
            </a:r>
            <a:r>
              <a:rPr/>
              <a:t>. 2021;144(4). doi:</a:t>
            </a:r>
            <a:r>
              <a:rPr>
                <a:hlinkClick r:id="rId292"/>
              </a:rPr>
              <a:t>10.1161/circulationaha.121.055393</a:t>
            </a:r>
          </a:p>
          <a:p>
            <a:pPr lvl="0" indent="0" marL="0">
              <a:buNone/>
            </a:pPr>
            <a:r>
              <a:rPr/>
              <a:t>295.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93"/>
              </a:rPr>
              <a:t>10.1016/j.jclinepi.2021.01.008</a:t>
            </a:r>
          </a:p>
          <a:p>
            <a:pPr lvl="0" indent="0" marL="0">
              <a:buNone/>
            </a:pPr>
            <a:r>
              <a:rPr/>
              <a:t>296. Vickers AJ, Assel MJ, Sjoberg DD, et al. Guidelines for Reporting of Figures and Tables for Clinical Research in Urology. </a:t>
            </a:r>
            <a:r>
              <a:rPr i="1"/>
              <a:t>Urology</a:t>
            </a:r>
            <a:r>
              <a:rPr/>
              <a:t>. 2020;142:1-13. doi:</a:t>
            </a:r>
            <a:r>
              <a:rPr>
                <a:hlinkClick r:id="rId294"/>
              </a:rPr>
              <a:t>10.1016/j.urology.2020.05.002</a:t>
            </a:r>
          </a:p>
          <a:p>
            <a:pPr lvl="0" indent="0" marL="0">
              <a:buNone/>
            </a:pPr>
            <a:r>
              <a:rPr/>
              <a:t>297. Assel M, Sjoberg D, Elders A, et al. Guidelines for Reporting of Statistics for Clinical Research in Urology. </a:t>
            </a:r>
            <a:r>
              <a:rPr i="1"/>
              <a:t>Journal of Urology</a:t>
            </a:r>
            <a:r>
              <a:rPr/>
              <a:t>. 2019;201(3):595-604. doi:</a:t>
            </a:r>
            <a:r>
              <a:rPr>
                <a:hlinkClick r:id="rId295"/>
              </a:rPr>
              <a:t>10.1097/ju.0000000000000001</a:t>
            </a:r>
          </a:p>
          <a:p>
            <a:pPr lvl="0" indent="0" marL="0">
              <a:buNone/>
            </a:pPr>
            <a:r>
              <a:rPr/>
              <a:t>298. Gamble C, Krishan A, Stocken D, et al. Guidelines for the Content of Statistical Analysis Plans in Clinical Trials. </a:t>
            </a:r>
            <a:r>
              <a:rPr i="1"/>
              <a:t>JAMA</a:t>
            </a:r>
            <a:r>
              <a:rPr/>
              <a:t>. 2017;318(23):2337. doi:</a:t>
            </a:r>
            <a:r>
              <a:rPr>
                <a:hlinkClick r:id="rId296"/>
              </a:rPr>
              <a:t>10.1001/jama.2017.18556</a:t>
            </a:r>
          </a:p>
          <a:p>
            <a:pPr lvl="0" indent="0" marL="0">
              <a:buNone/>
            </a:pPr>
            <a:r>
              <a:rPr/>
              <a:t>299.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97"/>
              </a:rPr>
              <a:t>10.1016/j.ijnurstu.2014.09.006</a:t>
            </a:r>
          </a:p>
          <a:p>
            <a:pPr lvl="0" indent="0" marL="0">
              <a:buNone/>
            </a:pPr>
            <a:r>
              <a:rPr/>
              <a:t>300. Weissgerber TL, Milic NM, Winham SJ, Garovic VD. Beyond Bar and Line Graphs: Time for a New Data Presentation Paradigm. </a:t>
            </a:r>
            <a:r>
              <a:rPr i="1"/>
              <a:t>PLOS Biology</a:t>
            </a:r>
            <a:r>
              <a:rPr/>
              <a:t>. 2015;13(4):e1002128. doi:</a:t>
            </a:r>
            <a:r>
              <a:rPr>
                <a:hlinkClick r:id="rId298"/>
              </a:rPr>
              <a:t>10.1371/journal.pbio.1002128</a:t>
            </a:r>
          </a:p>
          <a:p>
            <a:pPr lvl="0" indent="0" marL="0">
              <a:buNone/>
            </a:pPr>
            <a:r>
              <a:rPr/>
              <a:t>301. Sauerbrei W, Abrahamowicz M, Altman DG, Cessie S, Carpenter J. STRengthening Analytical Thinking for Observational Studies: the STRATOS initiative. </a:t>
            </a:r>
            <a:r>
              <a:rPr i="1"/>
              <a:t>Statistics in Medicine</a:t>
            </a:r>
            <a:r>
              <a:rPr/>
              <a:t>. 2014;33(30):5413-5432. doi:</a:t>
            </a:r>
            <a:r>
              <a:rPr>
                <a:hlinkClick r:id="rId299"/>
              </a:rPr>
              <a:t>10.1002/sim.6265</a:t>
            </a:r>
          </a:p>
          <a:p>
            <a:pPr lvl="0" indent="0" marL="0">
              <a:buNone/>
            </a:pPr>
            <a:r>
              <a:rPr/>
              <a:t>302. Groves T. Research methods and reporting. </a:t>
            </a:r>
            <a:r>
              <a:rPr i="1"/>
              <a:t>BMJ</a:t>
            </a:r>
            <a:r>
              <a:rPr/>
              <a:t>. 2008;337(oct22 1):a2201-a2201. doi:</a:t>
            </a:r>
            <a:r>
              <a:rPr>
                <a:hlinkClick r:id="rId300"/>
              </a:rPr>
              <a:t>10.1136/bmj.a2201</a:t>
            </a:r>
          </a:p>
          <a:p>
            <a:pPr lvl="0" indent="0" marL="0">
              <a:buNone/>
            </a:pPr>
            <a:r>
              <a:rPr/>
              <a:t>303. Stratton IM, Neil A. How to ensure your paper is rejected by the statistical reviewer. </a:t>
            </a:r>
            <a:r>
              <a:rPr i="1"/>
              <a:t>Diabetic Medicine</a:t>
            </a:r>
            <a:r>
              <a:rPr/>
              <a:t>. 2005;22(4):371-373. doi:</a:t>
            </a:r>
            <a:r>
              <a:rPr>
                <a:hlinkClick r:id="rId301"/>
              </a:rPr>
              <a:t>10.1111/j.1464-5491.2004.01443.x</a:t>
            </a:r>
          </a:p>
          <a:p>
            <a:pPr lvl="0" indent="0" marL="0">
              <a:buNone/>
            </a:pPr>
            <a:r>
              <a:rPr/>
              <a:t>304. Mansournia MA, Collins GS, Nielsen RO, et al. A CHecklist for statistical Assessment of Medical Papers (the CHAMP statement): explanation and elaboration. </a:t>
            </a:r>
            <a:r>
              <a:rPr i="1"/>
              <a:t>British Journal of Sports Medicine</a:t>
            </a:r>
            <a:r>
              <a:rPr/>
              <a:t>. 2021;55(18):1009-1017. doi:</a:t>
            </a:r>
            <a:r>
              <a:rPr>
                <a:hlinkClick r:id="rId302"/>
              </a:rPr>
              <a:t>10.1136/bjsports-2020-103652</a:t>
            </a:r>
          </a:p>
          <a:p>
            <a:pPr lvl="0" indent="0" marL="0">
              <a:buNone/>
            </a:pPr>
            <a:r>
              <a:rPr/>
              <a:t>305. Gil-Sierra MD, Fénix-Caballero S, Abdel kader-Martin L, et al. Checklist for clinical applicability of subgroup analysis. </a:t>
            </a:r>
            <a:r>
              <a:rPr i="1"/>
              <a:t>Journal of Clinical Pharmacy and Therapeutics</a:t>
            </a:r>
            <a:r>
              <a:rPr/>
              <a:t>. 2019;45(3):530-538. doi:</a:t>
            </a:r>
            <a:r>
              <a:rPr>
                <a:hlinkClick r:id="rId303"/>
              </a:rPr>
              <a:t>10.1111/jcpt.13102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O teorema central do limite - equação @ref(eq:central-limit-theorem) - afirma que, para uma amostra aleatória de tamanho </a:t>
                </a:r>
                <a14:m>
                  <m:oMath xmlns:m="http://schemas.openxmlformats.org/officeDocument/2006/math">
                    <m:r>
                      <m:t>n</m:t>
                    </m:r>
                  </m:oMath>
                </a14:m>
                <a:r>
                  <a:rPr/>
                  <a:t> de uma população com valor esperado igual à média </a:t>
                </a:r>
                <a14:m>
                  <m:oMath xmlns:m="http://schemas.openxmlformats.org/officeDocument/2006/math">
                    <m:r>
                      <m:t>E</m:t>
                    </m:r>
                    <m:d>
                      <m:dPr>
                        <m:begChr m:val="["/>
                        <m:endChr m:val="]"/>
                        <m:sepChr m:val=""/>
                        <m:grow/>
                      </m:dPr>
                      <m:e>
                        <m:acc>
                          <m:accPr>
                            <m:chr m:val="‾"/>
                          </m:accPr>
                          <m:e>
                            <m:sSub>
                              <m:e>
                                <m:r>
                                  <m:t>X</m:t>
                                </m:r>
                              </m:e>
                              <m:sub>
                                <m:r>
                                  <m:t>i</m:t>
                                </m:r>
                              </m:sub>
                            </m:sSub>
                          </m:e>
                        </m:acc>
                      </m:e>
                    </m:d>
                    <m:r>
                      <m:rPr>
                        <m:sty m:val="p"/>
                      </m:rPr>
                      <m:t>=</m:t>
                    </m:r>
                    <m:r>
                      <m:t>μ</m:t>
                    </m:r>
                  </m:oMath>
                </a14:m>
                <a:r>
                  <a:rPr/>
                  <a:t> e variância </a:t>
                </a:r>
                <a14:m>
                  <m:oMath xmlns:m="http://schemas.openxmlformats.org/officeDocument/2006/math">
                    <m:r>
                      <m:t>V</m:t>
                    </m:r>
                    <m:r>
                      <m:t>a</m:t>
                    </m:r>
                    <m:r>
                      <m:t>r</m:t>
                    </m:r>
                    <m:d>
                      <m:dPr>
                        <m:begChr m:val="["/>
                        <m:endChr m:val="]"/>
                        <m:sepChr m:val=""/>
                        <m:grow/>
                      </m:dPr>
                      <m:e>
                        <m:acc>
                          <m:accPr>
                            <m:chr m:val="‾"/>
                          </m:accPr>
                          <m:e>
                            <m:sSub>
                              <m:e>
                                <m:r>
                                  <m:t>X</m:t>
                                </m:r>
                              </m:e>
                              <m:sub>
                                <m:r>
                                  <m:t>i</m:t>
                                </m:r>
                              </m:sub>
                            </m:sSub>
                          </m:e>
                        </m:acc>
                      </m:e>
                    </m:d>
                  </m:oMath>
                </a14:m>
                <a:r>
                  <a:rPr/>
                  <a:t> igual a </a:t>
                </a:r>
                <a14:m>
                  <m:oMath xmlns:m="http://schemas.openxmlformats.org/officeDocument/2006/math">
                    <m:sSup>
                      <m:e>
                        <m:r>
                          <m:t>σ</m:t>
                        </m:r>
                      </m:e>
                      <m:sup>
                        <m:r>
                          <m:t>2</m:t>
                        </m:r>
                      </m:sup>
                    </m:sSup>
                  </m:oMath>
                </a14:m>
                <a:r>
                  <a:rPr/>
                  <a:t>, a distribuição amostral da média de uma variável </a:t>
                </a:r>
                <a14:m>
                  <m:oMath xmlns:m="http://schemas.openxmlformats.org/officeDocument/2006/math">
                    <m:acc>
                      <m:accPr>
                        <m:chr m:val="‾"/>
                      </m:accPr>
                      <m:e>
                        <m:r>
                          <m:t>X</m:t>
                        </m:r>
                      </m:e>
                    </m:acc>
                  </m:oMath>
                </a14:m>
                <a:r>
                  <a:rPr/>
                  <a:t> se aproxima de uma distribuição normal </a:t>
                </a:r>
                <a14:m>
                  <m:oMath xmlns:m="http://schemas.openxmlformats.org/officeDocument/2006/math">
                    <m:r>
                      <m:t>N</m:t>
                    </m:r>
                  </m:oMath>
                </a14:m>
                <a:r>
                  <a:rPr/>
                  <a:t>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à medida que </a:t>
                </a:r>
                <a14:m>
                  <m:oMath xmlns:m="http://schemas.openxmlformats.org/officeDocument/2006/math">
                    <m:r>
                      <m:t>n</m:t>
                    </m:r>
                  </m:oMath>
                </a14:m>
                <a:r>
                  <a:rPr/>
                  <a:t> aumenta (</a:t>
                </a:r>
                <a14:m>
                  <m:oMath xmlns:m="http://schemas.openxmlformats.org/officeDocument/2006/math">
                    <m:r>
                      <m:t>n</m:t>
                    </m:r>
                    <m:r>
                      <m:rPr>
                        <m:sty m:val="p"/>
                      </m:rPr>
                      <m:t>→</m:t>
                    </m:r>
                    <m:r>
                      <m:rPr>
                        <m:sty m:val="p"/>
                      </m:rPr>
                      <m:t>∞</m:t>
                    </m:r>
                  </m:oMath>
                </a14:m>
                <a:r>
                  <a:rPr/>
                  <a:t>):</a:t>
                </a:r>
                <a:r>
                  <a:rPr baseline="30000"/>
                  <a:t>7</a:t>
                </a:r>
              </a:p>
              <a:p>
                <a:pPr lvl="0" indent="0" marL="0">
                  <a:buNone/>
                </a:pPr>
              </a:p>
              <a:p>
                <a:pPr lvl="0" indent="0" marL="0">
                  <a:buNone/>
                </a:pPr>
              </a:p>
              <a:p>
                <a:pPr lvl="0"/>
                <a:r>
                  <a:rPr/>
                  <a:t>O teorema central do limite demonstra que se o tamanho da amostra </a:t>
                </a:r>
                <a14:m>
                  <m:oMath xmlns:m="http://schemas.openxmlformats.org/officeDocument/2006/math">
                    <m:r>
                      <m:t>n</m:t>
                    </m:r>
                  </m:oMath>
                </a14:m>
                <a:r>
                  <a:rPr/>
                  <a:t> for suficientemente grande, a distribuição amostral das médias obtidas utilizando reamostragem com substituição será aproximadamente normal,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independentemente da distribuição da população.</a:t>
                </a:r>
                <a:r>
                  <a:rPr baseline="30000"/>
                  <a:t>7</a:t>
                </a:r>
              </a:p>
              <a:p>
                <a:pPr lvl="0"/>
                <a:r>
                  <a:rPr/>
                  <a:t>No exemplo abaixo, uma variável aleatória numérica com distribuição uniforme no espaço amostral </a:t>
                </a:r>
                <a14:m>
                  <m:oMath xmlns:m="http://schemas.openxmlformats.org/officeDocument/2006/math">
                    <m:r>
                      <m:t>S</m:t>
                    </m:r>
                    <m:r>
                      <m:rPr>
                        <m:sty m:val="p"/>
                      </m:rPr>
                      <m:t>=</m:t>
                    </m:r>
                    <m:d>
                      <m:dPr>
                        <m:begChr m:val="["/>
                        <m:endChr m:val="]"/>
                        <m:sepChr m:val=""/>
                        <m:grow/>
                      </m:dPr>
                      <m:e>
                        <m:r>
                          <m:t>18</m:t>
                        </m:r>
                        <m:r>
                          <m:rPr>
                            <m:sty m:val="p"/>
                          </m:rPr>
                          <m:t>;</m:t>
                        </m:r>
                        <m:r>
                          <m:t>65</m:t>
                        </m:r>
                      </m:e>
                    </m:d>
                  </m:oMath>
                </a14:m>
                <a:r>
                  <a:rPr/>
                  <a:t> tem média </a:t>
                </a:r>
                <a14:m>
                  <m:oMath xmlns:m="http://schemas.openxmlformats.org/officeDocument/2006/math">
                    <m:r>
                      <m:t>μ</m:t>
                    </m:r>
                  </m:oMath>
                </a14:m>
                <a:r>
                  <a:rPr/>
                  <a:t> = 38.53 e variância </a:t>
                </a:r>
                <a14:m>
                  <m:oMath xmlns:m="http://schemas.openxmlformats.org/officeDocument/2006/math">
                    <m:sSup>
                      <m:e>
                        <m:r>
                          <m:t>σ</m:t>
                        </m:r>
                      </m:e>
                      <m:sup>
                        <m:r>
                          <m:t>2</m:t>
                        </m:r>
                      </m:sup>
                    </m:sSup>
                  </m:oMath>
                </a14:m>
                <a:r>
                  <a:rPr/>
                  <a:t> = 172.433.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38.493 e variância </a:t>
                </a:r>
                <a14:m>
                  <m:oMath xmlns:m="http://schemas.openxmlformats.org/officeDocument/2006/math">
                    <m:sSup>
                      <m:e>
                        <m:r>
                          <m:t>σ</m:t>
                        </m:r>
                      </m:e>
                      <m:sup>
                        <m:r>
                          <m:t>2</m:t>
                        </m:r>
                      </m:sup>
                    </m:sSup>
                  </m:oMath>
                </a14:m>
                <a:r>
                  <a:rPr/>
                  <a:t> = 0.038, independentemente da distribuição da população:</a:t>
                </a:r>
              </a:p>
              <a:p>
                <a:pPr lvl="0" indent="0" marL="0">
                  <a:buNone/>
                </a:pPr>
              </a:p>
            </p:txBody>
          </p:sp>
        </mc:Choice>
      </mc:AlternateContent>
      <p:pic>
        <p:nvPicPr>
          <p:cNvPr descr="Ciencia-com-R_files/figure-pptx/teorema-central-limite-continu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Histogramas de uma variável aleatória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Em outro exemplo, o lançamento de um dado com distribuição uniforme no espaço amostral </a:t>
                </a:r>
                <a14:m>
                  <m:oMath xmlns:m="http://schemas.openxmlformats.org/officeDocument/2006/math">
                    <m:r>
                      <m:t>S</m:t>
                    </m:r>
                    <m:r>
                      <m:rPr>
                        <m:sty m:val="p"/>
                      </m:rPr>
                      <m:t>=</m:t>
                    </m:r>
                    <m:r>
                      <m:rPr>
                        <m:sty m:val="p"/>
                      </m:rPr>
                      <m:t>{</m:t>
                    </m:r>
                    <m:r>
                      <m:t>1</m:t>
                    </m:r>
                    <m:r>
                      <m:rPr>
                        <m:sty m:val="p"/>
                      </m:rPr>
                      <m:t>,</m:t>
                    </m:r>
                    <m:r>
                      <m:t>2</m:t>
                    </m:r>
                    <m:r>
                      <m:rPr>
                        <m:sty m:val="p"/>
                      </m:rPr>
                      <m:t>,</m:t>
                    </m:r>
                    <m:r>
                      <m:t>3</m:t>
                    </m:r>
                    <m:r>
                      <m:rPr>
                        <m:sty m:val="p"/>
                      </m:rPr>
                      <m:t>,</m:t>
                    </m:r>
                    <m:r>
                      <m:t>4</m:t>
                    </m:r>
                    <m:r>
                      <m:rPr>
                        <m:sty m:val="p"/>
                      </m:rPr>
                      <m:t>,</m:t>
                    </m:r>
                    <m:r>
                      <m:t>5</m:t>
                    </m:r>
                    <m:r>
                      <m:rPr>
                        <m:sty m:val="p"/>
                      </m:rPr>
                      <m:t>,</m:t>
                    </m:r>
                    <m:r>
                      <m:t>6</m:t>
                    </m:r>
                    <m:r>
                      <m:rPr>
                        <m:sty m:val="p"/>
                      </m:rPr>
                      <m:t>}</m:t>
                    </m:r>
                  </m:oMath>
                </a14:m>
                <a:r>
                  <a:rPr/>
                  <a:t> tem média </a:t>
                </a:r>
                <a14:m>
                  <m:oMath xmlns:m="http://schemas.openxmlformats.org/officeDocument/2006/math">
                    <m:r>
                      <m:t>μ</m:t>
                    </m:r>
                  </m:oMath>
                </a14:m>
                <a:r>
                  <a:rPr/>
                  <a:t> = 3.77 e variância </a:t>
                </a:r>
                <a14:m>
                  <m:oMath xmlns:m="http://schemas.openxmlformats.org/officeDocument/2006/math">
                    <m:sSup>
                      <m:e>
                        <m:r>
                          <m:t>σ</m:t>
                        </m:r>
                      </m:e>
                      <m:sup>
                        <m:r>
                          <m:t>2</m:t>
                        </m:r>
                      </m:sup>
                    </m:sSup>
                  </m:oMath>
                </a14:m>
                <a:r>
                  <a:rPr/>
                  <a:t> = 3.169.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3.767 e variância </a:t>
                </a:r>
                <a14:m>
                  <m:oMath xmlns:m="http://schemas.openxmlformats.org/officeDocument/2006/math">
                    <m:sSup>
                      <m:e>
                        <m:r>
                          <m:t>σ</m:t>
                        </m:r>
                      </m:e>
                      <m:sup>
                        <m:r>
                          <m:t>2</m:t>
                        </m:r>
                      </m:sup>
                    </m:sSup>
                  </m:oMath>
                </a14:m>
                <a:r>
                  <a:rPr/>
                  <a:t> = 0.001, independentemente da distribuição da população:</a:t>
                </a:r>
              </a:p>
              <a:p>
                <a:pPr lvl="0" indent="0" marL="0">
                  <a:buNone/>
                </a:pPr>
              </a:p>
            </p:txBody>
          </p:sp>
        </mc:Choice>
      </mc:AlternateContent>
      <p:pic>
        <p:nvPicPr>
          <p:cNvPr descr="Ciencia-com-R_files/figure-pptx/teorema-central-limite-dado-plot-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Esquerda: Histogramas de lançament de 1 dado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Mais um exemplo, o lançamento de uma moeda com distribuição uniforme no espaço amostral </a:t>
                </a:r>
                <a14:m>
                  <m:oMath xmlns:m="http://schemas.openxmlformats.org/officeDocument/2006/math">
                    <m:r>
                      <m:t>S</m:t>
                    </m:r>
                    <m:r>
                      <m:rPr>
                        <m:sty m:val="p"/>
                      </m:rPr>
                      <m:t>=</m:t>
                    </m:r>
                    <m:r>
                      <m:rPr>
                        <m:sty m:val="p"/>
                      </m:rPr>
                      <m:t>{</m:t>
                    </m:r>
                    <m:r>
                      <m:t>0</m:t>
                    </m:r>
                    <m:r>
                      <m:rPr>
                        <m:sty m:val="p"/>
                      </m:rPr>
                      <m:t>,</m:t>
                    </m:r>
                    <m:r>
                      <m:t>1</m:t>
                    </m:r>
                    <m:r>
                      <m:rPr>
                        <m:sty m:val="p"/>
                      </m:rPr>
                      <m:t>}</m:t>
                    </m:r>
                  </m:oMath>
                </a14:m>
                <a:r>
                  <a:rPr/>
                  <a:t> — codificado para </a:t>
                </a:r>
                <a14:m>
                  <m:oMath xmlns:m="http://schemas.openxmlformats.org/officeDocument/2006/math">
                    <m:r>
                      <m:t>s</m:t>
                    </m:r>
                    <m:r>
                      <m:t>u</m:t>
                    </m:r>
                    <m:r>
                      <m:t>c</m:t>
                    </m:r>
                    <m:r>
                      <m:t>e</m:t>
                    </m:r>
                    <m:r>
                      <m:t>s</m:t>
                    </m:r>
                    <m:r>
                      <m:t>s</m:t>
                    </m:r>
                    <m:r>
                      <m:t>o</m:t>
                    </m:r>
                    <m:r>
                      <m:rPr>
                        <m:sty m:val="p"/>
                      </m:rPr>
                      <m:t>=</m:t>
                    </m:r>
                    <m:r>
                      <m:t>1</m:t>
                    </m:r>
                  </m:oMath>
                </a14:m>
                <a:r>
                  <a:rPr/>
                  <a:t> e </a:t>
                </a:r>
                <a14:m>
                  <m:oMath xmlns:m="http://schemas.openxmlformats.org/officeDocument/2006/math">
                    <m:r>
                      <m:t>i</m:t>
                    </m:r>
                    <m:r>
                      <m:t>n</m:t>
                    </m:r>
                    <m:r>
                      <m:t>s</m:t>
                    </m:r>
                    <m:r>
                      <m:t>u</m:t>
                    </m:r>
                    <m:r>
                      <m:t>c</m:t>
                    </m:r>
                    <m:r>
                      <m:t>e</m:t>
                    </m:r>
                    <m:r>
                      <m:t>s</m:t>
                    </m:r>
                    <m:r>
                      <m:t>s</m:t>
                    </m:r>
                    <m:r>
                      <m:t>o</m:t>
                    </m:r>
                    <m:r>
                      <m:rPr>
                        <m:sty m:val="p"/>
                      </m:rPr>
                      <m:t>=</m:t>
                    </m:r>
                    <m:r>
                      <m:t>0</m:t>
                    </m:r>
                  </m:oMath>
                </a14:m>
                <a:r>
                  <a:rPr/>
                  <a:t> — tem média </a:t>
                </a:r>
                <a14:m>
                  <m:oMath xmlns:m="http://schemas.openxmlformats.org/officeDocument/2006/math">
                    <m:r>
                      <m:t>μ</m:t>
                    </m:r>
                  </m:oMath>
                </a14:m>
                <a:r>
                  <a:rPr/>
                  <a:t> = 0.43 e variância </a:t>
                </a:r>
                <a14:m>
                  <m:oMath xmlns:m="http://schemas.openxmlformats.org/officeDocument/2006/math">
                    <m:sSup>
                      <m:e>
                        <m:r>
                          <m:t>σ</m:t>
                        </m:r>
                      </m:e>
                      <m:sup>
                        <m:r>
                          <m:t>2</m:t>
                        </m:r>
                      </m:sup>
                    </m:sSup>
                  </m:oMath>
                </a14:m>
                <a:r>
                  <a:rPr/>
                  <a:t> = 0.248.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0.43 e variância </a:t>
                </a:r>
                <a14:m>
                  <m:oMath xmlns:m="http://schemas.openxmlformats.org/officeDocument/2006/math">
                    <m:sSup>
                      <m:e>
                        <m:r>
                          <m:t>σ</m:t>
                        </m:r>
                      </m:e>
                      <m:sup>
                        <m:r>
                          <m:t>2</m:t>
                        </m:r>
                      </m:sup>
                    </m:sSup>
                  </m:oMath>
                </a14:m>
                <a:r>
                  <a:rPr/>
                  <a:t> = 0, independentemente da distribuição da população:</a:t>
                </a:r>
              </a:p>
              <a:p>
                <a:pPr lvl="0" indent="0" marL="0">
                  <a:buNone/>
                </a:pPr>
              </a:p>
            </p:txBody>
          </p:sp>
        </mc:Choice>
      </mc:AlternateContent>
      <p:pic>
        <p:nvPicPr>
          <p:cNvPr descr="Ciencia-com-R_files/figure-pptx/teorema-central-limite-moeda-plot-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Esquerda: Histogramas de lançament de 1 moeda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as condições de validade do teorema central do limite?</a:t>
                </a:r>
              </a:p>
              <a:p>
                <a:pPr lvl="0"/>
                <a:r>
                  <a:rPr/>
                  <a:t>As condições de validade do teorema central do limite são:</a:t>
                </a:r>
                <a:r>
                  <a:rPr baseline="30000"/>
                  <a:t>7</a:t>
                </a:r>
              </a:p>
              <a:p>
                <a:pPr lvl="1"/>
                <a:r>
                  <a:rPr/>
                  <a:t>As variáveis aleatórias devem ser independentes e identicamente distribuídas (</a:t>
                </a:r>
                <a:r>
                  <a:rPr i="1"/>
                  <a:t>independent and identically distributed</a:t>
                </a:r>
                <a:r>
                  <a:rPr/>
                  <a:t> ou i.i.d.);</a:t>
                </a:r>
              </a:p>
              <a:p>
                <a:pPr lvl="1"/>
                <a:r>
                  <a:rPr/>
                  <a:t>As variáveis aleatórias devem ter média </a:t>
                </a:r>
                <a14:m>
                  <m:oMath xmlns:m="http://schemas.openxmlformats.org/officeDocument/2006/math">
                    <m:r>
                      <m:t>μ</m:t>
                    </m:r>
                  </m:oMath>
                </a14:m>
                <a:r>
                  <a:rPr/>
                  <a:t> e variância </a:t>
                </a:r>
                <a14:m>
                  <m:oMath xmlns:m="http://schemas.openxmlformats.org/officeDocument/2006/math">
                    <m:sSup>
                      <m:e>
                        <m:r>
                          <m:t>σ</m:t>
                        </m:r>
                      </m:e>
                      <m:sup>
                        <m:r>
                          <m:t>2</m:t>
                        </m:r>
                      </m:sup>
                    </m:sSup>
                  </m:oMath>
                </a14:m>
                <a:r>
                  <a:rPr/>
                  <a:t> finitas;</a:t>
                </a:r>
              </a:p>
              <a:p>
                <a:pPr lvl="1"/>
                <a:r>
                  <a:rPr/>
                  <a:t>O tamanho da amostra deve ser suficientemente grande (geralmente, </a:t>
                </a:r>
                <a14:m>
                  <m:oMath xmlns:m="http://schemas.openxmlformats.org/officeDocument/2006/math">
                    <m:r>
                      <m:t>n</m:t>
                    </m:r>
                    <m:r>
                      <m:rPr>
                        <m:sty m:val="p"/>
                      </m:rPr>
                      <m:t>≥</m:t>
                    </m:r>
                    <m:r>
                      <m:t>30</m:t>
                    </m:r>
                  </m:oMath>
                </a14:m>
                <a:r>
                  <a:rPr/>
                  <a:t>).</a:t>
                </a:r>
              </a:p>
              <a:p>
                <a:pPr lvl="0" indent="0" marL="0">
                  <a:buNone/>
                </a:pPr>
              </a:p>
              <a:p>
                <a:pPr lvl="0" indent="0" marL="0">
                  <a:spcBef>
                    <a:spcPts val="3000"/>
                  </a:spcBef>
                  <a:buNone/>
                </a:pPr>
                <a:r>
                  <a:rPr b="1"/>
                  <a:t>Qual a relação entre a lei dos grandes números e o teorema central do limite?</a:t>
                </a:r>
              </a:p>
              <a:p>
                <a:pPr lvl="0"/>
                <a:r>
                  <a:rPr/>
                  <a:t>A lei dos grandes números é um precursor do teorema central do limite, pois estabelece que a média da amostra se torna cada vez mais próxima da média populacional (isto é, mais representativa) à medida que o tamanho da amostra aumenta, e o teorema central do limite demonstra que o a distribuição da soma das variáveis aleatórias se aproxima de uma distribuição normal também à medida que o tamanho da amostra aumenta.[REF]</a:t>
                </a:r>
              </a:p>
              <a:p>
                <a:pPr lvl="0" indent="0" marL="0">
                  <a:buNone/>
                </a:pPr>
              </a:p>
              <a:p>
                <a:pPr lvl="0" indent="0" marL="0">
                  <a:spcBef>
                    <a:spcPts val="3000"/>
                  </a:spcBef>
                  <a:buNone/>
                </a:pPr>
                <a:r>
                  <a:rPr b="1"/>
                  <a:t>Qual a relevância do teorema central do limite para a análise estatística?</a:t>
                </a:r>
              </a:p>
              <a:p>
                <a:pPr lvl="0"/>
                <a:r>
                  <a:rPr/>
                  <a:t>O teorema central do limite explica porque os testes paramétricos têm maior poder estatístico do que os testes não paramétricos, os quais não requerem suposições de distribuição de probabilidade.</a:t>
                </a:r>
                <a:r>
                  <a:rPr baseline="30000"/>
                  <a:t>7</a:t>
                </a:r>
              </a:p>
              <a:p>
                <a:pPr lvl="0"/>
                <a:r>
                  <a:rPr/>
                  <a:t>O teorema central do limite implica que os métodos estatísticos que se aplicam a distibuições normais podem ser aplicados a outras distribuições quando suas suposições são satisfeitas.</a:t>
                </a:r>
                <a:r>
                  <a:rPr baseline="30000"/>
                  <a:t>7</a:t>
                </a:r>
              </a:p>
              <a:p>
                <a:pPr lvl="0"/>
                <a:r>
                  <a:rPr/>
                  <a:t>Como o teorema central do limite determina a distribuição amostral </a:t>
                </a:r>
                <a14:m>
                  <m:oMath xmlns:m="http://schemas.openxmlformats.org/officeDocument/2006/math">
                    <m:r>
                      <m:t>Z</m:t>
                    </m:r>
                  </m:oMath>
                </a14:m>
                <a:r>
                  <a:rPr/>
                  <a:t> - equação @ref(eq:central-limit-theorem-z) - das médias com tamanho amostral suficientemente grande, a média pode ser padronizada para uma distribuição normal com média 0 e variância 1, </a:t>
                </a:r>
                <a14:m>
                  <m:oMath xmlns:m="http://schemas.openxmlformats.org/officeDocument/2006/math">
                    <m:r>
                      <m:t>N</m:t>
                    </m:r>
                    <m:d>
                      <m:dPr>
                        <m:begChr m:val="("/>
                        <m:endChr m:val=")"/>
                        <m:sepChr m:val=""/>
                        <m:grow/>
                      </m:dPr>
                      <m:e>
                        <m:r>
                          <m:t>0</m:t>
                        </m:r>
                        <m:r>
                          <m:rPr>
                            <m:sty m:val="p"/>
                          </m:rPr>
                          <m:t>,</m:t>
                        </m:r>
                        <m:r>
                          <m:t>1</m:t>
                        </m:r>
                      </m:e>
                    </m:d>
                  </m:oMath>
                </a14:m>
                <a:r>
                  <a:rPr/>
                  <a:t>:</a:t>
                </a:r>
                <a:r>
                  <a:rPr baseline="30000"/>
                  <a:t>7</a:t>
                </a:r>
              </a:p>
              <a:p>
                <a:pPr lvl="0" indent="0" marL="0">
                  <a:buNone/>
                </a:pPr>
              </a:p>
              <a:p>
                <a:pPr lvl="0" indent="0" marL="0">
                  <a:buNone/>
                </a:pPr>
              </a:p>
              <a:p>
                <a:pPr lvl="0"/>
                <a:r>
                  <a:rPr/>
                  <a:t>Para amostras com </a:t>
                </a:r>
                <a14:m>
                  <m:oMath xmlns:m="http://schemas.openxmlformats.org/officeDocument/2006/math">
                    <m:r>
                      <m:t>n</m:t>
                    </m:r>
                    <m:r>
                      <m:rPr>
                        <m:sty m:val="p"/>
                      </m:rPr>
                      <m:t>≥</m:t>
                    </m:r>
                    <m:r>
                      <m:t>30</m:t>
                    </m:r>
                  </m:oMath>
                </a14:m>
                <a:r>
                  <a:rPr/>
                  <a:t>, a distribuição amostral Student-</a:t>
                </a:r>
                <a:r>
                  <a:rPr i="1"/>
                  <a:t>t</a:t>
                </a:r>
                <a:r>
                  <a:rPr/>
                  <a:t> se aproxima da distribuição normal padrão </a:t>
                </a:r>
                <a14:m>
                  <m:oMath xmlns:m="http://schemas.openxmlformats.org/officeDocument/2006/math">
                    <m:r>
                      <m:t>Z</m:t>
                    </m:r>
                  </m:oMath>
                </a14:m>
                <a:r>
                  <a:rPr/>
                  <a:t> e, portanto, as suposições sobre a distribuição populacional não são mais necessárias de acordo com o teorema central do limite. Neste cenário, a suposição de distribuição normal pode ser usada para a distribuição de probabilidade.</a:t>
                </a:r>
                <a:r>
                  <a:rPr baseline="30000"/>
                  <a:t>7</a:t>
                </a:r>
              </a:p>
              <a:p>
                <a:pPr lvl="0" indent="0" marL="0">
                  <a:buNone/>
                </a:pP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Regressão para a média</a:t>
                </a:r>
                <a:r>
                  <a:rPr baseline="30000"/>
                  <a:t>8</a:t>
                </a:r>
                <a:r>
                  <a:rPr/>
                  <a:t> é um fenômeno estatístico que ocorre quando uma variável aleatória </a:t>
                </a:r>
                <a14:m>
                  <m:oMath xmlns:m="http://schemas.openxmlformats.org/officeDocument/2006/math">
                    <m:r>
                      <m:t>X</m:t>
                    </m:r>
                  </m:oMath>
                </a14:m>
                <a:r>
                  <a:rPr/>
                  <a:t> é medida na mesma unidade de análise em dois ou mais momentos diferentes, </a:t>
                </a:r>
                <a14:m>
                  <m:oMath xmlns:m="http://schemas.openxmlformats.org/officeDocument/2006/math">
                    <m:sSub>
                      <m:e>
                        <m:r>
                          <m:t>X</m:t>
                        </m:r>
                      </m:e>
                      <m:sub>
                        <m:r>
                          <m:t>1</m:t>
                        </m:r>
                      </m:sub>
                    </m:sSub>
                  </m:oMath>
                </a14:m>
                <a:r>
                  <a:rPr/>
                  <a:t>, </a:t>
                </a:r>
                <a14:m>
                  <m:oMath xmlns:m="http://schemas.openxmlformats.org/officeDocument/2006/math">
                    <m:sSub>
                      <m:e>
                        <m:r>
                          <m:t>X</m:t>
                        </m:r>
                      </m:e>
                      <m:sub>
                        <m:r>
                          <m:t>2</m:t>
                        </m:r>
                      </m:sub>
                    </m:sSub>
                  </m:oMath>
                </a14:m>
                <a:r>
                  <a:rPr/>
                  <a:t>, …, </a:t>
                </a:r>
                <a14:m>
                  <m:oMath xmlns:m="http://schemas.openxmlformats.org/officeDocument/2006/math">
                    <m:sSub>
                      <m:e>
                        <m:r>
                          <m:t>X</m:t>
                        </m:r>
                      </m:e>
                      <m:sub>
                        <m:r>
                          <m:t>t</m:t>
                        </m:r>
                      </m:sub>
                    </m:sSub>
                  </m:oMath>
                </a14:m>
                <a:r>
                  <a:rPr/>
                  <a:t> e </a:t>
                </a:r>
                <a14:m>
                  <m:oMath xmlns:m="http://schemas.openxmlformats.org/officeDocument/2006/math">
                    <m:sSub>
                      <m:e>
                        <m:r>
                          <m:t>X</m:t>
                        </m:r>
                      </m:e>
                      <m:sub>
                        <m:r>
                          <m:t>t</m:t>
                        </m:r>
                      </m:sub>
                    </m:sSub>
                  </m:oMath>
                </a14:m>
                <a:r>
                  <a:rPr/>
                  <a:t> é mais próximo da média populacional do que </a:t>
                </a:r>
                <a14:m>
                  <m:oMath xmlns:m="http://schemas.openxmlformats.org/officeDocument/2006/math">
                    <m:sSub>
                      <m:e>
                        <m:r>
                          <m:t>X</m:t>
                        </m:r>
                      </m:e>
                      <m:sub>
                        <m:r>
                          <m:t>1</m:t>
                        </m:r>
                      </m:sub>
                    </m:sSub>
                  </m:oMath>
                </a14:m>
                <a:r>
                  <a:rPr/>
                  <a:t>, ou seja, </a:t>
                </a:r>
                <a14:m>
                  <m:oMath xmlns:m="http://schemas.openxmlformats.org/officeDocument/2006/math">
                    <m:r>
                      <m:t>E</m:t>
                    </m:r>
                    <m:d>
                      <m:dPr>
                        <m:begChr m:val="("/>
                        <m:endChr m:val=")"/>
                        <m:sepChr m:val=""/>
                        <m:grow/>
                      </m:dPr>
                      <m:e>
                        <m:sSub>
                          <m:e>
                            <m:r>
                              <m:t>X</m:t>
                            </m:r>
                          </m:e>
                          <m:sub>
                            <m:r>
                              <m:t>t</m:t>
                            </m:r>
                          </m:sub>
                        </m:sSub>
                      </m:e>
                    </m:d>
                  </m:oMath>
                </a14:m>
                <a:r>
                  <a:rPr/>
                  <a:t> é mais próxima de </a:t>
                </a:r>
                <a14:m>
                  <m:oMath xmlns:m="http://schemas.openxmlformats.org/officeDocument/2006/math">
                    <m:r>
                      <m:t>E</m:t>
                    </m:r>
                    <m:d>
                      <m:dPr>
                        <m:begChr m:val="("/>
                        <m:endChr m:val=")"/>
                        <m:sepChr m:val=""/>
                        <m:grow/>
                      </m:dPr>
                      <m:e>
                        <m:r>
                          <m:t>X</m:t>
                        </m:r>
                      </m:e>
                    </m:d>
                  </m:oMath>
                </a14:m>
                <a:r>
                  <a:rPr/>
                  <a:t> do que </a:t>
                </a:r>
                <a14:m>
                  <m:oMath xmlns:m="http://schemas.openxmlformats.org/officeDocument/2006/math">
                    <m:r>
                      <m:t>E</m:t>
                    </m:r>
                    <m:d>
                      <m:dPr>
                        <m:begChr m:val="("/>
                        <m:endChr m:val=")"/>
                        <m:sepChr m:val=""/>
                        <m:grow/>
                      </m:dPr>
                      <m:e>
                        <m:sSub>
                          <m:e>
                            <m:r>
                              <m:t>X</m:t>
                            </m:r>
                          </m:e>
                          <m:sub>
                            <m:r>
                              <m:t>1</m:t>
                            </m:r>
                          </m:sub>
                        </m:sSub>
                      </m:e>
                    </m:d>
                  </m:oMath>
                </a14:m>
                <a:r>
                  <a:rPr/>
                  <a:t> é de </a:t>
                </a:r>
                <a14:m>
                  <m:oMath xmlns:m="http://schemas.openxmlformats.org/officeDocument/2006/math">
                    <m:r>
                      <m:t>E</m:t>
                    </m:r>
                    <m:d>
                      <m:dPr>
                        <m:begChr m:val="("/>
                        <m:endChr m:val=")"/>
                        <m:sepChr m:val=""/>
                        <m:grow/>
                      </m:dPr>
                      <m:e>
                        <m:r>
                          <m:t>X</m:t>
                        </m:r>
                      </m:e>
                    </m:d>
                  </m:oMath>
                </a14:m>
                <a:r>
                  <a:rPr/>
                  <a:t>.</a:t>
                </a:r>
                <a:r>
                  <a:rPr baseline="30000"/>
                  <a:t>9</a:t>
                </a:r>
              </a:p>
              <a:p>
                <a:pPr lvl="0"/>
                <a:r>
                  <a:rPr/>
                  <a:t>Regressão para a média pode ocorem em qualquer pesquisa cujo delineamento envolva medidas repetidas.</a:t>
                </a:r>
                <a:r>
                  <a:rPr baseline="30000"/>
                  <a:t>10</a:t>
                </a:r>
              </a:p>
              <a:p>
                <a:pPr lvl="0"/>
                <a:r>
                  <a:rPr/>
                  <a:t>Em medidas repetidas, a média de várias observações é mais próxima da média verdadeira do que qualquer observação individual, pois o erro aleatório é reduzido pela média.</a:t>
                </a:r>
                <a:r>
                  <a:rPr baseline="30000"/>
                  <a:t>9</a:t>
                </a:r>
              </a:p>
              <a:p>
                <a:pPr lvl="0"/>
                <a:r>
                  <a:rPr/>
                  <a:t>Valores extremos - em direção ao mínimo ou máximo - em uma medição inicial tendem a ser seguidos por valores mais próximos da média (valor real) na medição subsequente.</a:t>
                </a:r>
                <a:r>
                  <a:rPr baseline="30000"/>
                  <a:t>9</a:t>
                </a:r>
              </a:p>
              <a:p>
                <a:pPr lvl="0"/>
                <a:r>
                  <a:rPr/>
                  <a:t>O valor real - sem erros aleatório ou sistemático - em geral não é conhecido, mas pode ser estimado pela média de várias observações. A média de várias observações é mais próxima da média verdadeira do que qualquer observação individual, pois o erro aleatório é reduzido pela média.</a:t>
                </a:r>
                <a:r>
                  <a:rPr baseline="30000"/>
                  <a:t>9</a:t>
                </a:r>
              </a:p>
              <a:p>
                <a:pPr lvl="0"/>
                <a:r>
                  <a:rPr/>
                  <a:t>No exemplo abaixo, a 2a medida (dado 2 = 121) é mais próxima da média (valor real = 120) do que a 1a medida (dado 1 = 118):</a:t>
                </a:r>
              </a:p>
              <a:p>
                <a:pPr lvl="0" indent="0" marL="0">
                  <a:buNone/>
                </a:pPr>
              </a:p>
            </p:txBody>
          </p:sp>
        </mc:Choice>
      </mc:AlternateContent>
      <p:pic>
        <p:nvPicPr>
          <p:cNvPr descr="Ciencia-com-R_files/figure-pptx/regressao-medi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Representação gráfica da regressão para a média em medidas repetidas. A segunda medida (dado 2) é mais próxima da média (valor real) do que a primeira medida (dado 1).</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causa da regressão para a média?</a:t>
            </a:r>
          </a:p>
          <a:p>
            <a:pPr lvl="0"/>
            <a:r>
              <a:rPr/>
              <a:t>A regressão para a média pode ser atribuída ao erro aleatório, que é a variação não sistemática nos valores observados em torno de uma média verdadeira (por exemplo, erro de medição aleatório ou variações aleatórias em um participante).</a:t>
            </a:r>
            <a:r>
              <a:rPr baseline="30000"/>
              <a:t>9</a:t>
            </a:r>
          </a:p>
          <a:p>
            <a:pPr lvl="0"/>
            <a:r>
              <a:rPr/>
              <a:t>Regrssão para a média é uma consequência da observação de que dados extremos não se repetem com frequência (isto é, em média).</a:t>
            </a:r>
            <a:r>
              <a:rPr baseline="30000"/>
              <a:t>10</a:t>
            </a:r>
          </a:p>
          <a:p>
            <a:pPr lvl="0"/>
            <a:r>
              <a:rPr/>
              <a:t>Deve-se assumir que a regressão para a média ocorreu até que os dados mostrem o contrário.</a:t>
            </a:r>
            <a:r>
              <a:rPr baseline="30000"/>
              <a:t>9</a:t>
            </a:r>
          </a:p>
          <a:p>
            <a:pPr lvl="0" indent="0" marL="0">
              <a:buNone/>
            </a:pPr>
          </a:p>
          <a:p>
            <a:pPr lvl="0" indent="0" marL="0">
              <a:spcBef>
                <a:spcPts val="3000"/>
              </a:spcBef>
              <a:buNone/>
            </a:pPr>
            <a:r>
              <a:rPr b="1"/>
              <a:t>Por que detectar o fenômeno de regressão para a média?</a:t>
            </a:r>
          </a:p>
          <a:p>
            <a:pPr lvl="0"/>
            <a:r>
              <a:rPr/>
              <a:t>A regressão para a média pode levar a conclusões errôneas sobre a eficácia de uma intervenção, pois a mudança observada pode ser devida ao erro aleatório e não ao tratamento.</a:t>
            </a:r>
            <a:r>
              <a:rPr baseline="30000"/>
              <a:t>10</a:t>
            </a:r>
          </a:p>
          <a:p>
            <a:pPr lvl="0" indent="0" marL="0">
              <a:buNone/>
            </a:pPr>
          </a:p>
          <a:p>
            <a:pPr lvl="0" indent="0" marL="0">
              <a:spcBef>
                <a:spcPts val="3000"/>
              </a:spcBef>
              <a:buNone/>
            </a:pPr>
            <a:r>
              <a:rPr b="1"/>
              <a:t>Com detectar o fenômeno de regressão para a média?</a:t>
            </a:r>
          </a:p>
          <a:p>
            <a:pPr lvl="0"/>
            <a:r>
              <a:rPr/>
              <a:t>O fenômeno de regressão para a média pode ser detectado por meio de gráfico de dispersão da diferença (estudos transversais) ou mudança (estudos longitudinais) versus os valores da 1a medida.</a:t>
            </a:r>
            <a:r>
              <a:rPr baseline="30000"/>
              <a:t>9</a:t>
            </a:r>
          </a:p>
          <a:p>
            <a:pPr lvl="0" indent="0" marL="0">
              <a:buNone/>
            </a:pPr>
          </a:p>
          <a:p>
            <a:pPr lvl="0" indent="0" marL="0">
              <a:buNone/>
            </a:pPr>
            <a:r>
              <a:rPr/>
              <a:t>O pacote </a:t>
            </a:r>
            <a:r>
              <a:rPr i="1"/>
              <a:t>regtomean</a:t>
            </a:r>
            <a:r>
              <a:rPr baseline="30000"/>
              <a:t>11</a:t>
            </a:r>
            <a:r>
              <a:rPr/>
              <a:t> fornece as funções </a:t>
            </a:r>
            <a:r>
              <a:rPr i="1">
                <a:hlinkClick r:id="rId3"/>
              </a:rPr>
              <a:t>cordata</a:t>
            </a:r>
            <a:r>
              <a:rPr/>
              <a:t> para calcular a correlação entre medidas tipo antes–e-depois e </a:t>
            </a:r>
            <a:r>
              <a:rPr i="1">
                <a:hlinkClick r:id="rId4"/>
              </a:rPr>
              <a:t>meechua_reg</a:t>
            </a:r>
            <a:r>
              <a:rPr/>
              <a:t> para ajustar modelos lineares de regressão.</a:t>
            </a:r>
          </a:p>
          <a:p>
            <a:pPr lvl="0" indent="0" marL="0">
              <a:buNone/>
            </a:pPr>
          </a:p>
          <a:p>
            <a:pPr lvl="0" indent="0" marL="0">
              <a:spcBef>
                <a:spcPts val="3000"/>
              </a:spcBef>
              <a:buNone/>
            </a:pPr>
            <a:r>
              <a:rPr b="1"/>
              <a:t>Como o fenômeno de regressão para a média pode ser evitado?</a:t>
            </a:r>
          </a:p>
          <a:p>
            <a:pPr lvl="0"/>
            <a:r>
              <a:rPr/>
              <a:t>Aloque os participantes de modo aleatório nos grupos de tratamento e controle pode reduzir o fenômeno de regressão para a média.</a:t>
            </a:r>
            <a:r>
              <a:rPr baseline="30000"/>
              <a:t>9</a:t>
            </a:r>
          </a:p>
          <a:p>
            <a:pPr lvl="0"/>
            <a:r>
              <a:rPr/>
              <a:t>Selecine participantes com base em medidas repetidas ao invés de medidas únicas.</a:t>
            </a:r>
            <a:r>
              <a:rPr baseline="30000"/>
              <a:t>9</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12</a:t>
            </a:r>
          </a:p>
          <a:p>
            <a:pPr lvl="0"/>
            <a:r>
              <a:rPr/>
              <a:t>População é metodologicamente delimitada pelos critérios de inclusão e exclusão do estudo.</a:t>
            </a:r>
            <a:r>
              <a:rPr baseline="30000"/>
              <a:t>12</a:t>
            </a:r>
          </a:p>
          <a:p>
            <a:pPr lvl="0"/>
            <a:r>
              <a:rPr/>
              <a:t>Em estudos observacionais, inicialmente as características geográficas e/ou demográficas, por exemplo, definem a população a ser estudada.</a:t>
            </a:r>
            <a:r>
              <a:rPr baseline="30000"/>
              <a:t>12</a:t>
            </a:r>
          </a:p>
          <a:p>
            <a:pPr lvl="0"/>
            <a:r>
              <a:rPr/>
              <a:t>Em estudos analíticos, a população é inicialmente definida pelos objetivos da pesquisa e, posteriormente, as observações são realizadas na amostra.</a:t>
            </a:r>
            <a:r>
              <a:rPr baseline="30000"/>
              <a:t>12</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a:t>
            </a:r>
          </a:p>
          <a:p>
            <a:pPr lvl="0"/>
            <a:r>
              <a:rPr/>
              <a:t>Amostra é uma parte finita da população do estudo.</a:t>
            </a:r>
            <a:r>
              <a:rPr baseline="30000"/>
              <a:t>12</a:t>
            </a:r>
          </a:p>
          <a:p>
            <a:pPr lvl="0"/>
            <a:r>
              <a:rPr/>
              <a:t>Em pesquisa científica, utilizam-se dados de uma amostra de participantes (ou outras unidades de análise) para realizar inferências sobre a população.</a:t>
            </a:r>
            <a:r>
              <a:rPr baseline="30000"/>
              <a:t>13</a:t>
            </a:r>
          </a:p>
          <a:p>
            <a:pPr lvl="0" indent="0" marL="0">
              <a:buNone/>
            </a:pPr>
          </a:p>
          <a:p>
            <a:pPr lvl="0" indent="0" marL="0">
              <a:spcBef>
                <a:spcPts val="3000"/>
              </a:spcBef>
              <a:buNone/>
            </a:pPr>
            <a:r>
              <a:rPr b="1"/>
              <a:t>Por que usar dados de amostras?</a:t>
            </a:r>
          </a:p>
          <a:p>
            <a:pPr lvl="0"/>
            <a:r>
              <a:rPr/>
              <a:t>Dados de uma amostra de tamanho suficiente e características representativas podem ser utilizados para inferência sobre uma população.</a:t>
            </a:r>
            <a:r>
              <a:rPr baseline="30000"/>
              <a:t>7</a:t>
            </a:r>
          </a:p>
          <a:p>
            <a:pPr lvl="0"/>
            <a:r>
              <a:rPr/>
              <a:t>Em geral, amostras de tamanhos maiores possuem médias mais próximas da média populacional e menores variâncias.</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14</a:t>
            </a:r>
          </a:p>
          <a:p>
            <a:pPr lvl="0"/>
            <a:r>
              <a:rPr/>
              <a:t>A unidade de análise também pode ser a instituição em estudos multicêntricos (ex.: hospitais, clínicas) ou um estudo publicado em meta-análise (ex.: ensaios clínicos).</a:t>
            </a:r>
            <a:r>
              <a:rPr baseline="30000"/>
              <a:t>14</a:t>
            </a:r>
          </a:p>
          <a:p>
            <a:pPr lvl="0" indent="0" marL="0">
              <a:buNone/>
            </a:pP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14,15</a:t>
            </a:r>
          </a:p>
          <a:p>
            <a:pPr lvl="0" indent="0" marL="0">
              <a:buNone/>
            </a:pP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12</a:t>
            </a:r>
          </a:p>
          <a:p>
            <a:pPr lvl="0"/>
            <a:r>
              <a:rPr/>
              <a:t>Não-probabilísticas ou intencionais:</a:t>
            </a:r>
            <a:r>
              <a:rPr baseline="30000"/>
              <a:t>12</a:t>
            </a:r>
          </a:p>
          <a:p>
            <a:pPr lvl="1"/>
            <a:r>
              <a:rPr/>
              <a:t>Bola de neve.</a:t>
            </a:r>
          </a:p>
          <a:p>
            <a:pPr lvl="1"/>
            <a:r>
              <a:rPr/>
              <a:t>Conveniência.</a:t>
            </a:r>
          </a:p>
          <a:p>
            <a:pPr lvl="1"/>
            <a:r>
              <a:rPr/>
              <a:t>Participantes encaminhados</a:t>
            </a:r>
          </a:p>
          <a:p>
            <a:pPr lvl="0"/>
            <a:r>
              <a:rPr/>
              <a:t>Probabilísticas:</a:t>
            </a:r>
            <a:r>
              <a:rPr baseline="30000"/>
              <a:t>12</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13</a:t>
            </a:r>
          </a:p>
          <a:p>
            <a:pPr lvl="0"/>
            <a:r>
              <a:rPr/>
              <a:t>O procedimento é repetido várias vezes para usar a variabilidade dos resultados para obter um intervalo de confiança do parâmetro.</a:t>
            </a:r>
            <a:r>
              <a:rPr baseline="30000"/>
              <a:t>13</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13</a:t>
            </a:r>
          </a:p>
          <a:p>
            <a:pPr lvl="0"/>
            <a:r>
              <a:rPr/>
              <a:t>Procedimentos de reamostragem produzem um conjunto de observações escolhidas aleatoriamente da amostra, igualmente representativo da população original.</a:t>
            </a:r>
            <a:r>
              <a:rPr baseline="30000"/>
              <a:t>13</a:t>
            </a:r>
          </a:p>
          <a:p>
            <a:pPr lvl="0"/>
            <a:r>
              <a:rPr/>
              <a:t>Procedimentos de reamostragem permitem estimar o erro-padrão e intervalos de confiança sem a necessidade de tais suposições, sendo, portanto, um conjunto de procedimentos não-paramétricos.</a:t>
            </a:r>
            <a:r>
              <a:rPr baseline="30000"/>
              <a:t>13</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13</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Subamostragem e superamostragem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subamostragem?</a:t>
            </a:r>
          </a:p>
          <a:p>
            <a:pPr lvl="0"/>
            <a:r>
              <a:rPr/>
              <a:t>.[REF]</a:t>
            </a:r>
          </a:p>
          <a:p>
            <a:pPr lvl="0" indent="0" marL="0">
              <a:buNone/>
            </a:pPr>
          </a:p>
          <a:p>
            <a:pPr lvl="0" indent="0" marL="0">
              <a:spcBef>
                <a:spcPts val="3000"/>
              </a:spcBef>
              <a:buNone/>
            </a:pPr>
            <a:r>
              <a:rPr b="1"/>
              <a:t>O que é superamostragem?</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16,17</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18</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19–21</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19</a:t>
            </a:r>
          </a:p>
          <a:p>
            <a:pPr lvl="0"/>
            <a:r>
              <a:rPr/>
              <a:t>A reprodutibilidade não é apenas uma questão metodológica, mas também ética, uma vez que pode envolver mal práticas científicas como fabricação e/ou falsificação de dados.</a:t>
            </a:r>
            <a:r>
              <a:rPr baseline="30000"/>
              <a:t>19</a:t>
            </a:r>
          </a:p>
          <a:p>
            <a:pPr lvl="0"/>
            <a:r>
              <a:rPr/>
              <a:t>Reprodutibilidade pode ser considerada um padrão mínimo em pesquisa científica.</a:t>
            </a:r>
            <a:r>
              <a:rPr baseline="30000"/>
              <a:t>20</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20,21</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12</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22</a:t>
            </a:r>
          </a:p>
          <a:p>
            <a:pPr lvl="0" indent="0" marL="0">
              <a:buNone/>
            </a:pPr>
          </a:p>
          <a:p>
            <a:pPr lvl="0" indent="0" marL="0">
              <a:spcBef>
                <a:spcPts val="3000"/>
              </a:spcBef>
              <a:buNone/>
            </a:pPr>
            <a:r>
              <a:rPr b="1"/>
              <a:t>O que é o paradoxo de Berkson?</a:t>
            </a:r>
          </a:p>
          <a:p>
            <a:pPr lvl="0"/>
            <a:r>
              <a:rPr/>
              <a:t>.</a:t>
            </a:r>
            <a:r>
              <a:rPr baseline="30000"/>
              <a:t>23</a:t>
            </a:r>
          </a:p>
          <a:p>
            <a:pPr lvl="0" indent="0" marL="0">
              <a:buNone/>
            </a:pPr>
          </a:p>
          <a:p>
            <a:pPr lvl="0" indent="0" marL="0">
              <a:spcBef>
                <a:spcPts val="3000"/>
              </a:spcBef>
              <a:buNone/>
            </a:pPr>
            <a:r>
              <a:rPr b="1"/>
              <a:t>O que é o paradoxo de Ellsberg?</a:t>
            </a:r>
          </a:p>
          <a:p>
            <a:pPr lvl="0"/>
            <a:r>
              <a:rPr/>
              <a:t>.</a:t>
            </a:r>
            <a:r>
              <a:rPr baseline="30000"/>
              <a:t>24</a:t>
            </a:r>
          </a:p>
          <a:p>
            <a:pPr lvl="0" indent="0" marL="0">
              <a:buNone/>
            </a:pPr>
          </a:p>
          <a:p>
            <a:pPr lvl="0" indent="0" marL="0">
              <a:spcBef>
                <a:spcPts val="3000"/>
              </a:spcBef>
              <a:buNone/>
            </a:pPr>
            <a:r>
              <a:rPr b="1"/>
              <a:t>O que é o paradoxo de Freedman?</a:t>
            </a:r>
          </a:p>
          <a:p>
            <a:pPr lvl="0"/>
            <a:r>
              <a:rPr/>
              <a:t>.</a:t>
            </a:r>
            <a:r>
              <a:rPr baseline="30000"/>
              <a:t>25,26</a:t>
            </a:r>
          </a:p>
          <a:p>
            <a:pPr lvl="0" indent="0" marL="0">
              <a:buNone/>
            </a:pPr>
          </a:p>
          <a:p>
            <a:pPr lvl="0" indent="0" marL="0">
              <a:spcBef>
                <a:spcPts val="3000"/>
              </a:spcBef>
              <a:buNone/>
            </a:pPr>
            <a:r>
              <a:rPr b="1"/>
              <a:t>O que é o paradoxo de Hand?</a:t>
            </a:r>
          </a:p>
          <a:p>
            <a:pPr lvl="0"/>
            <a:r>
              <a:rPr/>
              <a:t>.</a:t>
            </a:r>
            <a:r>
              <a:rPr baseline="30000"/>
              <a:t>27</a:t>
            </a:r>
          </a:p>
          <a:p>
            <a:pPr lvl="0" indent="0" marL="0">
              <a:buNone/>
            </a:pPr>
          </a:p>
          <a:p>
            <a:pPr lvl="0" indent="0" marL="0">
              <a:spcBef>
                <a:spcPts val="3000"/>
              </a:spcBef>
              <a:buNone/>
            </a:pPr>
            <a:r>
              <a:rPr b="1"/>
              <a:t>O que é o paradoxo de Lindley?</a:t>
            </a:r>
          </a:p>
          <a:p>
            <a:pPr lvl="0"/>
            <a:r>
              <a:rPr/>
              <a:t>.</a:t>
            </a:r>
            <a:r>
              <a:rPr baseline="30000"/>
              <a:t>28</a:t>
            </a:r>
          </a:p>
          <a:p>
            <a:pPr lvl="0" indent="0" marL="0">
              <a:buNone/>
            </a:pPr>
          </a:p>
          <a:p>
            <a:pPr lvl="0" indent="0" marL="0">
              <a:spcBef>
                <a:spcPts val="3000"/>
              </a:spcBef>
              <a:buNone/>
            </a:pPr>
            <a:r>
              <a:rPr b="1"/>
              <a:t>O que é o paradoxo de Lord?</a:t>
            </a:r>
          </a:p>
          <a:p>
            <a:pPr lvl="0"/>
            <a:r>
              <a:rPr/>
              <a:t>.</a:t>
            </a:r>
            <a:r>
              <a:rPr baseline="30000"/>
              <a:t>29,30</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31,32</a:t>
            </a:r>
          </a:p>
          <a:p>
            <a:pPr lvl="0" indent="0" marL="0">
              <a:buNone/>
            </a:pPr>
          </a:p>
          <a:p>
            <a:pPr lvl="0" indent="0" marL="0">
              <a:spcBef>
                <a:spcPts val="3000"/>
              </a:spcBef>
              <a:buNone/>
            </a:pPr>
            <a:r>
              <a:rPr b="1"/>
              <a:t>O que é o paradoxo de Stein?</a:t>
            </a:r>
          </a:p>
          <a:p>
            <a:pPr lvl="0"/>
            <a:r>
              <a:rPr/>
              <a:t>.</a:t>
            </a:r>
            <a:r>
              <a:rPr baseline="30000"/>
              <a:t>33</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caixa de Bertrand?</a:t>
            </a:r>
          </a:p>
          <a:p>
            <a:pPr lvl="0"/>
            <a:r>
              <a:rPr/>
              <a:t>.[REF]</a:t>
            </a:r>
          </a:p>
          <a:p>
            <a:pPr lvl="0" indent="0" marL="0">
              <a:buNone/>
            </a:pPr>
          </a:p>
          <a:p>
            <a:pPr lvl="0" indent="0" marL="0">
              <a:spcBef>
                <a:spcPts val="3000"/>
              </a:spcBef>
              <a:buNone/>
            </a:pPr>
            <a:r>
              <a:rPr b="1"/>
              <a:t>O que é o paradoxo do elevador?</a:t>
            </a:r>
          </a:p>
          <a:p>
            <a:pPr lvl="0"/>
            <a:r>
              <a:rPr/>
              <a:t>.</a:t>
            </a:r>
            <a:r>
              <a:rPr baseline="30000"/>
              <a:t>34</a:t>
            </a:r>
          </a:p>
          <a:p>
            <a:pPr lvl="0" indent="0" marL="0">
              <a:buNone/>
            </a:pPr>
          </a:p>
          <a:p>
            <a:pPr lvl="0" indent="0" marL="0">
              <a:spcBef>
                <a:spcPts val="3000"/>
              </a:spcBef>
              <a:buNone/>
            </a:pPr>
            <a:r>
              <a:rPr b="1"/>
              <a:t>O que é o paradoxo da amizade?</a:t>
            </a:r>
          </a:p>
          <a:p>
            <a:pPr lvl="0"/>
            <a:r>
              <a:rPr/>
              <a:t>.</a:t>
            </a:r>
            <a:r>
              <a:rPr baseline="30000"/>
              <a:t>35</a:t>
            </a:r>
          </a:p>
          <a:p>
            <a:pPr lvl="0" indent="0" marL="0">
              <a:buNone/>
            </a:pPr>
          </a:p>
          <a:p>
            <a:pPr lvl="0" indent="0" marL="0">
              <a:spcBef>
                <a:spcPts val="3000"/>
              </a:spcBef>
              <a:buNone/>
            </a:pPr>
            <a:r>
              <a:rPr b="1"/>
              <a:t>O que é o paradoxo do menino ou menina?</a:t>
            </a:r>
          </a:p>
          <a:p>
            <a:pPr lvl="0"/>
            <a:r>
              <a:rPr/>
              <a:t>.</a:t>
            </a:r>
            <a:r>
              <a:rPr baseline="30000"/>
              <a:t>34</a:t>
            </a:r>
          </a:p>
          <a:p>
            <a:pPr lvl="0" indent="0" marL="0">
              <a:buNone/>
            </a:pPr>
          </a:p>
          <a:p>
            <a:pPr lvl="0" indent="0" marL="0">
              <a:spcBef>
                <a:spcPts val="3000"/>
              </a:spcBef>
              <a:buNone/>
            </a:pPr>
            <a:r>
              <a:rPr b="1"/>
              <a:t>O que é o paradoxo do teste surpresa?</a:t>
            </a:r>
          </a:p>
          <a:p>
            <a:pPr lvl="0"/>
            <a:r>
              <a:rPr/>
              <a:t>.[REF]</a:t>
            </a:r>
          </a:p>
          <a:p>
            <a:pPr lvl="0" indent="0" marL="0">
              <a:buNone/>
            </a:pPr>
          </a:p>
          <a:p>
            <a:pPr lvl="0" indent="0" marL="0">
              <a:spcBef>
                <a:spcPts val="3000"/>
              </a:spcBef>
              <a:buNone/>
            </a:pPr>
            <a:r>
              <a:rPr b="1"/>
              <a:t>O que é o paradoxo do nó da gravata?</a:t>
            </a:r>
          </a:p>
          <a:p>
            <a:pPr lvl="0"/>
            <a:r>
              <a:rPr/>
              <a:t>.[REF]</a:t>
            </a:r>
          </a:p>
          <a:p>
            <a:pPr lvl="0" indent="0" marL="0">
              <a:buNone/>
            </a:pPr>
          </a:p>
          <a:p>
            <a:pPr lvl="0" indent="0" marL="0">
              <a:spcBef>
                <a:spcPts val="3000"/>
              </a:spcBef>
              <a:buNone/>
            </a:pPr>
            <a:r>
              <a:rPr b="1"/>
              <a:t>O que é o paradoxo da Bela Adormecida?</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de código aberto com linguagem computacional direcionada para análise estatística.</a:t>
            </a:r>
            <a:r>
              <a:rPr baseline="30000"/>
              <a:t>36,37</a:t>
            </a:r>
          </a:p>
          <a:p>
            <a:pPr lvl="0"/>
            <a:r>
              <a:rPr/>
              <a:t>R version 4.3.3 (2024-02-29) está disponível gratuitamente em </a:t>
            </a:r>
            <a:r>
              <a:rPr>
                <a:hlinkClick r:id="rId2"/>
              </a:rPr>
              <a:t>Comprehensive R Archive Network (CRAN)</a:t>
            </a:r>
            <a:r>
              <a:rPr/>
              <a:t>.</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37,38</a:t>
            </a:r>
          </a:p>
          <a:p>
            <a:pPr lvl="0"/>
            <a:r>
              <a:rPr/>
              <a:t>O ambiente do RStudio é dividido em paineis:</a:t>
            </a:r>
          </a:p>
          <a:p>
            <a:pPr lvl="1"/>
            <a:r>
              <a:rPr i="1"/>
              <a:t>Source/Script editor</a:t>
            </a:r>
            <a:r>
              <a:rPr/>
              <a:t>: para edição de R scripts.</a:t>
            </a:r>
            <a:r>
              <a:rPr baseline="30000"/>
              <a:t>37</a:t>
            </a:r>
          </a:p>
          <a:p>
            <a:pPr lvl="1"/>
            <a:r>
              <a:rPr i="1"/>
              <a:t>Console</a:t>
            </a:r>
            <a:r>
              <a:rPr/>
              <a:t>: para execução de códigos simples, .</a:t>
            </a:r>
            <a:r>
              <a:rPr baseline="30000"/>
              <a:t>37</a:t>
            </a:r>
          </a:p>
          <a:p>
            <a:pPr lvl="1"/>
            <a:r>
              <a:rPr i="1"/>
              <a:t>Environments</a:t>
            </a:r>
            <a:r>
              <a:rPr/>
              <a:t>: para visualização de objetos criados durante a sessão de trabalho.</a:t>
            </a:r>
            <a:r>
              <a:rPr baseline="30000"/>
              <a:t>37</a:t>
            </a:r>
          </a:p>
          <a:p>
            <a:pPr lvl="1"/>
            <a:r>
              <a:rPr i="1"/>
              <a:t>Output</a:t>
            </a:r>
            <a:r>
              <a:rPr/>
              <a:t>: para visualização de gráficos criados durante a sessão de trabalho.</a:t>
            </a:r>
            <a:r>
              <a:rPr baseline="30000"/>
              <a:t>37</a:t>
            </a:r>
          </a:p>
          <a:p>
            <a:pPr lvl="0" indent="0" marL="0">
              <a:buNone/>
            </a:pPr>
          </a:p>
        </p:txBody>
      </p:sp>
      <p:pic>
        <p:nvPicPr>
          <p:cNvPr descr="images/RStudioConsole.jpeg" id="4" name="Picture 1"/>
          <p:cNvPicPr>
            <a:picLocks noGrp="1" noChangeAspect="1"/>
          </p:cNvPicPr>
          <p:nvPr/>
        </p:nvPicPr>
        <p:blipFill>
          <a:blip r:embed="rId3"/>
          <a:stretch>
            <a:fillRect/>
          </a:stretch>
        </p:blipFill>
        <p:spPr bwMode="auto">
          <a:xfrm>
            <a:off x="2997200" y="876300"/>
            <a:ext cx="61976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Interface do RStudio. Fonte: </a:t>
            </a:r>
            <a:r>
              <a:rPr>
                <a:hlinkClick r:id="rId4"/>
              </a:rPr>
              <a:t>https://docs.posit.co/ide/user/</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37,38</a:t>
            </a:r>
          </a:p>
          <a:p>
            <a:pPr lvl="0"/>
            <a:r>
              <a:rPr/>
              <a:t>RStudio está disponível gratuitamente em </a:t>
            </a:r>
            <a:r>
              <a:rPr>
                <a:hlinkClick r:id="rId5"/>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a:t>
            </a:r>
            <a:r>
              <a:rPr>
                <a:hlinkClick r:id="rId6"/>
              </a:rPr>
              <a:t>Comprehensive R Archive Network (CRAN)</a:t>
            </a:r>
            <a:r>
              <a:rPr/>
              <a:t>.</a:t>
            </a:r>
            <a:r>
              <a:rPr baseline="30000"/>
              <a:t>21</a:t>
            </a:r>
          </a:p>
          <a:p>
            <a:pPr lvl="0" indent="0" marL="0">
              <a:buNone/>
            </a:pPr>
          </a:p>
          <a:p>
            <a:pPr lvl="0" indent="0" marL="0">
              <a:spcBef>
                <a:spcPts val="3000"/>
              </a:spcBef>
              <a:buNone/>
            </a:pPr>
            <a:r>
              <a:rPr b="1"/>
              <a:t>Que programas de computador podem ser usados para análise estatística com R?</a:t>
            </a:r>
          </a:p>
          <a:p>
            <a:pPr lvl="0"/>
            <a:r>
              <a:rPr>
                <a:hlinkClick r:id="rId7"/>
              </a:rPr>
              <a:t>JASP</a:t>
            </a:r>
            <a:r>
              <a:rPr/>
              <a:t>.</a:t>
            </a:r>
            <a:r>
              <a:rPr baseline="30000"/>
              <a:t>39</a:t>
            </a:r>
          </a:p>
          <a:p>
            <a:pPr lvl="0"/>
            <a:r>
              <a:rPr>
                <a:hlinkClick r:id="rId8"/>
              </a:rPr>
              <a:t>jamovi</a:t>
            </a:r>
            <a:r>
              <a:rPr/>
              <a:t>.</a:t>
            </a:r>
            <a:r>
              <a:rPr baseline="30000"/>
              <a:t>40</a:t>
            </a:r>
          </a:p>
          <a:p>
            <a:pPr lvl="0"/>
            <a:r>
              <a:rPr>
                <a:hlinkClick r:id="rId9"/>
              </a:rPr>
              <a:t>BlueSky</a:t>
            </a:r>
            <a:r>
              <a:rPr/>
              <a:t>.</a:t>
            </a:r>
          </a:p>
          <a:p>
            <a:pPr lvl="0" indent="0" marL="0">
              <a:buNone/>
            </a:pPr>
          </a:p>
          <a:p>
            <a:pPr lvl="0" indent="0" marL="0">
              <a:buNone/>
            </a:pPr>
            <a:r>
              <a:rPr/>
              <a:t>Os pacotes </a:t>
            </a:r>
            <a:r>
              <a:rPr i="1"/>
              <a:t>jmv</a:t>
            </a:r>
            <a:r>
              <a:rPr baseline="30000"/>
              <a:t>41</a:t>
            </a:r>
            <a:r>
              <a:rPr/>
              <a:t> e </a:t>
            </a:r>
            <a:r>
              <a:rPr i="1"/>
              <a:t>jmvconnect</a:t>
            </a:r>
            <a:r>
              <a:rPr baseline="30000"/>
              <a:t>42</a:t>
            </a:r>
            <a:r>
              <a:rPr/>
              <a:t> fornecem funções para análise descritiva e inferencial com interface com jamovi.</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43</a:t>
            </a:r>
          </a:p>
          <a:p>
            <a:pPr lvl="0"/>
            <a:r>
              <a:rPr/>
              <a:t>Scripts permitem ao usuário se concentrar nas tarefas mais importantes da computação e utilizar pacotes ou bibliotecas para executar as funções mais básicas com maior eficiência.</a:t>
            </a:r>
            <a:r>
              <a:rPr baseline="30000"/>
              <a:t>43</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O que são pacotes?</a:t>
            </a:r>
          </a:p>
          <a:p>
            <a:pPr lvl="0"/>
            <a:r>
              <a:rPr/>
              <a:t>Pacotes são conjuntos de scripts programados pela comunidade e compartilhados para uso público.</a:t>
            </a:r>
            <a:r>
              <a:rPr baseline="30000"/>
              <a:t>37</a:t>
            </a:r>
          </a:p>
          <a:p>
            <a:pPr lvl="0"/>
            <a:r>
              <a:rPr/>
              <a:t>Os pacotes ficam armazenados no </a:t>
            </a:r>
            <a:r>
              <a:rPr>
                <a:hlinkClick r:id="rId3"/>
              </a:rPr>
              <a:t>Comprehensive R Archive Network (CRAN)</a:t>
            </a:r>
            <a:r>
              <a:rPr/>
              <a:t> e podem ser instalados diretamente no RStudio.</a:t>
            </a:r>
            <a:r>
              <a:rPr baseline="30000"/>
              <a:t>37</a:t>
            </a:r>
          </a:p>
          <a:p>
            <a:pPr lvl="0"/>
            <a:r>
              <a:rPr/>
              <a:t>Na mais recente atualização deste livro, o </a:t>
            </a:r>
            <a:r>
              <a:rPr>
                <a:hlinkClick r:id="rId4"/>
              </a:rPr>
              <a:t>Comprehensive R Archive Network (CRAN)</a:t>
            </a:r>
            <a:r>
              <a:rPr/>
              <a:t> possui 350982 pacotes disponíveis.</a:t>
            </a:r>
            <a:r>
              <a:rPr baseline="30000"/>
              <a:t>37</a:t>
            </a:r>
          </a:p>
          <a:p>
            <a:pPr lvl="0" indent="0" marL="0">
              <a:buNone/>
            </a:pPr>
          </a:p>
          <a:p>
            <a:pPr lvl="0" indent="0" marL="0">
              <a:buNone/>
            </a:pPr>
            <a:r>
              <a:rPr/>
              <a:t>O pacote </a:t>
            </a:r>
            <a:r>
              <a:rPr i="1"/>
              <a:t>utils</a:t>
            </a:r>
            <a:r>
              <a:rPr baseline="30000"/>
              <a:t>44</a:t>
            </a:r>
            <a:r>
              <a:rPr/>
              <a:t> fornece a função </a:t>
            </a:r>
            <a:r>
              <a:rPr i="1">
                <a:hlinkClick r:id="rId5"/>
              </a:rPr>
              <a:t>install.packages</a:t>
            </a:r>
            <a:r>
              <a:rPr/>
              <a:t> para instalar os pacotes no computador.</a:t>
            </a:r>
          </a:p>
          <a:p>
            <a:pPr lvl="0" indent="0" marL="0">
              <a:buNone/>
            </a:pPr>
          </a:p>
          <a:p>
            <a:pPr lvl="0" indent="0" marL="0">
              <a:buNone/>
            </a:pPr>
            <a:r>
              <a:rPr/>
              <a:t>O pacote </a:t>
            </a:r>
            <a:r>
              <a:rPr i="1"/>
              <a:t>utils</a:t>
            </a:r>
            <a:r>
              <a:rPr baseline="30000"/>
              <a:t>44</a:t>
            </a:r>
            <a:r>
              <a:rPr/>
              <a:t> fornece a função </a:t>
            </a:r>
            <a:r>
              <a:rPr i="1">
                <a:hlinkClick r:id="rId6"/>
              </a:rPr>
              <a:t>library</a:t>
            </a:r>
            <a:r>
              <a:rPr/>
              <a:t> para carregar os pacotes instalados no computador.</a:t>
            </a:r>
          </a:p>
          <a:p>
            <a:pPr lvl="0" indent="0" marL="0">
              <a:buNone/>
            </a:pPr>
          </a:p>
          <a:p>
            <a:pPr lvl="0" indent="0" marL="0">
              <a:buNone/>
            </a:pPr>
            <a:r>
              <a:rPr/>
              <a:t>O pacote </a:t>
            </a:r>
            <a:r>
              <a:rPr i="1"/>
              <a:t>utils</a:t>
            </a:r>
            <a:r>
              <a:rPr baseline="30000"/>
              <a:t>44</a:t>
            </a:r>
            <a:r>
              <a:rPr/>
              <a:t> fornece a função </a:t>
            </a:r>
            <a:r>
              <a:rPr i="1">
                <a:hlinkClick r:id="rId7"/>
              </a:rPr>
              <a:t>require</a:t>
            </a:r>
            <a:r>
              <a:rPr/>
              <a:t> para indicar se o pacote requisitado está disponível.</a:t>
            </a:r>
          </a:p>
          <a:p>
            <a:pPr lvl="0" indent="0" marL="0">
              <a:buNone/>
            </a:pPr>
          </a:p>
          <a:p>
            <a:pPr lvl="0" indent="0" marL="0">
              <a:buNone/>
            </a:pPr>
            <a:r>
              <a:rPr/>
              <a:t>O pacote </a:t>
            </a:r>
            <a:r>
              <a:rPr i="1"/>
              <a:t>utils</a:t>
            </a:r>
            <a:r>
              <a:rPr baseline="30000"/>
              <a:t>44</a:t>
            </a:r>
            <a:r>
              <a:rPr/>
              <a:t> fornece a função </a:t>
            </a:r>
            <a:r>
              <a:rPr i="1">
                <a:hlinkClick r:id="rId8"/>
              </a:rPr>
              <a:t>installed.packages</a:t>
            </a:r>
            <a:r>
              <a:rPr/>
              <a:t> para listar os pacotes instalados no computador.</a:t>
            </a:r>
          </a:p>
          <a:p>
            <a:pPr lvl="0" indent="0" marL="0">
              <a:buNone/>
            </a:pPr>
          </a:p>
          <a:p>
            <a:pPr lvl="0" indent="0" marL="0">
              <a:buNone/>
            </a:pPr>
            <a:r>
              <a:rPr/>
              <a:t>O pacote </a:t>
            </a:r>
            <a:r>
              <a:rPr i="1"/>
              <a:t>utils</a:t>
            </a:r>
            <a:r>
              <a:rPr baseline="30000"/>
              <a:t>44</a:t>
            </a:r>
            <a:r>
              <a:rPr/>
              <a:t> fornece a função </a:t>
            </a:r>
            <a:r>
              <a:rPr i="1">
                <a:hlinkClick r:id="rId9"/>
              </a:rPr>
              <a:t>update.packages</a:t>
            </a:r>
            <a:r>
              <a:rPr/>
              <a:t> para atualizar os pacotes instalados no computador.</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45</a:t>
            </a:r>
          </a:p>
          <a:p>
            <a:pPr lvl="0"/>
            <a:r>
              <a:rPr/>
              <a:t>Defina os tipos de variáveis adequadamente no banco de dados.</a:t>
            </a:r>
            <a:r>
              <a:rPr baseline="30000"/>
              <a:t>45</a:t>
            </a:r>
          </a:p>
          <a:p>
            <a:pPr lvl="0"/>
            <a:r>
              <a:rPr/>
              <a:t>Defina constantes - isto é, variáveis de valor fixo - ao invés de digitar valores.</a:t>
            </a:r>
            <a:r>
              <a:rPr baseline="30000"/>
              <a:t>45</a:t>
            </a:r>
          </a:p>
          <a:p>
            <a:pPr lvl="0"/>
            <a:r>
              <a:rPr/>
              <a:t>Use e cite os pacotes disponíveis para suas análises.</a:t>
            </a:r>
            <a:r>
              <a:rPr baseline="30000"/>
              <a:t>45</a:t>
            </a:r>
          </a:p>
          <a:p>
            <a:pPr lvl="0"/>
            <a:r>
              <a:rPr/>
              <a:t>Controle as versões do script.</a:t>
            </a:r>
            <a:r>
              <a:rPr baseline="30000"/>
              <a:t>45,46</a:t>
            </a:r>
          </a:p>
          <a:p>
            <a:pPr lvl="0"/>
            <a:r>
              <a:rPr/>
              <a:t>Teste o script antes de sua utilização.</a:t>
            </a:r>
            <a:r>
              <a:rPr baseline="30000"/>
              <a:t>45</a:t>
            </a:r>
          </a:p>
          <a:p>
            <a:pPr lvl="0"/>
            <a:r>
              <a:rPr/>
              <a:t>Conduza revisão por pares do código durante a redação (digitação em dupla).</a:t>
            </a:r>
            <a:r>
              <a:rPr baseline="30000"/>
              <a:t>45</a:t>
            </a:r>
          </a:p>
          <a:p>
            <a:pPr lvl="0" indent="0" marL="0">
              <a:buNone/>
            </a:pPr>
          </a:p>
          <a:p>
            <a:pPr lvl="0" indent="0" marL="0">
              <a:buNone/>
            </a:pPr>
            <a:r>
              <a:rPr/>
              <a:t>O pacote </a:t>
            </a:r>
            <a:r>
              <a:rPr i="1"/>
              <a:t>formatR</a:t>
            </a:r>
            <a:r>
              <a:rPr baseline="30000"/>
              <a:t>47</a:t>
            </a:r>
            <a:r>
              <a:rPr/>
              <a:t> fornece a função </a:t>
            </a:r>
            <a:r>
              <a:rPr i="1">
                <a:hlinkClick r:id="rId10"/>
              </a:rPr>
              <a:t>tidy_source</a:t>
            </a:r>
            <a:r>
              <a:rPr/>
              <a:t> para formatar um R script.</a:t>
            </a:r>
          </a:p>
          <a:p>
            <a:pPr lvl="0" indent="0" marL="0">
              <a:buNone/>
            </a:pPr>
          </a:p>
          <a:p>
            <a:pPr lvl="0" indent="0" marL="0">
              <a:buNone/>
            </a:pPr>
            <a:r>
              <a:rPr/>
              <a:t>O pacote </a:t>
            </a:r>
            <a:r>
              <a:rPr i="1"/>
              <a:t>styler</a:t>
            </a:r>
            <a:r>
              <a:rPr baseline="30000"/>
              <a:t>48</a:t>
            </a:r>
            <a:r>
              <a:rPr/>
              <a:t> fornece a função </a:t>
            </a:r>
            <a:r>
              <a:rPr i="1">
                <a:hlinkClick r:id="rId11"/>
              </a:rPr>
              <a:t>style_file</a:t>
            </a:r>
            <a:r>
              <a:rPr/>
              <a:t> para formatar um R script.</a:t>
            </a:r>
          </a:p>
          <a:p>
            <a:pPr lvl="0" indent="0" marL="0">
              <a:buNone/>
            </a:pPr>
          </a:p>
          <a:p>
            <a:pPr lvl="0" indent="0" marL="0">
              <a:buNone/>
            </a:pPr>
            <a:r>
              <a:rPr/>
              <a:t>O pacote </a:t>
            </a:r>
            <a:r>
              <a:rPr i="1"/>
              <a:t>lintr</a:t>
            </a:r>
            <a:r>
              <a:rPr baseline="30000"/>
              <a:t>49</a:t>
            </a:r>
            <a:r>
              <a:rPr/>
              <a:t> fornece a função </a:t>
            </a:r>
            <a:r>
              <a:rPr i="1">
                <a:hlinkClick r:id="rId12"/>
              </a:rPr>
              <a:t>lint</a:t>
            </a:r>
            <a:r>
              <a:rPr/>
              <a:t> para verificar a adesão de um script a um determinado estilo, identificando erros de sintaxe e possíveis problemas semânticos.</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43</a:t>
            </a:r>
          </a:p>
          <a:p>
            <a:pPr lvl="0"/>
            <a:r>
              <a:rPr/>
              <a:t>O trabalho com RMarkdown</a:t>
            </a:r>
            <a:r>
              <a:rPr baseline="30000"/>
              <a:t>50</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51</a:t>
            </a:r>
          </a:p>
          <a:p>
            <a:pPr lvl="0"/>
            <a:r>
              <a:rPr/>
              <a:t>O RMarkdown</a:t>
            </a:r>
            <a:r>
              <a:rPr baseline="30000"/>
              <a:t>50</a:t>
            </a:r>
            <a:r>
              <a:rPr/>
              <a:t> foi projetado especificamente para relatórios dinâmicos onde a análise é realizada em R e oferece uma flexibilidade incrível por meio de uma linguagem de marcação.</a:t>
            </a:r>
            <a:r>
              <a:rPr baseline="30000"/>
              <a:t>21</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21</a:t>
            </a: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43</a:t>
            </a:r>
          </a:p>
          <a:p>
            <a:pPr lvl="0" indent="0" marL="0">
              <a:buNone/>
            </a:pPr>
          </a:p>
          <a:p>
            <a:pPr lvl="0" indent="0" marL="0">
              <a:buNone/>
            </a:pPr>
            <a:r>
              <a:rPr/>
              <a:t>O pacote </a:t>
            </a:r>
            <a:r>
              <a:rPr i="1"/>
              <a:t>rmarkdown</a:t>
            </a:r>
            <a:r>
              <a:rPr baseline="30000"/>
              <a:t>52</a:t>
            </a:r>
            <a:r>
              <a:rPr/>
              <a:t> fornece a função </a:t>
            </a:r>
            <a:r>
              <a:rPr i="1">
                <a:hlinkClick r:id="rId2"/>
              </a:rPr>
              <a:t>render</a:t>
            </a:r>
            <a:r>
              <a:rPr/>
              <a:t> para criar manuscritos reprodutíveis a partir de arquivos .Rmd.</a:t>
            </a:r>
          </a:p>
          <a:p>
            <a:pPr lvl="0" indent="0" marL="0">
              <a:buNone/>
            </a:pPr>
          </a:p>
          <a:p>
            <a:pPr lvl="0" indent="0" marL="0">
              <a:buNone/>
            </a:pPr>
            <a:r>
              <a:rPr/>
              <a:t>O pacote </a:t>
            </a:r>
            <a:r>
              <a:rPr i="1"/>
              <a:t>bookdown</a:t>
            </a:r>
            <a:r>
              <a:rPr baseline="30000"/>
              <a:t>53</a:t>
            </a:r>
            <a:r>
              <a:rPr/>
              <a:t> fornece as funções </a:t>
            </a:r>
            <a:r>
              <a:rPr i="1">
                <a:hlinkClick r:id="rId3"/>
              </a:rPr>
              <a:t>gitbook</a:t>
            </a:r>
            <a:r>
              <a:rPr/>
              <a:t>, </a:t>
            </a:r>
            <a:r>
              <a:rPr i="1">
                <a:hlinkClick r:id="rId4"/>
              </a:rPr>
              <a:t>pdf_book</a:t>
            </a:r>
            <a:r>
              <a:rPr/>
              <a:t>, </a:t>
            </a:r>
            <a:r>
              <a:rPr i="1">
                <a:hlinkClick r:id="rId5"/>
              </a:rPr>
              <a:t>epub_book</a:t>
            </a:r>
            <a:r>
              <a:rPr/>
              <a:t> e </a:t>
            </a:r>
            <a:r>
              <a:rPr i="1">
                <a:hlinkClick r:id="rId6"/>
              </a:rPr>
              <a:t>html_document2</a:t>
            </a:r>
            <a:r>
              <a:rPr/>
              <a:t> para criar documentos reprodutíveis em diversos formatos (Git, PDF, EPUB e HTML, respectivamente).</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21</a:t>
            </a:r>
          </a:p>
          <a:p>
            <a:pPr lvl="0"/>
            <a:r>
              <a:rPr/>
              <a:t>Ao trabalhar com relatórios dinâmicos, é possível extrair o mesmo script usado para análise estatística. Os documentos podem ser compilados em vários formatos de saída e salvos como DOCX, PPTX e PDF.</a:t>
            </a:r>
            <a:r>
              <a:rPr baseline="30000"/>
              <a:t>21</a:t>
            </a:r>
          </a:p>
          <a:p>
            <a:pPr lvl="0"/>
            <a:r>
              <a:rPr/>
              <a:t>Muitos erros de análise poderiam ser evitados com a adoção de boas práticas de programação em manuscritos reproduzíveis.</a:t>
            </a:r>
            <a:r>
              <a:rPr baseline="30000"/>
              <a:t>54</a:t>
            </a:r>
          </a:p>
          <a:p>
            <a:pPr lvl="0" indent="0" marL="0">
              <a:buNone/>
            </a:pPr>
          </a:p>
          <a:p>
            <a:pPr lvl="0" indent="0" marL="0">
              <a:buNone/>
            </a:pPr>
            <a:r>
              <a:rPr/>
              <a:t>O pacote </a:t>
            </a:r>
            <a:r>
              <a:rPr i="1"/>
              <a:t>rmarkdown</a:t>
            </a:r>
            <a:r>
              <a:rPr baseline="30000"/>
              <a:t>52</a:t>
            </a:r>
            <a:r>
              <a:rPr/>
              <a:t> fornece as funções </a:t>
            </a:r>
            <a:r>
              <a:rPr i="1">
                <a:hlinkClick r:id="rId7"/>
              </a:rPr>
              <a:t>render</a:t>
            </a:r>
            <a:r>
              <a:rPr/>
              <a:t> para criar manuscritos reprodutíveis a partir de arquivos .Rmd.</a:t>
            </a:r>
          </a:p>
          <a:p>
            <a:pPr lvl="0" indent="0" marL="0">
              <a:buNone/>
            </a:pPr>
          </a:p>
          <a:p>
            <a:pPr lvl="0" indent="0" marL="0">
              <a:buNone/>
            </a:pPr>
            <a:r>
              <a:rPr/>
              <a:t>O pacote </a:t>
            </a:r>
            <a:r>
              <a:rPr i="1"/>
              <a:t>officedown</a:t>
            </a:r>
            <a:r>
              <a:rPr baseline="30000"/>
              <a:t>55</a:t>
            </a:r>
            <a:r>
              <a:rPr/>
              <a:t> fornece as funções </a:t>
            </a:r>
            <a:r>
              <a:rPr i="1">
                <a:hlinkClick r:id="rId8"/>
              </a:rPr>
              <a:t>rdocx_document</a:t>
            </a:r>
            <a:r>
              <a:rPr/>
              <a:t> e </a:t>
            </a:r>
            <a:r>
              <a:rPr i="1">
                <a:hlinkClick r:id="rId9"/>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53</a:t>
            </a:r>
            <a:r>
              <a:rPr/>
              <a:t> fornece as funções </a:t>
            </a:r>
            <a:r>
              <a:rPr i="1">
                <a:hlinkClick r:id="rId10"/>
              </a:rPr>
              <a:t>gitbook</a:t>
            </a:r>
            <a:r>
              <a:rPr/>
              <a:t>, </a:t>
            </a:r>
            <a:r>
              <a:rPr i="1">
                <a:hlinkClick r:id="rId11"/>
              </a:rPr>
              <a:t>pdf_book</a:t>
            </a:r>
            <a:r>
              <a:rPr/>
              <a:t>, </a:t>
            </a:r>
            <a:r>
              <a:rPr i="1">
                <a:hlinkClick r:id="rId12"/>
              </a:rPr>
              <a:t>epub_book</a:t>
            </a:r>
            <a:r>
              <a:rPr/>
              <a:t> e </a:t>
            </a:r>
            <a:r>
              <a:rPr i="1">
                <a:hlinkClick r:id="rId13"/>
              </a:rPr>
              <a:t>html_document2</a:t>
            </a:r>
            <a:r>
              <a:rPr/>
              <a:t> para criar documentos reprodutíveis em diversos formatos (Git, PDF, EPUB e HTML, respectivamente).</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56</a:t>
            </a:r>
          </a:p>
          <a:p>
            <a:pPr lvl="0" indent="0" marL="0">
              <a:buNone/>
            </a:pPr>
          </a:p>
          <a:p>
            <a:pPr lvl="0" indent="0" marL="0">
              <a:buNone/>
            </a:pPr>
            <a:r>
              <a:rPr/>
              <a:t>O pacote </a:t>
            </a:r>
            <a:r>
              <a:rPr i="1"/>
              <a:t>projects</a:t>
            </a:r>
            <a:r>
              <a:rPr baseline="30000"/>
              <a:t>57</a:t>
            </a:r>
            <a:r>
              <a:rPr/>
              <a:t> fornece a função </a:t>
            </a:r>
            <a:r>
              <a:rPr i="1">
                <a:hlinkClick r:id="rId14"/>
              </a:rPr>
              <a:t>setup_projects</a:t>
            </a:r>
            <a:r>
              <a:rPr/>
              <a:t> para criar um projeto com arquivos organizados em diretórios.</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compartilhar scripts?</a:t>
            </a:r>
          </a:p>
          <a:p>
            <a:pPr lvl="0"/>
            <a:r>
              <a:rPr/>
              <a:t>Compartilhar o script — principalmente junto aos dados — pode facilitar a replicação direta do estudo, a detecção de eventuais erros de análise, a detecção de pesquisas fraudulentas.</a:t>
            </a:r>
            <a:r>
              <a:rPr baseline="30000"/>
              <a:t>58</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46</a:t>
            </a:r>
          </a:p>
          <a:p>
            <a:pPr lvl="0"/>
            <a:r>
              <a:rPr/>
              <a:t>Minimamente, partes importantes incluindo implementações de novos algoritmos e dados que permitam reproduzir um resultado importante.</a:t>
            </a:r>
            <a:r>
              <a:rPr baseline="30000"/>
              <a:t>46</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Providencie a documentação sobre seu script (ex.: arquivo README).</a:t>
            </a:r>
            <a:r>
              <a:rPr baseline="30000"/>
              <a:t>46</a:t>
            </a:r>
          </a:p>
          <a:p>
            <a:pPr lvl="0"/>
            <a:r>
              <a:rPr/>
              <a:t>Inclua a versão dos pacotes usados no seu script por meio de um script inicial para instalação de pacotes (ex.: ‘instalar.R’).</a:t>
            </a:r>
            <a:r>
              <a:rPr baseline="30000"/>
              <a:t>54</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20</a:t>
            </a:r>
          </a:p>
          <a:p>
            <a:pPr lvl="0"/>
            <a:r>
              <a:rPr/>
              <a:t>Use endereços de arquivos relativos.</a:t>
            </a:r>
            <a:r>
              <a:rPr baseline="30000"/>
              <a:t>54</a:t>
            </a:r>
          </a:p>
          <a:p>
            <a:pPr lvl="0"/>
            <a:r>
              <a:rPr/>
              <a:t>Crie links persistentes para versões do seu script.</a:t>
            </a:r>
            <a:r>
              <a:rPr baseline="30000"/>
              <a:t>46</a:t>
            </a:r>
          </a:p>
          <a:p>
            <a:pPr lvl="0"/>
            <a:r>
              <a:rPr/>
              <a:t>Defina uma semente para o gerador de números aleatórios em scripts com métodos computacionais que dependem da geração de números pseudoaleatórios.</a:t>
            </a:r>
            <a:r>
              <a:rPr baseline="30000"/>
              <a:t>20</a:t>
            </a:r>
          </a:p>
          <a:p>
            <a:pPr lvl="0" indent="0" marL="0">
              <a:buNone/>
            </a:pPr>
          </a:p>
          <a:p>
            <a:pPr lvl="0" indent="0" marL="0">
              <a:buNone/>
            </a:pPr>
            <a:r>
              <a:rPr/>
              <a:t>O pacote </a:t>
            </a:r>
            <a:r>
              <a:rPr i="1"/>
              <a:t>base</a:t>
            </a:r>
            <a:r>
              <a:rPr baseline="30000"/>
              <a:t>59</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Escolha uma </a:t>
            </a:r>
            <a:r>
              <a:rPr>
                <a:hlinkClick r:id="rId3"/>
              </a:rPr>
              <a:t>licença</a:t>
            </a:r>
            <a:r>
              <a:rPr/>
              <a:t> apropriada para garantir os direitos de criação e como outros poderão usar seus scripts.</a:t>
            </a:r>
            <a:r>
              <a:rPr baseline="30000"/>
              <a:t>46</a:t>
            </a:r>
          </a:p>
          <a:p>
            <a:pPr lvl="0"/>
            <a:r>
              <a:rPr/>
              <a:t>Teste o script em uma nova sessão antes de compartilhar.</a:t>
            </a:r>
            <a:r>
              <a:rPr baseline="30000"/>
              <a:t>54</a:t>
            </a:r>
          </a:p>
          <a:p>
            <a:pPr lvl="0"/>
            <a:r>
              <a:rPr/>
              <a:t>Cite todos os pacotes relacionados à sua análise.</a:t>
            </a:r>
            <a:r>
              <a:rPr baseline="30000"/>
              <a:t>60</a:t>
            </a:r>
          </a:p>
          <a:p>
            <a:pPr lvl="0" indent="0" marL="0">
              <a:buNone/>
            </a:pPr>
          </a:p>
          <a:p>
            <a:pPr lvl="0" indent="0" marL="0">
              <a:buNone/>
            </a:pPr>
            <a:r>
              <a:rPr/>
              <a:t>O pacote </a:t>
            </a:r>
            <a:r>
              <a:rPr i="1"/>
              <a:t>utils</a:t>
            </a:r>
            <a:r>
              <a:rPr baseline="30000"/>
              <a:t>44</a:t>
            </a:r>
            <a:r>
              <a:rPr/>
              <a:t> fornece a função </a:t>
            </a:r>
            <a:r>
              <a:rPr i="1">
                <a:hlinkClick r:id="rId4"/>
              </a:rPr>
              <a:t>citation</a:t>
            </a:r>
            <a:r>
              <a:rPr/>
              <a:t> para citar o programa R e os pacotes da sessão atual.</a:t>
            </a:r>
          </a:p>
          <a:p>
            <a:pPr lvl="0" indent="0" marL="0">
              <a:buNone/>
            </a:pPr>
          </a:p>
          <a:p>
            <a:pPr lvl="0" indent="0" marL="0">
              <a:buNone/>
            </a:pPr>
            <a:r>
              <a:rPr/>
              <a:t>O pacote </a:t>
            </a:r>
            <a:r>
              <a:rPr i="1"/>
              <a:t>grateful</a:t>
            </a:r>
            <a:r>
              <a:rPr baseline="30000"/>
              <a:t>61</a:t>
            </a:r>
            <a:r>
              <a:rPr/>
              <a:t> fornece a função </a:t>
            </a:r>
            <a:r>
              <a:rPr i="1">
                <a:hlinkClick r:id="rId5"/>
              </a:rPr>
              <a:t>cite_packages</a:t>
            </a:r>
            <a:r>
              <a:rPr/>
              <a:t> para citar os pacotes utilizados em um projeto R.</a:t>
            </a:r>
          </a:p>
          <a:p>
            <a:pPr lvl="0" indent="0" marL="0">
              <a:buNone/>
            </a:pPr>
          </a:p>
          <a:p>
            <a:pPr lvl="0"/>
            <a:r>
              <a:rPr/>
              <a:t>Inclua a informação da sessão em que os scripts foram rodados.</a:t>
            </a:r>
            <a:r>
              <a:rPr baseline="30000"/>
              <a:t>54</a:t>
            </a:r>
          </a:p>
          <a:p>
            <a:pPr lvl="0" indent="0" marL="0">
              <a:buNone/>
            </a:pPr>
          </a:p>
          <a:p>
            <a:pPr lvl="0" indent="0" marL="0">
              <a:buNone/>
            </a:pPr>
            <a:r>
              <a:rPr/>
              <a:t>O pacote </a:t>
            </a:r>
            <a:r>
              <a:rPr i="1"/>
              <a:t>utils</a:t>
            </a:r>
            <a:r>
              <a:rPr baseline="30000"/>
              <a:t>44</a:t>
            </a:r>
            <a:r>
              <a:rPr/>
              <a:t> fornece a função </a:t>
            </a:r>
            <a:r>
              <a:rPr i="1">
                <a:hlinkClick r:id="rId6"/>
              </a:rPr>
              <a:t>sessionInfo</a:t>
            </a:r>
            <a:r>
              <a:rPr/>
              <a:t> para descrever as características do programa, pacotes e plataforma da sessão atual.</a:t>
            </a:r>
          </a:p>
          <a:p>
            <a:pPr lvl="0" indent="0" marL="0">
              <a:buNone/>
            </a:pPr>
          </a:p>
          <a:p>
            <a:pPr lvl="0" indent="0" marL="0">
              <a:spcBef>
                <a:spcPts val="3000"/>
              </a:spcBef>
              <a:buNone/>
            </a:pPr>
            <a:r>
              <a:rPr b="1"/>
              <a:t>O que incluir no arquivo README?</a:t>
            </a:r>
          </a:p>
          <a:p>
            <a:pPr lvl="0"/>
            <a:r>
              <a:rPr/>
              <a:t>Título do manuscrito.</a:t>
            </a:r>
            <a:r>
              <a:rPr baseline="30000"/>
              <a:t>20</a:t>
            </a:r>
          </a:p>
          <a:p>
            <a:pPr lvl="0"/>
            <a:r>
              <a:rPr/>
              <a:t>Autores do manuscrito.</a:t>
            </a:r>
            <a:r>
              <a:rPr baseline="30000"/>
              <a:t>20</a:t>
            </a:r>
          </a:p>
          <a:p>
            <a:pPr lvl="0"/>
            <a:r>
              <a:rPr/>
              <a:t>Principais responsáveis pela escrita do script e quaisquer outras pessoas que fizeram contribuições substanciais para o desenvolvimento do script.</a:t>
            </a:r>
            <a:r>
              <a:rPr baseline="30000"/>
              <a:t>20</a:t>
            </a:r>
          </a:p>
          <a:p>
            <a:pPr lvl="0"/>
            <a:r>
              <a:rPr/>
              <a:t>Endereço de e-mail do autor ou contribuidor a quem devem ser direcionadas dúvidas, comentários, sugestões e bugs sobre o script.</a:t>
            </a:r>
            <a:r>
              <a:rPr baseline="30000"/>
              <a:t>20</a:t>
            </a:r>
          </a:p>
          <a:p>
            <a:pPr lvl="0"/>
            <a:r>
              <a:rPr/>
              <a:t>Lista de configurações nas quais o script foi testado, tais com nome e versão do programa, pacotes e plataforma.</a:t>
            </a:r>
            <a:r>
              <a:rPr baseline="30000"/>
              <a:t>20</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.[REF]</a:t>
            </a:r>
          </a:p>
          <a:p>
            <a:pPr lvl="0" indent="0" marL="0">
              <a:buNone/>
            </a:pPr>
          </a:p>
          <a:p>
            <a:pPr lvl="0" indent="0" marL="0">
              <a:spcBef>
                <a:spcPts val="3000"/>
              </a:spcBef>
              <a:buNone/>
            </a:pPr>
            <a:r>
              <a:rPr b="1"/>
              <a:t>O que são medidas grosseiras?</a:t>
            </a:r>
          </a:p>
          <a:p>
            <a:pPr lvl="0"/>
            <a:r>
              <a:rPr/>
              <a:t>Uma escala de medição grosseira representa um construto de natureza contínua medido por itens tais que diferentes pontuações são agrupadas na mesma categoria no ato da coleta de dados.</a:t>
            </a:r>
            <a:r>
              <a:rPr baseline="30000"/>
              <a:t>62</a:t>
            </a:r>
          </a:p>
          <a:p>
            <a:pPr lvl="0"/>
            <a:r>
              <a:rPr/>
              <a:t>Em escalas grosseiras, erros são introduzidos porque as variações contínunas do constructo são colapsadas em uma mesma categorias ou separadas entre categorias próximas.</a:t>
            </a:r>
            <a:r>
              <a:rPr baseline="30000"/>
              <a:t>62</a:t>
            </a:r>
          </a:p>
          <a:p>
            <a:pPr lvl="0"/>
            <a:r>
              <a:rPr/>
              <a:t>Exemplos típicos são as escalas tipo Likert com 5, em que as categorias são: “discordo totalmente”, “discordo parcialmente”, “nem concordo nem discordo”, “concordo parcialmente”, e “concordo totalmente”. A escala é grosseira porque as diferenças entre as categorias não são iguais. Por exemplo, a diferença entre “discordo totalmente” e “discordo parcialmente” não é a mesma que a diferença entre “concordo parcialmente” e “concordo totalmente”.</a:t>
            </a:r>
            <a:r>
              <a:rPr baseline="30000"/>
              <a:t>62</a:t>
            </a:r>
          </a:p>
          <a:p>
            <a:pPr lvl="0" indent="0" marL="0">
              <a:buNone/>
            </a:pPr>
          </a:p>
          <a:p>
            <a:pPr lvl="0" indent="0" marL="0">
              <a:buNone/>
            </a:pPr>
            <a:r>
              <a:rPr/>
              <a:t>O pacote </a:t>
            </a:r>
            <a:r>
              <a:rPr i="1"/>
              <a:t>likert</a:t>
            </a:r>
            <a:r>
              <a:rPr baseline="30000"/>
              <a:t>63</a:t>
            </a:r>
            <a:r>
              <a:rPr/>
              <a:t> fornece a função </a:t>
            </a:r>
            <a:r>
              <a:rPr i="1">
                <a:hlinkClick r:id="rId2"/>
              </a:rPr>
              <a:t>likert</a:t>
            </a:r>
            <a:r>
              <a:rPr/>
              <a:t> para analisar respostas de instrumentos em escala Likert.</a:t>
            </a:r>
          </a:p>
          <a:p>
            <a:pPr lvl="0" indent="0" marL="0">
              <a:buNone/>
            </a:pPr>
          </a:p>
          <a:p>
            <a:pPr lvl="0"/>
            <a:r>
              <a:rPr/>
              <a:t>O erros em escalas grosseiras é considerado sistemático mas não pode ser corrigido em nível da unidade de análise.</a:t>
            </a:r>
            <a:r>
              <a:rPr baseline="30000"/>
              <a:t>62</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a:r>
              <a:rPr/>
              <a:t>A natureza dos erros de medida são em geral atribuídos aos (1) instrumentos utilizados e variações no protocolo, na medida em que o seu tamanho médio pode ser reduzido por modificações e melhorias nesses instrumentos; e (2) variações genuínas medida em de curto prazo.</a:t>
            </a:r>
            <a:r>
              <a:rPr baseline="30000"/>
              <a:t>65</a:t>
            </a:r>
          </a:p>
          <a:p>
            <a:pPr lvl="0" indent="0" marL="0">
              <a:buNone/>
            </a:pPr>
          </a:p>
          <a:p>
            <a:pPr lvl="0" indent="0" marL="0">
              <a:spcBef>
                <a:spcPts val="3000"/>
              </a:spcBef>
              <a:buNone/>
            </a:pPr>
            <a:r>
              <a:rPr b="1"/>
              <a:t>Quais fontes de variabilidade são comumente investigadas?</a:t>
            </a:r>
          </a:p>
          <a:p>
            <a:pPr lvl="0"/>
            <a:r>
              <a:rPr/>
              <a:t>Intra/Entre participantes (isto é, unidades de análise).</a:t>
            </a:r>
            <a:r>
              <a:rPr baseline="30000"/>
              <a:t>66</a:t>
            </a:r>
          </a:p>
          <a:p>
            <a:pPr lvl="0"/>
            <a:r>
              <a:rPr/>
              <a:t>Intra/Entre repetições.</a:t>
            </a:r>
            <a:r>
              <a:rPr baseline="30000"/>
              <a:t>66</a:t>
            </a:r>
          </a:p>
          <a:p>
            <a:pPr lvl="0"/>
            <a:r>
              <a:rPr/>
              <a:t>Intra/Entre observadores.</a:t>
            </a:r>
            <a:r>
              <a:rPr baseline="30000"/>
              <a:t>66</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metadados e </a:t>
            </a:r>
            <a:r>
              <a:rPr b="1" i="1"/>
              <a:t>big data</a:t>
            </a:r>
            <a:r>
              <a:rPr b="1"/>
              <a:t> </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67</a:t>
            </a:r>
          </a:p>
          <a:p>
            <a:pPr lvl="0"/>
            <a:r>
              <a:rPr/>
              <a:t>Dados coletados em um estudo geralmente contêm erros de mensuração e/ou classificação, dados perdidos e são agrupados por alguma unidade de análise.</a:t>
            </a:r>
            <a:r>
              <a:rPr baseline="30000"/>
              <a:t>68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69</a:t>
            </a:r>
          </a:p>
          <a:p>
            <a:pPr lvl="0"/>
            <a:r>
              <a:rPr/>
              <a:t>Dados secundários compreendem dados coletados inicialmente para análises de um estudo, e são subsequentemente utilizados para outras análises.</a:t>
            </a:r>
            <a:r>
              <a:rPr baseline="30000"/>
              <a:t>69</a:t>
            </a:r>
          </a:p>
          <a:p>
            <a:pPr lvl="0" indent="0" marL="0">
              <a:buNone/>
            </a:pPr>
          </a:p>
          <a:p>
            <a:pPr lvl="0" indent="0" marL="0">
              <a:spcBef>
                <a:spcPts val="3000"/>
              </a:spcBef>
              <a:buNone/>
            </a:pPr>
            <a:r>
              <a:rPr b="1"/>
              <a:t>O que são dados quantitativos e qualitativos?</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70</a:t>
            </a:r>
          </a:p>
          <a:p>
            <a:pPr lvl="0" indent="0" marL="0">
              <a:buNone/>
            </a:pPr>
          </a:p>
          <a:p>
            <a:pPr lvl="0" indent="0" marL="0">
              <a:buNone/>
            </a:pPr>
            <a:r>
              <a:rPr/>
              <a:t>O pacote </a:t>
            </a:r>
            <a:r>
              <a:rPr i="1"/>
              <a:t>base</a:t>
            </a:r>
            <a:r>
              <a:rPr baseline="30000"/>
              <a:t>59</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70</a:t>
            </a:r>
          </a:p>
          <a:p>
            <a:pPr lvl="0"/>
            <a:r>
              <a:rPr/>
              <a:t>Perda de participantes no estudo por dados perdidos pode reduzir o poder estatístico (erro tipo II).</a:t>
            </a:r>
            <a:r>
              <a:rPr baseline="30000"/>
              <a:t>70</a:t>
            </a:r>
          </a:p>
          <a:p>
            <a:pPr lvl="0"/>
            <a:r>
              <a:rPr/>
              <a:t>Não existe solução globalmente satisfatória para o problema de dados perdidos.</a:t>
            </a:r>
            <a:r>
              <a:rPr baseline="30000"/>
              <a:t>70</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71,72</a:t>
            </a:r>
          </a:p>
          <a:p>
            <a:pPr lvl="0"/>
            <a:r>
              <a:rPr/>
              <a:t>Dados perdidos ao acaso (</a:t>
            </a:r>
            <a:r>
              <a:rPr i="1"/>
              <a:t>missing at random</a:t>
            </a:r>
            <a:r>
              <a:rPr/>
              <a:t>, MAR), em que a probabilidade de ocorrência de dados perdidos é relacionada a outras variáveis medidas.</a:t>
            </a:r>
            <a:r>
              <a:rPr baseline="30000"/>
              <a:t>71,72</a:t>
            </a:r>
          </a:p>
          <a:p>
            <a:pPr lvl="0"/>
            <a:r>
              <a:rPr/>
              <a:t>Dados perdidos não ao acaso (</a:t>
            </a:r>
            <a:r>
              <a:rPr i="1"/>
              <a:t>missing not at random</a:t>
            </a:r>
            <a:r>
              <a:rPr/>
              <a:t>, MNAR), em que a probabilidade da ocorrência de dados perdidos é relacionada com a própria variável.</a:t>
            </a:r>
            <a:r>
              <a:rPr baseline="30000"/>
              <a:t>71,72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71</a:t>
            </a:r>
          </a:p>
          <a:p>
            <a:pPr lvl="0"/>
            <a:r>
              <a:rPr/>
              <a:t>Testes t e regressões logísticas podem ser aplicados para identificar relações entre variáveis com e sem dados perdidos, criando um fator de análise (‘dado perdido’ = 1, ‘dado observado’ = 0).</a:t>
            </a:r>
            <a:r>
              <a:rPr baseline="30000"/>
              <a:t>71</a:t>
            </a:r>
          </a:p>
          <a:p>
            <a:pPr lvl="0" indent="0" marL="0">
              <a:buNone/>
            </a:pPr>
          </a:p>
          <a:p>
            <a:pPr lvl="0" indent="0" marL="0">
              <a:buNone/>
            </a:pPr>
            <a:r>
              <a:rPr/>
              <a:t>O pacote </a:t>
            </a:r>
            <a:r>
              <a:rPr i="1"/>
              <a:t>misty</a:t>
            </a:r>
            <a:r>
              <a:rPr baseline="30000"/>
              <a:t>73</a:t>
            </a:r>
            <a:r>
              <a:rPr/>
              <a:t> fornece a função </a:t>
            </a:r>
            <a:r>
              <a:rPr i="1">
                <a:hlinkClick r:id="rId3"/>
              </a:rPr>
              <a:t>na.test</a:t>
            </a:r>
            <a:r>
              <a:rPr/>
              <a:t> para executar o Little’s Missing Completely at Random (MCAR) test</a:t>
            </a:r>
            <a:r>
              <a:rPr baseline="30000"/>
              <a:t>74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70</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70</a:t>
            </a:r>
          </a:p>
          <a:p>
            <a:pPr lvl="0"/>
            <a:r>
              <a:rPr/>
              <a:t>A análise de dados completos é válida quando pode-se argumentar que que a probabilidade de o participante ter dados completos depende apenas das covariáveis e não dos desfechos.</a:t>
            </a:r>
            <a:r>
              <a:rPr baseline="30000"/>
              <a:t>72</a:t>
            </a:r>
          </a:p>
          <a:p>
            <a:pPr lvl="0"/>
            <a:r>
              <a:rPr/>
              <a:t>A análise de dados completos é eficiente quando todos os dados perdidos estão no desfecho, ou quando cada participante com dados perdidos nas covariáveis também possui dados perdidos nos desfechos.</a:t>
            </a:r>
            <a:r>
              <a:rPr baseline="30000"/>
              <a:t>72</a:t>
            </a:r>
          </a:p>
          <a:p>
            <a:pPr lvl="0" indent="0" marL="0">
              <a:buNone/>
            </a:pPr>
          </a:p>
          <a:p>
            <a:pPr lvl="0" indent="0" marL="0">
              <a:buNone/>
            </a:pPr>
            <a:r>
              <a:rPr/>
              <a:t>O pacote </a:t>
            </a:r>
            <a:r>
              <a:rPr i="1"/>
              <a:t>base</a:t>
            </a:r>
            <a:r>
              <a:rPr baseline="30000"/>
              <a:t>59</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75</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72</a:t>
            </a:r>
          </a:p>
          <a:p>
            <a:pPr lvl="0"/>
            <a:r>
              <a:rPr/>
              <a:t>Na ocorrência de dados perdidos, a imputação de dados (substituição por dados simulados plausíveis preditos pelos dados presentes) pode ser uma alternativa para manter o erro tipo II estipulado no plano de análise.</a:t>
            </a:r>
            <a:r>
              <a:rPr baseline="30000"/>
              <a:t>70</a:t>
            </a:r>
          </a:p>
          <a:p>
            <a:pPr lvl="0"/>
            <a:r>
              <a:rPr/>
              <a:t>Modelos lineares e logísticos podem ser utilizados para imputar dados perdidos em variáveis contínuas e dicotômicas, respectivamente.</a:t>
            </a:r>
            <a:r>
              <a:rPr baseline="30000"/>
              <a:t>76</a:t>
            </a:r>
          </a:p>
          <a:p>
            <a:pPr lvl="0"/>
            <a:r>
              <a:rPr/>
              <a:t>Os métodos de imputação de dados mais robustos incluem a imputação multivariada por equações encadeadas (</a:t>
            </a:r>
            <a:r>
              <a:rPr i="1"/>
              <a:t>multivariate imputation by chained equations</a:t>
            </a:r>
            <a:r>
              <a:rPr/>
              <a:t>, MICE)</a:t>
            </a:r>
            <a:r>
              <a:rPr baseline="30000"/>
              <a:t>77</a:t>
            </a:r>
            <a:r>
              <a:rPr/>
              <a:t> e a correspondência média preditiva (</a:t>
            </a:r>
            <a:r>
              <a:rPr i="1"/>
              <a:t>predictive mean matching</a:t>
            </a:r>
            <a:r>
              <a:rPr/>
              <a:t>, PMM)</a:t>
            </a:r>
            <a:r>
              <a:rPr baseline="30000"/>
              <a:t>78,79</a:t>
            </a:r>
            <a:r>
              <a:rPr/>
              <a:t>.</a:t>
            </a:r>
          </a:p>
          <a:p>
            <a:pPr lvl="0" indent="0" marL="0">
              <a:buNone/>
            </a:pPr>
          </a:p>
          <a:p>
            <a:pPr lvl="0" indent="0" marL="0">
              <a:buNone/>
            </a:pPr>
            <a:r>
              <a:rPr/>
              <a:t>Os pacotes </a:t>
            </a:r>
            <a:r>
              <a:rPr i="1"/>
              <a:t>mice</a:t>
            </a:r>
            <a:r>
              <a:rPr baseline="30000"/>
              <a:t>77</a:t>
            </a:r>
            <a:r>
              <a:rPr/>
              <a:t> e </a:t>
            </a:r>
            <a:r>
              <a:rPr i="1"/>
              <a:t>miceadds</a:t>
            </a:r>
            <a:r>
              <a:rPr baseline="30000"/>
              <a:t>80</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81</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82</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83</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84</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85</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86</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i="1"/>
              <a:t>Big data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t>
            </a:r>
            <a:r>
              <a:rPr b="1" i="1"/>
              <a:t>big data</a:t>
            </a:r>
            <a:r>
              <a:rPr b="1"/>
              <a:t>?</a:t>
            </a:r>
          </a:p>
          <a:p>
            <a:pPr lvl="0"/>
            <a:r>
              <a:rPr/>
              <a:t>.[REF]</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87</a:t>
            </a:r>
          </a:p>
          <a:p>
            <a:pPr lvl="0"/>
            <a:r>
              <a:rPr/>
              <a:t>Metadados também são informações relacionadas ao delineamento e/ou protocolo do estudo, recrutamento dos participantes, e métodos para realização das medidas.</a:t>
            </a:r>
            <a:r>
              <a:rPr baseline="30000"/>
              <a:t>87</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88</a:t>
            </a:r>
          </a:p>
          <a:p>
            <a:pPr lvl="0"/>
            <a:r>
              <a:rPr/>
              <a:t>Crie rótulos de variáveis concisos, claros e mutuamente exclusivos.</a:t>
            </a:r>
            <a:r>
              <a:rPr baseline="30000"/>
              <a:t>88</a:t>
            </a:r>
          </a:p>
          <a:p>
            <a:pPr lvl="0"/>
            <a:r>
              <a:rPr/>
              <a:t>Evite muitas letras maiúsculas ou outros caracteres especiais que usam a </a:t>
            </a:r>
            <a:r>
              <a:rPr i="1"/>
              <a:t>shift</a:t>
            </a:r>
            <a:r>
              <a:rPr/>
              <a:t>.</a:t>
            </a:r>
            <a:r>
              <a:rPr baseline="30000"/>
              <a:t>88</a:t>
            </a:r>
          </a:p>
          <a:p>
            <a:pPr lvl="0"/>
            <a:r>
              <a:rPr/>
              <a:t>Na existência de versões de instrumentos publicadas em diferentes anos, use o ano de publicação das escalas no rótulo.</a:t>
            </a:r>
            <a:r>
              <a:rPr baseline="30000"/>
              <a:t>88</a:t>
            </a:r>
          </a:p>
          <a:p>
            <a:pPr lvl="0"/>
            <a:r>
              <a:rPr/>
              <a:t>Divida o rótulo da variável ou fator em partes e ordene-as do mais geral para o mais particular geral (ex.: experimento -&gt; repetição -&gt; escala -&gt; item).</a:t>
            </a:r>
            <a:r>
              <a:rPr baseline="30000"/>
              <a:t>88</a:t>
            </a:r>
          </a:p>
          <a:p>
            <a:pPr lvl="0" indent="0" marL="0">
              <a:buNone/>
            </a:pPr>
          </a:p>
          <a:p>
            <a:pPr lvl="0" indent="0" marL="0">
              <a:buNone/>
            </a:pPr>
            <a:r>
              <a:rPr/>
              <a:t>O pacote </a:t>
            </a:r>
            <a:r>
              <a:rPr i="1"/>
              <a:t>base</a:t>
            </a:r>
            <a:r>
              <a:rPr baseline="30000"/>
              <a:t>59</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59</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89</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89</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90</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91</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92</a:t>
            </a:r>
          </a:p>
          <a:p>
            <a:pPr lvl="0"/>
            <a:r>
              <a:rPr/>
              <a:t>Cada observação possui sua própria linha (horizontal).</a:t>
            </a:r>
            <a:r>
              <a:rPr baseline="30000"/>
              <a:t>92</a:t>
            </a:r>
          </a:p>
          <a:p>
            <a:pPr lvl="0"/>
            <a:r>
              <a:rPr/>
              <a:t>Cada valor possui sua própria célula especificada em um par (linha, coluna).</a:t>
            </a:r>
            <a:r>
              <a:rPr baseline="30000"/>
              <a:t>92</a:t>
            </a:r>
          </a:p>
          <a:p>
            <a:pPr lvl="0"/>
            <a:r>
              <a:rPr/>
              <a:t>Cada célula possui seu próprio dado.</a:t>
            </a:r>
            <a:r>
              <a:rPr baseline="30000"/>
              <a:t>92</a:t>
            </a:r>
          </a:p>
          <a:p>
            <a:pPr lvl="0" indent="0" marL="0">
              <a:buNone/>
            </a:pPr>
          </a:p>
          <a:p>
            <a:pPr lvl="0" indent="0" marL="0">
              <a:buNone/>
            </a:pPr>
            <a:r>
              <a:rPr/>
              <a:t>O pacote </a:t>
            </a:r>
            <a:r>
              <a:rPr i="1"/>
              <a:t>DataEditR</a:t>
            </a:r>
            <a:r>
              <a:rPr baseline="30000"/>
              <a:t>93</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94</a:t>
            </a:r>
          </a:p>
          <a:p>
            <a:pPr lvl="0"/>
            <a:r>
              <a:rPr/>
              <a:t>Use apenas 1 (uma) linha de cabeçalho para nomear os fatores e variáveis do seu estudo.</a:t>
            </a:r>
            <a:r>
              <a:rPr baseline="30000"/>
              <a:t>94</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95</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94,95</a:t>
            </a:r>
          </a:p>
          <a:p>
            <a:pPr lvl="0"/>
            <a:r>
              <a:rPr/>
              <a:t>Crie um dicionário de dados (metadados) em um arquivo separado contendo: nome da variável, descrição da variável, unidades de medida e valores extremos possíveis.</a:t>
            </a:r>
            <a:r>
              <a:rPr baseline="30000"/>
              <a:t>94</a:t>
            </a:r>
          </a:p>
          <a:p>
            <a:pPr lvl="0"/>
            <a:r>
              <a:rPr/>
              <a:t>Use recursos para validação de dados antes e durante a digitação de dados.</a:t>
            </a:r>
            <a:r>
              <a:rPr baseline="30000"/>
              <a:t>94,95</a:t>
            </a:r>
          </a:p>
          <a:p>
            <a:pPr lvl="0" indent="0" marL="0">
              <a:buNone/>
            </a:pPr>
          </a:p>
          <a:p>
            <a:pPr lvl="0" indent="0" marL="0">
              <a:buNone/>
            </a:pPr>
            <a:r>
              <a:rPr/>
              <a:t>O pacote </a:t>
            </a:r>
            <a:r>
              <a:rPr i="1"/>
              <a:t>data.table</a:t>
            </a:r>
            <a:r>
              <a:rPr baseline="30000"/>
              <a:t>96</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94</a:t>
            </a:r>
          </a:p>
          <a:p>
            <a:pPr lvl="0"/>
            <a:r>
              <a:rPr/>
              <a:t>Não inclua análises estatísticas ou gráficos nas tabelas de dados brutos.</a:t>
            </a:r>
            <a:r>
              <a:rPr baseline="30000"/>
              <a:t>94</a:t>
            </a:r>
          </a:p>
          <a:p>
            <a:pPr lvl="0"/>
            <a:r>
              <a:rPr/>
              <a:t>Não utilize cores como informação. Se necessário, crie colunas adicionais - variáveis instrumentais ou auxiliares - para identificar a informação de modo que possa ser analisada.</a:t>
            </a:r>
            <a:r>
              <a:rPr baseline="30000"/>
              <a:t>94</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97</a:t>
            </a:r>
          </a:p>
          <a:p>
            <a:pPr lvl="0"/>
            <a:r>
              <a:rPr/>
              <a:t>Variáveis definem características de uma amostra extraída da população, tipicamente observados por aplicação de métodos de amostragem (isto é, seleção) da população de interesse.</a:t>
            </a:r>
            <a:r>
              <a:rPr baseline="30000"/>
              <a:t>69</a:t>
            </a:r>
          </a:p>
          <a:p>
            <a:pPr lvl="0" indent="0" marL="0">
              <a:buNone/>
            </a:pPr>
          </a:p>
          <a:p>
            <a:pPr lvl="0" indent="0" marL="0">
              <a:spcBef>
                <a:spcPts val="3000"/>
              </a:spcBef>
              <a:buNone/>
            </a:pPr>
            <a:r>
              <a:rPr b="1"/>
              <a:t>Como são classificadas as variáveis?</a:t>
            </a:r>
          </a:p>
          <a:p>
            <a:pPr lvl="0"/>
            <a:r>
              <a:rPr/>
              <a:t>Quanto à informação:</a:t>
            </a:r>
            <a:r>
              <a:rPr baseline="30000"/>
              <a:t>69,98–100</a:t>
            </a:r>
          </a:p>
          <a:p>
            <a:pPr lvl="1"/>
            <a:r>
              <a:rPr/>
              <a:t>Quantitativa</a:t>
            </a:r>
          </a:p>
          <a:p>
            <a:pPr lvl="1"/>
            <a:r>
              <a:rPr/>
              <a:t>Qualitativa</a:t>
            </a:r>
          </a:p>
          <a:p>
            <a:pPr lvl="0"/>
            <a:r>
              <a:rPr/>
              <a:t>Quanto ao conteúdo:</a:t>
            </a:r>
            <a:r>
              <a:rPr baseline="30000"/>
              <a:t>69,98–101</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69,98–100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59</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59</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59</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99</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102</a:t>
            </a:r>
          </a:p>
          <a:p>
            <a:pPr lvl="0"/>
            <a:r>
              <a:rPr/>
              <a:t>A transformação visa atender aos pressupostos dos modelos estatísticos quanto à distribuição da variável, em geral a distribuição gaussiana.</a:t>
            </a:r>
            <a:r>
              <a:rPr baseline="30000"/>
              <a:t>69,102</a:t>
            </a:r>
          </a:p>
          <a:p>
            <a:pPr lvl="0"/>
            <a:r>
              <a:rPr/>
              <a:t>A dicotomização pode ser interpretada como um caso particular de agrupamento.</a:t>
            </a:r>
            <a:r>
              <a:rPr baseline="30000"/>
              <a:t>103</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104</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104</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104</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104</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104</a:t>
            </a:r>
          </a:p>
          <a:p>
            <a:pPr lvl="0"/>
            <a:r>
              <a:rPr/>
              <a:t>Transformação de Box-Cox.</a:t>
            </a:r>
            <a:r>
              <a:rPr baseline="30000"/>
              <a:t>105</a:t>
            </a:r>
          </a:p>
          <a:p>
            <a:pPr lvl="0"/>
            <a:r>
              <a:rPr/>
              <a:t>Dicotomização.</a:t>
            </a:r>
          </a:p>
          <a:p>
            <a:pPr lvl="0" indent="0" marL="0">
              <a:buNone/>
            </a:pPr>
          </a:p>
          <a:p>
            <a:pPr lvl="0" indent="0" marL="0">
              <a:buNone/>
            </a:pPr>
            <a:r>
              <a:rPr/>
              <a:t>O pacote </a:t>
            </a:r>
            <a:r>
              <a:rPr i="1"/>
              <a:t>MASS</a:t>
            </a:r>
            <a:r>
              <a:rPr baseline="30000"/>
              <a:t>106</a:t>
            </a:r>
            <a:r>
              <a:rPr/>
              <a:t> fornece a função </a:t>
            </a:r>
            <a:r>
              <a:rPr i="1">
                <a:hlinkClick r:id="rId2"/>
              </a:rPr>
              <a:t>boxcox</a:t>
            </a:r>
            <a:r>
              <a:rPr/>
              <a:t> para executar a transformação de Box-Cox.</a:t>
            </a:r>
            <a:r>
              <a:rPr baseline="30000"/>
              <a:t>105</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107</a:t>
            </a:r>
          </a:p>
          <a:p>
            <a:pPr lvl="0"/>
            <a:r>
              <a:rPr/>
              <a:t>Categorizar variáveis não é necessário para conduzir análises estatísticas. Ao invés de categorizar, priorize as variáveis contínuas.</a:t>
            </a:r>
            <a:r>
              <a:rPr baseline="30000"/>
              <a:t>108–110</a:t>
            </a:r>
          </a:p>
          <a:p>
            <a:pPr lvl="0"/>
            <a:r>
              <a:rPr/>
              <a:t>Em geral, não existe uma justificativa racional (plausibilidade biológica) para assumir que as categorias artificiais subjacentes existam.</a:t>
            </a:r>
            <a:r>
              <a:rPr baseline="30000"/>
              <a:t>108–110</a:t>
            </a:r>
          </a:p>
          <a:p>
            <a:pPr lvl="0"/>
            <a:r>
              <a:rPr/>
              <a:t>Caso exista um ponto de corte ou limiar verdadeiro que discrimine três ou mais grupos independentes, identificar tal ponto de corte ainda é um desafio.</a:t>
            </a:r>
            <a:r>
              <a:rPr baseline="30000"/>
              <a:t>111</a:t>
            </a:r>
          </a:p>
          <a:p>
            <a:pPr lvl="0"/>
            <a:r>
              <a:rPr/>
              <a:t>Categorização de variáveis contínuas aumenta a quantidade de testes de hipótese para comparações pareadas entre os quantis, inflando, portanto, o erro tipo I.</a:t>
            </a:r>
            <a:r>
              <a:rPr baseline="30000"/>
              <a:t>112</a:t>
            </a:r>
          </a:p>
          <a:p>
            <a:pPr lvl="0"/>
            <a:r>
              <a:rPr/>
              <a:t>Categorização de variáveis contínuas requer uma função teórica que pressupõe a homogeneidade da variável dentro dos grupos, levando tanto a uma perda de poder como a uma estimativa imprecisa.</a:t>
            </a:r>
            <a:r>
              <a:rPr baseline="30000"/>
              <a:t>112</a:t>
            </a:r>
          </a:p>
          <a:p>
            <a:pPr lvl="0"/>
            <a:r>
              <a:rPr/>
              <a:t>Categorização de variáveis contínuas pode dificultar a comparação de resultados entre estudos devido aos pontos de corte baseados em dados de um banco usados para definir as categorias.</a:t>
            </a:r>
            <a:r>
              <a:rPr baseline="30000"/>
              <a:t>112</a:t>
            </a:r>
          </a:p>
          <a:p>
            <a:pPr lvl="0" indent="0" marL="0">
              <a:buNone/>
            </a:pPr>
          </a:p>
          <a:p>
            <a:pPr lvl="0" indent="0" marL="0">
              <a:buNone/>
            </a:pPr>
            <a:r>
              <a:rPr/>
              <a:t>O pacote </a:t>
            </a:r>
            <a:r>
              <a:rPr i="1"/>
              <a:t>questionr</a:t>
            </a:r>
            <a:r>
              <a:rPr baseline="30000"/>
              <a:t>113</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107</a:t>
            </a:r>
          </a:p>
          <a:p>
            <a:pPr lvl="0"/>
            <a:r>
              <a:rPr/>
              <a:t>Análise com modelos de regressão com pesos locais (</a:t>
            </a:r>
            <a:r>
              <a:rPr i="1"/>
              <a:t>lowess</a:t>
            </a:r>
            <a:r>
              <a:rPr/>
              <a:t>) tais como </a:t>
            </a:r>
            <a:r>
              <a:rPr i="1"/>
              <a:t>splines</a:t>
            </a:r>
            <a:r>
              <a:rPr/>
              <a:t> e polinômios fracionais.</a:t>
            </a:r>
            <a:r>
              <a:rPr baseline="30000"/>
              <a:t>107</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62</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103</a:t>
                </a:r>
              </a:p>
              <a:p>
                <a:pPr lvl="0"/>
                <a:r>
                  <a:rPr/>
                  <a:t>Os pesquisadores não conhecem as consequências estatísticas da dicotomização.</a:t>
                </a:r>
                <a:r>
                  <a:rPr baseline="30000"/>
                  <a:t>107</a:t>
                </a:r>
              </a:p>
              <a:p>
                <a:pPr lvl="0"/>
                <a:r>
                  <a:rPr/>
                  <a:t>Os pesquisadores não conhecem os métodos adequados de análise não-paramétrica, não-linear e robusta.</a:t>
                </a:r>
                <a:r>
                  <a:rPr baseline="30000"/>
                  <a:t>107</a:t>
                </a:r>
              </a:p>
              <a:p>
                <a:pPr lvl="0"/>
                <a:r>
                  <a:rPr/>
                  <a:t>As categorias representam características existentes dos participantes da pesquisa, de modo que as análises devam ser feitas por grupos e não por indivíduos.</a:t>
                </a:r>
                <a:r>
                  <a:rPr baseline="30000"/>
                  <a:t>107</a:t>
                </a:r>
              </a:p>
              <a:p>
                <a:pPr lvl="0"/>
                <a:r>
                  <a:rPr/>
                  <a:t>A confiabilidade da(s) variável(eis) medida(s) é baixa e, portanto, categorizar os participantes resultaria em uma medida mais confiável.</a:t>
                </a:r>
                <a:r>
                  <a:rPr baseline="30000"/>
                  <a:t>107</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107</a:t>
                </a:r>
              </a:p>
              <a:p>
                <a:pPr lvl="0"/>
                <a:r>
                  <a:rPr/>
                  <a:t>Dicotomizar variáveis não é necessário para conduzir análises estatísticas. Ao invés de dicotomizar, priorize as variáveis contínuas.</a:t>
                </a:r>
                <a:r>
                  <a:rPr baseline="30000"/>
                  <a:t>108–110</a:t>
                </a:r>
              </a:p>
              <a:p>
                <a:pPr lvl="0"/>
                <a:r>
                  <a:rPr/>
                  <a:t>Em geral, não existe uma justificativa racional (plausibilidade biológica) para assumir que as categorias artificiais subjacentes existam.</a:t>
                </a:r>
                <a:r>
                  <a:rPr baseline="30000"/>
                  <a:t>108–110</a:t>
                </a:r>
              </a:p>
              <a:p>
                <a:pPr lvl="0"/>
                <a:r>
                  <a:rPr/>
                  <a:t>Dicotomização causa perda de informação e consequentemente perda de poder estatístico para detectar efeitos.</a:t>
                </a:r>
                <a:r>
                  <a:rPr baseline="30000"/>
                  <a:t>107,108</a:t>
                </a:r>
              </a:p>
              <a:p>
                <a:pPr lvl="0"/>
                <a:r>
                  <a:rPr/>
                  <a:t>Dicotomização também classifica indivíduos com valores próximos na variável contínua como indivíduos em pontos opostos e extremos, artificialmente sugerindo que são muito diferentes.</a:t>
                </a:r>
                <a:r>
                  <a:rPr baseline="30000"/>
                  <a:t>108</a:t>
                </a:r>
              </a:p>
              <a:p>
                <a:pPr lvl="0"/>
                <a:r>
                  <a:rPr/>
                  <a:t>Dicotomização pode diminuir a variabilidade das variáveis.</a:t>
                </a:r>
                <a:r>
                  <a:rPr baseline="30000"/>
                  <a:t>108</a:t>
                </a:r>
              </a:p>
              <a:p>
                <a:pPr lvl="0"/>
                <a:r>
                  <a:rPr/>
                  <a:t>Dicotomização pode ocultar não-linearidades presentes na variável contínua.</a:t>
                </a:r>
                <a:r>
                  <a:rPr baseline="30000"/>
                  <a:t>107,108</a:t>
                </a:r>
              </a:p>
              <a:p>
                <a:pPr lvl="0"/>
                <a:r>
                  <a:rPr/>
                  <a:t>A média ou a mediana, embora amplamente utilizadas, não são bons parâmetros para dicotomizar variáveis.</a:t>
                </a:r>
                <a:r>
                  <a:rPr baseline="30000"/>
                  <a:t>103,108</a:t>
                </a:r>
              </a:p>
              <a:p>
                <a:pPr lvl="0"/>
                <a:r>
                  <a:rPr/>
                  <a:t>Caso exista um ponto de corte ou limiar verdadeiro que discrimine dois grupos independentes, identificar tal ponto de corte ainda é um desafio.</a:t>
                </a:r>
                <a:r>
                  <a:rPr baseline="30000"/>
                  <a:t>111</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107</a:t>
                </a:r>
              </a:p>
              <a:p>
                <a:pPr lvl="0"/>
                <a:r>
                  <a:rPr/>
                  <a:t>Quando a distribuição da variável contínua é muito assimétrica, de modo que uma grande quantidade de observações está em um dos extremos da escala.</a:t>
                </a:r>
                <a:r>
                  <a:rPr baseline="30000"/>
                  <a:t>107</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111</a:t>
                </a:r>
                <a:r>
                  <a:rPr/>
                  <a:t> a identificação do limiar verdadeiro:</a:t>
                </a:r>
              </a:p>
              <a:p>
                <a:pPr lvl="1"/>
                <a:r>
                  <a:rPr/>
                  <a:t>Youden.</a:t>
                </a:r>
                <a:r>
                  <a:rPr baseline="30000"/>
                  <a:t>114</a:t>
                </a:r>
              </a:p>
              <a:p>
                <a:pPr lvl="1"/>
                <a:r>
                  <a:rPr/>
                  <a:t>Gini Index.</a:t>
                </a:r>
                <a:r>
                  <a:rPr baseline="30000"/>
                  <a:t>115</a:t>
                </a:r>
              </a:p>
              <a:p>
                <a:pPr lvl="1"/>
                <a:r>
                  <a:rPr/>
                  <a:t>Estatística qui-quadrado (</a:t>
                </a:r>
                <a14:m>
                  <m:oMath xmlns:m="http://schemas.openxmlformats.org/officeDocument/2006/math">
                    <m:sSup>
                      <m:e>
                        <m:r>
                          <m:t>χ</m:t>
                        </m:r>
                      </m:e>
                      <m:sup>
                        <m:r>
                          <m:t>2</m:t>
                        </m:r>
                      </m:sup>
                    </m:sSup>
                  </m:oMath>
                </a14:m>
                <a:r>
                  <a:rPr/>
                  <a:t>).</a:t>
                </a:r>
                <a:r>
                  <a:rPr baseline="30000"/>
                  <a:t>116</a:t>
                </a:r>
              </a:p>
              <a:p>
                <a:pPr lvl="1"/>
                <a:r>
                  <a:rPr/>
                  <a:t>Risco relativo (</a:t>
                </a:r>
                <a14:m>
                  <m:oMath xmlns:m="http://schemas.openxmlformats.org/officeDocument/2006/math">
                    <m:r>
                      <m:t>R</m:t>
                    </m:r>
                    <m:r>
                      <m:t>R</m:t>
                    </m:r>
                  </m:oMath>
                </a14:m>
                <a:r>
                  <a:rPr/>
                  <a:t>).</a:t>
                </a:r>
                <a:r>
                  <a:rPr baseline="30000"/>
                  <a:t>117</a:t>
                </a:r>
              </a:p>
              <a:p>
                <a:pPr lvl="1"/>
                <a:r>
                  <a:rPr/>
                  <a:t>Kappa (</a:t>
                </a:r>
                <a14:m>
                  <m:oMath xmlns:m="http://schemas.openxmlformats.org/officeDocument/2006/math">
                    <m:r>
                      <m:t>κ</m:t>
                    </m:r>
                  </m:oMath>
                </a14:m>
                <a:r>
                  <a:rPr/>
                  <a:t>).</a:t>
                </a:r>
                <a:r>
                  <a:rPr baseline="30000"/>
                  <a:t>118</a:t>
                </a:r>
                <a:r>
                  <a:rPr/>
                  <a:t>.</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59</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59</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69</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distribuições mais comuns?</a:t>
            </a:r>
          </a:p>
          <a:p>
            <a:pPr lvl="0"/>
            <a:r>
              <a:rPr/>
              <a:t>Distribuções discretas:</a:t>
            </a:r>
          </a:p>
          <a:p>
            <a:pPr lvl="1"/>
            <a:r>
              <a:rPr/>
              <a:t>Uniforme: resultados (finitos) que são igualmente prováveis. [REF]</a:t>
            </a:r>
          </a:p>
          <a:p>
            <a:pPr lvl="1"/>
            <a:r>
              <a:rPr/>
              <a:t>Binomial: número de sucessos em </a:t>
            </a:r>
            <a:r>
              <a:rPr i="1"/>
              <a:t>k</a:t>
            </a:r>
            <a:r>
              <a:rPr/>
              <a:t> tentativas. [REF]</a:t>
            </a:r>
          </a:p>
          <a:p>
            <a:pPr lvl="1"/>
            <a:r>
              <a:rPr/>
              <a:t>Poisson: número de eventos em um intervalo de tempo fixo.[REF]</a:t>
            </a:r>
          </a:p>
          <a:p>
            <a:pPr lvl="1"/>
            <a:r>
              <a:rPr/>
              <a:t>Bernoulli: .[REF]</a:t>
            </a:r>
          </a:p>
          <a:p>
            <a:pPr lvl="1"/>
            <a:r>
              <a:rPr/>
              <a:t>Geométrica: número de testes até o 1o sucesso.[REF]</a:t>
            </a:r>
          </a:p>
          <a:p>
            <a:pPr lvl="1"/>
            <a:r>
              <a:rPr/>
              <a:t>Binomial negativa: número de testes até o </a:t>
            </a:r>
            <a:r>
              <a:rPr i="1"/>
              <a:t>k</a:t>
            </a:r>
            <a:r>
              <a:rPr/>
              <a:t>-ésimo sucesso.[REF]</a:t>
            </a:r>
          </a:p>
          <a:p>
            <a:pPr lvl="1"/>
            <a:r>
              <a:rPr/>
              <a:t>Hipergeométrica: número de indivíduos na amostra tomados sem reposição. [REF]</a:t>
            </a:r>
          </a:p>
          <a:p>
            <a:pPr lvl="0"/>
            <a:r>
              <a:rPr/>
              <a:t>Distribuições contínuas:</a:t>
            </a:r>
          </a:p>
          <a:p>
            <a:pPr lvl="1"/>
            <a:r>
              <a:rPr/>
              <a:t>Uniforme: resultados que possuem a mesma densidade.[REF]</a:t>
            </a:r>
          </a:p>
          <a:p>
            <a:pPr lvl="1"/>
            <a:r>
              <a:rPr/>
              <a:t>Exponencial: tempo entre eventos.[REF]</a:t>
            </a:r>
          </a:p>
          <a:p>
            <a:pPr lvl="1"/>
            <a:r>
              <a:rPr/>
              <a:t>Normal: .[REF]</a:t>
            </a:r>
          </a:p>
          <a:p>
            <a:pPr lvl="1"/>
            <a:r>
              <a:rPr/>
              <a:t>Normal padrão: .[REF]</a:t>
            </a:r>
          </a:p>
          <a:p>
            <a:pPr lvl="1"/>
            <a:r>
              <a:rPr/>
              <a:t>Aproximação binomial: número de sucessos em uma grande quantidade de tentativas.[REF]</a:t>
            </a:r>
          </a:p>
          <a:p>
            <a:pPr lvl="1"/>
            <a:r>
              <a:rPr/>
              <a:t>Aproximação Poisson: número de ocorrências em um intervalo de tempo fixo.[REF]</a:t>
            </a:r>
          </a:p>
          <a:p>
            <a:pPr lvl="1"/>
            <a:r>
              <a:rPr/>
              <a:t>Qui-quadrado: .[REF]</a:t>
            </a:r>
          </a:p>
          <a:p>
            <a:pPr lvl="1"/>
            <a:r>
              <a:rPr/>
              <a:t>t-Student: .[REF]</a:t>
            </a:r>
          </a:p>
          <a:p>
            <a:pPr lvl="1"/>
            <a:r>
              <a:rPr/>
              <a:t>Weibull: .[REF]</a:t>
            </a:r>
          </a:p>
          <a:p>
            <a:pPr lvl="1"/>
            <a:r>
              <a:rPr/>
              <a:t>Log-normal: .[REF]</a:t>
            </a:r>
          </a:p>
          <a:p>
            <a:pPr lvl="1"/>
            <a:r>
              <a:rPr/>
              <a:t>Beta: .[REF]</a:t>
            </a:r>
          </a:p>
          <a:p>
            <a:pPr lvl="1"/>
            <a:r>
              <a:rPr/>
              <a:t>Gama: .[REF]</a:t>
            </a:r>
          </a:p>
          <a:p>
            <a:pPr lvl="1"/>
            <a:r>
              <a:rPr/>
              <a:t>Logística: .[REF]</a:t>
            </a:r>
          </a:p>
          <a:p>
            <a:pPr lvl="1"/>
            <a:r>
              <a:rPr/>
              <a:t>Pareto. [REF]</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119</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ggfortify</a:t>
            </a:r>
            <a:r>
              <a:rPr baseline="30000"/>
              <a:t>120</a:t>
            </a:r>
            <a:r>
              <a:rPr/>
              <a:t> fornece a função </a:t>
            </a:r>
            <a:r>
              <a:rPr>
                <a:hlinkClick r:id="rId7"/>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98</a:t>
            </a:r>
          </a:p>
          <a:p>
            <a:pPr lvl="0"/>
            <a:r>
              <a:rPr/>
              <a:t>Em uma distribuição normal, o intervalo de 1 desvio-padrão (±1DP) inclui cerca de 68% dos dados; de 2 desvios-padrão (±2DP) cerca de 95% dos dados; e no intervalo de 3 desvios-padrão (±3DP) cerca de 99% dos dados.</a:t>
            </a:r>
            <a:r>
              <a:rPr baseline="30000"/>
              <a:t>98</a:t>
            </a:r>
          </a:p>
          <a:p>
            <a:pPr lvl="0" indent="0" marL="0">
              <a:buNone/>
            </a:pPr>
          </a:p>
        </p:txBody>
      </p:sp>
      <p:pic>
        <p:nvPicPr>
          <p:cNvPr descr="Ciencia-com-R_files/figure-pptx/distribuicao-normal-1.png" id="4" name="Picture 1"/>
          <p:cNvPicPr>
            <a:picLocks noGrp="1" noChangeAspect="1"/>
          </p:cNvPicPr>
          <p:nvPr/>
        </p:nvPicPr>
        <p:blipFill>
          <a:blip r:embed="rId8"/>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69</a:t>
            </a:r>
          </a:p>
          <a:p>
            <a:pPr lvl="0"/>
            <a:r>
              <a:rPr/>
              <a:t>Gráficos Q-Q.</a:t>
            </a:r>
            <a:r>
              <a:rPr baseline="30000"/>
              <a:t>69</a:t>
            </a:r>
          </a:p>
          <a:p>
            <a:pPr lvl="0"/>
            <a:r>
              <a:rPr/>
              <a:t>Testes de hipótese nula:</a:t>
            </a:r>
            <a:r>
              <a:rPr baseline="30000"/>
              <a:t>69</a:t>
            </a:r>
          </a:p>
          <a:p>
            <a:pPr lvl="1"/>
            <a:r>
              <a:rPr/>
              <a:t>Kolmogorov-Smirnov</a:t>
            </a:r>
          </a:p>
          <a:p>
            <a:pPr lvl="1"/>
            <a:r>
              <a:rPr/>
              <a:t>Shapiro-Wilk</a:t>
            </a:r>
          </a:p>
          <a:p>
            <a:pPr lvl="1"/>
            <a:r>
              <a:rPr/>
              <a:t>Anderson-Darling</a:t>
            </a:r>
          </a:p>
          <a:p>
            <a:pPr lvl="0" indent="0" marL="0">
              <a:buNone/>
            </a:pPr>
          </a:p>
          <a:p>
            <a:pPr lvl="0" indent="0" marL="0">
              <a:spcBef>
                <a:spcPts val="3000"/>
              </a:spcBef>
              <a:buNone/>
            </a:pPr>
            <a:r>
              <a:rPr b="1"/>
              <a:t>O que são distribuições não-normais?</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97</a:t>
            </a:r>
          </a:p>
          <a:p>
            <a:pPr lvl="0"/>
            <a:r>
              <a:rPr/>
              <a:t>Parâmetros definem características de uma população inteira, tipicamente não observados por ser inviável ter acesso a todos os indivíduos que constituem tal população.</a:t>
            </a:r>
            <a:r>
              <a:rPr baseline="30000"/>
              <a:t>69</a:t>
            </a:r>
          </a:p>
          <a:p>
            <a:pPr lvl="0" indent="0" marL="0">
              <a:buNone/>
            </a:pPr>
          </a:p>
          <a:p>
            <a:pPr lvl="0" indent="0" marL="0">
              <a:buNone/>
            </a:pPr>
            <a:r>
              <a:rPr/>
              <a:t>O pacote </a:t>
            </a:r>
            <a:r>
              <a:rPr i="1"/>
              <a:t>base</a:t>
            </a:r>
            <a:r>
              <a:rPr baseline="30000"/>
              <a:t>59</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98,121</a:t>
            </a:r>
          </a:p>
          <a:p>
            <a:pPr lvl="0"/>
            <a:r>
              <a:rPr/>
              <a:t>Parâmetros de dispersão.</a:t>
            </a:r>
            <a:r>
              <a:rPr baseline="30000"/>
              <a:t>98,121,122</a:t>
            </a:r>
          </a:p>
          <a:p>
            <a:pPr lvl="0"/>
            <a:r>
              <a:rPr/>
              <a:t>Parâmetros de proporção.</a:t>
            </a:r>
            <a:r>
              <a:rPr baseline="30000"/>
              <a:t>98,121,123,123</a:t>
            </a:r>
          </a:p>
          <a:p>
            <a:pPr lvl="0"/>
            <a:r>
              <a:rPr/>
              <a:t>Parâmetros de distribuição.</a:t>
            </a:r>
            <a:r>
              <a:rPr baseline="30000"/>
              <a:t>121</a:t>
            </a:r>
          </a:p>
          <a:p>
            <a:pPr lvl="0"/>
            <a:r>
              <a:rPr/>
              <a:t>Parâmetros de extremos.</a:t>
            </a:r>
            <a:r>
              <a:rPr baseline="30000"/>
              <a:t>98</a:t>
            </a:r>
          </a:p>
          <a:p>
            <a:pPr lvl="0" indent="0" marL="0">
              <a:buNone/>
            </a:pPr>
          </a:p>
          <a:p>
            <a:pPr lvl="0" indent="0" marL="0">
              <a:buNone/>
            </a:pPr>
            <a:r>
              <a:rPr/>
              <a:t>O pacote </a:t>
            </a:r>
            <a:r>
              <a:rPr i="1"/>
              <a:t>base</a:t>
            </a:r>
            <a:r>
              <a:rPr baseline="30000"/>
              <a:t>59</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69</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69,98</a:t>
            </a:r>
          </a:p>
          <a:p>
            <a:pPr lvl="0"/>
            <a:r>
              <a:rPr/>
              <a:t>Testes paramétricos são baseados na suposição de que os dados amostrais provêm de uma população com parâmetros fixos determinando sua distribuição de probabilidade.</a:t>
            </a:r>
            <a:r>
              <a:rPr baseline="30000"/>
              <a:t>7</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69,98</a:t>
            </a:r>
          </a:p>
          <a:p>
            <a:pPr lvl="0"/>
            <a:r>
              <a:rPr/>
              <a:t>Testes não-paramétricos são úteis quando as suposições de normalidade não podem ser sustentadas.</a:t>
            </a:r>
            <a:r>
              <a:rPr baseline="30000"/>
              <a:t>98</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69,124</a:t>
            </a:r>
          </a:p>
          <a:p>
            <a:pPr lvl="0"/>
            <a:r>
              <a:rPr/>
              <a:t>Testes não-paramétricos apresentam menor poder estatístico (maior erro tipo II) comparados aos testes paramétricos correspondentes.</a:t>
            </a:r>
            <a:r>
              <a:rPr baseline="30000"/>
              <a:t>98</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98,121</a:t>
                </a:r>
              </a:p>
              <a:p>
                <a:pPr lvl="0"/>
                <a:r>
                  <a:rPr i="1"/>
                  <a:t>Mediana</a:t>
                </a:r>
                <a:r>
                  <a:rPr/>
                  <a:t>.</a:t>
                </a:r>
                <a:r>
                  <a:rPr baseline="30000"/>
                  <a:t>98,121</a:t>
                </a:r>
              </a:p>
              <a:p>
                <a:pPr lvl="0"/>
                <a:r>
                  <a:rPr i="1"/>
                  <a:t>Moda</a:t>
                </a:r>
                <a:r>
                  <a:rPr/>
                  <a:t>.</a:t>
                </a:r>
                <a:r>
                  <a:rPr baseline="30000"/>
                  <a:t>98,121</a:t>
                </a:r>
              </a:p>
              <a:p>
                <a:pPr lvl="0" indent="0" marL="0">
                  <a:buNone/>
                </a:pPr>
              </a:p>
              <a:p>
                <a:pPr lvl="0" indent="0" marL="0">
                  <a:buNone/>
                </a:pPr>
                <a:r>
                  <a:rPr/>
                  <a:t>O pacote </a:t>
                </a:r>
                <a:r>
                  <a:rPr i="1"/>
                  <a:t>base</a:t>
                </a:r>
                <a:r>
                  <a:rPr baseline="30000"/>
                  <a:t>59</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98,121</a:t>
                </a:r>
              </a:p>
              <a:p>
                <a:pPr lvl="0"/>
                <a:r>
                  <a:rPr i="1"/>
                  <a:t>Desvio-padrão</a:t>
                </a:r>
                <a:r>
                  <a:rPr/>
                  <a:t>: Estima a variabilidade entre as observações e a média amostra, e estima a variabilidade na população.</a:t>
                </a:r>
                <a:r>
                  <a:rPr baseline="30000"/>
                  <a:t>122</a:t>
                </a:r>
              </a:p>
              <a:p>
                <a:pPr lvl="0"/>
                <a:r>
                  <a:rPr i="1"/>
                  <a:t>Erro-padrão</a:t>
                </a:r>
                <a:r>
                  <a:rPr/>
                  <a:t>: Estima a variabilidade teórica entre médias amostrais.</a:t>
                </a:r>
                <a:r>
                  <a:rPr baseline="30000"/>
                  <a:t>122</a:t>
                </a:r>
              </a:p>
              <a:p>
                <a:pPr lvl="0"/>
                <a:r>
                  <a:rPr i="1"/>
                  <a:t>Amplitude</a:t>
                </a:r>
                <a:r>
                  <a:rPr/>
                  <a:t>.</a:t>
                </a:r>
                <a:r>
                  <a:rPr baseline="30000"/>
                  <a:t>98,121</a:t>
                </a:r>
              </a:p>
              <a:p>
                <a:pPr lvl="0"/>
                <a:r>
                  <a:rPr i="1"/>
                  <a:t>Intervalo interquartil</a:t>
                </a:r>
                <a:r>
                  <a:rPr/>
                  <a:t>.</a:t>
                </a:r>
                <a:r>
                  <a:rPr baseline="30000"/>
                  <a:t>98,121</a:t>
                </a:r>
              </a:p>
              <a:p>
                <a:pPr lvl="0"/>
                <a:r>
                  <a:rPr i="1"/>
                  <a:t>Intervalo de confiança</a:t>
                </a:r>
                <a:r>
                  <a:rPr/>
                  <a:t>.</a:t>
                </a:r>
                <a:r>
                  <a:rPr baseline="30000"/>
                  <a:t>98,121</a:t>
                </a:r>
              </a:p>
              <a:p>
                <a:pPr lvl="0" indent="0" marL="0">
                  <a:buNone/>
                </a:pPr>
              </a:p>
              <a:p>
                <a:pPr lvl="0" indent="0" marL="0">
                  <a:buNone/>
                </a:pPr>
                <a:r>
                  <a:rPr/>
                  <a:t>O pacote </a:t>
                </a:r>
                <a:r>
                  <a:rPr i="1"/>
                  <a:t>base</a:t>
                </a:r>
                <a:r>
                  <a:rPr baseline="30000"/>
                  <a:t>59</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125</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98,121,123</a:t>
                </a:r>
              </a:p>
              <a:p>
                <a:pPr lvl="0"/>
                <a:r>
                  <a:rPr i="1"/>
                  <a:t>Frequência relativa</a:t>
                </a:r>
                <a:r>
                  <a:rPr/>
                  <a:t>.</a:t>
                </a:r>
                <a:r>
                  <a:rPr baseline="30000"/>
                  <a:t>98,121,123</a:t>
                </a:r>
              </a:p>
              <a:p>
                <a:pPr lvl="0"/>
                <a:r>
                  <a:rPr i="1"/>
                  <a:t>Percentil</a:t>
                </a:r>
                <a:r>
                  <a:rPr/>
                  <a:t>.</a:t>
                </a:r>
                <a:r>
                  <a:rPr baseline="30000"/>
                  <a:t>98,121,123</a:t>
                </a:r>
              </a:p>
              <a:p>
                <a:pPr lvl="0"/>
                <a:r>
                  <a:rPr i="1"/>
                  <a:t>Quantil</a:t>
                </a:r>
                <a:r>
                  <a:rPr/>
                  <a:t>: é o ponto de corte que define a divisão da amostra em grupos de tamanhos iguais. Portanto, não se referem aos grupos em si, mas aos valores que os dividem:</a:t>
                </a:r>
                <a:r>
                  <a:rPr baseline="30000"/>
                  <a:t>123</a:t>
                </a:r>
              </a:p>
              <a:p>
                <a:pPr lvl="1"/>
                <a:r>
                  <a:rPr/>
                  <a:t>Tercil: 2 valores que dividem a amostra em 3 grupos de tamanhos iguais.</a:t>
                </a:r>
                <a:r>
                  <a:rPr baseline="30000"/>
                  <a:t>123</a:t>
                </a:r>
              </a:p>
              <a:p>
                <a:pPr lvl="1"/>
                <a:r>
                  <a:rPr/>
                  <a:t>Quartil: 3 valores que dividem a amostra em 4 grupos de tamanhos iguais.</a:t>
                </a:r>
                <a:r>
                  <a:rPr baseline="30000"/>
                  <a:t>123</a:t>
                </a:r>
              </a:p>
              <a:p>
                <a:pPr lvl="1"/>
                <a:r>
                  <a:rPr/>
                  <a:t>Quintil: 4 valores que dividem a amostra em 5 grupos de tamanhos iguais.</a:t>
                </a:r>
                <a:r>
                  <a:rPr baseline="30000"/>
                  <a:t>123</a:t>
                </a:r>
              </a:p>
              <a:p>
                <a:pPr lvl="1"/>
                <a:r>
                  <a:rPr/>
                  <a:t>Decil: 9 valores que dividem a amostra em 10 grupos de tamanhos iguais.</a:t>
                </a:r>
                <a:r>
                  <a:rPr baseline="30000"/>
                  <a:t>123</a:t>
                </a:r>
              </a:p>
              <a:p>
                <a:pPr lvl="0" indent="0" marL="0">
                  <a:buNone/>
                </a:pPr>
              </a:p>
              <a:p>
                <a:pPr lvl="0" indent="0" marL="0">
                  <a:buNone/>
                </a:pPr>
                <a:r>
                  <a:rPr/>
                  <a:t>O pacote </a:t>
                </a:r>
                <a:r>
                  <a:rPr i="1"/>
                  <a:t>base</a:t>
                </a:r>
                <a:r>
                  <a:rPr baseline="30000"/>
                  <a:t>59</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59</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126</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121</a:t>
                </a:r>
              </a:p>
              <a:p>
                <a:pPr lvl="0"/>
                <a:r>
                  <a:rPr i="1"/>
                  <a:t>Curtose</a:t>
                </a:r>
                <a:r>
                  <a:rPr/>
                  <a:t>.</a:t>
                </a:r>
                <a:r>
                  <a:rPr baseline="30000"/>
                  <a:t>121</a:t>
                </a:r>
              </a:p>
              <a:p>
                <a:pPr lvl="0" indent="0" marL="0">
                  <a:buNone/>
                </a:pPr>
              </a:p>
              <a:p>
                <a:pPr lvl="0" indent="0" marL="0">
                  <a:spcBef>
                    <a:spcPts val="3000"/>
                  </a:spcBef>
                  <a:buNone/>
                </a:pPr>
                <a:r>
                  <a:rPr b="1"/>
                  <a:t>Que parâmetros extremos podem ser estimados?</a:t>
                </a:r>
              </a:p>
              <a:p>
                <a:pPr lvl="0"/>
                <a:r>
                  <a:rPr i="1"/>
                  <a:t>Mínimo</a:t>
                </a:r>
                <a:r>
                  <a:rPr/>
                  <a:t>.</a:t>
                </a:r>
                <a:r>
                  <a:rPr baseline="30000"/>
                  <a:t>98</a:t>
                </a:r>
              </a:p>
              <a:p>
                <a:pPr lvl="0"/>
                <a:r>
                  <a:rPr i="1"/>
                  <a:t>Máximo</a:t>
                </a:r>
                <a:r>
                  <a:rPr/>
                  <a:t>.</a:t>
                </a:r>
                <a:r>
                  <a:rPr baseline="30000"/>
                  <a:t>98</a:t>
                </a:r>
              </a:p>
              <a:p>
                <a:pPr lvl="0" indent="0" marL="0">
                  <a:buNone/>
                </a:pPr>
              </a:p>
              <a:p>
                <a:pPr lvl="0" indent="0" marL="0">
                  <a:buNone/>
                </a:pPr>
                <a:r>
                  <a:rPr/>
                  <a:t>O pacote </a:t>
                </a:r>
                <a:r>
                  <a:rPr i="1"/>
                  <a:t>base</a:t>
                </a:r>
                <a:r>
                  <a:rPr baseline="30000"/>
                  <a:t>59</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127</a:t>
            </a:r>
          </a:p>
          <a:p>
            <a:pPr lvl="0"/>
            <a:r>
              <a:rPr/>
              <a:t>Mais especificamente, um valor discrepante é uma observação incomum que exerce influência indevida em uma análise.</a:t>
            </a:r>
            <a:r>
              <a:rPr baseline="30000"/>
              <a:t>127</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127</a:t>
            </a:r>
          </a:p>
          <a:p>
            <a:pPr lvl="0"/>
            <a:r>
              <a:rPr/>
              <a:t>Valores discrepantes na variável de desfecho podem exigir uma abordagem mais refinada, especialmente quando representam uma variação real na variável que está sendo medida.</a:t>
            </a:r>
            <a:r>
              <a:rPr baseline="30000"/>
              <a:t>127</a:t>
            </a:r>
          </a:p>
          <a:p>
            <a:pPr lvl="0"/>
            <a:r>
              <a:rPr/>
              <a:t>Valores discrepantes em uma (co)variável podem surgir devido a um projeto experimental inadequado; nesse caso, abandonar a observação ou transformar a covariável são opções adequadas.</a:t>
            </a:r>
            <a:r>
              <a:rPr baseline="30000"/>
              <a:t>127</a:t>
            </a:r>
          </a:p>
          <a:p>
            <a:pPr lvl="0"/>
            <a:r>
              <a:rPr/>
              <a:t>É importante reportar se existem valores discrepantes e como foram tratados.</a:t>
            </a:r>
            <a:r>
              <a:rPr baseline="30000"/>
              <a:t>127</a:t>
            </a:r>
          </a:p>
          <a:p>
            <a:pPr lvl="0" indent="0" marL="0">
              <a:buNone/>
            </a:pPr>
          </a:p>
          <a:p>
            <a:pPr lvl="0" indent="0" marL="0">
              <a:buNone/>
            </a:pPr>
            <a:r>
              <a:rPr/>
              <a:t>O pacote </a:t>
            </a:r>
            <a:r>
              <a:rPr i="1"/>
              <a:t>outliers</a:t>
            </a:r>
            <a:r>
              <a:rPr baseline="30000"/>
              <a:t>128</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128</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129</a:t>
            </a:r>
            <a:r>
              <a:rPr/>
              <a:t> é uma sequência de procedimentos que visam principalmente a transparência e integridade das pré-condições do estudo para conduzir a análise estatística apropriada de modo responsável para responder aos problemas da pesquisa.</a:t>
            </a:r>
            <a:r>
              <a:rPr baseline="30000"/>
              <a:t>87</a:t>
            </a:r>
          </a:p>
          <a:p>
            <a:pPr lvl="0"/>
            <a:r>
              <a:rPr/>
              <a:t>O objetivo da análise inicial de dados é propiciar dados prontos para análise estatística, incluindo informações confiáveis sobre as propriedades dos dados.</a:t>
            </a:r>
            <a:r>
              <a:rPr baseline="30000"/>
              <a:t>87</a:t>
            </a:r>
          </a:p>
          <a:p>
            <a:pPr lvl="0"/>
            <a:r>
              <a:rPr/>
              <a:t>A análise inicial de dados pode ser dividida nas seguintes etapas:</a:t>
            </a:r>
            <a:r>
              <a:rPr baseline="30000"/>
              <a:t>87</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130</a:t>
            </a:r>
            <a:r>
              <a:rPr/>
              <a:t>, nem deve ser utilizada para hipotetizar após os dados serem coletados (conhecido como </a:t>
            </a:r>
            <a:r>
              <a:rPr i="1"/>
              <a:t>Hypothesizing After Results are Known</a:t>
            </a:r>
            <a:r>
              <a:rPr/>
              <a:t>, HARKing)</a:t>
            </a:r>
            <a:r>
              <a:rPr baseline="30000"/>
              <a:t>131</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87</a:t>
            </a:r>
          </a:p>
          <a:p>
            <a:pPr lvl="0"/>
            <a:r>
              <a:rPr/>
              <a:t>Não altere diretamente os dados de uma tabela obtida de uma fonte. Use scripts para implementar eventuais alterações, de modo a manter o registro de todas as modificações realizadas no banco de dados.</a:t>
            </a:r>
            <a:r>
              <a:rPr baseline="30000"/>
              <a:t>87</a:t>
            </a:r>
          </a:p>
          <a:p>
            <a:pPr lvl="0"/>
            <a:r>
              <a:rPr/>
              <a:t>Use os metadados do estudo para guiar a análise inicial dos dados e compartilhe com os dados para maior transparência e reprodutibilidade.</a:t>
            </a:r>
            <a:r>
              <a:rPr baseline="30000"/>
              <a:t>87</a:t>
            </a:r>
          </a:p>
          <a:p>
            <a:pPr lvl="0"/>
            <a:r>
              <a:rPr/>
              <a:t>Representação gráfica dos dados pode ajudar a identificar características e padrões no banco de dados, tais como suposições e tendências.</a:t>
            </a:r>
            <a:r>
              <a:rPr baseline="30000"/>
              <a:t>87</a:t>
            </a:r>
          </a:p>
          <a:p>
            <a:pPr lvl="0"/>
            <a:r>
              <a:rPr/>
              <a:t>Verifique a frequência e proporção de dados perdidos em cada variável, e depois examine por padrões de dados perdidos simultaneamente por duas ou mais variáveis.</a:t>
            </a:r>
            <a:r>
              <a:rPr baseline="30000"/>
              <a:t>87</a:t>
            </a:r>
          </a:p>
          <a:p>
            <a:pPr lvl="0"/>
            <a:r>
              <a:rPr/>
              <a:t>Verifique a frequência e proporção de dados perdidos em cada variável, e depois examine por padrões de dados perdidos simultaneamente por duas ou mais variáveis.</a:t>
            </a:r>
            <a:r>
              <a:rPr baseline="30000"/>
              <a:t>87</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132</a:t>
            </a:r>
          </a:p>
          <a:p>
            <a:pPr lvl="0" indent="0" marL="0">
              <a:buNone/>
            </a:pPr>
          </a:p>
          <a:p>
            <a:pPr lvl="0" indent="0" marL="0">
              <a:spcBef>
                <a:spcPts val="3000"/>
              </a:spcBef>
              <a:buNone/>
            </a:pPr>
            <a:r>
              <a:rPr b="1"/>
              <a:t>Quais problemas podem ser detectados na análise inicial de dados?</a:t>
            </a:r>
          </a:p>
          <a:p>
            <a:pPr lvl="0"/>
            <a:r>
              <a:rPr/>
              <a:t>Ocorrência de dados perdidos, que podem ser excluídos ou imputados para não reduzir o poder do estudo.[REF]</a:t>
            </a:r>
          </a:p>
          <a:p>
            <a:pPr lvl="0" indent="0" marL="0">
              <a:buNone/>
            </a:pPr>
          </a:p>
          <a:p>
            <a:pPr lvl="0" indent="0" marL="0">
              <a:buNone/>
            </a:pPr>
            <a:r>
              <a:rPr/>
              <a:t>O pacote </a:t>
            </a:r>
            <a:r>
              <a:rPr i="1"/>
              <a:t>stats</a:t>
            </a:r>
            <a:r>
              <a:rPr baseline="30000"/>
              <a:t>64</a:t>
            </a:r>
            <a:r>
              <a:rPr/>
              <a:t> fornece a função </a:t>
            </a:r>
            <a:r>
              <a:rPr i="1">
                <a:hlinkClick r:id="rId2"/>
              </a:rPr>
              <a:t>na.omit</a:t>
            </a:r>
            <a:r>
              <a:rPr/>
              <a:t> para retornar os dados sem os dados perdidos.</a:t>
            </a:r>
          </a:p>
          <a:p>
            <a:pPr lvl="0" indent="0" marL="0">
              <a:buNone/>
            </a:pPr>
          </a:p>
          <a:p>
            <a:pPr lvl="0" indent="0" marL="0">
              <a:buNone/>
            </a:pPr>
            <a:r>
              <a:rPr/>
              <a:t>O pacote </a:t>
            </a:r>
            <a:r>
              <a:rPr i="1"/>
              <a:t>stats</a:t>
            </a:r>
            <a:r>
              <a:rPr baseline="30000"/>
              <a:t>75</a:t>
            </a:r>
            <a:r>
              <a:rPr/>
              <a:t> fornece a função </a:t>
            </a:r>
            <a:r>
              <a:rPr i="1">
                <a:hlinkClick r:id="rId3"/>
              </a:rPr>
              <a:t>complete.cases</a:t>
            </a:r>
            <a:r>
              <a:rPr/>
              <a:t> para identificar os casos completos - isto é, sem dados perdidos - em um banco de dados.</a:t>
            </a:r>
          </a:p>
          <a:p>
            <a:pPr lvl="0" indent="0" marL="0">
              <a:buNone/>
            </a:pPr>
          </a:p>
          <a:p>
            <a:pPr lvl="0"/>
            <a:r>
              <a:rPr/>
              <a:t>Registros duplicados, que devem ser excluídos para não inflar a amostra.</a:t>
            </a:r>
            <a:r>
              <a:rPr baseline="30000"/>
              <a:t>133</a:t>
            </a:r>
          </a:p>
          <a:p>
            <a:pPr lvl="0" indent="0" marL="0">
              <a:buNone/>
            </a:pPr>
          </a:p>
          <a:p>
            <a:pPr lvl="0" indent="0" marL="0">
              <a:buNone/>
            </a:pPr>
            <a:r>
              <a:rPr/>
              <a:t>O pacote </a:t>
            </a:r>
            <a:r>
              <a:rPr i="1"/>
              <a:t>base</a:t>
            </a:r>
            <a:r>
              <a:rPr baseline="30000"/>
              <a:t>59</a:t>
            </a:r>
            <a:r>
              <a:rPr/>
              <a:t> fornece a função </a:t>
            </a:r>
            <a:r>
              <a:rPr i="1">
                <a:hlinkClick r:id="rId4"/>
              </a:rPr>
              <a:t>duplicated</a:t>
            </a:r>
            <a:r>
              <a:rPr/>
              <a:t> para identificar elementos duplcados de um banco de dados.</a:t>
            </a:r>
          </a:p>
          <a:p>
            <a:pPr lvl="0" indent="0" marL="0">
              <a:buNone/>
            </a:pPr>
          </a:p>
          <a:p>
            <a:pPr lvl="0"/>
            <a:r>
              <a:rPr/>
              <a:t>Codificação 0 ou 1 para variáveis dicotômicas para representar a direção esperada da associação entre elas.</a:t>
            </a:r>
            <a:r>
              <a:rPr baseline="30000"/>
              <a:t>133</a:t>
            </a:r>
          </a:p>
          <a:p>
            <a:pPr lvl="0"/>
            <a:r>
              <a:rPr/>
              <a:t>Ordenação cronológica de variáveis com registros temporais (retrospectivos ou prospectivos).</a:t>
            </a:r>
            <a:r>
              <a:rPr baseline="30000"/>
              <a:t>133</a:t>
            </a:r>
          </a:p>
          <a:p>
            <a:pPr lvl="0"/>
            <a:r>
              <a:rPr/>
              <a:t>A distribuição das variáveis para verificação das suposições das análises planejadas.</a:t>
            </a:r>
            <a:r>
              <a:rPr baseline="30000"/>
              <a:t>133</a:t>
            </a:r>
          </a:p>
          <a:p>
            <a:pPr lvl="0"/>
            <a:r>
              <a:rPr/>
              <a:t>Ocorrência de efeitos teto e piso nas variáveis.</a:t>
            </a:r>
            <a:r>
              <a:rPr baseline="30000"/>
              <a:t>133</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130</a:t>
                </a:r>
              </a:p>
              <a:p>
                <a:pPr lvl="0"/>
                <a:r>
                  <a:rPr/>
                  <a:t>Análise exploratória deve ser separada da análise inferencial de testes de hipóteses; a decisão sobre os modelos a testar deve ser feita </a:t>
                </a:r>
                <a:r>
                  <a:rPr i="1"/>
                  <a:t>a priori</a:t>
                </a:r>
                <a:r>
                  <a:rPr/>
                  <a:t>.</a:t>
                </a:r>
                <a:r>
                  <a:rPr baseline="30000"/>
                  <a:t>127</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127</a:t>
                </a:r>
              </a:p>
              <a:p>
                <a:pPr lvl="0"/>
                <a:r>
                  <a:rPr/>
                  <a:t>A análise exploratória não deve ser usada para definir as questões e hipóteses científicas do estudo.</a:t>
                </a:r>
                <a:r>
                  <a:rPr baseline="30000"/>
                  <a:t>127</a:t>
                </a:r>
              </a:p>
              <a:p>
                <a:pPr lvl="0" indent="0" marL="0">
                  <a:buNone/>
                </a:pPr>
              </a:p>
              <a:p>
                <a:pPr lvl="0" indent="0" marL="0">
                  <a:buNone/>
                </a:pPr>
                <a:r>
                  <a:rPr/>
                  <a:t>O pacote </a:t>
                </a:r>
                <a:r>
                  <a:rPr i="1"/>
                  <a:t>explore</a:t>
                </a:r>
                <a:r>
                  <a:rPr baseline="30000"/>
                  <a:t>134</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135</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136</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137</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138</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139</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127</a:t>
                </a:r>
              </a:p>
              <a:p>
                <a:pPr lvl="0"/>
                <a:r>
                  <a:rPr/>
                  <a:t>Verifique a existência e/ou influência de valores discrepantes (“fora da curva” ou </a:t>
                </a:r>
                <a:r>
                  <a:rPr i="1"/>
                  <a:t>outliers</a:t>
                </a:r>
                <a:r>
                  <a:rPr/>
                  <a:t>):</a:t>
                </a:r>
                <a:r>
                  <a:rPr baseline="30000"/>
                  <a:t>127,129,130</a:t>
                </a:r>
              </a:p>
              <a:p>
                <a:pPr lvl="1"/>
                <a:r>
                  <a:rPr/>
                  <a:t>Boxplots</a:t>
                </a:r>
              </a:p>
              <a:p>
                <a:pPr lvl="1"/>
                <a:r>
                  <a:rPr/>
                  <a:t>Gráficos quantil-quantil (Q-Q)</a:t>
                </a:r>
              </a:p>
              <a:p>
                <a:pPr lvl="0" indent="0" marL="0">
                  <a:buNone/>
                </a:pPr>
              </a:p>
              <a:p>
                <a:pPr lvl="0" indent="0" marL="0">
                  <a:buNone/>
                </a:pPr>
                <a:r>
                  <a:rPr/>
                  <a:t>O pacote </a:t>
                </a:r>
                <a:r>
                  <a:rPr i="1"/>
                  <a:t>graphics</a:t>
                </a:r>
                <a:r>
                  <a:rPr baseline="30000"/>
                  <a:t>140</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127</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127,129</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nulos (</a:t>
                </a:r>
                <a14:m>
                  <m:oMath xmlns:m="http://schemas.openxmlformats.org/officeDocument/2006/math">
                    <m:r>
                      <m:rPr>
                        <m:sty m:val="p"/>
                      </m:rPr>
                      <m:t>=</m:t>
                    </m:r>
                    <m:r>
                      <m:t>0</m:t>
                    </m:r>
                  </m:oMath>
                </a14:m>
                <a:r>
                  <a:rPr/>
                  <a:t>):</a:t>
                </a:r>
                <a:r>
                  <a:rPr baseline="30000"/>
                  <a:t>127</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127</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127</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127</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140</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127</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69</a:t>
            </a:r>
          </a:p>
          <a:p>
            <a:pPr lvl="0"/>
            <a:r>
              <a:rPr/>
              <a:t>As análises descritivas geralmente compreendem a apresentação quantitativa (numérica) em tabelas e/ou gráficos.</a:t>
            </a:r>
            <a:r>
              <a:rPr baseline="30000"/>
              <a:t>69</a:t>
            </a:r>
          </a:p>
          <a:p>
            <a:pPr lvl="0" indent="0" marL="0">
              <a:buNone/>
            </a:pPr>
          </a:p>
          <a:p>
            <a:pPr lvl="0" indent="0" marL="0">
              <a:buNone/>
            </a:pPr>
            <a:r>
              <a:rPr/>
              <a:t>O pacote </a:t>
            </a:r>
            <a:r>
              <a:rPr i="1"/>
              <a:t>explore</a:t>
            </a:r>
            <a:r>
              <a:rPr baseline="30000"/>
              <a:t>134</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135</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136</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137</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141</a:t>
            </a:r>
          </a:p>
          <a:p>
            <a:pPr lvl="0"/>
            <a:r>
              <a:rPr/>
              <a:t>Organização das tabelas: as variáveis são exibidas em linhas e os grupos são exibidos em colunas.</a:t>
            </a:r>
            <a:r>
              <a:rPr baseline="30000"/>
              <a:t>141</a:t>
            </a:r>
          </a:p>
          <a:p>
            <a:pPr lvl="0"/>
            <a:r>
              <a:rPr/>
              <a:t>Calcule percentagens para as colunas (isto é, entre grupos) e não entre linhas.</a:t>
            </a:r>
            <a:r>
              <a:rPr baseline="30000"/>
              <a:t>141</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141</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142</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142,143</a:t>
                </a:r>
              </a:p>
              <a:p>
                <a:pPr lvl="0" indent="0" marL="0">
                  <a:buNone/>
                </a:pPr>
              </a:p>
              <a:p>
                <a:pPr lvl="0" indent="0" marL="0">
                  <a:spcBef>
                    <a:spcPts val="3000"/>
                  </a:spcBef>
                  <a:buNone/>
                </a:pPr>
                <a:r>
                  <a:rPr b="1"/>
                  <a:t>Quais são os erros mais comuns de preenchimento de tabelas?</a:t>
                </a:r>
              </a:p>
              <a:p>
                <a:pPr lvl="0"/>
                <a:r>
                  <a:rPr/>
                  <a:t>Erros tipográficos.</a:t>
                </a:r>
                <a:r>
                  <a:rPr baseline="30000"/>
                  <a:t>144</a:t>
                </a:r>
              </a:p>
              <a:p>
                <a:pPr lvl="0"/>
                <a:r>
                  <a:rPr/>
                  <a:t>Ausência de rótulos ou unidades nas variáveis.</a:t>
                </a:r>
                <a:r>
                  <a:rPr baseline="30000"/>
                  <a:t>144</a:t>
                </a:r>
              </a:p>
              <a:p>
                <a:pPr lvl="0"/>
                <a:r>
                  <a:rPr/>
                  <a:t>Relatar estatísticas incorretamente, tais como rotular variáveis contínuas como porcentagens.</a:t>
                </a:r>
                <a:r>
                  <a:rPr baseline="30000"/>
                  <a:t>144</a:t>
                </a:r>
              </a:p>
              <a:p>
                <a:pPr lvl="0"/>
                <a:r>
                  <a:rPr/>
                  <a:t>Estatísticas descritivas de tendência central (ex.: médias) relatadas sem a estatística de dispersão correspondente (ex.: desvio-padrão).</a:t>
                </a:r>
                <a:r>
                  <a:rPr baseline="30000"/>
                  <a:t>144</a:t>
                </a:r>
              </a:p>
              <a:p>
                <a:pPr lvl="0"/>
                <a:r>
                  <a:rPr/>
                  <a:t>Desvio-padrão nulo (</a:t>
                </a:r>
                <a14:m>
                  <m:oMath xmlns:m="http://schemas.openxmlformats.org/officeDocument/2006/math">
                    <m:r>
                      <m:t>σ</m:t>
                    </m:r>
                    <m:r>
                      <m:rPr>
                        <m:sty m:val="p"/>
                      </m:rPr>
                      <m:t>=</m:t>
                    </m:r>
                    <m:r>
                      <m:t>0</m:t>
                    </m:r>
                  </m:oMath>
                </a14:m>
                <a:r>
                  <a:rPr/>
                  <a:t>).</a:t>
                </a:r>
                <a:r>
                  <a:rPr baseline="30000"/>
                  <a:t>144</a:t>
                </a:r>
              </a:p>
              <a:p>
                <a:pPr lvl="0"/>
                <a:r>
                  <a:rPr/>
                  <a:t>Valores porcentuais que não correspondem ao numerador dividido pelo denominador.</a:t>
                </a:r>
                <a:r>
                  <a:rPr baseline="30000"/>
                  <a:t>144</a:t>
                </a:r>
              </a:p>
              <a:p>
                <a:pPr lvl="0" indent="0" marL="0">
                  <a:buNone/>
                </a:pPr>
              </a:p>
              <a:p>
                <a:pPr lvl="0" indent="0" marL="0">
                  <a:buNone/>
                </a:pPr>
                <a:r>
                  <a:rPr/>
                  <a:t>O pacote </a:t>
                </a:r>
                <a:r>
                  <a:rPr i="1"/>
                  <a:t>flextable</a:t>
                </a:r>
                <a:r>
                  <a:rPr baseline="30000"/>
                  <a:t>145</a:t>
                </a:r>
                <a:r>
                  <a:rPr/>
                  <a:t> fornece as funções </a:t>
                </a:r>
                <a:r>
                  <a:rPr i="1">
                    <a:hlinkClick r:id="rId2"/>
                  </a:rPr>
                  <a:t>flextable</a:t>
                </a:r>
                <a:r>
                  <a:rPr/>
                  <a:t>, </a:t>
                </a:r>
                <a:r>
                  <a:rPr i="1">
                    <a:hlinkClick r:id="rId3"/>
                  </a:rPr>
                  <a:t>as_flextable</a:t>
                </a:r>
                <a:r>
                  <a:rPr/>
                  <a:t> e </a:t>
                </a:r>
                <a:r>
                  <a:rPr i="1">
                    <a:hlinkClick r:id="rId4"/>
                  </a:rPr>
                  <a:t>save_as_docx</a:t>
                </a:r>
                <a:r>
                  <a:rPr/>
                  <a:t> para criar e salvar tabelas tabelas formatadas em DOCX.</a:t>
                </a:r>
              </a:p>
              <a:p>
                <a:pPr lvl="0" indent="0" marL="0">
                  <a:buNone/>
                </a:pPr>
              </a:p>
              <a:p>
                <a:pPr lvl="0" indent="0" marL="0">
                  <a:buNone/>
                </a:pPr>
                <a:r>
                  <a:rPr/>
                  <a:t>O pacote </a:t>
                </a:r>
                <a:r>
                  <a:rPr i="1"/>
                  <a:t>rempsyc</a:t>
                </a:r>
                <a:r>
                  <a:rPr baseline="30000"/>
                  <a:t>146</a:t>
                </a:r>
                <a:r>
                  <a:rPr/>
                  <a:t> fornece a função </a:t>
                </a:r>
                <a:r>
                  <a:rPr i="1">
                    <a:hlinkClick r:id="rId5"/>
                  </a:rPr>
                  <a:t>nice_table</a:t>
                </a:r>
                <a:r>
                  <a:rPr/>
                  <a:t> para criar tabelas formatadas.</a:t>
                </a:r>
              </a:p>
              <a:p>
                <a:pPr lvl="0" indent="0" marL="0">
                  <a:buNone/>
                </a:pPr>
              </a:p>
              <a:p>
                <a:pPr lvl="0" indent="0" marL="0">
                  <a:buNone/>
                </a:pPr>
                <a:r>
                  <a:rPr/>
                  <a:t>O pacote </a:t>
                </a:r>
                <a:r>
                  <a:rPr i="1"/>
                  <a:t>table1</a:t>
                </a:r>
                <a:r>
                  <a:rPr baseline="30000"/>
                  <a:t>147</a:t>
                </a:r>
                <a:r>
                  <a:rPr/>
                  <a:t> fornece a função </a:t>
                </a:r>
                <a:r>
                  <a:rPr i="1">
                    <a:hlinkClick r:id="rId6"/>
                  </a:rPr>
                  <a:t>table1</a:t>
                </a:r>
                <a:r>
                  <a:rPr/>
                  <a:t> para construção de tabelas.</a:t>
                </a:r>
              </a:p>
              <a:p>
                <a:pPr lvl="0" indent="0" marL="0">
                  <a:buNone/>
                </a:pPr>
              </a:p>
              <a:p>
                <a:pPr lvl="0" indent="0" marL="0">
                  <a:buNone/>
                </a:pPr>
                <a:r>
                  <a:rPr/>
                  <a:t>O pacote </a:t>
                </a:r>
                <a:r>
                  <a:rPr i="1"/>
                  <a:t>gtsummary</a:t>
                </a:r>
                <a:r>
                  <a:rPr baseline="30000"/>
                  <a:t>148</a:t>
                </a:r>
                <a:r>
                  <a:rPr/>
                  <a:t> fornece a função </a:t>
                </a:r>
                <a:r>
                  <a:rPr i="1">
                    <a:hlinkClick r:id="rId7"/>
                  </a:rPr>
                  <a:t>tbl_summary</a:t>
                </a:r>
                <a:r>
                  <a:rPr/>
                  <a:t> para construção da ‘Tabela 1’ com dados descritivos.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149,150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150</a:t>
            </a:r>
          </a:p>
          <a:p>
            <a:pPr lvl="0"/>
            <a:r>
              <a:rPr/>
              <a:t>Verificar aderência ao protocolo do estudo, incluindo critérios de inclusão/exclusão, tamanho da amostra e perdas amostrais.</a:t>
            </a:r>
            <a:r>
              <a:rPr baseline="30000"/>
              <a:t>150</a:t>
            </a:r>
          </a:p>
          <a:p>
            <a:pPr lvl="0"/>
            <a:r>
              <a:rPr/>
              <a:t>Permitir a replicação do estudo.</a:t>
            </a:r>
            <a:r>
              <a:rPr baseline="30000"/>
              <a:t>150</a:t>
            </a:r>
          </a:p>
          <a:p>
            <a:pPr lvl="0"/>
            <a:r>
              <a:rPr/>
              <a:t>Meta-analisar os dados junto a estudos similares.</a:t>
            </a:r>
            <a:r>
              <a:rPr baseline="30000"/>
              <a:t>150</a:t>
            </a:r>
          </a:p>
          <a:p>
            <a:pPr lvl="0"/>
            <a:r>
              <a:rPr/>
              <a:t>Avaliar a generalização (validade externa) das conclusões do estudo.</a:t>
            </a:r>
            <a:r>
              <a:rPr baseline="30000"/>
              <a:t>150</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151</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124,152</a:t>
            </a:r>
          </a:p>
          <a:p>
            <a:pPr lvl="0" indent="0" marL="0">
              <a:buNone/>
            </a:pPr>
          </a:p>
          <a:p>
            <a:pPr lvl="0" indent="0" marL="0">
              <a:buNone/>
            </a:pPr>
            <a:r>
              <a:rPr/>
              <a:t>O pacote </a:t>
            </a:r>
            <a:r>
              <a:rPr i="1"/>
              <a:t>table1</a:t>
            </a:r>
            <a:r>
              <a:rPr baseline="30000"/>
              <a:t>147</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148</a:t>
            </a:r>
            <a:r>
              <a:rPr/>
              <a:t> fornece a função </a:t>
            </a:r>
            <a:r>
              <a:rPr i="1">
                <a:hlinkClick r:id="rId3"/>
              </a:rPr>
              <a:t>tbl_summary</a:t>
            </a:r>
            <a:r>
              <a:rPr/>
              <a:t> para construção da ‘Tabela 1’ com dados descritivos.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149</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149,153</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149,153</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149</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149</a:t>
            </a:r>
          </a:p>
          <a:p>
            <a:pPr lvl="0" indent="0" marL="0">
              <a:buNone/>
            </a:pPr>
          </a:p>
          <a:p>
            <a:pPr lvl="0" indent="0" marL="0">
              <a:buNone/>
            </a:pPr>
            <a:r>
              <a:rPr/>
              <a:t>O pacote </a:t>
            </a:r>
            <a:r>
              <a:rPr i="1"/>
              <a:t>table1</a:t>
            </a:r>
            <a:r>
              <a:rPr baseline="30000"/>
              <a:t>147</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148</a:t>
            </a:r>
            <a:r>
              <a:rPr/>
              <a:t> fornece a função </a:t>
            </a:r>
            <a:r>
              <a:rPr i="1">
                <a:hlinkClick r:id="rId3"/>
              </a:rPr>
              <a:t>tbl_summary</a:t>
            </a:r>
            <a:r>
              <a:rPr/>
              <a:t> para construção da ‘Tabela 1’ com dados descritivos.</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154</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154</a:t>
            </a:r>
          </a:p>
          <a:p>
            <a:pPr lvl="0" indent="0" marL="0">
              <a:buNone/>
            </a:pPr>
          </a:p>
          <a:p>
            <a:pPr lvl="0" indent="0" marL="0">
              <a:buNone/>
            </a:pPr>
            <a:r>
              <a:rPr/>
              <a:t>Os pacotes </a:t>
            </a:r>
            <a:r>
              <a:rPr i="1"/>
              <a:t>ggplot2</a:t>
            </a:r>
            <a:r>
              <a:rPr baseline="30000"/>
              <a:t>155</a:t>
            </a:r>
            <a:r>
              <a:rPr/>
              <a:t>, </a:t>
            </a:r>
            <a:r>
              <a:rPr i="1"/>
              <a:t>plotly</a:t>
            </a:r>
            <a:r>
              <a:rPr baseline="30000"/>
              <a:t>156</a:t>
            </a:r>
            <a:r>
              <a:rPr/>
              <a:t> e </a:t>
            </a:r>
            <a:r>
              <a:rPr i="1"/>
              <a:t>corrplot</a:t>
            </a:r>
            <a:r>
              <a:rPr baseline="30000"/>
              <a:t>157</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158</a:t>
            </a:r>
          </a:p>
          <a:p>
            <a:pPr lvl="0"/>
            <a:r>
              <a:rPr/>
              <a:t>Barras de erro mais longas representam mais imprecisão (maiores erros), enquanto barras mais curtas representam mais precisão na estimativa.</a:t>
            </a:r>
            <a:r>
              <a:rPr baseline="30000"/>
              <a:t>158</a:t>
            </a:r>
          </a:p>
          <a:p>
            <a:pPr lvl="0"/>
            <a:r>
              <a:rPr/>
              <a:t>Barras de erro descritivas geralmente apresentam a amplitude (mínimo-máximo) ou desvio-padrão.</a:t>
            </a:r>
            <a:r>
              <a:rPr baseline="30000"/>
              <a:t>158</a:t>
            </a:r>
          </a:p>
          <a:p>
            <a:pPr lvl="0"/>
            <a:r>
              <a:rPr/>
              <a:t>Barras de erro inferenciais geralmente apresentam o erro-padrão ou intervalo de confiança (por exemplo, de 95%).</a:t>
            </a:r>
            <a:r>
              <a:rPr baseline="30000"/>
              <a:t>158</a:t>
            </a:r>
          </a:p>
          <a:p>
            <a:pPr lvl="0"/>
            <a:r>
              <a:rPr/>
              <a:t>O comprimento das barras de erro sugere graficamente a imprecisão dos dados do estudo, uma vez que o valor verdadeiro da população pode estar em qualquer nível do intervalo da barra.</a:t>
            </a:r>
            <a:r>
              <a:rPr baseline="30000"/>
              <a:t>158</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158</a:t>
            </a:r>
          </a:p>
          <a:p>
            <a:pPr lvl="0"/>
            <a:r>
              <a:rPr/>
              <a:t>Para análise inferencial de figuras, as barras de erro representadas por erro-padrão ou intervalo de confiança são preferíveis à amplitude ou desvio-padrão.</a:t>
            </a:r>
            <a:r>
              <a:rPr baseline="30000"/>
              <a:t>158</a:t>
            </a:r>
          </a:p>
          <a:p>
            <a:pPr lvl="0"/>
            <a:r>
              <a:rPr/>
              <a:t>Evite gráficos de barra e mostre a distribuição dos dados sempre que possível.</a:t>
            </a:r>
            <a:r>
              <a:rPr baseline="30000"/>
              <a:t>159</a:t>
            </a:r>
          </a:p>
          <a:p>
            <a:pPr lvl="0"/>
            <a:r>
              <a:rPr/>
              <a:t>Exiba os pontos de dados em boxplots.</a:t>
            </a:r>
            <a:r>
              <a:rPr baseline="30000"/>
              <a:t>159</a:t>
            </a:r>
          </a:p>
          <a:p>
            <a:pPr lvl="0"/>
            <a:r>
              <a:rPr/>
              <a:t>Use </a:t>
            </a:r>
            <a:r>
              <a:rPr i="1"/>
              <a:t>jitter</a:t>
            </a:r>
            <a:r>
              <a:rPr/>
              <a:t> simétrico em gráficos de pontos para permitir a visualização de todos os dados.</a:t>
            </a:r>
            <a:r>
              <a:rPr baseline="30000"/>
              <a:t>159</a:t>
            </a:r>
          </a:p>
          <a:p>
            <a:pPr lvl="0"/>
            <a:r>
              <a:rPr/>
              <a:t>Prefira palhetas de cor adaptadas para daltônicos.</a:t>
            </a:r>
            <a:r>
              <a:rPr baseline="30000"/>
              <a:t>159</a:t>
            </a:r>
          </a:p>
          <a:p>
            <a:pPr lvl="0" indent="0" marL="0">
              <a:buNone/>
            </a:pPr>
          </a:p>
          <a:p>
            <a:pPr lvl="0" indent="0" marL="0">
              <a:buNone/>
            </a:pPr>
            <a:r>
              <a:rPr/>
              <a:t>O pacote </a:t>
            </a:r>
            <a:r>
              <a:rPr i="1"/>
              <a:t>ggsci</a:t>
            </a:r>
            <a:r>
              <a:rPr baseline="30000"/>
              <a:t>160</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161</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162</a:t>
            </a:r>
            <a:r>
              <a:rPr/>
              <a:t> fornece a função </a:t>
            </a:r>
            <a:r>
              <a:rPr i="1">
                <a:hlinkClick r:id="rId9"/>
              </a:rPr>
              <a:t>writeTIFF</a:t>
            </a:r>
            <a:r>
              <a:rPr/>
              <a:t> para exportar gráficos em formato TIFF.</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69</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163</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164</a:t>
                </a:r>
              </a:p>
              <a:p>
                <a:pPr lvl="0"/>
                <a:r>
                  <a:rPr/>
                  <a:t>Inferência indutiva: Com base nos dados observados, avalia-se qual hipótese é mais defensável (isto é, mais provável).</a:t>
                </a:r>
                <a:r>
                  <a:rPr baseline="30000"/>
                  <a:t>164</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163</a:t>
            </a:r>
          </a:p>
          <a:p>
            <a:pPr lvl="0"/>
            <a:r>
              <a:rPr/>
              <a:t>Definir claramente os problemas e os objetivos da pesquisa são o ponto de partida de todos os estudos científicos.</a:t>
            </a:r>
            <a:r>
              <a:rPr baseline="30000"/>
              <a:t>68</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165</a:t>
            </a:r>
          </a:p>
          <a:p>
            <a:pPr lvl="0"/>
            <a:r>
              <a:rPr/>
              <a:t>Desafio a ideias aceitas.</a:t>
            </a:r>
            <a:r>
              <a:rPr baseline="30000"/>
              <a:t>165</a:t>
            </a:r>
          </a:p>
          <a:p>
            <a:pPr lvl="0"/>
            <a:r>
              <a:rPr/>
              <a:t>Conflito entre ideias divergentes.</a:t>
            </a:r>
            <a:r>
              <a:rPr baseline="30000"/>
              <a:t>165</a:t>
            </a:r>
          </a:p>
          <a:p>
            <a:pPr lvl="0"/>
            <a:r>
              <a:rPr/>
              <a:t>Variações regionais, temporais e populacionais.</a:t>
            </a:r>
            <a:r>
              <a:rPr baseline="30000"/>
              <a:t>165</a:t>
            </a:r>
          </a:p>
          <a:p>
            <a:pPr lvl="0"/>
            <a:r>
              <a:rPr/>
              <a:t>Experiências dos próprios pesquisadores.</a:t>
            </a:r>
            <a:r>
              <a:rPr baseline="30000"/>
              <a:t>165</a:t>
            </a:r>
          </a:p>
          <a:p>
            <a:pPr lvl="0"/>
            <a:r>
              <a:rPr/>
              <a:t>Imaginação sem fronteiras ou limites convencionais.</a:t>
            </a:r>
            <a:r>
              <a:rPr baseline="30000"/>
              <a:t>165</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121</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121</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98</a:t>
                </a:r>
              </a:p>
              <a:p>
                <a:pPr lvl="0"/>
                <a:r>
                  <a:rPr/>
                  <a:t>Pode-se concluir sobre rejeitar ou não rejeitar a hipótese nula (</a:t>
                </a:r>
                <a14:m>
                  <m:oMath xmlns:m="http://schemas.openxmlformats.org/officeDocument/2006/math">
                    <m:sSub>
                      <m:e>
                        <m:r>
                          <m:t>H</m:t>
                        </m:r>
                      </m:e>
                      <m:sub>
                        <m:r>
                          <m:t>0</m:t>
                        </m:r>
                      </m:sub>
                    </m:sSub>
                  </m:oMath>
                </a14:m>
                <a:r>
                  <a:rPr/>
                  <a:t>).</a:t>
                </a:r>
                <a:r>
                  <a:rPr baseline="30000"/>
                  <a:t>98</a:t>
                </a:r>
              </a:p>
              <a:p>
                <a:pPr lvl="0"/>
                <a:r>
                  <a:rPr/>
                  <a:t>Não se conclui sobre a hipótese alternativa (</a:t>
                </a:r>
                <a14:m>
                  <m:oMath xmlns:m="http://schemas.openxmlformats.org/officeDocument/2006/math">
                    <m:sSub>
                      <m:e>
                        <m:r>
                          <m:t>H</m:t>
                        </m:r>
                      </m:e>
                      <m:sub>
                        <m:r>
                          <m:t>1</m:t>
                        </m:r>
                      </m:sub>
                    </m:sSub>
                  </m:oMath>
                </a14:m>
                <a:r>
                  <a:rPr/>
                  <a:t>).</a:t>
                </a:r>
                <a:r>
                  <a:rPr baseline="30000"/>
                  <a:t>121</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163</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166</a:t>
                </a:r>
              </a:p>
              <a:p>
                <a:pPr lvl="0"/>
                <a:r>
                  <a:rPr/>
                  <a:t>Teste de mínimos efeitos.</a:t>
                </a:r>
                <a:r>
                  <a:rPr baseline="30000"/>
                  <a:t>166</a:t>
                </a:r>
              </a:p>
              <a:p>
                <a:pPr lvl="0"/>
                <a:r>
                  <a:rPr/>
                  <a:t>Teste de equivalência.</a:t>
                </a:r>
                <a:r>
                  <a:rPr baseline="30000"/>
                  <a:t>166</a:t>
                </a:r>
              </a:p>
              <a:p>
                <a:pPr lvl="0"/>
                <a:r>
                  <a:rPr/>
                  <a:t>Teste de inferioridade.</a:t>
                </a:r>
                <a:r>
                  <a:rPr baseline="30000"/>
                  <a:t>166</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64</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167</a:t>
                </a:r>
              </a:p>
              <a:p>
                <a:pPr lvl="0"/>
                <a:r>
                  <a:rPr/>
                  <a:t>Tamanho do efeito, como estimativa de significância substantiva (clínica).</a:t>
                </a:r>
                <a:r>
                  <a:rPr baseline="30000"/>
                  <a:t>167</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163</a:t>
                </a:r>
              </a:p>
              <a:p>
                <a:pPr lvl="0"/>
                <a:r>
                  <a:rPr/>
                  <a:t>Poder do teste pode ser calculado como (</a:t>
                </a:r>
                <a14:m>
                  <m:oMath xmlns:m="http://schemas.openxmlformats.org/officeDocument/2006/math">
                    <m:r>
                      <m:t>1</m:t>
                    </m:r>
                    <m:r>
                      <m:rPr>
                        <m:sty m:val="p"/>
                      </m:rPr>
                      <m:t>−</m:t>
                    </m:r>
                    <m:r>
                      <m:t>β</m:t>
                    </m:r>
                  </m:oMath>
                </a14:m>
                <a:r>
                  <a:rPr/>
                  <a:t>).</a:t>
                </a:r>
                <a:r>
                  <a:rPr baseline="30000"/>
                  <a:t>163</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168</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168</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168</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168</a:t>
                </a:r>
              </a:p>
              <a:p>
                <a:pPr lvl="0"/>
                <a:r>
                  <a:rPr/>
                  <a:t>Após a coleta de dados: a análise de poder objetiva informar estudos futuros a respeito do tamanho da amostra necessário para a detecção de um efeito significativo pré-especificado.</a:t>
                </a:r>
                <a:r>
                  <a:rPr baseline="30000"/>
                  <a:t>168</a:t>
                </a:r>
              </a:p>
              <a:p>
                <a:pPr lvl="0" indent="0" marL="0">
                  <a:buNone/>
                </a:pPr>
              </a:p>
              <a:p>
                <a:pPr lvl="0" indent="0" marL="0">
                  <a:buNone/>
                </a:pPr>
                <a:r>
                  <a:rPr/>
                  <a:t>O pacote </a:t>
                </a:r>
                <a:r>
                  <a:rPr i="1"/>
                  <a:t>pwr</a:t>
                </a:r>
                <a:r>
                  <a:rPr baseline="30000"/>
                  <a:t>169</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169</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169</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169</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169</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169</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169</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169</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170</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171</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171</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171</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171</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171</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171</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172</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141,168</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168</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minha mãe Angela (</a:t>
            </a:r>
            <a:r>
              <a:rPr i="1"/>
              <a:t>in memoriam</a:t>
            </a:r>
            <a:r>
              <a:rPr/>
              <a:t>)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 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173</a:t>
                </a:r>
              </a:p>
              <a:p>
                <a:pPr lvl="0"/>
                <a:r>
                  <a:rPr/>
                  <a:t>P-valor como evidência estatística sobre (</a:t>
                </a:r>
                <a14:m>
                  <m:oMath xmlns:m="http://schemas.openxmlformats.org/officeDocument/2006/math">
                    <m:sSub>
                      <m:e>
                        <m:r>
                          <m:t>H</m:t>
                        </m:r>
                      </m:e>
                      <m:sub>
                        <m:r>
                          <m:t>0</m:t>
                        </m:r>
                      </m:sub>
                    </m:sSub>
                  </m:oMath>
                </a14:m>
                <a:r>
                  <a:rPr/>
                  <a:t>).</a:t>
                </a:r>
                <a:r>
                  <a:rPr baseline="30000"/>
                  <a:t>173</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173</a:t>
                </a:r>
              </a:p>
              <a:p>
                <a:pPr lvl="0"/>
                <a:r>
                  <a:rPr/>
                  <a:t>Análise Bayesiana.</a:t>
                </a:r>
                <a:r>
                  <a:rPr baseline="30000"/>
                  <a:t>173</a:t>
                </a:r>
              </a:p>
              <a:p>
                <a:pPr lvl="0" indent="0" marL="0">
                  <a:buNone/>
                </a:pPr>
              </a:p>
              <a:p>
                <a:pPr lvl="0" indent="0" marL="0">
                  <a:spcBef>
                    <a:spcPts val="3000"/>
                  </a:spcBef>
                  <a:buNone/>
                </a:pPr>
                <a:r>
                  <a:rPr b="1"/>
                  <a:t>O que são resultados ‘positivos’ e ‘negativos’ ou inconclusivos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174</a:t>
                </a:r>
              </a:p>
              <a:p>
                <a:pPr lvl="0"/>
                <a:r>
                  <a:rPr/>
                  <a:t>Resultados ‘negativos’ ou inconclusivos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174</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175</a:t>
                </a:r>
              </a:p>
              <a:p>
                <a:pPr lvl="0"/>
                <a:r>
                  <a:rPr/>
                  <a:t>Resultados negativos permitem um melhor planejamento das pesquisas futuras e pode aumentar suas chances de sucesso.</a:t>
                </a:r>
                <a:r>
                  <a:rPr baseline="30000"/>
                  <a:t>175</a:t>
                </a:r>
              </a:p>
              <a:p>
                <a:pPr lvl="0" indent="0" marL="0">
                  <a:buNone/>
                </a:pPr>
              </a:p>
              <a:p>
                <a:pPr lvl="0" indent="0" marL="0">
                  <a:spcBef>
                    <a:spcPts val="3000"/>
                  </a:spcBef>
                  <a:buNone/>
                </a:pPr>
                <a:r>
                  <a:rPr b="1"/>
                  <a:t>Resultados inconclusivos: 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176</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176</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176</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163</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163</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163</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do efeito e P-valor</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177</a:t>
                </a:r>
              </a:p>
              <a:p>
                <a:pPr lvl="0" indent="0" marL="0">
                  <a:buNone/>
                </a:pPr>
              </a:p>
              <a:p>
                <a:pPr lvl="0" indent="0" marL="0">
                  <a:spcBef>
                    <a:spcPts val="3000"/>
                  </a:spcBef>
                  <a:buNone/>
                </a:pPr>
                <a:r>
                  <a:rPr b="1"/>
                  <a:t>Quais são os tipos de tamanho do efeito?</a:t>
                </a:r>
              </a:p>
              <a:p>
                <a:pPr lvl="0"/>
                <a:r>
                  <a:rPr/>
                  <a:t>Diferenças padronizadas entre grupos:</a:t>
                </a:r>
                <a:r>
                  <a:rPr baseline="30000"/>
                  <a:t>167,177</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167,177</a:t>
                </a:r>
              </a:p>
              <a:p>
                <a:pPr lvl="1"/>
                <a:r>
                  <a:rPr/>
                  <a:t>Coeficiente de correlação de Pearson (</a:t>
                </a:r>
                <a14:m>
                  <m:oMath xmlns:m="http://schemas.openxmlformats.org/officeDocument/2006/math">
                    <m:r>
                      <m:t>r</m:t>
                    </m:r>
                  </m:oMath>
                </a14:m>
                <a:r>
                  <a:rPr/>
                  <a:t>), ponto-bisserial (</a:t>
                </a:r>
                <a14:m>
                  <m:oMath xmlns:m="http://schemas.openxmlformats.org/officeDocument/2006/math">
                    <m:sSub>
                      <m:e>
                        <m:r>
                          <m:t>r</m:t>
                        </m:r>
                      </m:e>
                      <m:sub>
                        <m:r>
                          <m:t>s</m:t>
                        </m:r>
                      </m:sub>
                    </m:sSub>
                  </m:oMath>
                </a14:m>
                <a:r>
                  <a:rPr/>
                  <a:t>), Spearman (</a:t>
                </a:r>
                <a14:m>
                  <m:oMath xmlns:m="http://schemas.openxmlformats.org/officeDocument/2006/math">
                    <m:r>
                      <m:t>ρ</m:t>
                    </m:r>
                  </m:oMath>
                </a14:m>
                <a:r>
                  <a:rPr/>
                  <a:t>), Kendall (</a:t>
                </a:r>
                <a14:m>
                  <m:oMath xmlns:m="http://schemas.openxmlformats.org/officeDocument/2006/math">
                    <m:r>
                      <m:t>τ</m:t>
                    </m:r>
                  </m:oMath>
                </a14:m>
                <a:r>
                  <a:rPr/>
                  <a:t>), Cramér (</a:t>
                </a:r>
                <a14:m>
                  <m:oMath xmlns:m="http://schemas.openxmlformats.org/officeDocument/2006/math">
                    <m:r>
                      <m:t>V</m:t>
                    </m:r>
                  </m:oMath>
                </a14:m>
                <a:r>
                  <a:rPr/>
                  <a:t>) e </a:t>
                </a:r>
                <a14:m>
                  <m:oMath xmlns:m="http://schemas.openxmlformats.org/officeDocument/2006/math">
                    <m:r>
                      <m:t>ϕ</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177</a:t>
                </a:r>
              </a:p>
              <a:p>
                <a:pPr lvl="0" indent="0" marL="0">
                  <a:buNone/>
                </a:pPr>
              </a:p>
              <a:p>
                <a:pPr lvl="0" indent="0" marL="0">
                  <a:buNone/>
                </a:pPr>
                <a:r>
                  <a:rPr/>
                  <a:t>O pacote </a:t>
                </a:r>
                <a:r>
                  <a:rPr i="1"/>
                  <a:t>effectsize</a:t>
                </a:r>
                <a:r>
                  <a:rPr baseline="30000"/>
                  <a:t>178</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167</a:t>
                </a:r>
              </a:p>
              <a:p>
                <a:pPr lvl="0" indent="0" marL="0">
                  <a:buNone/>
                </a:pPr>
              </a:p>
              <a:p>
                <a:pPr lvl="0" indent="0" marL="0">
                  <a:buNone/>
                </a:pPr>
                <a:r>
                  <a:rPr/>
                  <a:t>O pacote </a:t>
                </a:r>
                <a:r>
                  <a:rPr i="1"/>
                  <a:t>effectsize</a:t>
                </a:r>
                <a:r>
                  <a:rPr baseline="30000"/>
                  <a:t>178</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178</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169</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179</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180</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171</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171</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181</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182</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181</a:t>
                </a:r>
              </a:p>
              <a:p>
                <a:pPr lvl="0"/>
                <a:r>
                  <a:rPr/>
                  <a:t>P-valores menores/maiores do que o nível de significância estatístico pré-estabelecido não devem ser utilizados como única fonte de informação para tomada de decisão em ciência.</a:t>
                </a:r>
                <a:r>
                  <a:rPr baseline="30000"/>
                  <a:t>181</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183</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173</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181</a:t>
                </a:r>
              </a:p>
              <a:p>
                <a:pPr lvl="0"/>
                <a:r>
                  <a:rPr/>
                  <a:t>P-valor não mede o tamanho do efeito ou a relevância da sua observação.</a:t>
                </a:r>
                <a:r>
                  <a:rPr baseline="30000"/>
                  <a:t>181</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181</a:t>
                </a:r>
              </a:p>
              <a:p>
                <a:pPr lvl="0"/>
                <a:r>
                  <a:rPr/>
                  <a:t>Evidência estatística de significância não provê informação sobre a magnitude do efeito observado e não necessariamente implica que o efeito é robusto.</a:t>
                </a:r>
                <a:r>
                  <a:rPr baseline="30000"/>
                  <a:t>132,182</a:t>
                </a:r>
              </a:p>
              <a:p>
                <a:pPr lvl="0" indent="0" marL="0">
                  <a:buNone/>
                </a:pPr>
              </a:p>
              <a:p>
                <a:pPr lvl="0" indent="0" marL="0">
                  <a:spcBef>
                    <a:spcPts val="3000"/>
                  </a:spcBef>
                  <a:buNone/>
                </a:pPr>
                <a:r>
                  <a:rPr b="1"/>
                  <a:t>Qual a origem do ‘P&lt;0,05’?</a:t>
                </a:r>
              </a:p>
              <a:p>
                <a:pPr lvl="0"/>
                <a:r>
                  <a:rPr/>
                  <a:t>.[REF]</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181</a:t>
                </a:r>
              </a:p>
              <a:p>
                <a:pPr lvl="0"/>
                <a:r>
                  <a:rPr/>
                  <a:t>Razão de verossimilhança.</a:t>
                </a:r>
                <a:r>
                  <a:rPr baseline="30000"/>
                  <a:t>181</a:t>
                </a:r>
              </a:p>
              <a:p>
                <a:pPr lvl="0"/>
                <a:r>
                  <a:rPr/>
                  <a:t>Métodos Bayesianos, fator Bayes.</a:t>
                </a:r>
                <a:r>
                  <a:rPr baseline="30000"/>
                  <a:t>181</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184</a:t>
            </a:r>
          </a:p>
          <a:p>
            <a:pPr lvl="0"/>
            <a:r>
              <a:rPr/>
              <a:t>As decisões para especificação das análises estatísticas podem ser tão minuciosas que muitas vezes nem sequer são registadas como decisões e, assim, podem impactar na reprodutibilidade do estudo.</a:t>
            </a:r>
            <a:r>
              <a:rPr baseline="30000"/>
              <a:t>184</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185</a:t>
            </a:r>
          </a:p>
          <a:p>
            <a:pPr lvl="0"/>
            <a:r>
              <a:rPr/>
              <a:t>.</a:t>
            </a:r>
            <a:r>
              <a:rPr baseline="30000"/>
              <a:t>186</a:t>
            </a:r>
          </a:p>
          <a:p>
            <a:pPr lvl="0"/>
            <a:r>
              <a:rPr/>
              <a:t>.</a:t>
            </a:r>
            <a:r>
              <a:rPr baseline="30000"/>
              <a:t>187</a:t>
            </a:r>
          </a:p>
          <a:p>
            <a:pPr lvl="0"/>
            <a:r>
              <a:rPr/>
              <a:t>.</a:t>
            </a:r>
            <a:r>
              <a:rPr baseline="30000"/>
              <a:t>188</a:t>
            </a:r>
          </a:p>
          <a:p>
            <a:pPr lvl="0"/>
            <a:r>
              <a:rPr/>
              <a:t>.</a:t>
            </a:r>
            <a:r>
              <a:rPr baseline="30000"/>
              <a:t>189</a:t>
            </a:r>
          </a:p>
          <a:p>
            <a:pPr lvl="0"/>
            <a:r>
              <a:rPr/>
              <a:t>.</a:t>
            </a:r>
            <a:r>
              <a:rPr baseline="30000"/>
              <a:t>190</a:t>
            </a:r>
          </a:p>
          <a:p>
            <a:pPr lvl="0"/>
            <a:r>
              <a:rPr/>
              <a:t>.</a:t>
            </a:r>
            <a:r>
              <a:rPr baseline="30000"/>
              <a:t>191</a:t>
            </a:r>
          </a:p>
          <a:p>
            <a:pPr lvl="0"/>
            <a:r>
              <a:rPr/>
              <a:t>.</a:t>
            </a:r>
            <a:r>
              <a:rPr baseline="30000"/>
              <a:t>192</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2023-2024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2024-04-04T13:58:03Z</dcterms:created>
  <dcterms:modified xsi:type="dcterms:W3CDTF">2024-04-04T10:58:09Z</dcterms:modified>
  <cp:lastModifiedBy>arthurdesaferreira1</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