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presProps" Target="presProps.xml"/>
<Relationship Id="rId1" Type="http://schemas.openxmlformats.org/officeDocument/2006/relationships/slideMaster" Target="slideMasters/slideMaster1.xml"/>
<Relationship Id="rId176" Type="http://schemas.openxmlformats.org/officeDocument/2006/relationships/tableStyles" Target="tableStyles.xml"/>
<Relationship Id="rId175" Type="http://schemas.openxmlformats.org/officeDocument/2006/relationships/theme" Target="theme/theme1.xml"/>
<Relationship Id="rId17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doi.org/10.1177/20597991211026616" TargetMode="External"/>
<Relationship Id="rId55" Type="http://schemas.openxmlformats.org/officeDocument/2006/relationships/hyperlink" Target="https://www.R-project.org/" TargetMode="External"/>
<Relationship Id="rId56" Type="http://schemas.openxmlformats.org/officeDocument/2006/relationships/hyperlink" Target="https://doi.org/10.32614/RJ-2016-061" TargetMode="External"/>
<Relationship Id="rId57" Type="http://schemas.openxmlformats.org/officeDocument/2006/relationships/hyperlink" Target="https://CRAN.R-project.org/package=janitor" TargetMode="External"/>
<Relationship Id="rId58" Type="http://schemas.openxmlformats.org/officeDocument/2006/relationships/hyperlink" Target="https://CRAN.R-project.org/package=Hmisc" TargetMode="External"/>
<Relationship Id="rId59" Type="http://schemas.openxmlformats.org/officeDocument/2006/relationships/hyperlink" Target="https://doi.org/10.1136/bmj.318.7199.1667" TargetMode="External"/>
<Relationship Id="rId60" Type="http://schemas.openxmlformats.org/officeDocument/2006/relationships/hyperlink" Target="https://doi.org/10.4103/0019-5049.190623" TargetMode="External"/>
<Relationship Id="rId61" Type="http://schemas.openxmlformats.org/officeDocument/2006/relationships/hyperlink" Target="https://doi.org/10.1177/2192568217746998" TargetMode="External"/>
<Relationship Id="rId62" Type="http://schemas.openxmlformats.org/officeDocument/2006/relationships/hyperlink" Target="https://doi.org/10.4103/idoj.idoj_468_18" TargetMode="External"/>
<Relationship Id="rId63" Type="http://schemas.openxmlformats.org/officeDocument/2006/relationships/hyperlink" Target="https://doi.org/10.4103/0971-9784.148325"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www.R-project.org/" TargetMode="External"/>
<Relationship Id="rId81" Type="http://schemas.openxmlformats.org/officeDocument/2006/relationships/hyperlink" Target="https://doi.org/10.4135/9781849208499" TargetMode="External"/>
<Relationship Id="rId82" Type="http://schemas.openxmlformats.org/officeDocument/2006/relationships/hyperlink" Target="https://doi.org/10.1152/advan.90123.2008" TargetMode="External"/>
<Relationship Id="rId83" Type="http://schemas.openxmlformats.org/officeDocument/2006/relationships/hyperlink" Target="https://doi.org/10.1136/bmj.309.6960.996" TargetMode="External"/>
<Relationship Id="rId84" Type="http://schemas.openxmlformats.org/officeDocument/2006/relationships/hyperlink" Target="https://doi.org/10.1136/bmj.315.7104.364"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doi.org/10.18637/jss.v090.i06"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CRAN.R-project.org/package=SmartEDA" TargetMode="External"/>
<Relationship Id="rId101" Type="http://schemas.openxmlformats.org/officeDocument/2006/relationships/hyperlink" Target="https://www.R-project.org/" TargetMode="External"/>
<Relationship Id="rId102" Type="http://schemas.openxmlformats.org/officeDocument/2006/relationships/hyperlink" Target="https://doi.org/10.1001/archpedi.157.4.321" TargetMode="External"/>
<Relationship Id="rId103" Type="http://schemas.openxmlformats.org/officeDocument/2006/relationships/hyperlink" Target="https://doi.org/10.1186/s13690-017-0180-1" TargetMode="External"/>
<Relationship Id="rId104" Type="http://schemas.openxmlformats.org/officeDocument/2006/relationships/hyperlink" Target="https://doi.org/10.4097/kja.20582" TargetMode="External"/>
<Relationship Id="rId105" Type="http://schemas.openxmlformats.org/officeDocument/2006/relationships/hyperlink" Target="https://doi.org/10.12688/f1000research.123002.2" TargetMode="External"/>
<Relationship Id="rId106" Type="http://schemas.openxmlformats.org/officeDocument/2006/relationships/hyperlink" Target="https://doi.org/10.1093/aje/kws412" TargetMode="External"/>
<Relationship Id="rId107" Type="http://schemas.openxmlformats.org/officeDocument/2006/relationships/hyperlink" Target="https://doi.org/10.18203/2349-3259.ijct20201720" TargetMode="External"/>
<Relationship Id="rId108" Type="http://schemas.openxmlformats.org/officeDocument/2006/relationships/hyperlink" Target="https://doi.org/10.2106/jbjs.21.01166" TargetMode="External"/>
<Relationship Id="rId109" Type="http://schemas.openxmlformats.org/officeDocument/2006/relationships/hyperlink" Target="https://doi.org/10.1016/j.jclinepi.2019.06.011" TargetMode="External"/>
<Relationship Id="rId110" Type="http://schemas.openxmlformats.org/officeDocument/2006/relationships/hyperlink" Target="https://CRAN.R-project.org/package=table1" TargetMode="External"/>
<Relationship Id="rId111" Type="http://schemas.openxmlformats.org/officeDocument/2006/relationships/hyperlink" Target="https://doi.org/10.32614/RJ-2021-053" TargetMode="External"/>
<Relationship Id="rId112" Type="http://schemas.openxmlformats.org/officeDocument/2006/relationships/hyperlink" Target="https://doi.org/10.1111/ppe.12474" TargetMode="External"/>
<Relationship Id="rId113" Type="http://schemas.openxmlformats.org/officeDocument/2006/relationships/hyperlink" Target="https://doi.org/10.4097/kja.21508" TargetMode="External"/>
<Relationship Id="rId114" Type="http://schemas.openxmlformats.org/officeDocument/2006/relationships/hyperlink" Target="https://ggplot2.tidyverse.org" TargetMode="External"/>
<Relationship Id="rId115" Type="http://schemas.openxmlformats.org/officeDocument/2006/relationships/hyperlink" Target="https://plotly-r.com" TargetMode="External"/>
<Relationship Id="rId116" Type="http://schemas.openxmlformats.org/officeDocument/2006/relationships/hyperlink" Target="https://github.com/taiyun/corrplot" TargetMode="External"/>
<Relationship Id="rId117" Type="http://schemas.openxmlformats.org/officeDocument/2006/relationships/hyperlink" Target="https://doi.org/10.1083/jcb.200611141" TargetMode="External"/>
<Relationship Id="rId118" Type="http://schemas.openxmlformats.org/officeDocument/2006/relationships/hyperlink" Target="https://doi.org/10.1161/circulationaha.118.037777" TargetMode="External"/>
<Relationship Id="rId119" Type="http://schemas.openxmlformats.org/officeDocument/2006/relationships/hyperlink" Target="https://CRAN.R-project.org/package=ggsci"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7326/0003-4819-130-12-199906150-00008" TargetMode="External"/>
<Relationship Id="rId122" Type="http://schemas.openxmlformats.org/officeDocument/2006/relationships/hyperlink" Target="https://doi.org/10.2147/clep.s142940"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4300/jgme-d-12-00156.1" TargetMode="External"/>
<Relationship Id="rId125" Type="http://schemas.openxmlformats.org/officeDocument/2006/relationships/hyperlink" Target="https://doi.org/10.1080/00031305.2016.1154108" TargetMode="External"/>
<Relationship Id="rId126" Type="http://schemas.openxmlformats.org/officeDocument/2006/relationships/hyperlink" Target="https://doi.org/10.1038/nmeth.4120" TargetMode="External"/>
<Relationship Id="rId127" Type="http://schemas.openxmlformats.org/officeDocument/2006/relationships/hyperlink" Target="https://doi.org/10.1111/tri.12895" TargetMode="External"/>
<Relationship Id="rId128" Type="http://schemas.openxmlformats.org/officeDocument/2006/relationships/hyperlink" Target="https://doi.org/10.5395/rde.2015.40.4.328" TargetMode="External"/>
<Relationship Id="rId129" Type="http://schemas.openxmlformats.org/officeDocument/2006/relationships/hyperlink" Target="https://doi.org/10.3899/jrheum.211115" TargetMode="External"/>
<Relationship Id="rId130" Type="http://schemas.openxmlformats.org/officeDocument/2006/relationships/hyperlink" Target="https://doi.org/10.1126/science.aaf5406" TargetMode="External"/>
<Relationship Id="rId131" Type="http://schemas.openxmlformats.org/officeDocument/2006/relationships/hyperlink" Target="https://doi.org/10.23637/ROTHAMSTED.8V61Q" TargetMode="External"/>
<Relationship Id="rId132" Type="http://schemas.openxmlformats.org/officeDocument/2006/relationships/hyperlink" Target="https://doi.org/10.1136/bmj.315.7105.422" TargetMode="External"/>
<Relationship Id="rId133" Type="http://schemas.openxmlformats.org/officeDocument/2006/relationships/hyperlink" Target="https://doi.org/10.1093/jisesa/iew092" TargetMode="External"/>
<Relationship Id="rId134" Type="http://schemas.openxmlformats.org/officeDocument/2006/relationships/hyperlink" Target="https://doi.org/10.1136/bmj.311.7003.485" TargetMode="External"/>
<Relationship Id="rId135" Type="http://schemas.openxmlformats.org/officeDocument/2006/relationships/hyperlink" Target="https://doi.org/10.1073/pnas.2203150119" TargetMode="External"/>
<Relationship Id="rId136" Type="http://schemas.openxmlformats.org/officeDocument/2006/relationships/hyperlink" Target="https://doi.org/10.1002/cnr2.1211" TargetMode="External"/>
<Relationship Id="rId137" Type="http://schemas.openxmlformats.org/officeDocument/2006/relationships/hyperlink" Target="https://doi.org/10.1136/jim-2022-002479" TargetMode="External"/>
<Relationship Id="rId138" Type="http://schemas.openxmlformats.org/officeDocument/2006/relationships/hyperlink" Target="https://doi.org/10.1016/j.jid.2017.08.007" TargetMode="External"/>
<Relationship Id="rId139" Type="http://schemas.openxmlformats.org/officeDocument/2006/relationships/hyperlink" Target="https://doi.org/10.11613/bm.2010.004" TargetMode="External"/>
<Relationship Id="rId140" Type="http://schemas.openxmlformats.org/officeDocument/2006/relationships/hyperlink" Target="https://doi.org/10.4103/aca.aca_248_18" TargetMode="External"/>
<Relationship Id="rId141" Type="http://schemas.openxmlformats.org/officeDocument/2006/relationships/hyperlink" Target="https://doi.org/10.4103/jfmpc.jfmpc_433_21" TargetMode="External"/>
<Relationship Id="rId142" Type="http://schemas.openxmlformats.org/officeDocument/2006/relationships/hyperlink" Target="https://doi.org/10.4103/0301-4738.77005" TargetMode="External"/>
<Relationship Id="rId143" Type="http://schemas.openxmlformats.org/officeDocument/2006/relationships/hyperlink" Target="https://doi.org/10.1016/j.injr.2014.04.002" TargetMode="External"/>
<Relationship Id="rId144" Type="http://schemas.openxmlformats.org/officeDocument/2006/relationships/hyperlink" Target="https://doi.org/10.1371/journal.pone.0121945"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177/8756479308317006" TargetMode="External"/>
<Relationship Id="rId147" Type="http://schemas.openxmlformats.org/officeDocument/2006/relationships/hyperlink" Target="https://doi.org/10.1111/test.12307" TargetMode="External"/>
<Relationship Id="rId148" Type="http://schemas.openxmlformats.org/officeDocument/2006/relationships/hyperlink" Target="https://github.com/taiyun/corrplot" TargetMode="External"/>
<Relationship Id="rId149" Type="http://schemas.openxmlformats.org/officeDocument/2006/relationships/hyperlink" Target="https://doi.org/10.11613/bm.2013.018" TargetMode="External"/>
<Relationship Id="rId150" Type="http://schemas.openxmlformats.org/officeDocument/2006/relationships/hyperlink" Target="https://doi.org/10.5395/rde.2017.42.2.152" TargetMode="External"/>
<Relationship Id="rId151" Type="http://schemas.openxmlformats.org/officeDocument/2006/relationships/hyperlink" Target="https://doi.org/10.32614/RJ-2021-053" TargetMode="External"/>
<Relationship Id="rId152" Type="http://schemas.openxmlformats.org/officeDocument/2006/relationships/hyperlink" Target="https://doi.org/10.2105/ajph.2012.300897" TargetMode="External"/>
<Relationship Id="rId153" Type="http://schemas.openxmlformats.org/officeDocument/2006/relationships/hyperlink" Target="https://doi.org/10.18637/jss.v103.i01" TargetMode="External"/>
<Relationship Id="rId154" Type="http://schemas.openxmlformats.org/officeDocument/2006/relationships/hyperlink" Target="https://doi.org/10.1080/01621459.1957.10501412" TargetMode="External"/>
<Relationship Id="rId155" Type="http://schemas.openxmlformats.org/officeDocument/2006/relationships/hyperlink" Target="https://doi.org/10.1136/adc.73.3.270" TargetMode="External"/>
<Relationship Id="rId156" Type="http://schemas.openxmlformats.org/officeDocument/2006/relationships/hyperlink" Target="https://CRAN.R-project.org/package=fastDummies" TargetMode="External"/>
<Relationship Id="rId157" Type="http://schemas.openxmlformats.org/officeDocument/2006/relationships/hyperlink" Target="https://doi.org/10.1093/ije/7.4.373" TargetMode="External"/>
<Relationship Id="rId158" Type="http://schemas.openxmlformats.org/officeDocument/2006/relationships/hyperlink" Target="https://doi.org/10.1016/0895-4356(96)00025-x" TargetMode="External"/>
<Relationship Id="rId159" Type="http://schemas.openxmlformats.org/officeDocument/2006/relationships/hyperlink" Target="https://doi.org/10.1016/j.jclinepi.2023.09.005" TargetMode="External"/>
<Relationship Id="rId160" Type="http://schemas.openxmlformats.org/officeDocument/2006/relationships/hyperlink" Target="https://doi.org/10.1136/bmj.313.7055.486" TargetMode="External"/>
<Relationship Id="rId161" Type="http://schemas.openxmlformats.org/officeDocument/2006/relationships/hyperlink" Target="https://doi.org/10.1037/0022-3514.51.6.1173" TargetMode="External"/>
<Relationship Id="rId162" Type="http://schemas.openxmlformats.org/officeDocument/2006/relationships/hyperlink" Target="https://doi.org/10.1111/j.1471-1842.2009.00848.x" TargetMode="External"/>
<Relationship Id="rId163" Type="http://schemas.openxmlformats.org/officeDocument/2006/relationships/hyperlink" Target="https://doi.org/10.5152/balkanmedj.2014.1408" TargetMode="External"/>
<Relationship Id="rId164" Type="http://schemas.openxmlformats.org/officeDocument/2006/relationships/hyperlink" Target="https://doi.org/10.5123/s1679-49742017000300022" TargetMode="External"/>
<Relationship Id="rId165" Type="http://schemas.openxmlformats.org/officeDocument/2006/relationships/hyperlink" Target="https://doi.org/10.1016/j.jclinepi.2017.02.016" TargetMode="External"/>
<Relationship Id="rId166" Type="http://schemas.openxmlformats.org/officeDocument/2006/relationships/hyperlink" Target="https://doi.org/10.1590/1980-265x-tce-2017-0311" TargetMode="External"/>
<Relationship Id="rId167" Type="http://schemas.openxmlformats.org/officeDocument/2006/relationships/hyperlink" Target="https://doi.org/10.1053/j.semnuclmed.2018.11.005" TargetMode="External"/>
<Relationship Id="rId168" Type="http://schemas.openxmlformats.org/officeDocument/2006/relationships/hyperlink" Target="https://doi.org/10.1002/ped4.12166" TargetMode="External"/>
<Relationship Id="rId169" Type="http://schemas.openxmlformats.org/officeDocument/2006/relationships/hyperlink" Target="https://doi.org/10.1186/s12967-020-02540-4" TargetMode="External"/>
<Relationship Id="rId170" Type="http://schemas.openxmlformats.org/officeDocument/2006/relationships/hyperlink" Target="https://doi.org/10.1016/j.jclinepi.2021.04.013" TargetMode="External"/>
<Relationship Id="rId171" Type="http://schemas.openxmlformats.org/officeDocument/2006/relationships/hyperlink" Target="https://doi.org/10.1002/cjs.11719" TargetMode="External"/>
<Relationship Id="rId172" Type="http://schemas.openxmlformats.org/officeDocument/2006/relationships/hyperlink" Target="https://doi.org/10.1016/j.jbusres.2021.04.070" TargetMode="External"/>
<Relationship Id="rId173" Type="http://schemas.openxmlformats.org/officeDocument/2006/relationships/hyperlink" Target="https://doi.org/10.1002/joe.22229" TargetMode="External"/>
<Relationship Id="rId174" Type="http://schemas.openxmlformats.org/officeDocument/2006/relationships/hyperlink" Target="https://doi.org/10.1136/bmj.309.6962.1128" TargetMode="External"/>
<Relationship Id="rId175" Type="http://schemas.openxmlformats.org/officeDocument/2006/relationships/hyperlink" Target="https://doi.org/10.1136/bmj.d561" TargetMode="External"/>
<Relationship Id="rId176" Type="http://schemas.openxmlformats.org/officeDocument/2006/relationships/hyperlink" Target="https://doi.org/10.1186/s12874-022-01786-4" TargetMode="External"/>
<Relationship Id="rId177" Type="http://schemas.openxmlformats.org/officeDocument/2006/relationships/hyperlink" Target="https://doi.org/10.1136/bmj.323.7321.1123" TargetMode="External"/>
<Relationship Id="rId178" Type="http://schemas.openxmlformats.org/officeDocument/2006/relationships/hyperlink" Target="https://doi.org/10.4172/2155-6180.1000334" TargetMode="External"/>
<Relationship Id="rId179" Type="http://schemas.openxmlformats.org/officeDocument/2006/relationships/hyperlink" Target="https://doi.org/10.1002/sim.9592" TargetMode="External"/>
<Relationship Id="rId180" Type="http://schemas.openxmlformats.org/officeDocument/2006/relationships/hyperlink" Target="https://doi.org/10.1186/1745-6215-15-139" TargetMode="External"/>
<Relationship Id="rId181" Type="http://schemas.openxmlformats.org/officeDocument/2006/relationships/hyperlink" Target="https://doi.org/10.1136/bmj.319.7203.185" TargetMode="External"/>
<Relationship Id="rId182" Type="http://schemas.openxmlformats.org/officeDocument/2006/relationships/hyperlink" Target="https://doi.org/10.1016/s0197-2456(97)00147-5" TargetMode="External"/>
<Relationship Id="rId183" Type="http://schemas.openxmlformats.org/officeDocument/2006/relationships/hyperlink" Target="https://doi.org/10.2147/clep.s161508" TargetMode="External"/>
<Relationship Id="rId184" Type="http://schemas.openxmlformats.org/officeDocument/2006/relationships/hyperlink" Target="https://doi.org/10.1186/s12874-019-0750-8" TargetMode="External"/>
<Relationship Id="rId185" Type="http://schemas.openxmlformats.org/officeDocument/2006/relationships/hyperlink" Target="http://dx.doi.org/10.31234/osf.io/qftwg" TargetMode="External"/>
<Relationship Id="rId186" Type="http://schemas.openxmlformats.org/officeDocument/2006/relationships/hyperlink" Target="https://doi.org/10.1136/bmj.313.7060.808" TargetMode="External"/>
<Relationship Id="rId187" Type="http://schemas.openxmlformats.org/officeDocument/2006/relationships/hyperlink" Target="https://doi.org/10.1136/bmj.326.7382.219" TargetMode="External"/>
<Relationship Id="rId188" Type="http://schemas.openxmlformats.org/officeDocument/2006/relationships/hyperlink" Target="https://doi.org/10.1186/1472-6920-4-13" TargetMode="External"/>
<Relationship Id="rId189" Type="http://schemas.openxmlformats.org/officeDocument/2006/relationships/hyperlink" Target="https://doi.org/10.1136/bmj.315.7107.540" TargetMode="External"/>
<Relationship Id="rId190" Type="http://schemas.openxmlformats.org/officeDocument/2006/relationships/hyperlink" Target="https://CRAN.R-project.org/package=riskyr" TargetMode="External"/>
<Relationship Id="rId191" Type="http://schemas.openxmlformats.org/officeDocument/2006/relationships/hyperlink" Target="https://doi.org/10.18637/jss.v028.i05" TargetMode="External"/>
<Relationship Id="rId192" Type="http://schemas.openxmlformats.org/officeDocument/2006/relationships/hyperlink" Target="https://doi.org/10.1016/s2589-7500(22)00188-1" TargetMode="External"/>
<Relationship Id="rId193" Type="http://schemas.openxmlformats.org/officeDocument/2006/relationships/hyperlink" Target="https://doi.org/10.1007/s00180-021-01080-9" TargetMode="External"/>
<Relationship Id="rId194" Type="http://schemas.openxmlformats.org/officeDocument/2006/relationships/hyperlink" Target="https://doi.org/10.1146/annurev-polisci-041719-102556" TargetMode="External"/>
<Relationship Id="rId195" Type="http://schemas.openxmlformats.org/officeDocument/2006/relationships/hyperlink" Target="https://doi.org/10.2307/2987937" TargetMode="External"/>
<Relationship Id="rId196" Type="http://schemas.openxmlformats.org/officeDocument/2006/relationships/hyperlink" Target="https://doi.org/10.1086/266577" TargetMode="External"/>
<Relationship Id="rId197" Type="http://schemas.openxmlformats.org/officeDocument/2006/relationships/hyperlink" Target="https://doi.org/10.1177/001316446002000104" TargetMode="External"/>
<Relationship Id="rId198" Type="http://schemas.openxmlformats.org/officeDocument/2006/relationships/hyperlink" Target="https://doi.org/10.1098/rsta.1900.0022" TargetMode="External"/>
<Relationship Id="rId199" Type="http://schemas.openxmlformats.org/officeDocument/2006/relationships/hyperlink" Target="https://doi.org/10.2307/3315487" TargetMode="External"/>
<Relationship Id="rId200" Type="http://schemas.openxmlformats.org/officeDocument/2006/relationships/hyperlink" Target="https://CRAN.R-project.org/package=psych" TargetMode="External"/>
<Relationship Id="rId201" Type="http://schemas.openxmlformats.org/officeDocument/2006/relationships/hyperlink" Target="https://doi.org/10.1016/j.jclinepi.2022.10.003" TargetMode="External"/>
<Relationship Id="rId202" Type="http://schemas.openxmlformats.org/officeDocument/2006/relationships/hyperlink" Target="https://doi.org/10.1186/1471-2288-8-79" TargetMode="External"/>
<Relationship Id="rId203" Type="http://schemas.openxmlformats.org/officeDocument/2006/relationships/hyperlink" Target="https://doi.org/10.1007/s00134-023-07163-z" TargetMode="External"/>
<Relationship Id="rId204" Type="http://schemas.openxmlformats.org/officeDocument/2006/relationships/hyperlink" Target="https://doi.org/10.1186/2046-4053-4-1" TargetMode="External"/>
<Relationship Id="rId205" Type="http://schemas.openxmlformats.org/officeDocument/2006/relationships/hyperlink" Target="https://doi.org/10.1002/cl2.1230" TargetMode="External"/>
<Relationship Id="rId206" Type="http://schemas.openxmlformats.org/officeDocument/2006/relationships/hyperlink" Target="https://doi.org/10.1002/cl2.1230" TargetMode="External"/>
<Relationship Id="rId207" Type="http://schemas.openxmlformats.org/officeDocument/2006/relationships/hyperlink" Target="https://doi.org/10.2307/1390807" TargetMode="External"/>
<Relationship Id="rId208" Type="http://schemas.openxmlformats.org/officeDocument/2006/relationships/hyperlink" Target="https://doi.org/10.1002/jae.1278" TargetMode="External"/>
<Relationship Id="rId209" Type="http://schemas.openxmlformats.org/officeDocument/2006/relationships/hyperlink" Target="https://doi.org/10.18637/jss.v088.i02" TargetMode="External"/>
<Relationship Id="rId210" Type="http://schemas.openxmlformats.org/officeDocument/2006/relationships/hyperlink" Target="https://doi.org/10.21449/ijate.661803" TargetMode="External"/>
<Relationship Id="rId211" Type="http://schemas.openxmlformats.org/officeDocument/2006/relationships/hyperlink" Target="https://CRAN.R-project.org/package=jmv" TargetMode="External"/>
<Relationship Id="rId212" Type="http://schemas.openxmlformats.org/officeDocument/2006/relationships/hyperlink" Target="https://CRAN.R-project.org/package=jmvconnect" TargetMode="External"/>
<Relationship Id="rId213" Type="http://schemas.openxmlformats.org/officeDocument/2006/relationships/hyperlink" Target="https://doi.org/10.1016/j.procs.2011.04.061" TargetMode="External"/>
<Relationship Id="rId214" Type="http://schemas.openxmlformats.org/officeDocument/2006/relationships/hyperlink" Target="https://CRAN.R-project.org/package=rmarkdown" TargetMode="External"/>
<Relationship Id="rId215" Type="http://schemas.openxmlformats.org/officeDocument/2006/relationships/hyperlink" Target="https://doi.org/10.1016/j.jmsacl.2021.09.002" TargetMode="External"/>
<Relationship Id="rId216" Type="http://schemas.openxmlformats.org/officeDocument/2006/relationships/hyperlink" Target="https://CRAN.R-project.org/package=officedown" TargetMode="External"/>
<Relationship Id="rId217" Type="http://schemas.openxmlformats.org/officeDocument/2006/relationships/hyperlink" Target="https://github.com/rstudio/bookdown" TargetMode="External"/>
<Relationship Id="rId218" Type="http://schemas.openxmlformats.org/officeDocument/2006/relationships/hyperlink" Target="https://doi.org/10.1371/journal.pmed.1001747" TargetMode="External"/>
<Relationship Id="rId219" Type="http://schemas.openxmlformats.org/officeDocument/2006/relationships/hyperlink" Target="https://CRAN.R-project.org/package=projects" TargetMode="External"/>
<Relationship Id="rId220" Type="http://schemas.openxmlformats.org/officeDocument/2006/relationships/hyperlink" Target="https://doi.org/10.5167/UZH-205154" TargetMode="External"/>
<Relationship Id="rId221" Type="http://schemas.openxmlformats.org/officeDocument/2006/relationships/hyperlink" Target="https://doi.org/10.1038/nn.4550" TargetMode="External"/>
<Relationship Id="rId222" Type="http://schemas.openxmlformats.org/officeDocument/2006/relationships/hyperlink" Target="https://github.com/Pakillo/grateful" TargetMode="External"/>
<Relationship Id="rId223" Type="http://schemas.openxmlformats.org/officeDocument/2006/relationships/hyperlink" Target="https://CRAN.R-project.org/package=formatR" TargetMode="External"/>
<Relationship Id="rId224" Type="http://schemas.openxmlformats.org/officeDocument/2006/relationships/hyperlink" Target="https://CRAN.R-project.org/package=styler" TargetMode="External"/>
<Relationship Id="rId225" Type="http://schemas.openxmlformats.org/officeDocument/2006/relationships/hyperlink" Target="https://doi.org/10.18637/jss.v074.i11" TargetMode="External"/>
<Relationship Id="rId226" Type="http://schemas.openxmlformats.org/officeDocument/2006/relationships/hyperlink" Target="https://doi.org/10.1177/17407745221123244" TargetMode="External"/>
<Relationship Id="rId227" Type="http://schemas.openxmlformats.org/officeDocument/2006/relationships/hyperlink" Target="https://www.R-project.org/" TargetMode="External"/>
<Relationship Id="rId228" Type="http://schemas.openxmlformats.org/officeDocument/2006/relationships/hyperlink" Target="https://CRAN.R-project.org/package=flextable" TargetMode="External"/>
<Relationship Id="rId229" Type="http://schemas.openxmlformats.org/officeDocument/2006/relationships/hyperlink" Target="https://CRAN.R-project.org/package=tiff" TargetMode="External"/>
<Relationship Id="rId230" Type="http://schemas.openxmlformats.org/officeDocument/2006/relationships/hyperlink" Target="https://doi.org/10.1371/journal.pone.0262918" TargetMode="External"/>
<Relationship Id="rId231" Type="http://schemas.openxmlformats.org/officeDocument/2006/relationships/hyperlink" Target="https://doi.org/10.1186/s13063-022-06515-2" TargetMode="External"/>
<Relationship Id="rId232" Type="http://schemas.openxmlformats.org/officeDocument/2006/relationships/hyperlink" Target="https://doi.org/10.1161/circulationaha.121.055393" TargetMode="External"/>
<Relationship Id="rId233" Type="http://schemas.openxmlformats.org/officeDocument/2006/relationships/hyperlink" Target="https://doi.org/10.1016/j.jclinepi.2021.01.008" TargetMode="External"/>
<Relationship Id="rId234" Type="http://schemas.openxmlformats.org/officeDocument/2006/relationships/hyperlink" Target="https://doi.org/10.1016/j.urology.2020.05.002" TargetMode="External"/>
<Relationship Id="rId235" Type="http://schemas.openxmlformats.org/officeDocument/2006/relationships/hyperlink" Target="https://doi.org/10.1097/ju.0000000000000001" TargetMode="External"/>
<Relationship Id="rId236" Type="http://schemas.openxmlformats.org/officeDocument/2006/relationships/hyperlink" Target="https://doi.org/10.1001/jama.2017.18556" TargetMode="External"/>
<Relationship Id="rId237" Type="http://schemas.openxmlformats.org/officeDocument/2006/relationships/hyperlink" Target="https://doi.org/10.1016/j.ijnurstu.2014.09.006" TargetMode="External"/>
<Relationship Id="rId238" Type="http://schemas.openxmlformats.org/officeDocument/2006/relationships/hyperlink" Target="https://doi.org/10.1371/journal.pbio.1002128" TargetMode="External"/>
<Relationship Id="rId239" Type="http://schemas.openxmlformats.org/officeDocument/2006/relationships/hyperlink" Target="https://doi.org/10.1002/sim.6265" TargetMode="External"/>
<Relationship Id="rId240" Type="http://schemas.openxmlformats.org/officeDocument/2006/relationships/hyperlink" Target="https://doi.org/10.1136/bmj.a2201" TargetMode="External"/>
<Relationship Id="rId241" Type="http://schemas.openxmlformats.org/officeDocument/2006/relationships/hyperlink" Target="https://doi.org/10.1111/j.1464-5491.2004.01443.x" TargetMode="External"/>
<Relationship Id="rId242" Type="http://schemas.openxmlformats.org/officeDocument/2006/relationships/hyperlink" Target="https://doi.org/10.1136/bjsports-2020-103652" TargetMode="External"/>
<Relationship Id="rId243" Type="http://schemas.openxmlformats.org/officeDocument/2006/relationships/hyperlink" Target="https://doi.org/10.1111/jcpt.13102" TargetMode="External"/>
<Relationship Id="rId244"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159</a:t>
            </a:r>
          </a:p>
          <a:p>
            <a:pPr lvl="0"/>
            <a:r>
              <a:rPr/>
              <a:t>.</a:t>
            </a:r>
            <a:r>
              <a:rPr baseline="30000"/>
              <a:t>158</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160</a:t>
            </a:r>
          </a:p>
          <a:p>
            <a:pPr lvl="0"/>
            <a:r>
              <a:rPr/>
              <a:t>.</a:t>
            </a:r>
            <a:r>
              <a:rPr baseline="30000"/>
              <a:t>158</a:t>
            </a:r>
          </a:p>
          <a:p>
            <a:pPr lvl="0" indent="0" marL="0">
              <a:buNone/>
            </a:pPr>
          </a:p>
          <a:p>
            <a:pPr lvl="0" indent="0" marL="0">
              <a:spcBef>
                <a:spcPts val="3000"/>
              </a:spcBef>
              <a:buNone/>
            </a:pPr>
            <a:r>
              <a:rPr b="1"/>
              <a:t>O que é efeito de mediação?</a:t>
            </a:r>
          </a:p>
          <a:p>
            <a:pPr lvl="0"/>
            <a:r>
              <a:rPr/>
              <a:t>.</a:t>
            </a:r>
            <a:r>
              <a:rPr baseline="30000"/>
              <a:t>160</a:t>
            </a:r>
          </a:p>
          <a:p>
            <a:pPr lvl="0"/>
            <a:r>
              <a:rPr/>
              <a:t>.</a:t>
            </a:r>
            <a:r>
              <a:rPr baseline="30000"/>
              <a:t>158</a:t>
            </a:r>
          </a:p>
          <a:p>
            <a:pPr lvl="0" indent="0" marL="0">
              <a:buNone/>
            </a:pPr>
          </a:p>
          <a:p>
            <a:pPr lvl="0" indent="0" marL="0">
              <a:spcBef>
                <a:spcPts val="3000"/>
              </a:spcBef>
              <a:buNone/>
            </a:pPr>
            <a:r>
              <a:rPr b="1"/>
              <a:t>O que é efeito direto?</a:t>
            </a:r>
          </a:p>
          <a:p>
            <a:pPr lvl="0"/>
            <a:r>
              <a:rPr/>
              <a:t>.</a:t>
            </a:r>
            <a:r>
              <a:rPr baseline="30000"/>
              <a:t>160</a:t>
            </a:r>
          </a:p>
          <a:p>
            <a:pPr lvl="0"/>
            <a:r>
              <a:rPr/>
              <a:t>.</a:t>
            </a:r>
            <a:r>
              <a:rPr baseline="30000"/>
              <a:t>158</a:t>
            </a:r>
          </a:p>
          <a:p>
            <a:pPr lvl="0" indent="0" marL="0">
              <a:buNone/>
            </a:pPr>
          </a:p>
          <a:p>
            <a:pPr lvl="0" indent="0" marL="0">
              <a:spcBef>
                <a:spcPts val="3000"/>
              </a:spcBef>
              <a:buNone/>
            </a:pPr>
            <a:r>
              <a:rPr b="1"/>
              <a:t>O que é efeito indireto?</a:t>
            </a:r>
          </a:p>
          <a:p>
            <a:pPr lvl="0"/>
            <a:r>
              <a:rPr/>
              <a:t>.</a:t>
            </a:r>
            <a:r>
              <a:rPr baseline="30000"/>
              <a:t>160</a:t>
            </a:r>
          </a:p>
          <a:p>
            <a:pPr lvl="0"/>
            <a:r>
              <a:rPr/>
              <a:t>.</a:t>
            </a:r>
            <a:r>
              <a:rPr baseline="30000"/>
              <a:t>158</a:t>
            </a:r>
          </a:p>
          <a:p>
            <a:pPr lvl="0" indent="0" marL="0">
              <a:buNone/>
            </a:pPr>
          </a:p>
          <a:p>
            <a:pPr lvl="0" indent="0" marL="0">
              <a:spcBef>
                <a:spcPts val="3000"/>
              </a:spcBef>
              <a:buNone/>
            </a:pPr>
            <a:r>
              <a:rPr b="1"/>
              <a:t>O que é efeito total?</a:t>
            </a:r>
          </a:p>
          <a:p>
            <a:pPr lvl="0"/>
            <a:r>
              <a:rPr/>
              <a:t>.</a:t>
            </a:r>
            <a:r>
              <a:rPr baseline="30000"/>
              <a:t>160</a:t>
            </a:r>
          </a:p>
          <a:p>
            <a:pPr lvl="0"/>
            <a:r>
              <a:rPr/>
              <a:t>.</a:t>
            </a:r>
            <a:r>
              <a:rPr baseline="30000"/>
              <a:t>158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161–170</a:t>
            </a:r>
          </a:p>
          <a:p>
            <a:pPr lvl="0"/>
            <a:r>
              <a:rPr i="1"/>
              <a:t>Estudos básicos</a:t>
            </a:r>
            <a:r>
              <a:rPr baseline="30000"/>
              <a:t>162,167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168,170</a:t>
            </a:r>
          </a:p>
          <a:p>
            <a:pPr lvl="0"/>
            <a:r>
              <a:rPr i="1"/>
              <a:t>Estudos observacionais</a:t>
            </a:r>
            <a:r>
              <a:rPr baseline="30000"/>
              <a:t>162,167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166,169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163,165</a:t>
            </a:r>
          </a:p>
          <a:p>
            <a:pPr lvl="1"/>
            <a:r>
              <a:rPr/>
              <a:t>Validade</a:t>
            </a:r>
          </a:p>
          <a:p>
            <a:pPr lvl="1"/>
            <a:r>
              <a:rPr/>
              <a:t>Confiabilidade</a:t>
            </a:r>
          </a:p>
          <a:p>
            <a:pPr lvl="1"/>
            <a:r>
              <a:rPr/>
              <a:t>Concordância</a:t>
            </a:r>
          </a:p>
          <a:p>
            <a:pPr lvl="0"/>
            <a:r>
              <a:rPr i="1"/>
              <a:t>Estudos quase-experimentais</a:t>
            </a:r>
            <a:r>
              <a:rPr baseline="30000"/>
              <a:t>164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162,167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162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161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171,172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173</a:t>
            </a:r>
          </a:p>
          <a:p>
            <a:pPr lvl="0"/>
            <a:r>
              <a:rPr/>
              <a:t>As variáveis escolhidas para pareamento devem ter relação com as variáveis de desfecho, mas não são de interesse elas mesmas.</a:t>
            </a:r>
            <a:r>
              <a:rPr baseline="30000"/>
              <a:t>173</a:t>
            </a:r>
          </a:p>
          <a:p>
            <a:pPr lvl="0"/>
            <a:r>
              <a:rPr/>
              <a:t>O ajuste por pareamento deve ser incluído nas análises estatísticas mesmo que as variáveis de pareamento não sejam consideradas prognósticas ou confundidores na amostra estudada.</a:t>
            </a:r>
            <a:r>
              <a:rPr baseline="30000"/>
              <a:t>173</a:t>
            </a:r>
          </a:p>
          <a:p>
            <a:pPr lvl="0"/>
            <a:r>
              <a:rPr/>
              <a:t>A ausência de evidência estatística de diferença entre grupos não é considerada pareamento.</a:t>
            </a:r>
            <a:r>
              <a:rPr baseline="30000"/>
              <a:t>173</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174</a:t>
            </a:r>
          </a:p>
          <a:p>
            <a:pPr lvl="0"/>
            <a:r>
              <a:rPr/>
              <a:t>Quanto à unidade de alocação:</a:t>
            </a:r>
            <a:r>
              <a:rPr baseline="30000"/>
              <a:t>175</a:t>
            </a:r>
          </a:p>
          <a:p>
            <a:pPr lvl="1"/>
            <a:r>
              <a:rPr/>
              <a:t>Individual</a:t>
            </a:r>
          </a:p>
          <a:p>
            <a:pPr lvl="1"/>
            <a:r>
              <a:rPr/>
              <a:t>Agrupado</a:t>
            </a:r>
          </a:p>
          <a:p>
            <a:pPr lvl="0"/>
            <a:r>
              <a:rPr/>
              <a:t>Quanto ao número de braços:</a:t>
            </a:r>
            <a:r>
              <a:rPr baseline="30000"/>
              <a:t>175</a:t>
            </a:r>
          </a:p>
          <a:p>
            <a:pPr lvl="1"/>
            <a:r>
              <a:rPr/>
              <a:t>Único*</a:t>
            </a:r>
          </a:p>
          <a:p>
            <a:pPr lvl="1"/>
            <a:r>
              <a:rPr/>
              <a:t>Múltiplos</a:t>
            </a:r>
          </a:p>
          <a:p>
            <a:pPr lvl="0"/>
            <a:r>
              <a:rPr/>
              <a:t>Quanto ao número de centros:</a:t>
            </a:r>
            <a:r>
              <a:rPr baseline="30000"/>
              <a:t>175</a:t>
            </a:r>
          </a:p>
          <a:p>
            <a:pPr lvl="1"/>
            <a:r>
              <a:rPr/>
              <a:t>Único</a:t>
            </a:r>
          </a:p>
          <a:p>
            <a:pPr lvl="1"/>
            <a:r>
              <a:rPr/>
              <a:t>Múltiplos</a:t>
            </a:r>
          </a:p>
          <a:p>
            <a:pPr lvl="0"/>
            <a:r>
              <a:rPr/>
              <a:t>Quanto ao cegamento:</a:t>
            </a:r>
            <a:r>
              <a:rPr baseline="30000"/>
              <a:t>175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177</a:t>
            </a:r>
          </a:p>
          <a:p>
            <a:pPr lvl="0"/>
            <a:r>
              <a:rPr/>
              <a:t>Análise de variância (ANOVA) e modelos lineares mistos (MLM) são outras opções de métodos, embora apresentem maior variância, menor poder, e cobertura nominal comparados à ANCOVA.</a:t>
            </a:r>
            <a:r>
              <a:rPr baseline="30000"/>
              <a:t>177</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37,178</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179</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180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181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179</a:t>
            </a:r>
          </a:p>
          <a:p>
            <a:pPr lvl="0"/>
            <a:r>
              <a:rPr/>
              <a:t>Incluir outras variáveis medidas na linha de base, com potencial para serem desbalanceadas entre grupos após a aleatorização, diminui a chance de afetar as estimativas de efeito dos tratamentos.</a:t>
            </a:r>
            <a:r>
              <a:rPr baseline="30000"/>
              <a:t>179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179</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182</a:t>
            </a:r>
          </a:p>
          <a:p>
            <a:pPr lvl="0"/>
            <a:r>
              <a:rPr/>
              <a:t>A interpretação isolada do p-valor da comparação entre grupos na linha de base não permite identificar as razões para eventuais diferenças.</a:t>
            </a:r>
            <a:r>
              <a:rPr baseline="30000"/>
              <a:t>182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183</a:t>
            </a:r>
          </a:p>
          <a:p>
            <a:pPr lvl="0"/>
            <a:r>
              <a:rPr/>
              <a:t>Em ensaios clínicos aleatorizados, a comparação de (co)variáveis na linha de base é usada para avaliar se aleatorização foi ‘bem sucedida’.</a:t>
            </a:r>
            <a:r>
              <a:rPr baseline="30000"/>
              <a:t>183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106,182</a:t>
            </a:r>
          </a:p>
          <a:p>
            <a:pPr lvl="0"/>
            <a:r>
              <a:rPr/>
              <a:t>Viés.</a:t>
            </a:r>
            <a:r>
              <a:rPr baseline="30000"/>
              <a:t>106,182</a:t>
            </a:r>
          </a:p>
          <a:p>
            <a:pPr lvl="0"/>
            <a:r>
              <a:rPr/>
              <a:t>Tamanho da amostra.</a:t>
            </a:r>
            <a:r>
              <a:rPr baseline="30000"/>
              <a:t>106,182</a:t>
            </a:r>
          </a:p>
          <a:p>
            <a:pPr lvl="0"/>
            <a:r>
              <a:rPr/>
              <a:t>Má conduta científica.</a:t>
            </a:r>
            <a:r>
              <a:rPr baseline="30000"/>
              <a:t>106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180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180</a:t>
            </a:r>
          </a:p>
          <a:p>
            <a:pPr lvl="0"/>
            <a:r>
              <a:rPr/>
              <a:t>Na fase de análise: inclua as variáveis prognósticas nos modelos para ajuste.</a:t>
            </a:r>
            <a:r>
              <a:rPr baseline="30000"/>
              <a:t>180</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174</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174</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174</a:t>
            </a:r>
          </a:p>
          <a:p>
            <a:pPr lvl="0"/>
            <a:r>
              <a:rPr/>
              <a:t>A comparação de subgrupos por meio de testes de significância de hipótese nula separados é enganosa por não testar (comparar) diretamente os tamanhos dos efeitos dos tratamentos.</a:t>
            </a:r>
            <a:r>
              <a:rPr baseline="30000"/>
              <a:t>185</a:t>
            </a:r>
          </a:p>
          <a:p>
            <a:pPr lvl="0"/>
            <a:r>
              <a:rPr/>
              <a:t>.</a:t>
            </a:r>
            <a:r>
              <a:rPr baseline="30000"/>
              <a:t>158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159</a:t>
            </a:r>
          </a:p>
          <a:p>
            <a:pPr lvl="0"/>
            <a:r>
              <a:rPr/>
              <a:t>A interação entre duas (ou mais) variáveis pode ser utilizada para comparar efeitos do tratamento em subgrupos de ensaios clínicos.</a:t>
            </a:r>
            <a:r>
              <a:rPr baseline="30000"/>
              <a:t>186</a:t>
            </a:r>
          </a:p>
          <a:p>
            <a:pPr lvl="0"/>
            <a:r>
              <a:rPr/>
              <a:t>O poder estatístico para detectar efeitos de interação é limitado.</a:t>
            </a:r>
            <a:r>
              <a:rPr baseline="30000"/>
              <a:t>186</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187</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188</a:t>
                </a:r>
              </a:p>
              <a:p>
                <a:pPr lvl="0"/>
                <a:r>
                  <a:rPr/>
                  <a:t>Falso-negativo (</a:t>
                </a:r>
                <a14:m>
                  <m:oMath xmlns:m="http://schemas.openxmlformats.org/officeDocument/2006/math">
                    <m:r>
                      <m:t>F</m:t>
                    </m:r>
                    <m:r>
                      <m:t>N</m:t>
                    </m:r>
                  </m:oMath>
                </a14:m>
                <a:r>
                  <a:rPr/>
                  <a:t>): caso com a condição presente e erroneamente identificado como ausente.</a:t>
                </a:r>
                <a:r>
                  <a:rPr baseline="30000"/>
                  <a:t>188</a:t>
                </a:r>
              </a:p>
              <a:p>
                <a:pPr lvl="0"/>
                <a:r>
                  <a:rPr/>
                  <a:t>Verdadeiro-negativo (</a:t>
                </a:r>
                <a14:m>
                  <m:oMath xmlns:m="http://schemas.openxmlformats.org/officeDocument/2006/math">
                    <m:r>
                      <m:t>V</m:t>
                    </m:r>
                    <m:r>
                      <m:t>N</m:t>
                    </m:r>
                  </m:oMath>
                </a14:m>
                <a:r>
                  <a:rPr/>
                  <a:t>): controle sem a condição presente e corretamente identificados como tal.</a:t>
                </a:r>
                <a:r>
                  <a:rPr baseline="30000"/>
                  <a:t>188</a:t>
                </a:r>
              </a:p>
              <a:p>
                <a:pPr lvl="0"/>
                <a:r>
                  <a:rPr/>
                  <a:t>Falso-positivo (</a:t>
                </a:r>
                <a14:m>
                  <m:oMath xmlns:m="http://schemas.openxmlformats.org/officeDocument/2006/math">
                    <m:r>
                      <m:t>F</m:t>
                    </m:r>
                    <m:r>
                      <m:t>P</m:t>
                    </m:r>
                  </m:oMath>
                </a14:m>
                <a:r>
                  <a:rPr/>
                  <a:t>): controle sem a condição presente e erroneamente identificado como presente.</a:t>
                </a:r>
                <a:r>
                  <a:rPr baseline="30000"/>
                  <a:t>188</a:t>
                </a:r>
              </a:p>
              <a:p>
                <a:pPr lvl="0" indent="0" marL="0">
                  <a:buNone/>
                </a:pPr>
              </a:p>
              <a:p>
                <a:pPr lvl="0" indent="0" marL="0">
                  <a:buNone/>
                </a:pPr>
              </a:p>
              <a:p>
                <a:pPr lvl="0"/>
                <a:r>
                  <a:rPr/>
                  <a:t>Tabelas de confusão também podem ser visualizadas em formato de árvores de frequência.</a:t>
                </a:r>
                <a:r>
                  <a:rPr baseline="30000"/>
                  <a:t>187</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189</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188</a:t>
                </a:r>
              </a:p>
              <a:p>
                <a:pPr lvl="0"/>
                <a:r>
                  <a:rPr/>
                  <a:t>Especificidade (</a:t>
                </a:r>
                <a14:m>
                  <m:oMath xmlns:m="http://schemas.openxmlformats.org/officeDocument/2006/math">
                    <m:r>
                      <m:t>E</m:t>
                    </m:r>
                    <m:r>
                      <m:t>S</m:t>
                    </m:r>
                    <m:r>
                      <m:t>P</m:t>
                    </m:r>
                  </m:oMath>
                </a14:m>
                <a:r>
                  <a:rPr/>
                  <a:t>): Proporção de verdadeiro-negativos dentre aqueles sem a condição.</a:t>
                </a:r>
                <a:r>
                  <a:rPr baseline="30000"/>
                  <a:t>188</a:t>
                </a:r>
              </a:p>
              <a:p>
                <a:pPr lvl="0"/>
                <a:r>
                  <a:rPr/>
                  <a:t>Acurácia (</a:t>
                </a:r>
                <a14:m>
                  <m:oMath xmlns:m="http://schemas.openxmlformats.org/officeDocument/2006/math">
                    <m:r>
                      <m:t>A</m:t>
                    </m:r>
                    <m:r>
                      <m:t>C</m:t>
                    </m:r>
                    <m:r>
                      <m:t>U</m:t>
                    </m:r>
                  </m:oMath>
                </a14:m>
                <a:r>
                  <a:rPr/>
                  <a:t>): Proporção de casos e controle corretamente identificados.</a:t>
                </a:r>
                <a:r>
                  <a:rPr baseline="30000"/>
                  <a:t>188</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188</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188</a:t>
                </a:r>
              </a:p>
              <a:p>
                <a:pPr lvl="0"/>
                <a:r>
                  <a:rPr/>
                  <a:t>Razão de verossimilhança (</a:t>
                </a:r>
                <a14:m>
                  <m:oMath xmlns:m="http://schemas.openxmlformats.org/officeDocument/2006/math">
                    <m:r>
                      <m:t>R</m:t>
                    </m:r>
                    <m:r>
                      <m:t>V</m:t>
                    </m:r>
                  </m:oMath>
                </a14:m>
                <a:r>
                  <a:rPr/>
                  <a:t>).</a:t>
                </a:r>
                <a:r>
                  <a:rPr baseline="30000"/>
                  <a:t>188</a:t>
                </a:r>
              </a:p>
              <a:p>
                <a:pPr lvl="0" indent="0" marL="0">
                  <a:buNone/>
                </a:pPr>
              </a:p>
              <a:p>
                <a:pPr lvl="0" indent="0" marL="0">
                  <a:buNone/>
                </a:pPr>
              </a:p>
              <a:p>
                <a:pPr lvl="0" indent="0" marL="0">
                  <a:buNone/>
                </a:pPr>
                <a:r>
                  <a:rPr/>
                  <a:t>O pacote </a:t>
                </a:r>
                <a:r>
                  <a:rPr i="1"/>
                  <a:t>riskyr</a:t>
                </a:r>
                <a:r>
                  <a:rPr baseline="30000"/>
                  <a:t>189</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190</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191</a:t>
                </a:r>
              </a:p>
              <a:p>
                <a:pPr lvl="0" indent="0" marL="0">
                  <a:buNone/>
                </a:pPr>
              </a:p>
              <a:p>
                <a:pPr lvl="0" indent="0" marL="0">
                  <a:buNone/>
                </a:pPr>
                <a:r>
                  <a:rPr/>
                  <a:t>O pacote </a:t>
                </a:r>
                <a:r>
                  <a:rPr i="1"/>
                  <a:t>proc</a:t>
                </a:r>
                <a:r>
                  <a:rPr baseline="30000"/>
                  <a:t>192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191</a:t>
                </a:r>
              </a:p>
              <a:p>
                <a:pPr lvl="0"/>
                <a:r>
                  <a:rPr/>
                  <a:t>As interpretações qualitativas (isto é: pobre/fraca/baixa, moderada/razoável/aceitável, boa ou muito boa/alta/excelente) dos valores de área sob a curva são arbitrários e não devem ser considerados isoladamente.</a:t>
                </a:r>
                <a:r>
                  <a:rPr baseline="30000"/>
                  <a:t>191</a:t>
                </a:r>
              </a:p>
              <a:p>
                <a:pPr lvl="0"/>
                <a:r>
                  <a:rPr/>
                  <a:t>Modelos de classificação com valores altos de área sob a curva podem ser enganosos se os valores preditos por esses modelos não estiverem adequadamente calibrados.</a:t>
                </a:r>
                <a:r>
                  <a:rPr baseline="30000"/>
                  <a:t>191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193</a:t>
                </a:r>
              </a:p>
              <a:p>
                <a:pPr lvl="0" indent="0" marL="0">
                  <a:buNone/>
                </a:pP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188</a:t>
            </a:r>
          </a:p>
          <a:p>
            <a:pPr lvl="0"/>
            <a:r>
              <a:rPr/>
              <a:t>As probabilidades pontuais estimadas que caracterizam o desempenho diagnóstico do novo teste são altas e adequadas para sua aplicação clínica.</a:t>
            </a:r>
            <a:r>
              <a:rPr baseline="30000"/>
              <a:t>188</a:t>
            </a:r>
          </a:p>
          <a:p>
            <a:pPr lvl="0"/>
            <a:r>
              <a:rPr/>
              <a:t>Os intervalos de confiança estimados para as probabilidades do novo teste são estreitos e adequadas para sua aplicação clínica.</a:t>
            </a:r>
            <a:r>
              <a:rPr baseline="30000"/>
              <a:t>188</a:t>
            </a:r>
          </a:p>
          <a:p>
            <a:pPr lvl="0"/>
            <a:r>
              <a:rPr/>
              <a:t>O novo teste possui adequada confiabilidade intra/inter examinadores.</a:t>
            </a:r>
            <a:r>
              <a:rPr baseline="30000"/>
              <a:t>188</a:t>
            </a:r>
          </a:p>
          <a:p>
            <a:pPr lvl="0"/>
            <a:r>
              <a:rPr/>
              <a:t>O estudo de validação incluiu um espectro adequado da amostra.</a:t>
            </a:r>
            <a:r>
              <a:rPr baseline="30000"/>
              <a:t>188</a:t>
            </a:r>
          </a:p>
          <a:p>
            <a:pPr lvl="0"/>
            <a:r>
              <a:rPr/>
              <a:t>Todos os participantes realizaram ambos o novo teste e o padrão-ouro no estudo de validação.</a:t>
            </a:r>
            <a:r>
              <a:rPr baseline="30000"/>
              <a:t>188</a:t>
            </a:r>
          </a:p>
          <a:p>
            <a:pPr lvl="0"/>
            <a:r>
              <a:rPr/>
              <a:t>Os examinadores do novo teste estavam cegados para o resultado do teste padrão-ouro.</a:t>
            </a:r>
            <a:r>
              <a:rPr baseline="30000"/>
              <a:t>188</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194</a:t>
            </a:r>
          </a:p>
          <a:p>
            <a:pPr lvl="0" indent="0" marL="0">
              <a:buNone/>
            </a:pPr>
          </a:p>
          <a:p>
            <a:pPr lvl="0" indent="0" marL="0">
              <a:spcBef>
                <a:spcPts val="3000"/>
              </a:spcBef>
              <a:buNone/>
            </a:pPr>
            <a:r>
              <a:rPr b="1"/>
              <a:t>O que é validade externa?</a:t>
            </a:r>
          </a:p>
          <a:p>
            <a:pPr lvl="0"/>
            <a:r>
              <a:rPr/>
              <a:t>.</a:t>
            </a:r>
            <a:r>
              <a:rPr baseline="30000"/>
              <a:t>194</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105</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195</a:t>
            </a:r>
          </a:p>
          <a:p>
            <a:pPr lvl="0"/>
            <a:r>
              <a:rPr/>
              <a:t>Os diferentes métodos medem a mesma coisa em média?</a:t>
            </a:r>
            <a:r>
              <a:rPr baseline="30000"/>
              <a:t>195</a:t>
            </a:r>
          </a:p>
          <a:p>
            <a:pPr lvl="0"/>
            <a:r>
              <a:rPr/>
              <a:t>Existe viés entre as medidas de diferentes métodos (isto é, medem a mesma coisa em média)?</a:t>
            </a:r>
            <a:r>
              <a:rPr baseline="30000"/>
              <a:t>195</a:t>
            </a:r>
          </a:p>
          <a:p>
            <a:pPr lvl="0"/>
            <a:r>
              <a:rPr/>
              <a:t>Um método pode substituir o outro?</a:t>
            </a:r>
            <a:r>
              <a:rPr baseline="30000"/>
              <a:t>195</a:t>
            </a:r>
          </a:p>
          <a:p>
            <a:pPr lvl="0" indent="0" marL="0">
              <a:buNone/>
            </a:pPr>
          </a:p>
          <a:p>
            <a:pPr lvl="0" indent="0" marL="0">
              <a:spcBef>
                <a:spcPts val="3000"/>
              </a:spcBef>
              <a:buNone/>
            </a:pPr>
            <a:r>
              <a:rPr b="1"/>
              <a:t>Quais fontes de variabilidade são comumente investigadas?</a:t>
            </a:r>
          </a:p>
          <a:p>
            <a:pPr lvl="0"/>
            <a:r>
              <a:rPr/>
              <a:t>Intra/Entre sujeitos.</a:t>
            </a:r>
            <a:r>
              <a:rPr baseline="30000"/>
              <a:t>195</a:t>
            </a:r>
          </a:p>
          <a:p>
            <a:pPr lvl="0"/>
            <a:r>
              <a:rPr/>
              <a:t>Intra/Entre repetições.</a:t>
            </a:r>
            <a:r>
              <a:rPr baseline="30000"/>
              <a:t>195</a:t>
            </a:r>
          </a:p>
          <a:p>
            <a:pPr lvl="0"/>
            <a:r>
              <a:rPr/>
              <a:t>Intra/Entre observadores.</a:t>
            </a:r>
            <a:r>
              <a:rPr baseline="30000"/>
              <a:t>195</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196,197</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198,199</a:t>
                </a:r>
              </a:p>
              <a:p>
                <a:pPr lvl="0" indent="0" marL="0">
                  <a:buNone/>
                </a:pPr>
              </a:p>
              <a:p>
                <a:pPr lvl="0" indent="0" marL="0">
                  <a:buNone/>
                </a:pPr>
                <a:r>
                  <a:rPr/>
                  <a:t>O pacote </a:t>
                </a:r>
                <a:r>
                  <a:rPr i="1"/>
                  <a:t>psych</a:t>
                </a:r>
                <a:r>
                  <a:rPr baseline="30000"/>
                  <a:t>200</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199</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199</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199</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199</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196,197</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196,197</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199</a:t>
                </a:r>
              </a:p>
              <a:p>
                <a:pPr lvl="0" indent="0" marL="0">
                  <a:buNone/>
                </a:pPr>
              </a:p>
              <a:p>
                <a:pPr lvl="0" indent="0" marL="0">
                  <a:buNone/>
                </a:pPr>
                <a:r>
                  <a:rPr/>
                  <a:t>O pacote </a:t>
                </a:r>
                <a:r>
                  <a:rPr i="1"/>
                  <a:t>psych</a:t>
                </a:r>
                <a:r>
                  <a:rPr baseline="30000"/>
                  <a:t>200</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199</a:t>
                </a:r>
              </a:p>
              <a:p>
                <a:pPr lvl="0" indent="0" marL="0">
                  <a:buNone/>
                </a:pPr>
              </a:p>
              <a:p>
                <a:pPr lvl="0" indent="0" marL="0">
                  <a:buNone/>
                </a:pPr>
                <a:r>
                  <a:rPr/>
                  <a:t>O pacote </a:t>
                </a:r>
                <a:r>
                  <a:rPr i="1"/>
                  <a:t>psych</a:t>
                </a:r>
                <a:r>
                  <a:rPr baseline="30000"/>
                  <a:t>200</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196,197</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195</a:t>
                </a:r>
              </a:p>
              <a:p>
                <a:pPr lvl="0"/>
                <a:r>
                  <a:rPr/>
                  <a:t>Gráfico de limites de concordância (média dos testes vs. diferença entre testes) com a reta de regressão do viés e respectivo intervalo de confiança.</a:t>
                </a:r>
                <a:r>
                  <a:rPr baseline="30000"/>
                  <a:t>195</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195</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195</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195</a:t>
                </a:r>
              </a:p>
              <a:p>
                <a:pPr lvl="0" indent="0" marL="0">
                  <a:buNone/>
                </a:pPr>
              </a:p>
              <a:p>
                <a:pPr lvl="0" indent="0" marL="0">
                  <a:spcBef>
                    <a:spcPts val="3000"/>
                  </a:spcBef>
                  <a:buNone/>
                </a:pPr>
                <a:r>
                  <a:rPr b="1"/>
                  <a:t>Quais métodos são adequados para modelagem de concordância?</a:t>
                </a:r>
              </a:p>
              <a:p>
                <a:pPr lvl="0"/>
                <a:r>
                  <a:rPr/>
                  <a:t>Modelo log-linear.</a:t>
                </a:r>
                <a:r>
                  <a:rPr baseline="30000"/>
                  <a:t>199</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201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201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201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201,202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201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202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203</a:t>
                </a:r>
              </a:p>
              <a:p>
                <a:pPr lvl="0" indent="0" marL="0">
                  <a:buNone/>
                </a:pPr>
              </a:p>
              <a:p>
                <a:pPr lvl="0" indent="0" marL="0">
                  <a:buNone/>
                </a:pPr>
                <a:r>
                  <a:rPr/>
                  <a:t>O pacote </a:t>
                </a:r>
                <a:r>
                  <a:rPr i="1"/>
                  <a:t>metagear</a:t>
                </a:r>
                <a:r>
                  <a:rPr baseline="30000"/>
                  <a:t>204</a:t>
                </a:r>
                <a:r>
                  <a:rPr/>
                  <a:t> fornece funções para condução e análise de revisões sistemáticas.</a:t>
                </a:r>
              </a:p>
              <a:p>
                <a:pPr lvl="0" indent="0" marL="0">
                  <a:buNone/>
                </a:pPr>
              </a:p>
              <a:p>
                <a:pPr lvl="0" indent="0" marL="0">
                  <a:buNone/>
                </a:pPr>
                <a:r>
                  <a:rPr/>
                  <a:t>O pacote </a:t>
                </a:r>
                <a:r>
                  <a:rPr i="1"/>
                  <a:t>metagear</a:t>
                </a:r>
                <a:r>
                  <a:rPr baseline="30000"/>
                  <a:t>204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205</a:t>
                </a:r>
                <a:r>
                  <a:rPr/>
                  <a:t>.</a:t>
                </a:r>
              </a:p>
              <a:p>
                <a:pPr lvl="0" indent="0" marL="0">
                  <a:buNone/>
                </a:pPr>
              </a:p>
              <a:p>
                <a:pPr lvl="0" indent="0" marL="0">
                  <a:buNone/>
                </a:pPr>
                <a:r>
                  <a:rPr/>
                  <a:t>O pacote </a:t>
                </a:r>
                <a:r>
                  <a:rPr i="1"/>
                  <a:t>PRISMA2020</a:t>
                </a:r>
                <a:r>
                  <a:rPr baseline="30000"/>
                  <a:t>206,207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208</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209</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209</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210</a:t>
            </a:r>
          </a:p>
          <a:p>
            <a:pPr lvl="0"/>
            <a:r>
              <a:rPr>
                <a:hlinkClick r:id="rId6"/>
              </a:rPr>
              <a:t>jamovi</a:t>
            </a:r>
            <a:r>
              <a:rPr/>
              <a:t>.</a:t>
            </a:r>
            <a:r>
              <a:rPr baseline="30000"/>
              <a:t>211</a:t>
            </a:r>
          </a:p>
          <a:p>
            <a:pPr lvl="0" indent="0" marL="0">
              <a:buNone/>
            </a:pPr>
          </a:p>
          <a:p>
            <a:pPr lvl="0" indent="0" marL="0">
              <a:buNone/>
            </a:pPr>
            <a:r>
              <a:rPr/>
              <a:t>Os pacotes </a:t>
            </a:r>
            <a:r>
              <a:rPr i="1"/>
              <a:t>jmv</a:t>
            </a:r>
            <a:r>
              <a:rPr baseline="30000"/>
              <a:t>212</a:t>
            </a:r>
            <a:r>
              <a:rPr/>
              <a:t> e </a:t>
            </a:r>
            <a:r>
              <a:rPr i="1"/>
              <a:t>jmvconnect</a:t>
            </a:r>
            <a:r>
              <a:rPr baseline="30000"/>
              <a:t>213</a:t>
            </a:r>
            <a:r>
              <a:rPr/>
              <a:t> fornecem funções para análise descritiva e inferencial com interface com jamovi.</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214</a:t>
            </a:r>
          </a:p>
          <a:p>
            <a:pPr lvl="0"/>
            <a:r>
              <a:rPr/>
              <a:t>O trabalho com RMarkdown</a:t>
            </a:r>
            <a:r>
              <a:rPr baseline="30000"/>
              <a:t>215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216</a:t>
            </a:r>
          </a:p>
          <a:p>
            <a:pPr lvl="0"/>
            <a:r>
              <a:rPr/>
              <a:t>O RMarkdown</a:t>
            </a:r>
            <a:r>
              <a:rPr baseline="30000"/>
              <a:t>215</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217</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218</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219</a:t>
            </a:r>
          </a:p>
          <a:p>
            <a:pPr lvl="0" indent="0" marL="0">
              <a:buNone/>
            </a:pPr>
          </a:p>
          <a:p>
            <a:pPr lvl="0" indent="0" marL="0">
              <a:buNone/>
            </a:pPr>
            <a:r>
              <a:rPr/>
              <a:t>O pacote </a:t>
            </a:r>
            <a:r>
              <a:rPr i="1"/>
              <a:t>projects</a:t>
            </a:r>
            <a:r>
              <a:rPr baseline="30000"/>
              <a:t>220</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214</a:t>
            </a:r>
          </a:p>
          <a:p>
            <a:pPr lvl="0"/>
            <a:r>
              <a:rPr/>
              <a:t>Scripts permitem ao usuário se concentrar nas tarefas mais importantes da computação e utilizar pacotes ou bibliotecas para executar as funções mais básicas com maior eficiência.</a:t>
            </a:r>
            <a:r>
              <a:rPr baseline="30000"/>
              <a:t>214</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221</a:t>
            </a:r>
          </a:p>
          <a:p>
            <a:pPr lvl="0"/>
            <a:r>
              <a:rPr/>
              <a:t>Defina os tipos de variáveis adequadamente no banco de dados.</a:t>
            </a:r>
            <a:r>
              <a:rPr baseline="30000"/>
              <a:t>221</a:t>
            </a:r>
          </a:p>
          <a:p>
            <a:pPr lvl="0"/>
            <a:r>
              <a:rPr/>
              <a:t>Defina constantes - isto é, variáveis de valor fixo - ao invés de digitar valores.</a:t>
            </a:r>
            <a:r>
              <a:rPr baseline="30000"/>
              <a:t>221</a:t>
            </a:r>
          </a:p>
          <a:p>
            <a:pPr lvl="0"/>
            <a:r>
              <a:rPr/>
              <a:t>Use e cite os pacotes disponíveis para suas análises.</a:t>
            </a:r>
            <a:r>
              <a:rPr baseline="30000"/>
              <a:t>221</a:t>
            </a:r>
          </a:p>
          <a:p>
            <a:pPr lvl="0"/>
            <a:r>
              <a:rPr/>
              <a:t>Controle as versões do script.</a:t>
            </a:r>
            <a:r>
              <a:rPr baseline="30000"/>
              <a:t>221,222</a:t>
            </a:r>
          </a:p>
          <a:p>
            <a:pPr lvl="0"/>
            <a:r>
              <a:rPr/>
              <a:t>Teste o script antes de sua utilização.</a:t>
            </a:r>
            <a:r>
              <a:rPr baseline="30000"/>
              <a:t>221</a:t>
            </a:r>
          </a:p>
          <a:p>
            <a:pPr lvl="0"/>
            <a:r>
              <a:rPr/>
              <a:t>Conduza revisão por pares do código durante a redação (digitação em dupla).</a:t>
            </a:r>
            <a:r>
              <a:rPr baseline="30000"/>
              <a:t>221</a:t>
            </a:r>
          </a:p>
          <a:p>
            <a:pPr lvl="0" indent="0" marL="0">
              <a:buNone/>
            </a:pPr>
          </a:p>
          <a:p>
            <a:pPr lvl="0" indent="0" marL="0">
              <a:buNone/>
            </a:pPr>
            <a:r>
              <a:rPr/>
              <a:t>O pacote </a:t>
            </a:r>
            <a:r>
              <a:rPr i="1"/>
              <a:t>grateful</a:t>
            </a:r>
            <a:r>
              <a:rPr baseline="30000"/>
              <a:t>223</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224</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225</a:t>
            </a:r>
            <a:r>
              <a:rPr/>
              <a:t> fornece a função </a:t>
            </a:r>
            <a:r>
              <a:rPr i="1">
                <a:hlinkClick r:id="rId5"/>
              </a:rPr>
              <a:t>style_file</a:t>
            </a:r>
            <a:r>
              <a:rPr/>
              <a:t> para formatar um R script.</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222</a:t>
            </a:r>
          </a:p>
          <a:p>
            <a:pPr lvl="0"/>
            <a:r>
              <a:rPr/>
              <a:t>Minimamente, partes importantes incluindo implementações de novos algoritmos e dados que permitam reproduzir um resultado importante.</a:t>
            </a:r>
            <a:r>
              <a:rPr baseline="30000"/>
              <a:t>222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226</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222</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222</a:t>
            </a:r>
          </a:p>
          <a:p>
            <a:pPr lvl="0"/>
            <a:r>
              <a:rPr/>
              <a:t>Compartilhe todos os pacotes relacionados à sua análise.</a:t>
            </a:r>
            <a:r>
              <a:rPr baseline="30000"/>
              <a:t>227</a:t>
            </a:r>
          </a:p>
          <a:p>
            <a:pPr lvl="0"/>
            <a:r>
              <a:rPr/>
              <a:t>Providencie a documentação sobre seu script (ex.: arquivo README).</a:t>
            </a:r>
            <a:r>
              <a:rPr baseline="30000"/>
              <a:t>222</a:t>
            </a:r>
          </a:p>
          <a:p>
            <a:pPr lvl="0" indent="0" marL="0">
              <a:buNone/>
            </a:pPr>
          </a:p>
          <a:p>
            <a:pPr lvl="0" indent="0" marL="0">
              <a:buNone/>
            </a:pPr>
            <a:r>
              <a:rPr/>
              <a:t>O pacote </a:t>
            </a:r>
            <a:r>
              <a:rPr i="1"/>
              <a:t>base</a:t>
            </a:r>
            <a:r>
              <a:rPr baseline="30000"/>
              <a:t>31</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228</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230</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20"/>
              </a:rPr>
              <a:t>source</a:t>
            </a:r>
            <a:r>
              <a:rPr/>
              <a:t> para abrir um arquivo .R com script e executar seus comandos.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231</a:t>
            </a:r>
          </a:p>
          <a:p>
            <a:pPr lvl="0"/>
            <a:r>
              <a:rPr i="1"/>
              <a:t>Principles and recommendations for incorporating estimands into clinical study protocol templates</a:t>
            </a:r>
            <a:r>
              <a:rPr/>
              <a:t>.</a:t>
            </a:r>
            <a:r>
              <a:rPr baseline="30000"/>
              <a:t>232</a:t>
            </a:r>
          </a:p>
          <a:p>
            <a:pPr lvl="0"/>
            <a:r>
              <a:rPr i="1"/>
              <a:t>How to write statistical analysis section in medical research</a:t>
            </a:r>
            <a:r>
              <a:rPr/>
              <a:t>.</a:t>
            </a:r>
            <a:r>
              <a:rPr baseline="30000"/>
              <a:t>136</a:t>
            </a:r>
          </a:p>
          <a:p>
            <a:pPr lvl="0"/>
            <a:r>
              <a:rPr i="1"/>
              <a:t>Recommendations for Statistical Reporting in Cardiovascular Medicine: A Special Report From the American Heart Association</a:t>
            </a:r>
            <a:r>
              <a:rPr/>
              <a:t>.</a:t>
            </a:r>
            <a:r>
              <a:rPr baseline="30000"/>
              <a:t>233</a:t>
            </a:r>
          </a:p>
          <a:p>
            <a:pPr lvl="0"/>
            <a:r>
              <a:rPr i="1"/>
              <a:t>Framework for the treatment and reporting of missing data in observational studies: The Treatment And Reporting of Missing data in Observational Studies framework</a:t>
            </a:r>
            <a:r>
              <a:rPr/>
              <a:t>.</a:t>
            </a:r>
            <a:r>
              <a:rPr baseline="30000"/>
              <a:t>234</a:t>
            </a:r>
          </a:p>
          <a:p>
            <a:pPr lvl="0"/>
            <a:r>
              <a:rPr i="1"/>
              <a:t>Guidelines for reporting of figures and tables for clinical research in urology</a:t>
            </a:r>
            <a:r>
              <a:rPr/>
              <a:t>.</a:t>
            </a:r>
            <a:r>
              <a:rPr baseline="30000"/>
              <a:t>235</a:t>
            </a:r>
          </a:p>
          <a:p>
            <a:pPr lvl="0"/>
            <a:r>
              <a:rPr i="1"/>
              <a:t>Who is in this study, anyway? Guidelines for a useful Table 1</a:t>
            </a:r>
            <a:r>
              <a:rPr/>
              <a:t>.</a:t>
            </a:r>
            <a:r>
              <a:rPr baseline="30000"/>
              <a:t>108</a:t>
            </a:r>
          </a:p>
          <a:p>
            <a:pPr lvl="0"/>
            <a:r>
              <a:rPr i="1"/>
              <a:t>Guidelines for Reporting of Statistics for Clinical Research in Urology</a:t>
            </a:r>
            <a:r>
              <a:rPr/>
              <a:t>.</a:t>
            </a:r>
            <a:r>
              <a:rPr baseline="30000"/>
              <a:t>236</a:t>
            </a:r>
          </a:p>
          <a:p>
            <a:pPr lvl="0"/>
            <a:r>
              <a:rPr i="1"/>
              <a:t>Reveal, Don’t Conceal: Transforming Data Visualization to Improve Transparency</a:t>
            </a:r>
            <a:r>
              <a:rPr/>
              <a:t>.</a:t>
            </a:r>
            <a:r>
              <a:rPr baseline="30000"/>
              <a:t>117</a:t>
            </a:r>
          </a:p>
          <a:p>
            <a:pPr lvl="0"/>
            <a:r>
              <a:rPr i="1"/>
              <a:t>Guidelines for the Content of Statistical Analysis Plans in Clinical Trials</a:t>
            </a:r>
            <a:r>
              <a:rPr/>
              <a:t>.</a:t>
            </a:r>
            <a:r>
              <a:rPr baseline="30000"/>
              <a:t>237</a:t>
            </a:r>
          </a:p>
          <a:p>
            <a:pPr lvl="0"/>
            <a:r>
              <a:rPr i="1"/>
              <a:t>Basic statistical reporting for articles published in Biomedical Journals: The ‘’Statistical Analyses and Methods in the Published Literature’’ or the SAMPL Guidelines</a:t>
            </a:r>
            <a:r>
              <a:rPr/>
              <a:t>.</a:t>
            </a:r>
            <a:r>
              <a:rPr baseline="30000"/>
              <a:t>238</a:t>
            </a:r>
          </a:p>
          <a:p>
            <a:pPr lvl="0"/>
            <a:r>
              <a:rPr i="1"/>
              <a:t>Beyond Bar and Line Graphs: Time for a New Data Presentation Paradigm</a:t>
            </a:r>
            <a:r>
              <a:rPr/>
              <a:t>.</a:t>
            </a:r>
            <a:r>
              <a:rPr baseline="30000"/>
              <a:t>239</a:t>
            </a:r>
          </a:p>
          <a:p>
            <a:pPr lvl="0"/>
            <a:r>
              <a:rPr i="1"/>
              <a:t>STRengthening analytical thinking for observational studies: the STRATOS initiative</a:t>
            </a:r>
            <a:r>
              <a:rPr/>
              <a:t>.</a:t>
            </a:r>
            <a:r>
              <a:rPr baseline="30000"/>
              <a:t>240</a:t>
            </a:r>
          </a:p>
          <a:p>
            <a:pPr lvl="0"/>
            <a:r>
              <a:rPr i="1"/>
              <a:t>Research methods and reporting</a:t>
            </a:r>
            <a:r>
              <a:rPr/>
              <a:t>.</a:t>
            </a:r>
            <a:r>
              <a:rPr baseline="30000"/>
              <a:t>241</a:t>
            </a:r>
          </a:p>
          <a:p>
            <a:pPr lvl="0"/>
            <a:r>
              <a:rPr i="1"/>
              <a:t>How to ensure your paper is rejected by the statistical reviewer</a:t>
            </a:r>
            <a:r>
              <a:rPr/>
              <a:t>.</a:t>
            </a:r>
            <a:r>
              <a:rPr baseline="30000"/>
              <a:t>242</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243</a:t>
            </a:r>
          </a:p>
          <a:p>
            <a:pPr lvl="0"/>
            <a:r>
              <a:rPr i="1"/>
              <a:t>Checklist for clinical applicability of subgroup analysis</a:t>
            </a:r>
            <a:r>
              <a:rPr/>
              <a:t>.</a:t>
            </a:r>
            <a:r>
              <a:rPr baseline="30000"/>
              <a:t>244</a:t>
            </a:r>
          </a:p>
          <a:p>
            <a:pPr lvl="0"/>
            <a:r>
              <a:rPr i="1"/>
              <a:t>Evidence-based statistical analysis and methods in biomedical research (SAMBR) checklists according to design features</a:t>
            </a:r>
            <a:r>
              <a:rPr/>
              <a:t>.</a:t>
            </a:r>
            <a:r>
              <a:rPr baseline="30000"/>
              <a:t>135</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245</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Champely S. Pwr: Basic functions for power analysis. 2020. </a:t>
            </a:r>
            <a:r>
              <a:rPr>
                <a:hlinkClick r:id="rId13"/>
              </a:rPr>
              <a:t>https://CRAN.R-project.org/package=pwr.</a:t>
            </a:r>
          </a:p>
          <a:p>
            <a:pPr lvl="0" indent="0" marL="0">
              <a:buNone/>
            </a:pPr>
            <a:r>
              <a:rPr/>
              <a:t>13. Bacchetti P. Ethics and Sample Size. </a:t>
            </a:r>
            <a:r>
              <a:rPr i="1"/>
              <a:t>American Journal of Epidemiology</a:t>
            </a:r>
            <a:r>
              <a:rPr/>
              <a:t>. 2005;161(2):105-110. doi:</a:t>
            </a:r>
            <a:r>
              <a:rPr>
                <a:hlinkClick r:id="rId14"/>
              </a:rPr>
              <a:t>10.1093/aje/kwi014</a:t>
            </a:r>
          </a:p>
          <a:p>
            <a:pPr lvl="0" indent="0" marL="0">
              <a:buNone/>
            </a:pPr>
            <a:r>
              <a:rPr/>
              <a:t>14. Abelson RP. A variance explanation paradox: When a little is a lot. </a:t>
            </a:r>
            <a:r>
              <a:rPr i="1"/>
              <a:t>Psychological Bulletin</a:t>
            </a:r>
            <a:r>
              <a:rPr/>
              <a:t>. 1985;97(1):129-133. doi:</a:t>
            </a:r>
            <a:r>
              <a:rPr>
                <a:hlinkClick r:id="rId15"/>
              </a:rPr>
              <a:t>10.1037/0033-2909.97.1.129</a:t>
            </a:r>
          </a:p>
          <a:p>
            <a:pPr lvl="0" indent="0" marL="0">
              <a:buNone/>
            </a:pPr>
            <a:r>
              <a:rPr/>
              <a:t>15. Berkson J. Limitations of the application of fourfold table analysis to hospital data. </a:t>
            </a:r>
            <a:r>
              <a:rPr i="1"/>
              <a:t>Biometrics Bulletin</a:t>
            </a:r>
            <a:r>
              <a:rPr/>
              <a:t>. 1946;2(3):47. doi:</a:t>
            </a:r>
            <a:r>
              <a:rPr>
                <a:hlinkClick r:id="rId16"/>
              </a:rPr>
              <a:t>10.2307/3002000</a:t>
            </a:r>
          </a:p>
          <a:p>
            <a:pPr lvl="0" indent="0" marL="0">
              <a:buNone/>
            </a:pPr>
            <a:r>
              <a:rPr/>
              <a:t>16. Ellsberg D. Risk, ambiguity, and the savage axioms. </a:t>
            </a:r>
            <a:r>
              <a:rPr i="1"/>
              <a:t>The Quarterly Journal of Economics</a:t>
            </a:r>
            <a:r>
              <a:rPr/>
              <a:t>. 1961;75(4):643. doi:</a:t>
            </a:r>
            <a:r>
              <a:rPr>
                <a:hlinkClick r:id="rId17"/>
              </a:rPr>
              <a:t>10.2307/1884324</a:t>
            </a:r>
          </a:p>
          <a:p>
            <a:pPr lvl="0" indent="0" marL="0">
              <a:buNone/>
            </a:pPr>
            <a:r>
              <a:rPr/>
              <a:t>17. Freedman DA, Freedman DA. A Note on Screening Regression Equations. </a:t>
            </a:r>
            <a:r>
              <a:rPr i="1"/>
              <a:t>The American Statistician</a:t>
            </a:r>
            <a:r>
              <a:rPr/>
              <a:t>. 1983;37(2):152-155. doi:</a:t>
            </a:r>
            <a:r>
              <a:rPr>
                <a:hlinkClick r:id="rId18"/>
              </a:rPr>
              <a:t>10.1080/00031305.1983.10482729</a:t>
            </a:r>
          </a:p>
          <a:p>
            <a:pPr lvl="0" indent="0" marL="0">
              <a:buNone/>
            </a:pPr>
            <a:r>
              <a:rPr/>
              <a:t>18. Freedman LS, Pee D. Return to a note on screening regression equations. </a:t>
            </a:r>
            <a:r>
              <a:rPr i="1"/>
              <a:t>The American Statistician</a:t>
            </a:r>
            <a:r>
              <a:rPr/>
              <a:t>. 1989;43(4):279. doi:</a:t>
            </a:r>
            <a:r>
              <a:rPr>
                <a:hlinkClick r:id="rId19"/>
              </a:rPr>
              <a:t>10.2307/2685389</a:t>
            </a:r>
          </a:p>
          <a:p>
            <a:pPr lvl="0" indent="0" marL="0">
              <a:buNone/>
            </a:pPr>
            <a:r>
              <a:rPr/>
              <a:t>19. Hand DJ. On Comparing Two Treatments. </a:t>
            </a:r>
            <a:r>
              <a:rPr i="1"/>
              <a:t>The American Statistician</a:t>
            </a:r>
            <a:r>
              <a:rPr/>
              <a:t>. 1992;46(3):190-192. doi:</a:t>
            </a:r>
            <a:r>
              <a:rPr>
                <a:hlinkClick r:id="rId20"/>
              </a:rPr>
              <a:t>10.1080/00031305.1992.10475881</a:t>
            </a:r>
          </a:p>
          <a:p>
            <a:pPr lvl="0" indent="0" marL="0">
              <a:buNone/>
            </a:pPr>
            <a:r>
              <a:rPr/>
              <a:t>20. LINDLEY DV. A STATISTICAL PARADOX. </a:t>
            </a:r>
            <a:r>
              <a:rPr i="1"/>
              <a:t>Biometrika</a:t>
            </a:r>
            <a:r>
              <a:rPr/>
              <a:t>. 1957;44(1-2):187-192. doi:</a:t>
            </a:r>
            <a:r>
              <a:rPr>
                <a:hlinkClick r:id="rId21"/>
              </a:rPr>
              <a:t>10.1093/biomet/44.1-2.187</a:t>
            </a:r>
          </a:p>
          <a:p>
            <a:pPr lvl="0" indent="0" marL="0">
              <a:buNone/>
            </a:pPr>
            <a:r>
              <a:rPr/>
              <a:t>21. Lord FM. A paradox in the interpretation of group comparisons. </a:t>
            </a:r>
            <a:r>
              <a:rPr i="1"/>
              <a:t>Psychological Bulletin</a:t>
            </a:r>
            <a:r>
              <a:rPr/>
              <a:t>. 1967;68(5):304-305. doi:</a:t>
            </a:r>
            <a:r>
              <a:rPr>
                <a:hlinkClick r:id="rId22"/>
              </a:rPr>
              <a:t>10.1037/h0025105</a:t>
            </a:r>
          </a:p>
          <a:p>
            <a:pPr lvl="0" indent="0" marL="0">
              <a:buNone/>
            </a:pPr>
            <a:r>
              <a:rPr/>
              <a:t>22. Lord FM. Statistical adjustments when comparing preexisting groups. </a:t>
            </a:r>
            <a:r>
              <a:rPr i="1"/>
              <a:t>Psychological Bulletin</a:t>
            </a:r>
            <a:r>
              <a:rPr/>
              <a:t>. 1969;72(5):336-337. doi:</a:t>
            </a:r>
            <a:r>
              <a:rPr>
                <a:hlinkClick r:id="rId23"/>
              </a:rPr>
              <a:t>10.1037/h0028108</a:t>
            </a:r>
          </a:p>
          <a:p>
            <a:pPr lvl="0" indent="0" marL="0">
              <a:buNone/>
            </a:pPr>
            <a:r>
              <a:rPr/>
              <a:t>23.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24.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25. Stein C. INADMISSIBILITY OF THE USUAL ESTIMATOR FOR THE MEAN OF a MULTIVARIATE NORMAL DISTRIBUTION. In: University of California Press; 1956:197-206. doi:</a:t>
            </a:r>
            <a:r>
              <a:rPr>
                <a:hlinkClick r:id="rId26"/>
              </a:rPr>
              <a:t>10.1525/9780520313880-018</a:t>
            </a:r>
          </a:p>
          <a:p>
            <a:pPr lvl="0" indent="0" marL="0">
              <a:buNone/>
            </a:pPr>
            <a:r>
              <a:rPr/>
              <a:t>26. De S, Sen A. The generalised Gamow-Stern problem. </a:t>
            </a:r>
            <a:r>
              <a:rPr i="1"/>
              <a:t>The Mathematical Gazette</a:t>
            </a:r>
            <a:r>
              <a:rPr/>
              <a:t>. 1996;80(488):345-348. doi:</a:t>
            </a:r>
            <a:r>
              <a:rPr>
                <a:hlinkClick r:id="rId27"/>
              </a:rPr>
              <a:t>10.2307/3619568</a:t>
            </a:r>
          </a:p>
          <a:p>
            <a:pPr lvl="0" indent="0" marL="0">
              <a:buNone/>
            </a:pPr>
            <a:r>
              <a:rPr/>
              <a:t>27. Feld SL. Why Your Friends Have More Friends Than You Do. </a:t>
            </a:r>
            <a:r>
              <a:rPr i="1"/>
              <a:t>American Journal of Sociology</a:t>
            </a:r>
            <a:r>
              <a:rPr/>
              <a:t>. 1991;96(6):1464-1477. doi:</a:t>
            </a:r>
            <a:r>
              <a:rPr>
                <a:hlinkClick r:id="rId28"/>
              </a:rPr>
              <a:t>10.1086/229693</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R Core Team. R: A language and environment for statistical computing. 2023. </a:t>
            </a:r>
            <a:r>
              <a:rPr>
                <a:hlinkClick r:id="rId32"/>
              </a:rPr>
              <a:t>https://www.R-project.org/.</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FitzJohn R. Ids: Generate random identifiers. 2017. </a:t>
            </a:r>
            <a:r>
              <a:rPr>
                <a:hlinkClick r:id="rId49"/>
              </a:rPr>
              <a:t>https://CRAN.R-project.org/package=ids.</a:t>
            </a:r>
          </a:p>
          <a:p>
            <a:pPr lvl="0" indent="0" marL="0">
              <a:buNone/>
            </a:pPr>
            <a:r>
              <a:rPr/>
              <a:t>49. Brown C. Hash: Full featured implementation of hash tables/associative arrays/dictionaries. 2023. </a:t>
            </a:r>
            <a:r>
              <a:rPr>
                <a:hlinkClick r:id="rId50"/>
              </a:rPr>
              <a:t>https://CRAN.R-project.org/package=hash.</a:t>
            </a:r>
          </a:p>
          <a:p>
            <a:pPr lvl="0" indent="0" marL="0">
              <a:buNone/>
            </a:pPr>
            <a:r>
              <a:rPr/>
              <a:t>50. Hendricks P. Anonymizer: Anonymize data containing personally identifiable information. 2023. </a:t>
            </a:r>
            <a:r>
              <a:rPr>
                <a:hlinkClick r:id="rId51"/>
              </a:rPr>
              <a:t>https://github.com/paulhendricks/anonymizer.</a:t>
            </a:r>
          </a:p>
          <a:p>
            <a:pPr lvl="0" indent="0" marL="0">
              <a:buNone/>
            </a:pPr>
            <a:r>
              <a:rPr/>
              <a:t>51. Lucas DE with contributions by A, Tuszynski J, Bengtsson H, et al. Digest: Create compact hash digests of r objects. 2023. </a:t>
            </a:r>
            <a:r>
              <a:rPr>
                <a:hlinkClick r:id="rId52"/>
              </a:rPr>
              <a:t>https://CRAN.R-project.org/package=digest.</a:t>
            </a:r>
          </a:p>
          <a:p>
            <a:pPr lvl="0" indent="0" marL="0">
              <a:buNone/>
            </a:pPr>
            <a:r>
              <a:rPr/>
              <a:t>52.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53. Buttliere B. Adopting standard variable labels solves many of the problems with sharing and reusing data. </a:t>
            </a:r>
            <a:r>
              <a:rPr i="1"/>
              <a:t>Methodological Innovations</a:t>
            </a:r>
            <a:r>
              <a:rPr/>
              <a:t>. 2021;14(2):205979912110266. doi:</a:t>
            </a:r>
            <a:r>
              <a:rPr>
                <a:hlinkClick r:id="rId54"/>
              </a:rPr>
              <a:t>10.1177/20597991211026616</a:t>
            </a:r>
          </a:p>
          <a:p>
            <a:pPr lvl="0" indent="0" marL="0">
              <a:buNone/>
            </a:pPr>
            <a:r>
              <a:rPr/>
              <a:t>54. R Core Team. R: A language and environment for statistical computing. 2023. </a:t>
            </a:r>
            <a:r>
              <a:rPr>
                <a:hlinkClick r:id="rId55"/>
              </a:rPr>
              <a:t>https://www.R-project.org/.</a:t>
            </a:r>
          </a:p>
          <a:p>
            <a:pPr lvl="0" indent="0" marL="0">
              <a:buNone/>
            </a:pPr>
            <a:r>
              <a:rPr/>
              <a:t>55. Pebesma E, Mailund T, Hiebert J. Measurement units in r. 2016;8. doi:</a:t>
            </a:r>
            <a:r>
              <a:rPr>
                <a:hlinkClick r:id="rId56"/>
              </a:rPr>
              <a:t>10.32614/RJ-2016-061</a:t>
            </a:r>
          </a:p>
          <a:p>
            <a:pPr lvl="0" indent="0" marL="0">
              <a:buNone/>
            </a:pPr>
            <a:r>
              <a:rPr/>
              <a:t>56. Firke S. Janitor: Simple tools for examining and cleaning dirty data. 2023. </a:t>
            </a:r>
            <a:r>
              <a:rPr>
                <a:hlinkClick r:id="rId57"/>
              </a:rPr>
              <a:t>https://CRAN.R-project.org/package=janitor.</a:t>
            </a:r>
          </a:p>
          <a:p>
            <a:pPr lvl="0" indent="0" marL="0">
              <a:buNone/>
            </a:pPr>
            <a:r>
              <a:rPr/>
              <a:t>57. Harrell Jr FE. Hmisc: Harrell miscellaneous. 2023. </a:t>
            </a:r>
            <a:r>
              <a:rPr>
                <a:hlinkClick r:id="rId58"/>
              </a:rPr>
              <a:t>https://CRAN.R-project.org/package=Hmisc.</a:t>
            </a:r>
          </a:p>
          <a:p>
            <a:pPr lvl="0" indent="0" marL="0">
              <a:buNone/>
            </a:pPr>
            <a:r>
              <a:rPr/>
              <a:t>58. Altman DG, Bland JM. Statistics notes Variables and parameters. </a:t>
            </a:r>
            <a:r>
              <a:rPr i="1"/>
              <a:t>BMJ</a:t>
            </a:r>
            <a:r>
              <a:rPr/>
              <a:t>. 1999;318(7199):1667-1667. doi:</a:t>
            </a:r>
            <a:r>
              <a:rPr>
                <a:hlinkClick r:id="rId59"/>
              </a:rPr>
              <a:t>10.1136/bmj.318.7199.1667</a:t>
            </a:r>
          </a:p>
          <a:p>
            <a:pPr lvl="0" indent="0" marL="0">
              <a:buNone/>
            </a:pPr>
            <a:r>
              <a:rPr/>
              <a:t>59. Ali Z, Bhaskar Sb. Basic statistical tools in research and data analysis. </a:t>
            </a:r>
            <a:r>
              <a:rPr i="1"/>
              <a:t>Indian Journal of Anaesthesia</a:t>
            </a:r>
            <a:r>
              <a:rPr/>
              <a:t>. 2016;60(9):662. doi:</a:t>
            </a:r>
            <a:r>
              <a:rPr>
                <a:hlinkClick r:id="rId60"/>
              </a:rPr>
              <a:t>10.4103/0019-5049.190623</a:t>
            </a:r>
          </a:p>
          <a:p>
            <a:pPr lvl="0" indent="0" marL="0">
              <a:buNone/>
            </a:pPr>
            <a:r>
              <a:rPr/>
              <a:t>60. Dettori JR, Norvell DC. The Anatomy of Data. </a:t>
            </a:r>
            <a:r>
              <a:rPr i="1"/>
              <a:t>Global Spine Journal</a:t>
            </a:r>
            <a:r>
              <a:rPr/>
              <a:t>. 2018;8(3):311-313. doi:</a:t>
            </a:r>
            <a:r>
              <a:rPr>
                <a:hlinkClick r:id="rId61"/>
              </a:rPr>
              <a:t>10.1177/2192568217746998</a:t>
            </a:r>
          </a:p>
          <a:p>
            <a:pPr lvl="0" indent="0" marL="0">
              <a:buNone/>
            </a:pPr>
            <a:r>
              <a:rPr/>
              <a:t>61. Kaliyadan F, Kulkarni V. Types of variables, descriptive statistics, and sample size. </a:t>
            </a:r>
            <a:r>
              <a:rPr i="1"/>
              <a:t>Indian Dermatology Online Journal</a:t>
            </a:r>
            <a:r>
              <a:rPr/>
              <a:t>. 2019;10(1):82. doi:</a:t>
            </a:r>
            <a:r>
              <a:rPr>
                <a:hlinkClick r:id="rId62"/>
              </a:rPr>
              <a:t>10.4103/idoj.idoj_468_18</a:t>
            </a:r>
          </a:p>
          <a:p>
            <a:pPr lvl="0" indent="0" marL="0">
              <a:buNone/>
            </a:pPr>
            <a:r>
              <a:rPr/>
              <a:t>62. Barkan H. Statistics in clinical research: Important considerations. </a:t>
            </a:r>
            <a:r>
              <a:rPr i="1"/>
              <a:t>Annals of Cardiac Anaesthesia</a:t>
            </a:r>
            <a:r>
              <a:rPr/>
              <a:t>. 2015;18(1):74. doi:</a:t>
            </a:r>
            <a:r>
              <a:rPr>
                <a:hlinkClick r:id="rId63"/>
              </a:rPr>
              <a:t>10.4103/0971-9784.148325</a:t>
            </a:r>
          </a:p>
          <a:p>
            <a:pPr lvl="0" indent="0" marL="0">
              <a:buNone/>
            </a:pPr>
            <a:r>
              <a:rPr/>
              <a:t>63. Bland JM, Altman DG. Statistics Notes: Transforming data. </a:t>
            </a:r>
            <a:r>
              <a:rPr i="1"/>
              <a:t>BMJ</a:t>
            </a:r>
            <a:r>
              <a:rPr/>
              <a:t>. 1996;312(7033):770-770. doi:</a:t>
            </a:r>
            <a:r>
              <a:rPr>
                <a:hlinkClick r:id="rId64"/>
              </a:rPr>
              <a:t>10.1136/bmj.312.7033.770</a:t>
            </a:r>
          </a:p>
          <a:p>
            <a:pPr lvl="0" indent="0" marL="0">
              <a:buNone/>
            </a:pPr>
            <a:r>
              <a:rPr/>
              <a:t>64. Fedorov V, Mannino F, Zhang R. Consequences of dichotomization. </a:t>
            </a:r>
            <a:r>
              <a:rPr i="1"/>
              <a:t>Pharmaceutical Statistics</a:t>
            </a:r>
            <a:r>
              <a:rPr/>
              <a:t>. 2009;8(1):50-61. doi:</a:t>
            </a:r>
            <a:r>
              <a:rPr>
                <a:hlinkClick r:id="rId65"/>
              </a:rPr>
              <a:t>10.1002/pst.331</a:t>
            </a:r>
          </a:p>
          <a:p>
            <a:pPr lvl="0" indent="0" marL="0">
              <a:buNone/>
            </a:pPr>
            <a:r>
              <a:rPr/>
              <a:t>65. Osborne J. Improving your data transformations: Applying the box-cox transformation. </a:t>
            </a:r>
            <a:r>
              <a:rPr i="1"/>
              <a:t>University of Massachusetts Amherst</a:t>
            </a:r>
            <a:r>
              <a:rPr/>
              <a:t>. 2010. doi:</a:t>
            </a:r>
            <a:r>
              <a:rPr>
                <a:hlinkClick r:id="rId66"/>
              </a:rPr>
              <a:t>10.7275/QBPC-GK17</a:t>
            </a:r>
          </a:p>
          <a:p>
            <a:pPr lvl="0" indent="0" marL="0">
              <a:buNone/>
            </a:pPr>
            <a:r>
              <a:rPr/>
              <a:t>66.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67. Venables WN, Ripley BD. Modern applied statistics with s. 2002. </a:t>
            </a:r>
            <a:r>
              <a:rPr>
                <a:hlinkClick r:id="rId68"/>
              </a:rPr>
              <a:t>https://www.stats.ox.ac.uk/pub/MASS4/.</a:t>
            </a:r>
          </a:p>
          <a:p>
            <a:pPr lvl="0" indent="0" marL="0">
              <a:buNone/>
            </a:pPr>
            <a:r>
              <a:rPr/>
              <a:t>68.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69. Altman DG, Royston P. The cost of dichotomising continuous variables. </a:t>
            </a:r>
            <a:r>
              <a:rPr i="1"/>
              <a:t>BMJ</a:t>
            </a:r>
            <a:r>
              <a:rPr/>
              <a:t>. 2006;332(7549):1080.1. doi:</a:t>
            </a:r>
            <a:r>
              <a:rPr>
                <a:hlinkClick r:id="rId70"/>
              </a:rPr>
              <a:t>10.1136/bmj.332.7549.1080</a:t>
            </a:r>
          </a:p>
          <a:p>
            <a:pPr lvl="0" indent="0" marL="0">
              <a:buNone/>
            </a:pPr>
            <a:r>
              <a:rPr/>
              <a:t>70.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73.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74. Youden WJ. Index for rating diagnostic tests. </a:t>
            </a:r>
            <a:r>
              <a:rPr i="1"/>
              <a:t>Cancer</a:t>
            </a:r>
            <a:r>
              <a:rPr/>
              <a:t>. 1950;3(1):32-35. doi:</a:t>
            </a:r>
            <a:r>
              <a:rPr>
                <a:hlinkClick r:id="rId75"/>
              </a:rPr>
              <a:t>10.1002/1097-0142(1950)3:1&lt;32::aid-cncr2820030106&gt;3.0.co;2-3</a:t>
            </a:r>
          </a:p>
          <a:p>
            <a:pPr lvl="0" indent="0" marL="0">
              <a:buNone/>
            </a:pPr>
            <a:r>
              <a:rPr/>
              <a:t>75.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77.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78. Fleiss JL. Measuring nominal scale agreement among many raters. </a:t>
            </a:r>
            <a:r>
              <a:rPr i="1"/>
              <a:t>Psychological Bulletin</a:t>
            </a:r>
            <a:r>
              <a:rPr/>
              <a:t>. 1971;76(5):378-382. doi:</a:t>
            </a:r>
            <a:r>
              <a:rPr>
                <a:hlinkClick r:id="rId79"/>
              </a:rPr>
              <a:t>10.1037/h0031619</a:t>
            </a:r>
          </a:p>
          <a:p>
            <a:pPr lvl="0" indent="0" marL="0">
              <a:buNone/>
            </a:pPr>
            <a:r>
              <a:rPr/>
              <a:t>79. R Core Team. R: A language and environment for statistical computing. 2023. </a:t>
            </a:r>
            <a:r>
              <a:rPr>
                <a:hlinkClick r:id="rId80"/>
              </a:rPr>
              <a:t>https://www.R-project.org/.</a:t>
            </a:r>
          </a:p>
          <a:p>
            <a:pPr lvl="0" indent="0" marL="0">
              <a:buNone/>
            </a:pPr>
            <a:r>
              <a:rPr/>
              <a:t>80. Kanji G. 100 statistical tests. 2006. doi:</a:t>
            </a:r>
            <a:r>
              <a:rPr>
                <a:hlinkClick r:id="rId81"/>
              </a:rPr>
              <a:t>10.4135/9781849208499</a:t>
            </a:r>
          </a:p>
          <a:p>
            <a:pPr lvl="0" indent="0" marL="0">
              <a:buNone/>
            </a:pPr>
            <a:r>
              <a:rPr/>
              <a:t>81. Curran-Everett D. Explorations in statistics: standard deviations and standard errors. </a:t>
            </a:r>
            <a:r>
              <a:rPr i="1"/>
              <a:t>Advances in Physiology Education</a:t>
            </a:r>
            <a:r>
              <a:rPr/>
              <a:t>. 2008;32(3):203-208. doi:</a:t>
            </a:r>
            <a:r>
              <a:rPr>
                <a:hlinkClick r:id="rId82"/>
              </a:rPr>
              <a:t>10.1152/advan.90123.2008</a:t>
            </a:r>
          </a:p>
          <a:p>
            <a:pPr lvl="0" indent="0" marL="0">
              <a:buNone/>
            </a:pPr>
            <a:r>
              <a:rPr/>
              <a:t>82. Altman DG, Bland JM. Statistics Notes: Quartiles, quintiles, centiles, and other quantiles. </a:t>
            </a:r>
            <a:r>
              <a:rPr i="1"/>
              <a:t>BMJ</a:t>
            </a:r>
            <a:r>
              <a:rPr/>
              <a:t>. 1994;309(6960):996-996. doi:</a:t>
            </a:r>
            <a:r>
              <a:rPr>
                <a:hlinkClick r:id="rId83"/>
              </a:rPr>
              <a:t>10.1136/bmj.309.6960.996</a:t>
            </a:r>
          </a:p>
          <a:p>
            <a:pPr lvl="0" indent="0" marL="0">
              <a:buNone/>
            </a:pPr>
            <a:r>
              <a:rPr/>
              <a:t>83. Greenhalgh T. How to read a paper: Statistics for the non-statistician. I: Different types of data need different statistical tests. </a:t>
            </a:r>
            <a:r>
              <a:rPr i="1"/>
              <a:t>BMJ</a:t>
            </a:r>
            <a:r>
              <a:rPr/>
              <a:t>. 1997;315(7104):364-366. doi:</a:t>
            </a:r>
            <a:r>
              <a:rPr>
                <a:hlinkClick r:id="rId84"/>
              </a:rPr>
              <a:t>10.1136/bmj.315.7104.364</a:t>
            </a:r>
          </a:p>
          <a:p>
            <a:pPr lvl="0" indent="0" marL="0">
              <a:buNone/>
            </a:pPr>
            <a:r>
              <a:rPr/>
              <a:t>84. R Core Team. </a:t>
            </a:r>
            <a:r>
              <a:rPr i="1"/>
              <a:t>R: A Language and Environment for Statistical Computing</a:t>
            </a:r>
            <a:r>
              <a:rPr/>
              <a:t>. Vienna, Austria: R Foundation for Statistical Computing; 2023.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Petersen AH, Ekstrøm CT. dataMaid: Your assistant for documenting supervised data quality screening in r. 2019;90. doi:</a:t>
            </a:r>
            <a:r>
              <a:rPr>
                <a:hlinkClick r:id="rId98"/>
              </a:rPr>
              <a:t>10.18637/jss.v090.i06</a:t>
            </a:r>
          </a:p>
          <a:p>
            <a:pPr lvl="0" indent="0" marL="0">
              <a:buNone/>
            </a:pPr>
            <a:r>
              <a:rPr/>
              <a:t>98. Cui B. DataExplorer: Automate data exploration and treatment. 2020. </a:t>
            </a:r>
            <a:r>
              <a:rPr>
                <a:hlinkClick r:id="rId99"/>
              </a:rPr>
              <a:t>https://CRAN.R-project.org/package=DataExplorer.</a:t>
            </a:r>
          </a:p>
          <a:p>
            <a:pPr lvl="0" indent="0" marL="0">
              <a:buNone/>
            </a:pPr>
            <a:r>
              <a:rPr/>
              <a:t>99. Dayanand Ubrangala, R K, Prasad Kondapalli R, Putatunda S. SmartEDA: Summarize and explore the data. 2022. </a:t>
            </a:r>
            <a:r>
              <a:rPr>
                <a:hlinkClick r:id="rId100"/>
              </a:rPr>
              <a:t>https://CRAN.R-project.org/package=SmartEDA.</a:t>
            </a:r>
          </a:p>
          <a:p>
            <a:pPr lvl="0" indent="0" marL="0">
              <a:buNone/>
            </a:pPr>
            <a:r>
              <a:rPr/>
              <a:t>100. R Core Team. R: A language and environment for statistical computing. 2023. </a:t>
            </a:r>
            <a:r>
              <a:rPr>
                <a:hlinkClick r:id="rId101"/>
              </a:rPr>
              <a:t>https://www.R-project.org/.</a:t>
            </a:r>
          </a:p>
          <a:p>
            <a:pPr lvl="0" indent="0" marL="0">
              <a:buNone/>
            </a:pPr>
            <a:r>
              <a:rPr/>
              <a:t>101. Cummings P, Rivara FP. Reporting Statistical Information in Medical Journal Articles. </a:t>
            </a:r>
            <a:r>
              <a:rPr i="1"/>
              <a:t>Archives of Pediatrics &amp; Adolescent Medicine</a:t>
            </a:r>
            <a:r>
              <a:rPr/>
              <a:t>. 2003;157(4):321. doi:</a:t>
            </a:r>
            <a:r>
              <a:rPr>
                <a:hlinkClick r:id="rId102"/>
              </a:rPr>
              <a:t>10.1001/archpedi.157.4.321</a:t>
            </a:r>
          </a:p>
          <a:p>
            <a:pPr lvl="0" indent="0" marL="0">
              <a:buNone/>
            </a:pPr>
            <a:r>
              <a:rPr/>
              <a:t>102. Inskip H, Ntani G, Westbury L, et al. Getting started with tables. </a:t>
            </a:r>
            <a:r>
              <a:rPr i="1"/>
              <a:t>Archives of Public Health</a:t>
            </a:r>
            <a:r>
              <a:rPr/>
              <a:t>. 2017;75(1). doi:</a:t>
            </a:r>
            <a:r>
              <a:rPr>
                <a:hlinkClick r:id="rId103"/>
              </a:rPr>
              <a:t>10.1186/s13690-017-0180-1</a:t>
            </a:r>
          </a:p>
          <a:p>
            <a:pPr lvl="0" indent="0" marL="0">
              <a:buNone/>
            </a:pPr>
            <a:r>
              <a:rPr/>
              <a:t>103. Kwak SG, Kang H, Kim JH, et al. The principles of presenting statistical results: Table. </a:t>
            </a:r>
            <a:r>
              <a:rPr i="1"/>
              <a:t>Korean Journal of Anesthesiology</a:t>
            </a:r>
            <a:r>
              <a:rPr/>
              <a:t>. 2021;74(2):115-119. doi:</a:t>
            </a:r>
            <a:r>
              <a:rPr>
                <a:hlinkClick r:id="rId104"/>
              </a:rPr>
              <a:t>10.4097/kja.20582</a:t>
            </a:r>
          </a:p>
          <a:p>
            <a:pPr lvl="0" indent="0" marL="0">
              <a:buNone/>
            </a:pPr>
            <a:r>
              <a:rPr/>
              <a:t>104. Barnett A. Automated detection of over- and under-dispersion in baseline tables in randomised controlled trials. </a:t>
            </a:r>
            <a:r>
              <a:rPr i="1"/>
              <a:t>F1000Research</a:t>
            </a:r>
            <a:r>
              <a:rPr/>
              <a:t>. 2023;11:783. doi:</a:t>
            </a:r>
            <a:r>
              <a:rPr>
                <a:hlinkClick r:id="rId105"/>
              </a:rPr>
              <a:t>10.12688/f1000research.123002.2</a:t>
            </a:r>
          </a:p>
          <a:p>
            <a:pPr lvl="0" indent="0" marL="0">
              <a:buNone/>
            </a:pPr>
            <a:r>
              <a:rPr/>
              <a:t>105. Westreich D, Greenland S. The Table 2 Fallacy: Presenting and Interpreting Confounder and Modifier Coefficients. </a:t>
            </a:r>
            <a:r>
              <a:rPr i="1"/>
              <a:t>American Journal of Epidemiology</a:t>
            </a:r>
            <a:r>
              <a:rPr/>
              <a:t>. 2013;177(4):292-298. doi:</a:t>
            </a:r>
            <a:r>
              <a:rPr>
                <a:hlinkClick r:id="rId106"/>
              </a:rPr>
              <a:t>10.1093/aje/kws412</a:t>
            </a:r>
          </a:p>
          <a:p>
            <a:pPr lvl="0" indent="0" marL="0">
              <a:buNone/>
            </a:pPr>
            <a:r>
              <a:rPr/>
              <a:t>106. Chen H, Lu Y, Slye N. Testing for baseline differences in clinical trials. </a:t>
            </a:r>
            <a:r>
              <a:rPr i="1"/>
              <a:t>International Journal of Clinical Trials</a:t>
            </a:r>
            <a:r>
              <a:rPr/>
              <a:t>. 2020;7(2):150. doi:</a:t>
            </a:r>
            <a:r>
              <a:rPr>
                <a:hlinkClick r:id="rId107"/>
              </a:rPr>
              <a:t>10.18203/2349-3259.ijct20201720</a:t>
            </a:r>
          </a:p>
          <a:p>
            <a:pPr lvl="0" indent="0" marL="0">
              <a:buNone/>
            </a:pPr>
            <a:r>
              <a:rPr/>
              <a:t>107. Pijls BG. The Table I Fallacy: P Values in Baseline Tables of Randomized Controlled Trials. </a:t>
            </a:r>
            <a:r>
              <a:rPr i="1"/>
              <a:t>Journal of Bone and Joint Surgery</a:t>
            </a:r>
            <a:r>
              <a:rPr/>
              <a:t>. 2022;104(16):e71. doi:</a:t>
            </a:r>
            <a:r>
              <a:rPr>
                <a:hlinkClick r:id="rId108"/>
              </a:rPr>
              <a:t>10.2106/jbjs.21.01166</a:t>
            </a:r>
          </a:p>
          <a:p>
            <a:pPr lvl="0" indent="0" marL="0">
              <a:buNone/>
            </a:pPr>
            <a:r>
              <a:rPr/>
              <a:t>108. Hayes-Larson E, Kezios KL, Mooney SJ, Lovasi G. Who is in this study, anyway? Guidelines for a useful Table 1. </a:t>
            </a:r>
            <a:r>
              <a:rPr i="1"/>
              <a:t>Journal of Clinical Epidemiology</a:t>
            </a:r>
            <a:r>
              <a:rPr/>
              <a:t>. 2019;114:125-132. doi:</a:t>
            </a:r>
            <a:r>
              <a:rPr>
                <a:hlinkClick r:id="rId109"/>
              </a:rPr>
              <a:t>10.1016/j.jclinepi.2019.06.011</a:t>
            </a:r>
          </a:p>
          <a:p>
            <a:pPr lvl="0" indent="0" marL="0">
              <a:buNone/>
            </a:pPr>
            <a:r>
              <a:rPr/>
              <a:t>109. Rich B. table1: Tables of descriptive statistics in HTML. 2023. </a:t>
            </a:r>
            <a:r>
              <a:rPr>
                <a:hlinkClick r:id="rId110"/>
              </a:rPr>
              <a:t>https://CRAN.R-project.org/package=table1.</a:t>
            </a:r>
          </a:p>
          <a:p>
            <a:pPr lvl="0" indent="0" marL="0">
              <a:buNone/>
            </a:pPr>
            <a:r>
              <a:rPr/>
              <a:t>110. Sjoberg DD, Whiting K, Curry M, Lavery JA, Larmarange J. Reproducible summary tables with the gtsummary package. 2021;13:570-580. doi:</a:t>
            </a:r>
            <a:r>
              <a:rPr>
                <a:hlinkClick r:id="rId111"/>
              </a:rPr>
              <a:t>10.32614/RJ-2021-053</a:t>
            </a:r>
          </a:p>
          <a:p>
            <a:pPr lvl="0" indent="0" marL="0">
              <a:buNone/>
            </a:pPr>
            <a:r>
              <a:rPr/>
              <a:t>111.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2"/>
              </a:rPr>
              <a:t>10.1111/ppe.12474</a:t>
            </a:r>
          </a:p>
          <a:p>
            <a:pPr lvl="0" indent="0" marL="0">
              <a:buNone/>
            </a:pPr>
            <a:r>
              <a:rPr/>
              <a:t>112. Park JH, Lee DK, Kang H, et al. The principles of presenting statistical results using figures. </a:t>
            </a:r>
            <a:r>
              <a:rPr i="1"/>
              <a:t>Korean Journal of Anesthesiology</a:t>
            </a:r>
            <a:r>
              <a:rPr/>
              <a:t>. 2022;75(2):139-150. doi:</a:t>
            </a:r>
            <a:r>
              <a:rPr>
                <a:hlinkClick r:id="rId113"/>
              </a:rPr>
              <a:t>10.4097/kja.21508</a:t>
            </a:r>
          </a:p>
          <a:p>
            <a:pPr lvl="0" indent="0" marL="0">
              <a:buNone/>
            </a:pPr>
            <a:r>
              <a:rPr/>
              <a:t>113. Wickham H. ggplot2: Elegant graphics for data analysis. 2016. </a:t>
            </a:r>
            <a:r>
              <a:rPr>
                <a:hlinkClick r:id="rId114"/>
              </a:rPr>
              <a:t>https://ggplot2.tidyverse.org.</a:t>
            </a:r>
          </a:p>
          <a:p>
            <a:pPr lvl="0" indent="0" marL="0">
              <a:buNone/>
            </a:pPr>
            <a:r>
              <a:rPr/>
              <a:t>114. Sievert C. Interactive web-based data visualization with r, plotly, and shiny. 2020. </a:t>
            </a:r>
            <a:r>
              <a:rPr>
                <a:hlinkClick r:id="rId115"/>
              </a:rPr>
              <a:t>https://plotly-r.com.</a:t>
            </a:r>
          </a:p>
          <a:p>
            <a:pPr lvl="0" indent="0" marL="0">
              <a:buNone/>
            </a:pPr>
            <a:r>
              <a:rPr/>
              <a:t>115. Wei T, Simko V. R package ’corrplot’: Visualization of a correlation matrix. 2021. </a:t>
            </a:r>
            <a:r>
              <a:rPr>
                <a:hlinkClick r:id="rId116"/>
              </a:rPr>
              <a:t>https://github.com/taiyun/corrplot.</a:t>
            </a:r>
          </a:p>
          <a:p>
            <a:pPr lvl="0" indent="0" marL="0">
              <a:buNone/>
            </a:pPr>
            <a:r>
              <a:rPr/>
              <a:t>116. Cumming G, Fidler F, Vaux DL. Error bars in experimental biology. </a:t>
            </a:r>
            <a:r>
              <a:rPr i="1"/>
              <a:t>The Journal of Cell Biology</a:t>
            </a:r>
            <a:r>
              <a:rPr/>
              <a:t>. 2007;177(1):7-11. doi:</a:t>
            </a:r>
            <a:r>
              <a:rPr>
                <a:hlinkClick r:id="rId117"/>
              </a:rPr>
              <a:t>10.1083/jcb.200611141</a:t>
            </a:r>
          </a:p>
          <a:p>
            <a:pPr lvl="0" indent="0" marL="0">
              <a:buNone/>
            </a:pPr>
            <a:r>
              <a:rPr/>
              <a:t>117. Weissgerber TL, Winham SJ, Heinzen EP, et al. Reveal, Don’t Conceal. </a:t>
            </a:r>
            <a:r>
              <a:rPr i="1"/>
              <a:t>Circulation</a:t>
            </a:r>
            <a:r>
              <a:rPr/>
              <a:t>. 2019;140(18):1506-1518. doi:</a:t>
            </a:r>
            <a:r>
              <a:rPr>
                <a:hlinkClick r:id="rId118"/>
              </a:rPr>
              <a:t>10.1161/circulationaha.118.037777</a:t>
            </a:r>
          </a:p>
          <a:p>
            <a:pPr lvl="0" indent="0" marL="0">
              <a:buNone/>
            </a:pPr>
            <a:r>
              <a:rPr/>
              <a:t>118. Xiao N. Ggsci: Scientific journal and sci-fi themed color palettes for ’ggplot2’. 2023. </a:t>
            </a:r>
            <a:r>
              <a:rPr>
                <a:hlinkClick r:id="rId119"/>
              </a:rPr>
              <a:t>https://CRAN.R-project.org/package=ggsci.</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Goodman SN. Toward Evidence-Based Medical Statistics. 1: The P Value Fallacy. </a:t>
            </a:r>
            <a:r>
              <a:rPr i="1"/>
              <a:t>Annals of Internal Medicine</a:t>
            </a:r>
            <a:r>
              <a:rPr/>
              <a:t>. 1999;130(12):995. doi:</a:t>
            </a:r>
            <a:r>
              <a:rPr>
                <a:hlinkClick r:id="rId121"/>
              </a:rPr>
              <a:t>10.7326/0003-4819-130-12-199906150-00008</a:t>
            </a:r>
          </a:p>
          <a:p>
            <a:pPr lvl="0" indent="0" marL="0">
              <a:buNone/>
            </a:pPr>
            <a:r>
              <a:rPr/>
              <a:t>121. Vandenbroucke JP, Pearce N. From ideas to studies: how to get ideas and sharpen them into research questions. </a:t>
            </a:r>
            <a:r>
              <a:rPr i="1"/>
              <a:t>Clinical Epidemiology</a:t>
            </a:r>
            <a:r>
              <a:rPr/>
              <a:t>. 2018;Volume 10:253-264. doi:</a:t>
            </a:r>
            <a:r>
              <a:rPr>
                <a:hlinkClick r:id="rId122"/>
              </a:rPr>
              <a:t>10.2147/clep.s142940</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Sullivan GM, Feinn R. Using Effect Sizeor Why the </a:t>
            </a:r>
            <a:r>
              <a:rPr i="1"/>
              <a:t>P</a:t>
            </a:r>
            <a:r>
              <a:rPr/>
              <a:t> Value Is Not Enough. </a:t>
            </a:r>
            <a:r>
              <a:rPr i="1"/>
              <a:t>Journal of Graduate Medical Education</a:t>
            </a:r>
            <a:r>
              <a:rPr/>
              <a:t>. 2012;4(3):279-282. doi:</a:t>
            </a:r>
            <a:r>
              <a:rPr>
                <a:hlinkClick r:id="rId124"/>
              </a:rPr>
              <a:t>10.4300/jgme-d-12-00156.1</a:t>
            </a:r>
          </a:p>
          <a:p>
            <a:pPr lvl="0" indent="0" marL="0">
              <a:buNone/>
            </a:pPr>
            <a:r>
              <a:rPr/>
              <a:t>124. Wasserstein RL, Lazar NA. The ASA Statement on </a:t>
            </a:r>
            <a:r>
              <a:rPr i="1"/>
              <a:t>p</a:t>
            </a:r>
            <a:r>
              <a:rPr/>
              <a:t>-Values: Context, Process, and Purpose. </a:t>
            </a:r>
            <a:r>
              <a:rPr i="1"/>
              <a:t>The American Statistician</a:t>
            </a:r>
            <a:r>
              <a:rPr/>
              <a:t>. 2016;70(2):129-133. doi:</a:t>
            </a:r>
            <a:r>
              <a:rPr>
                <a:hlinkClick r:id="rId125"/>
              </a:rPr>
              <a:t>10.1080/00031305.2016.1154108</a:t>
            </a:r>
          </a:p>
          <a:p>
            <a:pPr lvl="0" indent="0" marL="0">
              <a:buNone/>
            </a:pPr>
            <a:r>
              <a:rPr/>
              <a:t>125. Altman N, Krzywinski M. P values and the search for significance. </a:t>
            </a:r>
            <a:r>
              <a:rPr i="1"/>
              <a:t>Nature Methods</a:t>
            </a:r>
            <a:r>
              <a:rPr/>
              <a:t>. 2017;14(1):3-4. doi:</a:t>
            </a:r>
            <a:r>
              <a:rPr>
                <a:hlinkClick r:id="rId126"/>
              </a:rPr>
              <a:t>10.1038/nmeth.4120</a:t>
            </a:r>
          </a:p>
          <a:p>
            <a:pPr lvl="0" indent="0" marL="0">
              <a:buNone/>
            </a:pPr>
            <a:r>
              <a:rPr/>
              <a:t>126. Heinze G, Dunkler D. Five myths about variable selection. </a:t>
            </a:r>
            <a:r>
              <a:rPr i="1"/>
              <a:t>Transplant International</a:t>
            </a:r>
            <a:r>
              <a:rPr/>
              <a:t>. 2016;30(1):6-10. doi:</a:t>
            </a:r>
            <a:r>
              <a:rPr>
                <a:hlinkClick r:id="rId127"/>
              </a:rPr>
              <a:t>10.1111/tri.12895</a:t>
            </a:r>
          </a:p>
          <a:p>
            <a:pPr lvl="0" indent="0" marL="0">
              <a:buNone/>
            </a:pPr>
            <a:r>
              <a:rPr/>
              <a:t>127. Kim HY. Statistical notes for clinical researchers: effect size. </a:t>
            </a:r>
            <a:r>
              <a:rPr i="1"/>
              <a:t>Restorative Dentistry &amp; Endodontics</a:t>
            </a:r>
            <a:r>
              <a:rPr/>
              <a:t>. 2015;40(4):328. doi:</a:t>
            </a:r>
            <a:r>
              <a:rPr>
                <a:hlinkClick r:id="rId128"/>
              </a:rPr>
              <a:t>10.5395/rde.2015.40.4.328</a:t>
            </a:r>
          </a:p>
          <a:p>
            <a:pPr lvl="0" indent="0" marL="0">
              <a:buNone/>
            </a:pPr>
            <a:r>
              <a:rPr/>
              <a:t>128. Heckman MG, Davis JM, Crowson CS. Post Hoc Power Calculations: An Inappropriate Method for Interpreting the Findings of a Research Study. </a:t>
            </a:r>
            <a:r>
              <a:rPr i="1"/>
              <a:t>The Journal of Rheumatology</a:t>
            </a:r>
            <a:r>
              <a:rPr/>
              <a:t>. 2022;49(8):867-870. doi:</a:t>
            </a:r>
            <a:r>
              <a:rPr>
                <a:hlinkClick r:id="rId129"/>
              </a:rPr>
              <a:t>10.3899/jrheum.211115</a:t>
            </a:r>
          </a:p>
          <a:p>
            <a:pPr lvl="0" indent="0" marL="0">
              <a:buNone/>
            </a:pPr>
            <a:r>
              <a:rPr/>
              <a:t>129. Goodman SN. Aligning statistical and scientific reasoning. </a:t>
            </a:r>
            <a:r>
              <a:rPr i="1"/>
              <a:t>Science</a:t>
            </a:r>
            <a:r>
              <a:rPr/>
              <a:t>. 2016;352(6290):1180-1181. doi:</a:t>
            </a:r>
            <a:r>
              <a:rPr>
                <a:hlinkClick r:id="rId130"/>
              </a:rPr>
              <a:t>10.1126/science.aaf5406</a:t>
            </a:r>
          </a:p>
          <a:p>
            <a:pPr lvl="0" indent="0" marL="0">
              <a:buNone/>
            </a:pPr>
            <a:r>
              <a:rPr/>
              <a:t>130. Aylmer Fisher R. The arrangement of field experiments. </a:t>
            </a:r>
            <a:r>
              <a:rPr i="1"/>
              <a:t>Ministry of Agriculture and Fisheries</a:t>
            </a:r>
            <a:r>
              <a:rPr/>
              <a:t>. 1926. doi:</a:t>
            </a:r>
            <a:r>
              <a:rPr>
                <a:hlinkClick r:id="rId131"/>
              </a:rPr>
              <a:t>10.23637/ROTHAMSTED.8V61Q</a:t>
            </a:r>
          </a:p>
          <a:p>
            <a:pPr lvl="0" indent="0" marL="0">
              <a:buNone/>
            </a:pPr>
            <a:r>
              <a:rPr/>
              <a:t>131. Greenhalgh T. How to read a paper: Statistics for the non-statistician. II: ̈Significanẗ relations and their pitfalls. </a:t>
            </a:r>
            <a:r>
              <a:rPr i="1"/>
              <a:t>BMJ</a:t>
            </a:r>
            <a:r>
              <a:rPr/>
              <a:t>. 1997;315(7105):422-425. doi:</a:t>
            </a:r>
            <a:r>
              <a:rPr>
                <a:hlinkClick r:id="rId132"/>
              </a:rPr>
              <a:t>10.1136/bmj.315.7105.422</a:t>
            </a:r>
          </a:p>
          <a:p>
            <a:pPr lvl="0" indent="0" marL="0">
              <a:buNone/>
            </a:pPr>
            <a:r>
              <a:rPr/>
              <a:t>132. Weintraub PG. The Importance of Publishing Negative Results. </a:t>
            </a:r>
            <a:r>
              <a:rPr i="1"/>
              <a:t>Journal of Insect Science</a:t>
            </a:r>
            <a:r>
              <a:rPr/>
              <a:t>. 2016;16(1):109. doi:</a:t>
            </a:r>
            <a:r>
              <a:rPr>
                <a:hlinkClick r:id="rId133"/>
              </a:rPr>
              <a:t>10.1093/jisesa/iew092</a:t>
            </a:r>
          </a:p>
          <a:p>
            <a:pPr lvl="0" indent="0" marL="0">
              <a:buNone/>
            </a:pPr>
            <a:r>
              <a:rPr/>
              <a:t>133. Altman DG, Bland JM. Statistics notes: Absence of evidence is not evidence of absence. </a:t>
            </a:r>
            <a:r>
              <a:rPr i="1"/>
              <a:t>BMJ</a:t>
            </a:r>
            <a:r>
              <a:rPr/>
              <a:t>. 1995;311(7003):485-485. doi:</a:t>
            </a:r>
            <a:r>
              <a:rPr>
                <a:hlinkClick r:id="rId134"/>
              </a:rPr>
              <a:t>10.1136/bmj.311.7003.485</a:t>
            </a:r>
          </a:p>
          <a:p>
            <a:pPr lvl="0" indent="0" marL="0">
              <a:buNone/>
            </a:pPr>
            <a:r>
              <a:rPr/>
              <a:t>134. Breznau N, Rinke EM, Wuttke A, et al. Observing many researchers using the same data and hypothesis reveals a hidden universe of uncertainty. </a:t>
            </a:r>
            <a:r>
              <a:rPr i="1"/>
              <a:t>Proceedings of the National Academy of Sciences</a:t>
            </a:r>
            <a:r>
              <a:rPr/>
              <a:t>. 2022;(44):e2203150119. doi:</a:t>
            </a:r>
            <a:r>
              <a:rPr>
                <a:hlinkClick r:id="rId135"/>
              </a:rPr>
              <a:t>10.1073/pnas.2203150119</a:t>
            </a:r>
          </a:p>
          <a:p>
            <a:pPr lvl="0" indent="0" marL="0">
              <a:buNone/>
            </a:pPr>
            <a:r>
              <a:rPr/>
              <a:t>135. Dwivedi AK, Shukla R. Evidence-based statistical analysis and methods in biomedical research (SAMBR) checklists according to design features. </a:t>
            </a:r>
            <a:r>
              <a:rPr i="1"/>
              <a:t>CANCER REPORTS</a:t>
            </a:r>
            <a:r>
              <a:rPr/>
              <a:t>. 2019;3(4). doi:</a:t>
            </a:r>
            <a:r>
              <a:rPr>
                <a:hlinkClick r:id="rId136"/>
              </a:rPr>
              <a:t>10.1002/cnr2.1211</a:t>
            </a:r>
          </a:p>
          <a:p>
            <a:pPr lvl="0" indent="0" marL="0">
              <a:buNone/>
            </a:pPr>
            <a:r>
              <a:rPr/>
              <a:t>136. Dwivedi AK. How to Write Statistical Analysis Section in Medical Research. </a:t>
            </a:r>
            <a:r>
              <a:rPr i="1"/>
              <a:t>Journal of Investigative Medicine</a:t>
            </a:r>
            <a:r>
              <a:rPr/>
              <a:t>. 2022;70(8):1759-1770. doi:</a:t>
            </a:r>
            <a:r>
              <a:rPr>
                <a:hlinkClick r:id="rId137"/>
              </a:rPr>
              <a:t>10.1136/jim-2022-002479</a:t>
            </a:r>
          </a:p>
          <a:p>
            <a:pPr lvl="0" indent="0" marL="0">
              <a:buNone/>
            </a:pPr>
            <a:r>
              <a:rPr/>
              <a:t>137. Kim N, Fischer AH, Dyring-Andersen B, Rosner B, Okoye GA. Research Techniques Made Simple: Choosing Appropriate Statistical Methods for Clinical Research. </a:t>
            </a:r>
            <a:r>
              <a:rPr i="1"/>
              <a:t>Journal of Investigative Dermatology</a:t>
            </a:r>
            <a:r>
              <a:rPr/>
              <a:t>. 2017;137(10):e173-e178. doi:</a:t>
            </a:r>
            <a:r>
              <a:rPr>
                <a:hlinkClick r:id="rId138"/>
              </a:rPr>
              <a:t>10.1016/j.jid.2017.08.007</a:t>
            </a:r>
          </a:p>
          <a:p>
            <a:pPr lvl="0" indent="0" marL="0">
              <a:buNone/>
            </a:pPr>
            <a:r>
              <a:rPr/>
              <a:t>138. Marusteri M, Bacarea V. Comparing groups for statistical differences: How to choose the right statistical test? </a:t>
            </a:r>
            <a:r>
              <a:rPr i="1"/>
              <a:t>Biochemia Medica</a:t>
            </a:r>
            <a:r>
              <a:rPr/>
              <a:t>. 2010:15-32. doi:</a:t>
            </a:r>
            <a:r>
              <a:rPr>
                <a:hlinkClick r:id="rId139"/>
              </a:rPr>
              <a:t>10.11613/bm.2010.004</a:t>
            </a:r>
          </a:p>
          <a:p>
            <a:pPr lvl="0" indent="0" marL="0">
              <a:buNone/>
            </a:pPr>
            <a:r>
              <a:rPr/>
              <a:t>139. Mishra P, Pandey C, Singh U, Keshri A, Sabaretnam M. Selection of appropriate statistical methods for data analysis. </a:t>
            </a:r>
            <a:r>
              <a:rPr i="1"/>
              <a:t>Annals of Cardiac Anaesthesia</a:t>
            </a:r>
            <a:r>
              <a:rPr/>
              <a:t>. 2019;22(3):297. doi:</a:t>
            </a:r>
            <a:r>
              <a:rPr>
                <a:hlinkClick r:id="rId140"/>
              </a:rPr>
              <a:t>10.4103/aca.aca_248_18</a:t>
            </a:r>
          </a:p>
          <a:p>
            <a:pPr lvl="0" indent="0" marL="0">
              <a:buNone/>
            </a:pPr>
            <a:r>
              <a:rPr/>
              <a:t>140. Ray A, Najmi A, Sadasivam B. How to choose and interpret a statistical test? An update for budding researchers. </a:t>
            </a:r>
            <a:r>
              <a:rPr i="1"/>
              <a:t>Journal of Family Medicine and Primary Care</a:t>
            </a:r>
            <a:r>
              <a:rPr/>
              <a:t>. 2021;10(8):2763. doi:</a:t>
            </a:r>
            <a:r>
              <a:rPr>
                <a:hlinkClick r:id="rId141"/>
              </a:rPr>
              <a:t>10.4103/jfmpc.jfmpc_433_21</a:t>
            </a:r>
          </a:p>
          <a:p>
            <a:pPr lvl="0" indent="0" marL="0">
              <a:buNone/>
            </a:pPr>
            <a:r>
              <a:rPr/>
              <a:t>141. Nayak B, Hazra A. How to choose the right statistical test? </a:t>
            </a:r>
            <a:r>
              <a:rPr i="1"/>
              <a:t>Indian Journal of Ophthalmology</a:t>
            </a:r>
            <a:r>
              <a:rPr/>
              <a:t>. 2011;59(2):85. doi:</a:t>
            </a:r>
            <a:r>
              <a:rPr>
                <a:hlinkClick r:id="rId142"/>
              </a:rPr>
              <a:t>10.4103/0301-4738.77005</a:t>
            </a:r>
          </a:p>
          <a:p>
            <a:pPr lvl="0" indent="0" marL="0">
              <a:buNone/>
            </a:pPr>
            <a:r>
              <a:rPr/>
              <a:t>142. Shankar S, Singh R. Demystifying statistics: How to choose a statistical test? </a:t>
            </a:r>
            <a:r>
              <a:rPr i="1"/>
              <a:t>Indian Journal of Rheumatology</a:t>
            </a:r>
            <a:r>
              <a:rPr/>
              <a:t>. 2014;9(2):77-81. doi:</a:t>
            </a:r>
            <a:r>
              <a:rPr>
                <a:hlinkClick r:id="rId143"/>
              </a:rPr>
              <a:t>10.1016/j.injr.2014.04.002</a:t>
            </a:r>
          </a:p>
          <a:p>
            <a:pPr lvl="0" indent="0" marL="0">
              <a:buNone/>
            </a:pPr>
            <a:r>
              <a:rPr/>
              <a:t>143. Diedenhofen B, Musch J. Cocor: A comprehensive solution for the statistical comparison of correlations. 2015;10:e0121945. doi:</a:t>
            </a:r>
            <a:r>
              <a:rPr>
                <a:hlinkClick r:id="rId144"/>
              </a:rPr>
              <a:t>10.1371/journal.pone.0121945</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Khamis H. Measures of Association: How to Choose? </a:t>
            </a:r>
            <a:r>
              <a:rPr i="1"/>
              <a:t>Journal of Diagnostic Medical Sonography</a:t>
            </a:r>
            <a:r>
              <a:rPr/>
              <a:t>. 2008;24(3):155-162. doi:</a:t>
            </a:r>
            <a:r>
              <a:rPr>
                <a:hlinkClick r:id="rId146"/>
              </a:rPr>
              <a:t>10.1177/8756479308317006</a:t>
            </a:r>
          </a:p>
          <a:p>
            <a:pPr lvl="0" indent="0" marL="0">
              <a:buNone/>
            </a:pPr>
            <a:r>
              <a:rPr/>
              <a:t>146. Allison JS, Santana L, (Jaco) Visagie IJH. A primer on simple measures of association taught at undergraduate level. </a:t>
            </a:r>
            <a:r>
              <a:rPr i="1"/>
              <a:t>Teaching Statistics</a:t>
            </a:r>
            <a:r>
              <a:rPr/>
              <a:t>. 2022;44(3):96-103. doi:</a:t>
            </a:r>
            <a:r>
              <a:rPr>
                <a:hlinkClick r:id="rId147"/>
              </a:rPr>
              <a:t>10.1111/test.12307</a:t>
            </a:r>
          </a:p>
          <a:p>
            <a:pPr lvl="0" indent="0" marL="0">
              <a:buNone/>
            </a:pPr>
            <a:r>
              <a:rPr/>
              <a:t>147. Wei T, Simko V. R package ’corrplot’: Visualization of a correlation matrix. 2021. </a:t>
            </a:r>
            <a:r>
              <a:rPr>
                <a:hlinkClick r:id="rId148"/>
              </a:rPr>
              <a:t>https://github.com/taiyun/corrplot.</a:t>
            </a:r>
          </a:p>
          <a:p>
            <a:pPr lvl="0" indent="0" marL="0">
              <a:buNone/>
            </a:pPr>
            <a:r>
              <a:rPr/>
              <a:t>148. McHugh ML. The chi-square test of independence. </a:t>
            </a:r>
            <a:r>
              <a:rPr i="1"/>
              <a:t>Biochemia Medica</a:t>
            </a:r>
            <a:r>
              <a:rPr/>
              <a:t>. 2013:143-149. doi:</a:t>
            </a:r>
            <a:r>
              <a:rPr>
                <a:hlinkClick r:id="rId149"/>
              </a:rPr>
              <a:t>10.11613/bm.2013.018</a:t>
            </a:r>
          </a:p>
          <a:p>
            <a:pPr lvl="0" indent="0" marL="0">
              <a:buNone/>
            </a:pPr>
            <a:r>
              <a:rPr/>
              <a:t>149. Kim HY. Statistical notes for clinical researchers: Chi-squared test and Fisher’s exact test. </a:t>
            </a:r>
            <a:r>
              <a:rPr i="1"/>
              <a:t>Restorative Dentistry &amp; Endodontics</a:t>
            </a:r>
            <a:r>
              <a:rPr/>
              <a:t>. 2017;42(2):152. doi:</a:t>
            </a:r>
            <a:r>
              <a:rPr>
                <a:hlinkClick r:id="rId150"/>
              </a:rPr>
              <a:t>10.5395/rde.2017.42.2.152</a:t>
            </a:r>
          </a:p>
          <a:p>
            <a:pPr lvl="0" indent="0" marL="0">
              <a:buNone/>
            </a:pPr>
            <a:r>
              <a:rPr/>
              <a:t>150. Sjoberg DD, Whiting K, Curry M, Lavery JA, Larmarange J. Reproducible summary tables with the gtsummary package. 2021;13:570-580. doi:</a:t>
            </a:r>
            <a:r>
              <a:rPr>
                <a:hlinkClick r:id="rId151"/>
              </a:rPr>
              <a:t>10.32614/RJ-2021-053</a:t>
            </a:r>
          </a:p>
          <a:p>
            <a:pPr lvl="0" indent="0" marL="0">
              <a:buNone/>
            </a:pPr>
            <a:r>
              <a:rPr/>
              <a:t>151. Hidalgo B, Goodman M. Multivariate or Multivariable Regression? </a:t>
            </a:r>
            <a:r>
              <a:rPr i="1"/>
              <a:t>American Journal of Public Health</a:t>
            </a:r>
            <a:r>
              <a:rPr/>
              <a:t>. 2013;103(1):39-40. doi:</a:t>
            </a:r>
            <a:r>
              <a:rPr>
                <a:hlinkClick r:id="rId152"/>
              </a:rPr>
              <a:t>10.2105/ajph.2012.300897</a:t>
            </a:r>
          </a:p>
          <a:p>
            <a:pPr lvl="0" indent="0" marL="0">
              <a:buNone/>
            </a:pPr>
            <a:r>
              <a:rPr/>
              <a:t>152. Arel-Bundock V. Modelsummary: Data and model summaries in r. 2022;103. doi:</a:t>
            </a:r>
            <a:r>
              <a:rPr>
                <a:hlinkClick r:id="rId153"/>
              </a:rPr>
              <a:t>10.18637/jss.v103.i01</a:t>
            </a:r>
          </a:p>
          <a:p>
            <a:pPr lvl="0" indent="0" marL="0">
              <a:buNone/>
            </a:pPr>
            <a:r>
              <a:rPr/>
              <a:t>153. Suits DB. Use of Dummy Variables in Regression Equations. </a:t>
            </a:r>
            <a:r>
              <a:rPr i="1"/>
              <a:t>Journal of the American Statistical Association</a:t>
            </a:r>
            <a:r>
              <a:rPr/>
              <a:t>. 1957;52(280):548-551. doi:</a:t>
            </a:r>
            <a:r>
              <a:rPr>
                <a:hlinkClick r:id="rId154"/>
              </a:rPr>
              <a:t>10.1080/01621459.1957.10501412</a:t>
            </a:r>
          </a:p>
          <a:p>
            <a:pPr lvl="0" indent="0" marL="0">
              <a:buNone/>
            </a:pPr>
            <a:r>
              <a:rPr/>
              <a:t>154. Healy MJ. Statistics from the inside. 16. Multiple regression (2). </a:t>
            </a:r>
            <a:r>
              <a:rPr i="1"/>
              <a:t>Archives of Disease in Childhood</a:t>
            </a:r>
            <a:r>
              <a:rPr/>
              <a:t>. 1995;73(3):270-274. doi:</a:t>
            </a:r>
            <a:r>
              <a:rPr>
                <a:hlinkClick r:id="rId155"/>
              </a:rPr>
              <a:t>10.1136/adc.73.3.270</a:t>
            </a:r>
          </a:p>
          <a:p>
            <a:pPr lvl="0" indent="0" marL="0">
              <a:buNone/>
            </a:pPr>
            <a:r>
              <a:rPr/>
              <a:t>155. Kaplan J. fastDummies: Fast creation of dummy (binary) columns and rows from categorical variables. 2023. </a:t>
            </a:r>
            <a:r>
              <a:rPr>
                <a:hlinkClick r:id="rId156"/>
              </a:rPr>
              <a:t>https://CRAN.R-project.org/package=fastDummies.</a:t>
            </a:r>
          </a:p>
          <a:p>
            <a:pPr lvl="0" indent="0" marL="0">
              <a:buNone/>
            </a:pPr>
            <a:r>
              <a:rPr/>
              <a:t>156. DALES LG, URY HK. An Improper Use of Statistical Significance Testing in Studying Covariables. </a:t>
            </a:r>
            <a:r>
              <a:rPr i="1"/>
              <a:t>International Journal of Epidemiology</a:t>
            </a:r>
            <a:r>
              <a:rPr/>
              <a:t>. 1978;7(4):373-376. doi:</a:t>
            </a:r>
            <a:r>
              <a:rPr>
                <a:hlinkClick r:id="rId157"/>
              </a:rPr>
              <a:t>10.1093/ije/7.4.373</a:t>
            </a:r>
          </a:p>
          <a:p>
            <a:pPr lvl="0" indent="0" marL="0">
              <a:buNone/>
            </a:pPr>
            <a:r>
              <a:rPr/>
              <a:t>157. Sun GW, Shook TL, Kay GL. Inappropriate use of bivariable analysis to screen risk factors for use in multivariable analysis. </a:t>
            </a:r>
            <a:r>
              <a:rPr i="1"/>
              <a:t>Journal of Clinical Epidemiology</a:t>
            </a:r>
            <a:r>
              <a:rPr/>
              <a:t>. 1996;49(8):907-916. doi:</a:t>
            </a:r>
            <a:r>
              <a:rPr>
                <a:hlinkClick r:id="rId158"/>
              </a:rPr>
              <a:t>10.1016/0895-4356(96)00025-x</a:t>
            </a:r>
          </a:p>
          <a:p>
            <a:pPr lvl="0" indent="0" marL="0">
              <a:buNone/>
            </a:pPr>
            <a:r>
              <a:rPr/>
              <a:t>158. Bours MJL. Using mediators to understand effect modification and interaction. </a:t>
            </a:r>
            <a:r>
              <a:rPr i="1"/>
              <a:t>Journal of Clinical Epidemiology</a:t>
            </a:r>
            <a:r>
              <a:rPr/>
              <a:t>. September 2023. doi:</a:t>
            </a:r>
            <a:r>
              <a:rPr>
                <a:hlinkClick r:id="rId159"/>
              </a:rPr>
              <a:t>10.1016/j.jclinepi.2023.09.005</a:t>
            </a:r>
          </a:p>
          <a:p>
            <a:pPr lvl="0" indent="0" marL="0">
              <a:buNone/>
            </a:pPr>
            <a:r>
              <a:rPr/>
              <a:t>159. Altman DG, Matthews JNS. Statistics Notes: Interaction 1: heterogeneity of effects. </a:t>
            </a:r>
            <a:r>
              <a:rPr i="1"/>
              <a:t>BMJ</a:t>
            </a:r>
            <a:r>
              <a:rPr/>
              <a:t>. 1996;313(7055):486-486. doi:</a:t>
            </a:r>
            <a:r>
              <a:rPr>
                <a:hlinkClick r:id="rId160"/>
              </a:rPr>
              <a:t>10.1136/bmj.313.7055.486</a:t>
            </a:r>
          </a:p>
          <a:p>
            <a:pPr lvl="0" indent="0" marL="0">
              <a:buNone/>
            </a:pPr>
            <a:r>
              <a:rPr/>
              <a:t>160.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1"/>
              </a:rPr>
              <a:t>10.1037/0022-3514.51.6.1173</a:t>
            </a:r>
          </a:p>
          <a:p>
            <a:pPr lvl="0" indent="0" marL="0">
              <a:buNone/>
            </a:pPr>
            <a:r>
              <a:rPr/>
              <a:t>161. Grant MJ, Booth A. A typology of reviews: an analysis of 14 review types and associated methodologies. </a:t>
            </a:r>
            <a:r>
              <a:rPr i="1"/>
              <a:t>Health Information &amp; Libraries Journal</a:t>
            </a:r>
            <a:r>
              <a:rPr/>
              <a:t>. 2009;26(2):91-108. doi:</a:t>
            </a:r>
            <a:r>
              <a:rPr>
                <a:hlinkClick r:id="rId162"/>
              </a:rPr>
              <a:t>10.1111/j.1471-1842.2009.00848.x</a:t>
            </a:r>
          </a:p>
          <a:p>
            <a:pPr lvl="0" indent="0" marL="0">
              <a:buNone/>
            </a:pPr>
            <a:r>
              <a:rPr/>
              <a:t>162. Sut N. Study designs in medicine. </a:t>
            </a:r>
            <a:r>
              <a:rPr i="1"/>
              <a:t>Balkan Medical Journal</a:t>
            </a:r>
            <a:r>
              <a:rPr/>
              <a:t>. 2015;31(4):273-277. doi:</a:t>
            </a:r>
            <a:r>
              <a:rPr>
                <a:hlinkClick r:id="rId163"/>
              </a:rPr>
              <a:t>10.5152/balkanmedj.2014.1408</a:t>
            </a:r>
          </a:p>
          <a:p>
            <a:pPr lvl="0" indent="0" marL="0">
              <a:buNone/>
            </a:pPr>
            <a:r>
              <a:rPr/>
              <a:t>163.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4"/>
              </a:rPr>
              <a:t>10.5123/s1679-49742017000300022</a:t>
            </a:r>
          </a:p>
          <a:p>
            <a:pPr lvl="0" indent="0" marL="0">
              <a:buNone/>
            </a:pPr>
            <a:r>
              <a:rPr/>
              <a:t>164.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5"/>
              </a:rPr>
              <a:t>10.1016/j.jclinepi.2017.02.016</a:t>
            </a:r>
          </a:p>
          <a:p>
            <a:pPr lvl="0" indent="0" marL="0">
              <a:buNone/>
            </a:pPr>
            <a:r>
              <a:rPr/>
              <a:t>165. Echevarría-Guanilo ME, Gonçalves N, Romanoski PJ. PSYCHOMETRIC PROPERTIES OF MEASUREMENT INSTRUMENTS: CONCEPTUAL BASIS AND EVALUATION METHODS - PART II. </a:t>
            </a:r>
            <a:r>
              <a:rPr i="1"/>
              <a:t>Texto &amp; Contexto - Enfermagem</a:t>
            </a:r>
            <a:r>
              <a:rPr/>
              <a:t>. 2019;28. doi:</a:t>
            </a:r>
            <a:r>
              <a:rPr>
                <a:hlinkClick r:id="rId166"/>
              </a:rPr>
              <a:t>10.1590/1980-265x-tce-2017-0311</a:t>
            </a:r>
          </a:p>
          <a:p>
            <a:pPr lvl="0" indent="0" marL="0">
              <a:buNone/>
            </a:pPr>
            <a:r>
              <a:rPr/>
              <a:t>166. Chassé M, Fergusson DA. Diagnostic Accuracy Studies. </a:t>
            </a:r>
            <a:r>
              <a:rPr i="1"/>
              <a:t>Seminars in Nuclear Medicine</a:t>
            </a:r>
            <a:r>
              <a:rPr/>
              <a:t>. 2019;49(2):87-93. doi:</a:t>
            </a:r>
            <a:r>
              <a:rPr>
                <a:hlinkClick r:id="rId167"/>
              </a:rPr>
              <a:t>10.1053/j.semnuclmed.2018.11.005</a:t>
            </a:r>
          </a:p>
          <a:p>
            <a:pPr lvl="0" indent="0" marL="0">
              <a:buNone/>
            </a:pPr>
            <a:r>
              <a:rPr/>
              <a:t>167. Chidambaram AG, Josephson M. Clinical research study designs: The essentials. </a:t>
            </a:r>
            <a:r>
              <a:rPr i="1"/>
              <a:t>PEDIATRIC INVESTIGATION</a:t>
            </a:r>
            <a:r>
              <a:rPr/>
              <a:t>. 2019;3(4):245-252. doi:</a:t>
            </a:r>
            <a:r>
              <a:rPr>
                <a:hlinkClick r:id="rId168"/>
              </a:rPr>
              <a:t>10.1002/ped4.12166</a:t>
            </a:r>
          </a:p>
          <a:p>
            <a:pPr lvl="0" indent="0" marL="0">
              <a:buNone/>
            </a:pPr>
            <a:r>
              <a:rPr/>
              <a:t>168. Erdemir A, Mulugeta L, Ku JP, et al. Credible practice of modeling and simulation in healthcare: ten rules from a multidisciplinary perspective. </a:t>
            </a:r>
            <a:r>
              <a:rPr i="1"/>
              <a:t>Journal of Translational Medicine</a:t>
            </a:r>
            <a:r>
              <a:rPr/>
              <a:t>. 2020;18(1). doi:</a:t>
            </a:r>
            <a:r>
              <a:rPr>
                <a:hlinkClick r:id="rId169"/>
              </a:rPr>
              <a:t>10.1186/s12967-020-02540-4</a:t>
            </a:r>
          </a:p>
          <a:p>
            <a:pPr lvl="0" indent="0" marL="0">
              <a:buNone/>
            </a:pPr>
            <a:r>
              <a:rPr/>
              <a:t>169. Yang B, Olsen M, Vali Y, et al. Study designs for comparative diagnostic test accuracy: A methodological review and classification scheme. </a:t>
            </a:r>
            <a:r>
              <a:rPr i="1"/>
              <a:t>Journal of Clinical Epidemiology</a:t>
            </a:r>
            <a:r>
              <a:rPr/>
              <a:t>. 2021;138:128-138. doi:</a:t>
            </a:r>
            <a:r>
              <a:rPr>
                <a:hlinkClick r:id="rId170"/>
              </a:rPr>
              <a:t>10.1016/j.jclinepi.2021.04.013</a:t>
            </a:r>
          </a:p>
          <a:p>
            <a:pPr lvl="0" indent="0" marL="0">
              <a:buNone/>
            </a:pPr>
            <a:r>
              <a:rPr/>
              <a:t>170. Chipman H, Bingham D. Let’s practice what we preach: Planning and interpreting simulation studies with design and analysis of experiments. </a:t>
            </a:r>
            <a:r>
              <a:rPr i="1"/>
              <a:t>Canadian Journal of Statistics</a:t>
            </a:r>
            <a:r>
              <a:rPr/>
              <a:t>. 2022;50(4):1228-1249. doi:</a:t>
            </a:r>
            <a:r>
              <a:rPr>
                <a:hlinkClick r:id="rId171"/>
              </a:rPr>
              <a:t>10.1002/cjs.11719</a:t>
            </a:r>
          </a:p>
          <a:p>
            <a:pPr lvl="0" indent="0" marL="0">
              <a:buNone/>
            </a:pPr>
            <a:r>
              <a:rPr/>
              <a:t>171. Donthu N, Kumar S, Mukherjee D, Pandey N, Lim WM. How to conduct a bibliometric analysis: An overview and guidelines. </a:t>
            </a:r>
            <a:r>
              <a:rPr i="1"/>
              <a:t>Journal of Business Research</a:t>
            </a:r>
            <a:r>
              <a:rPr/>
              <a:t>. 2021;133:285-296. doi:</a:t>
            </a:r>
            <a:r>
              <a:rPr>
                <a:hlinkClick r:id="rId172"/>
              </a:rPr>
              <a:t>10.1016/j.jbusres.2021.04.070</a:t>
            </a:r>
          </a:p>
          <a:p>
            <a:pPr lvl="0" indent="0" marL="0">
              <a:buNone/>
            </a:pPr>
            <a:r>
              <a:rPr/>
              <a:t>172. Lim WM, Kumar S. Guidelines for interpreting the results of bibliometric analysis: A sensemaking approach. </a:t>
            </a:r>
            <a:r>
              <a:rPr i="1"/>
              <a:t>Global Business and Organizational Excellence</a:t>
            </a:r>
            <a:r>
              <a:rPr/>
              <a:t>. August 2023. doi:</a:t>
            </a:r>
            <a:r>
              <a:rPr>
                <a:hlinkClick r:id="rId173"/>
              </a:rPr>
              <a:t>10.1002/joe.22229</a:t>
            </a:r>
          </a:p>
          <a:p>
            <a:pPr lvl="0" indent="0" marL="0">
              <a:buNone/>
            </a:pPr>
            <a:r>
              <a:rPr/>
              <a:t>173. Bland JM, Altman DG. Statistics notes: Matching. </a:t>
            </a:r>
            <a:r>
              <a:rPr i="1"/>
              <a:t>BMJ</a:t>
            </a:r>
            <a:r>
              <a:rPr/>
              <a:t>. 1994;309(6962):1128-1128. doi:</a:t>
            </a:r>
            <a:r>
              <a:rPr>
                <a:hlinkClick r:id="rId174"/>
              </a:rPr>
              <a:t>10.1136/bmj.309.6962.1128</a:t>
            </a:r>
          </a:p>
          <a:p>
            <a:pPr lvl="0" indent="0" marL="0">
              <a:buNone/>
            </a:pPr>
            <a:r>
              <a:rPr/>
              <a:t>174. Bland JM, Altman DG. Comparisons within randomised groups can be very misleading. </a:t>
            </a:r>
            <a:r>
              <a:rPr i="1"/>
              <a:t>BMJ</a:t>
            </a:r>
            <a:r>
              <a:rPr/>
              <a:t>. 2011;342(may06 2):d561-d561. doi:</a:t>
            </a:r>
            <a:r>
              <a:rPr>
                <a:hlinkClick r:id="rId175"/>
              </a:rPr>
              <a:t>10.1136/bmj.d561</a:t>
            </a:r>
          </a:p>
          <a:p>
            <a:pPr lvl="0" indent="0" marL="0">
              <a:buNone/>
            </a:pPr>
            <a:r>
              <a:rPr/>
              <a:t>175.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6"/>
              </a:rPr>
              <a:t>10.1186/s12874-022-01786-4</a:t>
            </a:r>
          </a:p>
          <a:p>
            <a:pPr lvl="0" indent="0" marL="0">
              <a:buNone/>
            </a:pPr>
            <a:r>
              <a:rPr/>
              <a:t>176. Vickers AJ, Altman DG. Statistics Notes: Analysing controlled trials with baseline and follow up measurements. </a:t>
            </a:r>
            <a:r>
              <a:rPr i="1"/>
              <a:t>BMJ</a:t>
            </a:r>
            <a:r>
              <a:rPr/>
              <a:t>. 2001;323(7321):1123-1124. doi:</a:t>
            </a:r>
            <a:r>
              <a:rPr>
                <a:hlinkClick r:id="rId177"/>
              </a:rPr>
              <a:t>10.1136/bmj.323.7321.1123</a:t>
            </a:r>
          </a:p>
          <a:p>
            <a:pPr lvl="0" indent="0" marL="0">
              <a:buNone/>
            </a:pPr>
            <a:r>
              <a:rPr/>
              <a:t>177. O Connell NS, Dai L, Jiang Y, et al. Methods for analysis of pre-post data in clinical research: A comparison of five common methods. </a:t>
            </a:r>
            <a:r>
              <a:rPr i="1"/>
              <a:t>Journal of Biometrics &amp; Biostatistics</a:t>
            </a:r>
            <a:r>
              <a:rPr/>
              <a:t>. 2017;08(01). doi:</a:t>
            </a:r>
            <a:r>
              <a:rPr>
                <a:hlinkClick r:id="rId178"/>
              </a:rPr>
              <a:t>10.4172/2155-6180.1000334</a:t>
            </a:r>
          </a:p>
          <a:p>
            <a:pPr lvl="0" indent="0" marL="0">
              <a:buNone/>
            </a:pPr>
            <a:r>
              <a:rPr/>
              <a:t>178. Cao Y, Allore H, Vander Wyk B, Gutman R. Review and evaluation of imputation methods for multivariate longitudinal data with mixed-type incomplete variables. </a:t>
            </a:r>
            <a:r>
              <a:rPr i="1"/>
              <a:t>Statistics in Medicine</a:t>
            </a:r>
            <a:r>
              <a:rPr/>
              <a:t>. October 2022. doi:</a:t>
            </a:r>
            <a:r>
              <a:rPr>
                <a:hlinkClick r:id="rId179"/>
              </a:rPr>
              <a:t>10.1002/sim.9592</a:t>
            </a:r>
          </a:p>
          <a:p>
            <a:pPr lvl="0" indent="0" marL="0">
              <a:buNone/>
            </a:pPr>
            <a:r>
              <a:rPr/>
              <a:t>179. Kahan BC, Jairath V, Doré CJ, Morris TP. The risks and rewards of covariate adjustment in randomized trials: an assessment of 12 outcomes from 8 studies. </a:t>
            </a:r>
            <a:r>
              <a:rPr i="1"/>
              <a:t>Trials</a:t>
            </a:r>
            <a:r>
              <a:rPr/>
              <a:t>. 2014;15(1). doi:</a:t>
            </a:r>
            <a:r>
              <a:rPr>
                <a:hlinkClick r:id="rId180"/>
              </a:rPr>
              <a:t>10.1186/1745-6215-15-139</a:t>
            </a:r>
          </a:p>
          <a:p>
            <a:pPr lvl="0" indent="0" marL="0">
              <a:buNone/>
            </a:pPr>
            <a:r>
              <a:rPr/>
              <a:t>180. Roberts C, Torgerson DJ. Understanding controlled trials: Baseline imbalance in randomised controlled trials. </a:t>
            </a:r>
            <a:r>
              <a:rPr i="1"/>
              <a:t>BMJ</a:t>
            </a:r>
            <a:r>
              <a:rPr/>
              <a:t>. 1999;319(7203):185-185. doi:</a:t>
            </a:r>
            <a:r>
              <a:rPr>
                <a:hlinkClick r:id="rId181"/>
              </a:rPr>
              <a:t>10.1136/bmj.319.7203.185</a:t>
            </a:r>
          </a:p>
          <a:p>
            <a:pPr lvl="0" indent="0" marL="0">
              <a:buNone/>
            </a:pPr>
            <a:r>
              <a:rPr/>
              <a:t>181. Hauck WW, Anderson S, Marcus SM. Should We Adjust for Covariates in Nonlinear Regression Analyses of Randomized Trials? </a:t>
            </a:r>
            <a:r>
              <a:rPr i="1"/>
              <a:t>Controlled Clinical Trials</a:t>
            </a:r>
            <a:r>
              <a:rPr/>
              <a:t>. 1998;19(3):249-256. doi:</a:t>
            </a:r>
            <a:r>
              <a:rPr>
                <a:hlinkClick r:id="rId182"/>
              </a:rPr>
              <a:t>10.1016/s0197-2456(97)00147-5</a:t>
            </a:r>
          </a:p>
          <a:p>
            <a:pPr lvl="0" indent="0" marL="0">
              <a:buNone/>
            </a:pPr>
            <a:r>
              <a:rPr/>
              <a:t>182.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3"/>
              </a:rPr>
              <a:t>10.2147/clep.s161508</a:t>
            </a:r>
          </a:p>
          <a:p>
            <a:pPr lvl="0" indent="0" marL="0">
              <a:buNone/>
            </a:pPr>
            <a:r>
              <a:rPr/>
              <a:t>183. Bolzern JE, Mitchell A, Torgerson DJ. Baseline testing in cluster randomised controlled trials: should this be done? </a:t>
            </a:r>
            <a:r>
              <a:rPr i="1"/>
              <a:t>BMC Medical Research Methodology</a:t>
            </a:r>
            <a:r>
              <a:rPr/>
              <a:t>. 2019;19(1). doi:</a:t>
            </a:r>
            <a:r>
              <a:rPr>
                <a:hlinkClick r:id="rId184"/>
              </a:rPr>
              <a:t>10.1186/s12874-019-0750-8</a:t>
            </a:r>
          </a:p>
          <a:p>
            <a:pPr lvl="0" indent="0" marL="0">
              <a:buNone/>
            </a:pPr>
            <a:r>
              <a:rPr/>
              <a:t>184. Gruijters SLK. Baseline comparisons and covariate fishing: Bad statistical habits we should have broken yesterday. July 2020. </a:t>
            </a:r>
            <a:r>
              <a:rPr>
                <a:hlinkClick r:id="rId185"/>
              </a:rPr>
              <a:t>http://dx.doi.org/10.31234/osf.io/qftwg.</a:t>
            </a:r>
          </a:p>
          <a:p>
            <a:pPr lvl="0" indent="0" marL="0">
              <a:buNone/>
            </a:pPr>
            <a:r>
              <a:rPr/>
              <a:t>185. Matthews JNS, Altman DG. Statistics Notes: Interaction 2: compare effect sizes not P values. </a:t>
            </a:r>
            <a:r>
              <a:rPr i="1"/>
              <a:t>BMJ</a:t>
            </a:r>
            <a:r>
              <a:rPr/>
              <a:t>. 1996;313(7060):808-808. doi:</a:t>
            </a:r>
            <a:r>
              <a:rPr>
                <a:hlinkClick r:id="rId186"/>
              </a:rPr>
              <a:t>10.1136/bmj.313.7060.808</a:t>
            </a:r>
          </a:p>
          <a:p>
            <a:pPr lvl="0" indent="0" marL="0">
              <a:buNone/>
            </a:pPr>
            <a:r>
              <a:rPr/>
              <a:t>186. Altman DG. Statistics notes: Interaction revisited: The difference between two estimates. </a:t>
            </a:r>
            <a:r>
              <a:rPr i="1"/>
              <a:t>BMJ</a:t>
            </a:r>
            <a:r>
              <a:rPr/>
              <a:t>. 2003;326(7382):219-219. doi:</a:t>
            </a:r>
            <a:r>
              <a:rPr>
                <a:hlinkClick r:id="rId187"/>
              </a:rPr>
              <a:t>10.1136/bmj.326.7382.219</a:t>
            </a:r>
          </a:p>
          <a:p>
            <a:pPr lvl="0" indent="0" marL="0">
              <a:buNone/>
            </a:pPr>
            <a:r>
              <a:rPr/>
              <a:t>187. Steckelberg A, Balgenorth A, Berger J, Mühlhauser I. Explaining computation of predictive values: 2 × 2 table versus frequency tree. A randomized controlled trial [ISRCTN74278823]. </a:t>
            </a:r>
            <a:r>
              <a:rPr i="1"/>
              <a:t>BMC Medical Education</a:t>
            </a:r>
            <a:r>
              <a:rPr/>
              <a:t>. 2004;4(1). doi:</a:t>
            </a:r>
            <a:r>
              <a:rPr>
                <a:hlinkClick r:id="rId188"/>
              </a:rPr>
              <a:t>10.1186/1472-6920-4-13</a:t>
            </a:r>
          </a:p>
          <a:p>
            <a:pPr lvl="0" indent="0" marL="0">
              <a:buNone/>
            </a:pPr>
            <a:r>
              <a:rPr/>
              <a:t>188. Greenhalgh T. How to read a paper: Papers that report diagnostic or screening tests. </a:t>
            </a:r>
            <a:r>
              <a:rPr i="1"/>
              <a:t>BMJ</a:t>
            </a:r>
            <a:r>
              <a:rPr/>
              <a:t>. 1997;315(7107):540-543. doi:</a:t>
            </a:r>
            <a:r>
              <a:rPr>
                <a:hlinkClick r:id="rId189"/>
              </a:rPr>
              <a:t>10.1136/bmj.315.7107.540</a:t>
            </a:r>
          </a:p>
          <a:p>
            <a:pPr lvl="0" indent="0" marL="0">
              <a:buNone/>
            </a:pPr>
            <a:r>
              <a:rPr/>
              <a:t>189. Neth H, Gaisbauer F, Gradwohl N, Gaissmaier W. Riskyr: Rendering risk literacy more transparent. 2022. </a:t>
            </a:r>
            <a:r>
              <a:rPr>
                <a:hlinkClick r:id="rId190"/>
              </a:rPr>
              <a:t>https://CRAN.R-project.org/package=riskyr.</a:t>
            </a:r>
          </a:p>
          <a:p>
            <a:pPr lvl="0" indent="0" marL="0">
              <a:buNone/>
            </a:pPr>
            <a:r>
              <a:rPr/>
              <a:t>190. Kuhn, Max. Building predictive models in r using the caret package. </a:t>
            </a:r>
            <a:r>
              <a:rPr i="1"/>
              <a:t>Journal of Statistical Software</a:t>
            </a:r>
            <a:r>
              <a:rPr/>
              <a:t>. 2008;28(5):1-26. doi:</a:t>
            </a:r>
            <a:r>
              <a:rPr>
                <a:hlinkClick r:id="rId191"/>
              </a:rPr>
              <a:t>10.18637/jss.v028.i05</a:t>
            </a:r>
          </a:p>
          <a:p>
            <a:pPr lvl="0" indent="0" marL="0">
              <a:buNone/>
            </a:pPr>
            <a:r>
              <a:rPr/>
              <a:t>191. Hond AAH de, Steyerberg EW, Calster B van. Interpreting area under the receiver operating characteristic curve. </a:t>
            </a:r>
            <a:r>
              <a:rPr i="1"/>
              <a:t>The Lancet Digital Health</a:t>
            </a:r>
            <a:r>
              <a:rPr/>
              <a:t>. 2022;4(12):e853-e855. doi:</a:t>
            </a:r>
            <a:r>
              <a:rPr>
                <a:hlinkClick r:id="rId192"/>
              </a:rPr>
              <a:t>10.1016/s2589-7500(22)00188-1</a:t>
            </a:r>
          </a:p>
          <a:p>
            <a:pPr lvl="0" indent="0" marL="0">
              <a:buNone/>
            </a:pPr>
            <a:r>
              <a:rPr/>
              <a:t>192. Robin X, Turck N, Hainard A, et al. pROC: An open-source package for r and s+ to analyze and compare ROC curves. 2011;12:77.</a:t>
            </a:r>
          </a:p>
          <a:p>
            <a:pPr lvl="0" indent="0" marL="0">
              <a:buNone/>
            </a:pPr>
            <a:r>
              <a:rPr/>
              <a:t>193. Ferreira ADS, Meziat-Filho N, Ferreira APA. Double threshold receiver operating characteristic plot for three-modal continuous predictors. </a:t>
            </a:r>
            <a:r>
              <a:rPr i="1"/>
              <a:t>Computational Statistics</a:t>
            </a:r>
            <a:r>
              <a:rPr/>
              <a:t>. 2021;36(3):2231-2245. doi:</a:t>
            </a:r>
            <a:r>
              <a:rPr>
                <a:hlinkClick r:id="rId193"/>
              </a:rPr>
              <a:t>10.1007/s00180-021-01080-9</a:t>
            </a:r>
          </a:p>
          <a:p>
            <a:pPr lvl="0" indent="0" marL="0">
              <a:buNone/>
            </a:pPr>
            <a:r>
              <a:rPr/>
              <a:t>194. Findley MG, Kikuta K, Denly M. External Validity. </a:t>
            </a:r>
            <a:r>
              <a:rPr i="1"/>
              <a:t>Annual Review of Political Science</a:t>
            </a:r>
            <a:r>
              <a:rPr/>
              <a:t>. 2021;24(1):365-393. doi:</a:t>
            </a:r>
            <a:r>
              <a:rPr>
                <a:hlinkClick r:id="rId194"/>
              </a:rPr>
              <a:t>10.1146/annurev-polisci-041719-102556</a:t>
            </a:r>
          </a:p>
          <a:p>
            <a:pPr lvl="0" indent="0" marL="0">
              <a:buNone/>
            </a:pPr>
            <a:r>
              <a:rPr/>
              <a:t>195. Altman DG, Bland JM. Measurement in medicine: The analysis of method comparison studies. </a:t>
            </a:r>
            <a:r>
              <a:rPr i="1"/>
              <a:t>The Statistician</a:t>
            </a:r>
            <a:r>
              <a:rPr/>
              <a:t>. 1983;32(3):307. doi:</a:t>
            </a:r>
            <a:r>
              <a:rPr>
                <a:hlinkClick r:id="rId195"/>
              </a:rPr>
              <a:t>10.2307/2987937</a:t>
            </a:r>
          </a:p>
          <a:p>
            <a:pPr lvl="0" indent="0" marL="0">
              <a:buNone/>
            </a:pPr>
            <a:r>
              <a:rPr/>
              <a:t>196. Scott WA. Reliability of content analysis: The case of nominal scale coding. </a:t>
            </a:r>
            <a:r>
              <a:rPr i="1"/>
              <a:t>Public Opinion Quarterly</a:t>
            </a:r>
            <a:r>
              <a:rPr/>
              <a:t>. 1955;19(3):321. doi:</a:t>
            </a:r>
            <a:r>
              <a:rPr>
                <a:hlinkClick r:id="rId196"/>
              </a:rPr>
              <a:t>10.1086/266577</a:t>
            </a:r>
          </a:p>
          <a:p>
            <a:pPr lvl="0" indent="0" marL="0">
              <a:buNone/>
            </a:pPr>
            <a:r>
              <a:rPr/>
              <a:t>197. Cohen J. A Coefficient of Agreement for Nominal Scales. </a:t>
            </a:r>
            <a:r>
              <a:rPr i="1"/>
              <a:t>Educational and Psychological Measurement</a:t>
            </a:r>
            <a:r>
              <a:rPr/>
              <a:t>. 1960;20(1):37-46. doi:</a:t>
            </a:r>
            <a:r>
              <a:rPr>
                <a:hlinkClick r:id="rId197"/>
              </a:rPr>
              <a:t>10.1177/001316446002000104</a:t>
            </a:r>
          </a:p>
          <a:p>
            <a:pPr lvl="0" indent="0" marL="0">
              <a:buNone/>
            </a:pPr>
            <a:r>
              <a:rPr/>
              <a:t>198.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8"/>
              </a:rPr>
              <a:t>10.1098/rsta.1900.0022</a:t>
            </a:r>
          </a:p>
          <a:p>
            <a:pPr lvl="0" indent="0" marL="0">
              <a:buNone/>
            </a:pPr>
            <a:r>
              <a:rPr/>
              <a:t>199. Banerjee M, Capozzoli M, McSweeney L, Sinha D. Beyond kappa: A review of interrater agreement measures. </a:t>
            </a:r>
            <a:r>
              <a:rPr i="1"/>
              <a:t>Canadian Journal of Statistics</a:t>
            </a:r>
            <a:r>
              <a:rPr/>
              <a:t>. 1999;27(1):3-23. doi:</a:t>
            </a:r>
            <a:r>
              <a:rPr>
                <a:hlinkClick r:id="rId199"/>
              </a:rPr>
              <a:t>10.2307/3315487</a:t>
            </a:r>
          </a:p>
          <a:p>
            <a:pPr lvl="0" indent="0" marL="0">
              <a:buNone/>
            </a:pPr>
            <a:r>
              <a:rPr/>
              <a:t>200. William Revelle. Psych: Procedures for psychological, psychometric, and personality research. 2023. </a:t>
            </a:r>
            <a:r>
              <a:rPr>
                <a:hlinkClick r:id="rId200"/>
              </a:rPr>
              <a:t>https://CRAN.R-project.org/package=psych.</a:t>
            </a:r>
          </a:p>
          <a:p>
            <a:pPr lvl="0" indent="0" marL="0">
              <a:buNone/>
            </a:pPr>
            <a:r>
              <a:rPr/>
              <a:t>201. Borenstein M. In a meta-analysis, the I-squared statistic does not tell us how much the effect size varies. </a:t>
            </a:r>
            <a:r>
              <a:rPr i="1"/>
              <a:t>Journal of Clinical Epidemiology</a:t>
            </a:r>
            <a:r>
              <a:rPr/>
              <a:t>. October 2022. doi:</a:t>
            </a:r>
            <a:r>
              <a:rPr>
                <a:hlinkClick r:id="rId201"/>
              </a:rPr>
              <a:t>10.1016/j.jclinepi.2022.10.003</a:t>
            </a:r>
          </a:p>
          <a:p>
            <a:pPr lvl="0" indent="0" marL="0">
              <a:buNone/>
            </a:pPr>
            <a:r>
              <a:rPr/>
              <a:t>202. Rücker G, Schwarzer G, Carpenter JR, Schumacher M. Undue reliance on I 2 in assessing heterogeneity may mislead. </a:t>
            </a:r>
            <a:r>
              <a:rPr i="1"/>
              <a:t>BMC Medical Research Methodology</a:t>
            </a:r>
            <a:r>
              <a:rPr/>
              <a:t>. 2008;8(1). doi:</a:t>
            </a:r>
            <a:r>
              <a:rPr>
                <a:hlinkClick r:id="rId202"/>
              </a:rPr>
              <a:t>10.1186/1471-2288-8-79</a:t>
            </a:r>
          </a:p>
          <a:p>
            <a:pPr lvl="0" indent="0" marL="0">
              <a:buNone/>
            </a:pPr>
            <a:r>
              <a:rPr/>
              <a:t>203. Grooth HJ de, Parienti JJ. Heterogeneity between studies can be explained more reliably with individual patient data. </a:t>
            </a:r>
            <a:r>
              <a:rPr i="1"/>
              <a:t>Intensive Care Medicine</a:t>
            </a:r>
            <a:r>
              <a:rPr/>
              <a:t>. July 2023. doi:</a:t>
            </a:r>
            <a:r>
              <a:rPr>
                <a:hlinkClick r:id="rId203"/>
              </a:rPr>
              <a:t>10.1007/s00134-023-07163-z</a:t>
            </a:r>
          </a:p>
          <a:p>
            <a:pPr lvl="0" indent="0" marL="0">
              <a:buNone/>
            </a:pPr>
            <a:r>
              <a:rPr/>
              <a:t>204. Lajeunesse MJ. Facilitating systematic reviews, data extraction, and meta-analysis with the metagear package for r. 2016;7:323-330.</a:t>
            </a:r>
          </a:p>
          <a:p>
            <a:pPr lvl="0" indent="0" marL="0">
              <a:buNone/>
            </a:pPr>
            <a:r>
              <a:rPr/>
              <a:t>205. Moher D, Shamseer L, Clarke M, et al. Preferred reporting items for systematic review and meta-analysis protocols (PRISMA-P) 2015 statement. </a:t>
            </a:r>
            <a:r>
              <a:rPr i="1"/>
              <a:t>Systematic Reviews</a:t>
            </a:r>
            <a:r>
              <a:rPr/>
              <a:t>. 2015;4(1). doi:</a:t>
            </a:r>
            <a:r>
              <a:rPr>
                <a:hlinkClick r:id="rId204"/>
              </a:rPr>
              <a:t>10.1186/2046-4053-4-1</a:t>
            </a:r>
          </a:p>
          <a:p>
            <a:pPr lvl="0" indent="0" marL="0">
              <a:buNone/>
            </a:pPr>
            <a:r>
              <a:rPr/>
              <a:t>206. Haddaway NR, Page MJ, Pritchard CC, McGuinness LA. PRISMA2020: An r package and shiny app for producing PRISMA 2020-compliant flow diagrams, with interactivity for optimised digital transparency and open synthesis. 2022;18:e1230. doi:</a:t>
            </a:r>
            <a:r>
              <a:rPr>
                <a:hlinkClick r:id="rId205"/>
              </a:rPr>
              <a:t>10.1002/cl2.1230</a:t>
            </a:r>
          </a:p>
          <a:p>
            <a:pPr lvl="0" indent="0" marL="0">
              <a:buNone/>
            </a:pPr>
            <a:r>
              <a:rPr/>
              <a:t>207. Haddaway NR, Page MJ, Pritchard CC, McGuinness LA. PRISMA2020: An r package and shiny app for producing PRISMA 2020-compliant flow diagrams, with interactivity for optimised digital transparency and open synthesis. 2022;18:e1230. doi:</a:t>
            </a:r>
            <a:r>
              <a:rPr>
                <a:hlinkClick r:id="rId206"/>
              </a:rPr>
              <a:t>10.1002/cl2.1230</a:t>
            </a:r>
          </a:p>
          <a:p>
            <a:pPr lvl="0" indent="0" marL="0">
              <a:buNone/>
            </a:pPr>
            <a:r>
              <a:rPr/>
              <a:t>208. Ihaka R, Gentleman R. R: A language for data analysis and graphics. </a:t>
            </a:r>
            <a:r>
              <a:rPr i="1"/>
              <a:t>Journal of Computational and Graphical Statistics</a:t>
            </a:r>
            <a:r>
              <a:rPr/>
              <a:t>. 1996;5(3):299. doi:</a:t>
            </a:r>
            <a:r>
              <a:rPr>
                <a:hlinkClick r:id="rId207"/>
              </a:rPr>
              <a:t>10.2307/1390807</a:t>
            </a:r>
          </a:p>
          <a:p>
            <a:pPr lvl="0" indent="0" marL="0">
              <a:buNone/>
            </a:pPr>
            <a:r>
              <a:rPr/>
              <a:t>209. Racine JS. RStudio: A Platform-Independent IDE for R and Sweave. </a:t>
            </a:r>
            <a:r>
              <a:rPr i="1"/>
              <a:t>Journal of Applied Econometrics</a:t>
            </a:r>
            <a:r>
              <a:rPr/>
              <a:t>. 2011;27(1):167-172. doi:</a:t>
            </a:r>
            <a:r>
              <a:rPr>
                <a:hlinkClick r:id="rId208"/>
              </a:rPr>
              <a:t>10.1002/jae.1278</a:t>
            </a:r>
          </a:p>
          <a:p>
            <a:pPr lvl="0" indent="0" marL="0">
              <a:buNone/>
            </a:pPr>
            <a:r>
              <a:rPr/>
              <a:t>210. Love J, Selker R, Marsman M, et al. </a:t>
            </a:r>
            <a:r>
              <a:rPr b="1"/>
              <a:t>JASP</a:t>
            </a:r>
            <a:r>
              <a:rPr/>
              <a:t>: Graphical Statistical Software for Common Statistical Designs. </a:t>
            </a:r>
            <a:r>
              <a:rPr i="1"/>
              <a:t>Journal of Statistical Software</a:t>
            </a:r>
            <a:r>
              <a:rPr/>
              <a:t>. 2019;88(2). doi:</a:t>
            </a:r>
            <a:r>
              <a:rPr>
                <a:hlinkClick r:id="rId209"/>
              </a:rPr>
              <a:t>10.18637/jss.v088.i02</a:t>
            </a:r>
          </a:p>
          <a:p>
            <a:pPr lvl="0" indent="0" marL="0">
              <a:buNone/>
            </a:pPr>
            <a:r>
              <a:rPr/>
              <a:t>211. ŞAHİN M, AYBEK E. Jamovi: An easy to use statistical software for the social scientists. </a:t>
            </a:r>
            <a:r>
              <a:rPr i="1"/>
              <a:t>International Journal of Assessment Tools in Education</a:t>
            </a:r>
            <a:r>
              <a:rPr/>
              <a:t>. 2020;6(4):670-692. doi:</a:t>
            </a:r>
            <a:r>
              <a:rPr>
                <a:hlinkClick r:id="rId210"/>
              </a:rPr>
              <a:t>10.21449/ijate.661803</a:t>
            </a:r>
          </a:p>
          <a:p>
            <a:pPr lvl="0" indent="0" marL="0">
              <a:buNone/>
            </a:pPr>
            <a:r>
              <a:rPr/>
              <a:t>212. Selker R, Love J, Dropmann D. Jmv: The ’jamovi’ analyses. 2023. </a:t>
            </a:r>
            <a:r>
              <a:rPr>
                <a:hlinkClick r:id="rId211"/>
              </a:rPr>
              <a:t>https://CRAN.R-project.org/package=jmv.</a:t>
            </a:r>
          </a:p>
          <a:p>
            <a:pPr lvl="0" indent="0" marL="0">
              <a:buNone/>
            </a:pPr>
            <a:r>
              <a:rPr/>
              <a:t>213. Love J. Jmvconnect: Connect to the ’jamovi’ statistical spreadsheet. 2022. </a:t>
            </a:r>
            <a:r>
              <a:rPr>
                <a:hlinkClick r:id="rId212"/>
              </a:rPr>
              <a:t>https://CRAN.R-project.org/package=jmvconnect.</a:t>
            </a:r>
          </a:p>
          <a:p>
            <a:pPr lvl="0" indent="0" marL="0">
              <a:buNone/>
            </a:pPr>
            <a:r>
              <a:rPr/>
              <a:t>214. Hinsen K. A data and code model for reproducible research and executable papers. </a:t>
            </a:r>
            <a:r>
              <a:rPr i="1"/>
              <a:t>Procedia Computer Science</a:t>
            </a:r>
            <a:r>
              <a:rPr/>
              <a:t>. 2011;4:579-588. doi:</a:t>
            </a:r>
            <a:r>
              <a:rPr>
                <a:hlinkClick r:id="rId213"/>
              </a:rPr>
              <a:t>10.1016/j.procs.2011.04.061</a:t>
            </a:r>
          </a:p>
          <a:p>
            <a:pPr lvl="0" indent="0" marL="0">
              <a:buNone/>
            </a:pPr>
            <a:r>
              <a:rPr/>
              <a:t>215. Allaire J, Xie Y, Dervieux C, et al. </a:t>
            </a:r>
            <a:r>
              <a:rPr i="1"/>
              <a:t>Rmarkdown: Dynamic Documents for r</a:t>
            </a:r>
            <a:r>
              <a:rPr/>
              <a:t>.; 2023. </a:t>
            </a:r>
            <a:r>
              <a:rPr>
                <a:hlinkClick r:id="rId214"/>
              </a:rPr>
              <a:t>https://CRAN.R-project.org/package=rmarkdown.</a:t>
            </a:r>
          </a:p>
          <a:p>
            <a:pPr lvl="0" indent="0" marL="0">
              <a:buNone/>
            </a:pPr>
            <a:r>
              <a:rPr/>
              <a:t>216. Holmes DT, Mobini M, McCudden CR. Reproducible manuscript preparation with RMarkdown application to JMSACL and other Elsevier Journals. </a:t>
            </a:r>
            <a:r>
              <a:rPr i="1"/>
              <a:t>Journal of Mass Spectrometry and Advances in the Clinical Lab</a:t>
            </a:r>
            <a:r>
              <a:rPr/>
              <a:t>. 2021;22:8-16. doi:</a:t>
            </a:r>
            <a:r>
              <a:rPr>
                <a:hlinkClick r:id="rId215"/>
              </a:rPr>
              <a:t>10.1016/j.jmsacl.2021.09.002</a:t>
            </a:r>
          </a:p>
          <a:p>
            <a:pPr lvl="0" indent="0" marL="0">
              <a:buNone/>
            </a:pPr>
            <a:r>
              <a:rPr/>
              <a:t>217. Gohel D, Ross N. Officedown: Enhanced ’r markdown’ format for ’word’ and ’PowerPoint’. 2023. </a:t>
            </a:r>
            <a:r>
              <a:rPr>
                <a:hlinkClick r:id="rId216"/>
              </a:rPr>
              <a:t>https://CRAN.R-project.org/package=officedown.</a:t>
            </a:r>
          </a:p>
          <a:p>
            <a:pPr lvl="0" indent="0" marL="0">
              <a:buNone/>
            </a:pPr>
            <a:r>
              <a:rPr/>
              <a:t>218. Xie Y. Bookdown: Authoring books and technical documents with r markdown. 2023. </a:t>
            </a:r>
            <a:r>
              <a:rPr>
                <a:hlinkClick r:id="rId217"/>
              </a:rPr>
              <a:t>https://github.com/rstudio/bookdown.</a:t>
            </a:r>
          </a:p>
          <a:p>
            <a:pPr lvl="0" indent="0" marL="0">
              <a:buNone/>
            </a:pPr>
            <a:r>
              <a:rPr/>
              <a:t>219. Ioannidis JPA. How to Make More Published Research True. </a:t>
            </a:r>
            <a:r>
              <a:rPr i="1"/>
              <a:t>PLoS Medicine</a:t>
            </a:r>
            <a:r>
              <a:rPr/>
              <a:t>. 2014;11(10):e1001747. doi:</a:t>
            </a:r>
            <a:r>
              <a:rPr>
                <a:hlinkClick r:id="rId218"/>
              </a:rPr>
              <a:t>10.1371/journal.pmed.1001747</a:t>
            </a:r>
          </a:p>
          <a:p>
            <a:pPr lvl="0" indent="0" marL="0">
              <a:buNone/>
            </a:pPr>
            <a:r>
              <a:rPr/>
              <a:t>220. Krieger N, Perzynski A, Dalton J. Projects: A project infrastructure for researchers. 2021. </a:t>
            </a:r>
            <a:r>
              <a:rPr>
                <a:hlinkClick r:id="rId219"/>
              </a:rPr>
              <a:t>https://CRAN.R-project.org/package=projects.</a:t>
            </a:r>
          </a:p>
          <a:p>
            <a:pPr lvl="0" indent="0" marL="0">
              <a:buNone/>
            </a:pPr>
            <a:r>
              <a:rPr/>
              <a:t>221. Schwab, Simon, Held, Leonhard. Statistical programming: Small mistakes, big impacts. </a:t>
            </a:r>
            <a:r>
              <a:rPr i="1"/>
              <a:t>Wiley-Blackwell Publishing, Inc</a:t>
            </a:r>
            <a:r>
              <a:rPr/>
              <a:t>. 2021. doi:</a:t>
            </a:r>
            <a:r>
              <a:rPr>
                <a:hlinkClick r:id="rId220"/>
              </a:rPr>
              <a:t>10.5167/UZH-205154</a:t>
            </a:r>
          </a:p>
          <a:p>
            <a:pPr lvl="0" indent="0" marL="0">
              <a:buNone/>
            </a:pPr>
            <a:r>
              <a:rPr/>
              <a:t>222. Eglen SJ, Marwick B, Halchenko YO, et al. Toward standard practices for sharing computer code and programs in neuroscience. </a:t>
            </a:r>
            <a:r>
              <a:rPr i="1"/>
              <a:t>Nature Neuroscience</a:t>
            </a:r>
            <a:r>
              <a:rPr/>
              <a:t>. 2017;20(6):770-773. doi:</a:t>
            </a:r>
            <a:r>
              <a:rPr>
                <a:hlinkClick r:id="rId221"/>
              </a:rPr>
              <a:t>10.1038/nn.4550</a:t>
            </a:r>
          </a:p>
          <a:p>
            <a:pPr lvl="0" indent="0" marL="0">
              <a:buNone/>
            </a:pPr>
            <a:r>
              <a:rPr/>
              <a:t>223. Francisco Rodríguez-Sánchez, Connor P. Jackson, Shaurita D. Hutchins. Grateful: Facilitate citation of r packages. 2023. </a:t>
            </a:r>
            <a:r>
              <a:rPr>
                <a:hlinkClick r:id="rId222"/>
              </a:rPr>
              <a:t>https://github.com/Pakillo/grateful.</a:t>
            </a:r>
          </a:p>
          <a:p>
            <a:pPr lvl="0" indent="0" marL="0">
              <a:buNone/>
            </a:pPr>
            <a:r>
              <a:rPr/>
              <a:t>224. Xie Y. formatR: Format r code automatically. 2022. </a:t>
            </a:r>
            <a:r>
              <a:rPr>
                <a:hlinkClick r:id="rId223"/>
              </a:rPr>
              <a:t>https://CRAN.R-project.org/package=formatR.</a:t>
            </a:r>
          </a:p>
          <a:p>
            <a:pPr lvl="0" indent="0" marL="0">
              <a:buNone/>
            </a:pPr>
            <a:r>
              <a:rPr/>
              <a:t>225. Müller K, Walthert L. Styler: Non-invasive pretty printing of r code. 2023. </a:t>
            </a:r>
            <a:r>
              <a:rPr>
                <a:hlinkClick r:id="rId224"/>
              </a:rPr>
              <a:t>https://CRAN.R-project.org/package=styler.</a:t>
            </a:r>
          </a:p>
          <a:p>
            <a:pPr lvl="0" indent="0" marL="0">
              <a:buNone/>
            </a:pPr>
            <a:r>
              <a:rPr/>
              <a:t>226. Nowok B, Raab GM, Dibben C. Synthpop: Bespoke creation of synthetic data in r. 2016;74. doi:</a:t>
            </a:r>
            <a:r>
              <a:rPr>
                <a:hlinkClick r:id="rId225"/>
              </a:rPr>
              <a:t>10.18637/jss.v074.i11</a:t>
            </a:r>
          </a:p>
          <a:p>
            <a:pPr lvl="0" indent="0" marL="0">
              <a:buNone/>
            </a:pPr>
            <a:r>
              <a:rPr/>
              <a:t>227. Zhao Y, Xiao N, Anderson K, Zhang Y. Electronic common technical document submission with analysis using R. </a:t>
            </a:r>
            <a:r>
              <a:rPr i="1"/>
              <a:t>Clinical Trials</a:t>
            </a:r>
            <a:r>
              <a:rPr/>
              <a:t>. 2022;20(1):89-92. doi:</a:t>
            </a:r>
            <a:r>
              <a:rPr>
                <a:hlinkClick r:id="rId226"/>
              </a:rPr>
              <a:t>10.1177/17407745221123244</a:t>
            </a:r>
          </a:p>
          <a:p>
            <a:pPr lvl="0" indent="0" marL="0">
              <a:buNone/>
            </a:pPr>
            <a:r>
              <a:rPr/>
              <a:t>228. R Core Team. R: A language and environment for statistical computing. 2023. </a:t>
            </a:r>
            <a:r>
              <a:rPr>
                <a:hlinkClick r:id="rId227"/>
              </a:rPr>
              <a:t>https://www.R-project.org/.</a:t>
            </a:r>
          </a:p>
          <a:p>
            <a:pPr lvl="0" indent="0" marL="0">
              <a:buNone/>
            </a:pPr>
            <a:r>
              <a:rPr/>
              <a:t>229. Gohel D, Skintzos P. Flextable: Functions for tabular reporting. 2023. </a:t>
            </a:r>
            <a:r>
              <a:rPr>
                <a:hlinkClick r:id="rId228"/>
              </a:rPr>
              <a:t>https://CRAN.R-project.org/package=flextable.</a:t>
            </a:r>
          </a:p>
          <a:p>
            <a:pPr lvl="0" indent="0" marL="0">
              <a:buNone/>
            </a:pPr>
            <a:r>
              <a:rPr/>
              <a:t>230. Urbanek S, Johnson K. Tiff: Read and write TIFF images. 2022. </a:t>
            </a:r>
            <a:r>
              <a:rPr>
                <a:hlinkClick r:id="rId229"/>
              </a:rPr>
              <a:t>https://CRAN.R-project.org/package=tiff.</a:t>
            </a:r>
          </a:p>
          <a:p>
            <a:pPr lvl="0" indent="0" marL="0">
              <a:buNone/>
            </a:pPr>
            <a:r>
              <a:rPr/>
              <a:t>231. Wallisch C, Bach P, Hafermann L, et al. Review of guidance papers on regression modeling in statistical series of medical journals. Mathes T, ed. </a:t>
            </a:r>
            <a:r>
              <a:rPr i="1"/>
              <a:t>PLOS ONE</a:t>
            </a:r>
            <a:r>
              <a:rPr/>
              <a:t>. 2022;17(1):e0262918. doi:</a:t>
            </a:r>
            <a:r>
              <a:rPr>
                <a:hlinkClick r:id="rId230"/>
              </a:rPr>
              <a:t>10.1371/journal.pone.0262918</a:t>
            </a:r>
          </a:p>
          <a:p>
            <a:pPr lvl="0" indent="0" marL="0">
              <a:buNone/>
            </a:pPr>
            <a:r>
              <a:rPr/>
              <a:t>232. Lynggaard H, Bell J, Lösch C, et al. Principles and recommendations for incorporating estimands into clinical study protocol templates. </a:t>
            </a:r>
            <a:r>
              <a:rPr i="1"/>
              <a:t>Trials</a:t>
            </a:r>
            <a:r>
              <a:rPr/>
              <a:t>. 2022;23(1). doi:</a:t>
            </a:r>
            <a:r>
              <a:rPr>
                <a:hlinkClick r:id="rId231"/>
              </a:rPr>
              <a:t>10.1186/s13063-022-06515-2</a:t>
            </a:r>
          </a:p>
          <a:p>
            <a:pPr lvl="0" indent="0" marL="0">
              <a:buNone/>
            </a:pPr>
            <a:r>
              <a:rPr/>
              <a:t>233. Althouse AD, Below JE, Claggett BL, et al. Recommendations for Statistical Reporting in Cardiovascular Medicine: A Special Report From the American Heart Association. </a:t>
            </a:r>
            <a:r>
              <a:rPr i="1"/>
              <a:t>Circulation</a:t>
            </a:r>
            <a:r>
              <a:rPr/>
              <a:t>. 2021;144(4). doi:</a:t>
            </a:r>
            <a:r>
              <a:rPr>
                <a:hlinkClick r:id="rId232"/>
              </a:rPr>
              <a:t>10.1161/circulationaha.121.055393</a:t>
            </a:r>
          </a:p>
          <a:p>
            <a:pPr lvl="0" indent="0" marL="0">
              <a:buNone/>
            </a:pPr>
            <a:r>
              <a:rPr/>
              <a:t>234.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3"/>
              </a:rPr>
              <a:t>10.1016/j.jclinepi.2021.01.008</a:t>
            </a:r>
          </a:p>
          <a:p>
            <a:pPr lvl="0" indent="0" marL="0">
              <a:buNone/>
            </a:pPr>
            <a:r>
              <a:rPr/>
              <a:t>235. Vickers AJ, Assel MJ, Sjoberg DD, et al. Guidelines for Reporting of Figures and Tables for Clinical Research in Urology. </a:t>
            </a:r>
            <a:r>
              <a:rPr i="1"/>
              <a:t>Urology</a:t>
            </a:r>
            <a:r>
              <a:rPr/>
              <a:t>. 2020;142:1-13. doi:</a:t>
            </a:r>
            <a:r>
              <a:rPr>
                <a:hlinkClick r:id="rId234"/>
              </a:rPr>
              <a:t>10.1016/j.urology.2020.05.002</a:t>
            </a:r>
          </a:p>
          <a:p>
            <a:pPr lvl="0" indent="0" marL="0">
              <a:buNone/>
            </a:pPr>
            <a:r>
              <a:rPr/>
              <a:t>236. Assel M, Sjoberg D, Elders A, et al. Guidelines for Reporting of Statistics for Clinical Research in Urology. </a:t>
            </a:r>
            <a:r>
              <a:rPr i="1"/>
              <a:t>Journal of Urology</a:t>
            </a:r>
            <a:r>
              <a:rPr/>
              <a:t>. 2019;201(3):595-604. doi:</a:t>
            </a:r>
            <a:r>
              <a:rPr>
                <a:hlinkClick r:id="rId235"/>
              </a:rPr>
              <a:t>10.1097/ju.0000000000000001</a:t>
            </a:r>
          </a:p>
          <a:p>
            <a:pPr lvl="0" indent="0" marL="0">
              <a:buNone/>
            </a:pPr>
            <a:r>
              <a:rPr/>
              <a:t>237. Gamble C, Krishan A, Stocken D, et al. Guidelines for the Content of Statistical Analysis Plans in Clinical Trials. </a:t>
            </a:r>
            <a:r>
              <a:rPr i="1"/>
              <a:t>JAMA</a:t>
            </a:r>
            <a:r>
              <a:rPr/>
              <a:t>. 2017;318(23):2337. doi:</a:t>
            </a:r>
            <a:r>
              <a:rPr>
                <a:hlinkClick r:id="rId236"/>
              </a:rPr>
              <a:t>10.1001/jama.2017.18556</a:t>
            </a:r>
          </a:p>
          <a:p>
            <a:pPr lvl="0" indent="0" marL="0">
              <a:buNone/>
            </a:pPr>
            <a:r>
              <a:rPr/>
              <a:t>238.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7"/>
              </a:rPr>
              <a:t>10.1016/j.ijnurstu.2014.09.006</a:t>
            </a:r>
          </a:p>
          <a:p>
            <a:pPr lvl="0" indent="0" marL="0">
              <a:buNone/>
            </a:pPr>
            <a:r>
              <a:rPr/>
              <a:t>239. Weissgerber TL, Milic NM, Winham SJ, Garovic VD. Beyond Bar and Line Graphs: Time for a New Data Presentation Paradigm. </a:t>
            </a:r>
            <a:r>
              <a:rPr i="1"/>
              <a:t>PLOS Biology</a:t>
            </a:r>
            <a:r>
              <a:rPr/>
              <a:t>. 2015;13(4):e1002128. doi:</a:t>
            </a:r>
            <a:r>
              <a:rPr>
                <a:hlinkClick r:id="rId238"/>
              </a:rPr>
              <a:t>10.1371/journal.pbio.1002128</a:t>
            </a:r>
          </a:p>
          <a:p>
            <a:pPr lvl="0" indent="0" marL="0">
              <a:buNone/>
            </a:pPr>
            <a:r>
              <a:rPr/>
              <a:t>240. Sauerbrei W, Abrahamowicz M, Altman DG, Cessie S, Carpenter J. STRengthening Analytical Thinking for Observational Studies: the STRATOS initiative. </a:t>
            </a:r>
            <a:r>
              <a:rPr i="1"/>
              <a:t>Statistics in Medicine</a:t>
            </a:r>
            <a:r>
              <a:rPr/>
              <a:t>. 2014;33(30):5413-5432. doi:</a:t>
            </a:r>
            <a:r>
              <a:rPr>
                <a:hlinkClick r:id="rId239"/>
              </a:rPr>
              <a:t>10.1002/sim.6265</a:t>
            </a:r>
          </a:p>
          <a:p>
            <a:pPr lvl="0" indent="0" marL="0">
              <a:buNone/>
            </a:pPr>
            <a:r>
              <a:rPr/>
              <a:t>241. Groves T. Research methods and reporting. </a:t>
            </a:r>
            <a:r>
              <a:rPr i="1"/>
              <a:t>BMJ</a:t>
            </a:r>
            <a:r>
              <a:rPr/>
              <a:t>. 2008;337(oct22 1):a2201-a2201. doi:</a:t>
            </a:r>
            <a:r>
              <a:rPr>
                <a:hlinkClick r:id="rId240"/>
              </a:rPr>
              <a:t>10.1136/bmj.a2201</a:t>
            </a:r>
          </a:p>
          <a:p>
            <a:pPr lvl="0" indent="0" marL="0">
              <a:buNone/>
            </a:pPr>
            <a:r>
              <a:rPr/>
              <a:t>242. Stratton IM, Neil A. How to ensure your paper is rejected by the statistical reviewer. </a:t>
            </a:r>
            <a:r>
              <a:rPr i="1"/>
              <a:t>Diabetic Medicine</a:t>
            </a:r>
            <a:r>
              <a:rPr/>
              <a:t>. 2005;22(4):371-373. doi:</a:t>
            </a:r>
            <a:r>
              <a:rPr>
                <a:hlinkClick r:id="rId241"/>
              </a:rPr>
              <a:t>10.1111/j.1464-5491.2004.01443.x</a:t>
            </a:r>
          </a:p>
          <a:p>
            <a:pPr lvl="0" indent="0" marL="0">
              <a:buNone/>
            </a:pPr>
            <a:r>
              <a:rPr/>
              <a:t>243. Mansournia MA, Collins GS, Nielsen RO, et al. A CHecklist for statistical Assessment of Medical Papers (the CHAMP statement): explanation and elaboration. </a:t>
            </a:r>
            <a:r>
              <a:rPr i="1"/>
              <a:t>British Journal of Sports Medicine</a:t>
            </a:r>
            <a:r>
              <a:rPr/>
              <a:t>. 2021;55(18):1009-1017. doi:</a:t>
            </a:r>
            <a:r>
              <a:rPr>
                <a:hlinkClick r:id="rId242"/>
              </a:rPr>
              <a:t>10.1136/bjsports-2020-103652</a:t>
            </a:r>
          </a:p>
          <a:p>
            <a:pPr lvl="0" indent="0" marL="0">
              <a:buNone/>
            </a:pPr>
            <a:r>
              <a:rPr/>
              <a:t>244. Gil-Sierra MD, Fénix-Caballero S, Abdel kader-Martin L, et al. Checklist for clinical applicability of subgroup analysis. </a:t>
            </a:r>
            <a:r>
              <a:rPr i="1"/>
              <a:t>Journal of Clinical Pharmacy and Therapeutics</a:t>
            </a:r>
            <a:r>
              <a:rPr/>
              <a:t>. 2019;45(3):530-538. doi:</a:t>
            </a:r>
            <a:r>
              <a:rPr>
                <a:hlinkClick r:id="rId243"/>
              </a:rPr>
              <a:t>10.1111/jcpt.13102</a:t>
            </a:r>
          </a:p>
          <a:p>
            <a:pPr lvl="0" indent="0" marL="0">
              <a:buNone/>
            </a:pPr>
            <a:r>
              <a:rPr/>
              <a:t>245. Altman DG, Simera I, Hoey J, Moher D, Schulz K. EQUATOR: reporting guidelines for health research. </a:t>
            </a:r>
            <a:r>
              <a:rPr i="1"/>
              <a:t>The Lancet</a:t>
            </a:r>
            <a:r>
              <a:rPr/>
              <a:t>. 2008;371(9619):1149-1150. doi:</a:t>
            </a:r>
            <a:r>
              <a:rPr>
                <a:hlinkClick r:id="rId244"/>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12</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13</a:t>
            </a:r>
          </a:p>
          <a:p>
            <a:pPr lvl="0"/>
            <a:r>
              <a:rPr/>
              <a:t>Estudos com poder &lt;80% não são necessariamente antiéticos.</a:t>
            </a:r>
            <a:r>
              <a:rPr baseline="30000"/>
              <a:t>13</a:t>
            </a:r>
          </a:p>
          <a:p>
            <a:pPr lvl="0"/>
            <a:r>
              <a:rPr/>
              <a:t>Grandes estudos podem ser desejáveis por outras razões que não as éticas.</a:t>
            </a:r>
            <a:r>
              <a:rPr baseline="30000"/>
              <a:t>13</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14</a:t>
            </a:r>
          </a:p>
          <a:p>
            <a:pPr lvl="0" indent="0" marL="0">
              <a:buNone/>
            </a:pPr>
          </a:p>
          <a:p>
            <a:pPr lvl="0" indent="0" marL="0">
              <a:spcBef>
                <a:spcPts val="3000"/>
              </a:spcBef>
              <a:buNone/>
            </a:pPr>
            <a:r>
              <a:rPr b="1"/>
              <a:t>O que é o paradoxo de Berkson?</a:t>
            </a:r>
          </a:p>
          <a:p>
            <a:pPr lvl="0"/>
            <a:r>
              <a:rPr/>
              <a:t>.</a:t>
            </a:r>
            <a:r>
              <a:rPr baseline="30000"/>
              <a:t>15</a:t>
            </a:r>
          </a:p>
          <a:p>
            <a:pPr lvl="0" indent="0" marL="0">
              <a:buNone/>
            </a:pPr>
          </a:p>
          <a:p>
            <a:pPr lvl="0" indent="0" marL="0">
              <a:spcBef>
                <a:spcPts val="3000"/>
              </a:spcBef>
              <a:buNone/>
            </a:pPr>
            <a:r>
              <a:rPr b="1"/>
              <a:t>O que é o paradoxo de Ellsberg?</a:t>
            </a:r>
          </a:p>
          <a:p>
            <a:pPr lvl="0"/>
            <a:r>
              <a:rPr/>
              <a:t>.</a:t>
            </a:r>
            <a:r>
              <a:rPr baseline="30000"/>
              <a:t>16</a:t>
            </a:r>
          </a:p>
          <a:p>
            <a:pPr lvl="0" indent="0" marL="0">
              <a:buNone/>
            </a:pPr>
          </a:p>
          <a:p>
            <a:pPr lvl="0" indent="0" marL="0">
              <a:spcBef>
                <a:spcPts val="3000"/>
              </a:spcBef>
              <a:buNone/>
            </a:pPr>
            <a:r>
              <a:rPr b="1"/>
              <a:t>O que é o paradoxo de Freedman?</a:t>
            </a:r>
          </a:p>
          <a:p>
            <a:pPr lvl="0"/>
            <a:r>
              <a:rPr/>
              <a:t>.</a:t>
            </a:r>
            <a:r>
              <a:rPr baseline="30000"/>
              <a:t>17,18</a:t>
            </a:r>
          </a:p>
          <a:p>
            <a:pPr lvl="0" indent="0" marL="0">
              <a:buNone/>
            </a:pPr>
          </a:p>
          <a:p>
            <a:pPr lvl="0" indent="0" marL="0">
              <a:spcBef>
                <a:spcPts val="3000"/>
              </a:spcBef>
              <a:buNone/>
            </a:pPr>
            <a:r>
              <a:rPr b="1"/>
              <a:t>O que é o paradoxo de Hand?</a:t>
            </a:r>
          </a:p>
          <a:p>
            <a:pPr lvl="0"/>
            <a:r>
              <a:rPr/>
              <a:t>.</a:t>
            </a:r>
            <a:r>
              <a:rPr baseline="30000"/>
              <a:t>19</a:t>
            </a:r>
          </a:p>
          <a:p>
            <a:pPr lvl="0" indent="0" marL="0">
              <a:buNone/>
            </a:pPr>
          </a:p>
          <a:p>
            <a:pPr lvl="0" indent="0" marL="0">
              <a:spcBef>
                <a:spcPts val="3000"/>
              </a:spcBef>
              <a:buNone/>
            </a:pPr>
            <a:r>
              <a:rPr b="1"/>
              <a:t>O que é o paradoxo de Lindley?</a:t>
            </a:r>
          </a:p>
          <a:p>
            <a:pPr lvl="0"/>
            <a:r>
              <a:rPr/>
              <a:t>.</a:t>
            </a:r>
            <a:r>
              <a:rPr baseline="30000"/>
              <a:t>20</a:t>
            </a:r>
          </a:p>
          <a:p>
            <a:pPr lvl="0" indent="0" marL="0">
              <a:buNone/>
            </a:pPr>
          </a:p>
          <a:p>
            <a:pPr lvl="0" indent="0" marL="0">
              <a:spcBef>
                <a:spcPts val="3000"/>
              </a:spcBef>
              <a:buNone/>
            </a:pPr>
            <a:r>
              <a:rPr b="1"/>
              <a:t>O que é o paradoxo de Lord?</a:t>
            </a:r>
          </a:p>
          <a:p>
            <a:pPr lvl="0"/>
            <a:r>
              <a:rPr/>
              <a:t>.</a:t>
            </a:r>
            <a:r>
              <a:rPr baseline="30000"/>
              <a:t>21,22</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23,24</a:t>
            </a:r>
          </a:p>
          <a:p>
            <a:pPr lvl="0" indent="0" marL="0">
              <a:buNone/>
            </a:pPr>
          </a:p>
          <a:p>
            <a:pPr lvl="0" indent="0" marL="0">
              <a:spcBef>
                <a:spcPts val="3000"/>
              </a:spcBef>
              <a:buNone/>
            </a:pPr>
            <a:r>
              <a:rPr b="1"/>
              <a:t>O que é o paradoxo de Stein?</a:t>
            </a:r>
          </a:p>
          <a:p>
            <a:pPr lvl="0"/>
            <a:r>
              <a:rPr/>
              <a:t>.</a:t>
            </a:r>
            <a:r>
              <a:rPr baseline="30000"/>
              <a:t>25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26</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51</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52</a:t>
            </a:r>
          </a:p>
          <a:p>
            <a:pPr lvl="0"/>
            <a:r>
              <a:rPr/>
              <a:t>Metadados também são informações relacionadas ao delineamento e/ou protocolo do estudo, recrutamento dos participantes, e métodos para realização das medidas.</a:t>
            </a:r>
            <a:r>
              <a:rPr baseline="30000"/>
              <a:t>52</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53</a:t>
            </a:r>
          </a:p>
          <a:p>
            <a:pPr lvl="0"/>
            <a:r>
              <a:rPr/>
              <a:t>Crie rótulos de variáveis concisos, claros e mutuamente exclusivos.</a:t>
            </a:r>
            <a:r>
              <a:rPr baseline="30000"/>
              <a:t>53</a:t>
            </a:r>
          </a:p>
          <a:p>
            <a:pPr lvl="0"/>
            <a:r>
              <a:rPr/>
              <a:t>Evite muitas letras maiúsculas ou outros caracteres especiais que usam a </a:t>
            </a:r>
            <a:r>
              <a:rPr i="1"/>
              <a:t>shift</a:t>
            </a:r>
            <a:r>
              <a:rPr/>
              <a:t>.</a:t>
            </a:r>
            <a:r>
              <a:rPr baseline="30000"/>
              <a:t>53</a:t>
            </a:r>
          </a:p>
          <a:p>
            <a:pPr lvl="0"/>
            <a:r>
              <a:rPr/>
              <a:t>Na existência de versões de instrumentos publicadas em diferentes anos, use o ano de publicação das escalas no rótulo.</a:t>
            </a:r>
            <a:r>
              <a:rPr baseline="30000"/>
              <a:t>53</a:t>
            </a:r>
          </a:p>
          <a:p>
            <a:pPr lvl="0"/>
            <a:r>
              <a:rPr/>
              <a:t>Divida o rótulo da variável ou fator em partes e ordene-as do mais geral para o mais particular geral (ex.: experimento -&gt; repetição -&gt; escala -&gt; item).</a:t>
            </a:r>
            <a:r>
              <a:rPr baseline="30000"/>
              <a:t>53</a:t>
            </a:r>
          </a:p>
          <a:p>
            <a:pPr lvl="0" indent="0" marL="0">
              <a:buNone/>
            </a:pPr>
          </a:p>
          <a:p>
            <a:pPr lvl="0" indent="0" marL="0">
              <a:buNone/>
            </a:pPr>
            <a:r>
              <a:rPr/>
              <a:t>O pacote </a:t>
            </a:r>
            <a:r>
              <a:rPr i="1"/>
              <a:t>base</a:t>
            </a:r>
            <a:r>
              <a:rPr baseline="30000"/>
              <a:t>54</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54</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55</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56</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57</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58</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34,59–61</a:t>
            </a:r>
          </a:p>
          <a:p>
            <a:pPr lvl="1"/>
            <a:r>
              <a:rPr/>
              <a:t>Quantitativa</a:t>
            </a:r>
          </a:p>
          <a:p>
            <a:pPr lvl="1"/>
            <a:r>
              <a:rPr/>
              <a:t>Qualitativa</a:t>
            </a:r>
          </a:p>
          <a:p>
            <a:pPr lvl="0"/>
            <a:r>
              <a:rPr/>
              <a:t>Quanto ao conteúdo:</a:t>
            </a:r>
            <a:r>
              <a:rPr baseline="30000"/>
              <a:t>34,59–62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34,59–61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60</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63</a:t>
            </a:r>
          </a:p>
          <a:p>
            <a:pPr lvl="0"/>
            <a:r>
              <a:rPr/>
              <a:t>A transformação visa atender aos pressupostos dos modelos estatísticos quanto à distribuição da variável, em geral a distribuição gaussiana.</a:t>
            </a:r>
            <a:r>
              <a:rPr baseline="30000"/>
              <a:t>34,63</a:t>
            </a:r>
          </a:p>
          <a:p>
            <a:pPr lvl="0"/>
            <a:r>
              <a:rPr/>
              <a:t>A dicotomização pode ser interpretada como um caso particular de agrupamento.</a:t>
            </a:r>
            <a:r>
              <a:rPr baseline="30000"/>
              <a:t>64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65</a:t>
            </a:r>
          </a:p>
          <a:p>
            <a:pPr lvl="0"/>
            <a:r>
              <a:rPr/>
              <a:t>Transformação de Box-Cox.</a:t>
            </a:r>
            <a:r>
              <a:rPr baseline="30000"/>
              <a:t>66</a:t>
            </a:r>
          </a:p>
          <a:p>
            <a:pPr lvl="0"/>
            <a:r>
              <a:rPr/>
              <a:t>Dicotomização.</a:t>
            </a:r>
          </a:p>
          <a:p>
            <a:pPr lvl="0" indent="0" marL="0">
              <a:buNone/>
            </a:pPr>
          </a:p>
          <a:p>
            <a:pPr lvl="0" indent="0" marL="0">
              <a:buNone/>
            </a:pPr>
            <a:r>
              <a:rPr/>
              <a:t>O pacote </a:t>
            </a:r>
            <a:r>
              <a:rPr i="1"/>
              <a:t>MASS</a:t>
            </a:r>
            <a:r>
              <a:rPr baseline="30000"/>
              <a:t>67</a:t>
            </a:r>
            <a:r>
              <a:rPr/>
              <a:t> fornece a função </a:t>
            </a:r>
            <a:r>
              <a:rPr i="1">
                <a:hlinkClick r:id="rId2"/>
              </a:rPr>
              <a:t>boxcox</a:t>
            </a:r>
            <a:r>
              <a:rPr/>
              <a:t> para executar a transformação de Box-Cox.</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68</a:t>
            </a:r>
          </a:p>
          <a:p>
            <a:pPr lvl="0"/>
            <a:r>
              <a:rPr/>
              <a:t>Categorizar variáveis não é necessário para conduzir análises estatísticas. Ao invés de categorizar,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Caso exista um ponto de corte ou limiar verdadeiro que discrimine três ou mais grupos independentes, identificar tal ponto de corte ainda é um desafio.</a:t>
            </a:r>
            <a:r>
              <a:rPr baseline="30000"/>
              <a:t>72</a:t>
            </a:r>
          </a:p>
          <a:p>
            <a:pPr lvl="0"/>
            <a:r>
              <a:rPr/>
              <a:t>Categorização de variáveis contínuas aumenta a quantidade de testes de hipótese para comparações pareadas entre os quantis, inflando, portanto, o erro tipo I.</a:t>
            </a:r>
            <a:r>
              <a:rPr baseline="30000"/>
              <a:t>73</a:t>
            </a:r>
          </a:p>
          <a:p>
            <a:pPr lvl="0"/>
            <a:r>
              <a:rPr/>
              <a:t>Categorização de variáveis contínuas requer uma função teórica que pressupõe a homogeneidade da variável dentro dos grupos, levando tanto a uma perda de poder como a uma estimativa imprecisa.</a:t>
            </a:r>
            <a:r>
              <a:rPr baseline="30000"/>
              <a:t>73</a:t>
            </a:r>
          </a:p>
          <a:p>
            <a:pPr lvl="0"/>
            <a:r>
              <a:rPr/>
              <a:t>Categorização de variáveis contínuas pode dificultar a comparação de resultados entre estudos devido aos pontos de corte baseados em dados de um banco usados para definir as categorias.</a:t>
            </a:r>
            <a:r>
              <a:rPr baseline="30000"/>
              <a:t>73</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68</a:t>
            </a:r>
          </a:p>
          <a:p>
            <a:pPr lvl="0"/>
            <a:r>
              <a:rPr/>
              <a:t>Análise com modelos de regressão com pesos locais (</a:t>
            </a:r>
            <a:r>
              <a:rPr i="1"/>
              <a:t>lowess</a:t>
            </a:r>
            <a:r>
              <a:rPr/>
              <a:t>) tais como </a:t>
            </a:r>
            <a:r>
              <a:rPr i="1"/>
              <a:t>splines</a:t>
            </a:r>
            <a:r>
              <a:rPr/>
              <a:t> e polinômios fracionais.</a:t>
            </a:r>
            <a:r>
              <a:rPr baseline="30000"/>
              <a:t>68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64</a:t>
                </a:r>
              </a:p>
              <a:p>
                <a:pPr lvl="0"/>
                <a:r>
                  <a:rPr/>
                  <a:t>Os pesquisadores não conhecem as consequências estatísticas da dicotomização.</a:t>
                </a:r>
                <a:r>
                  <a:rPr baseline="30000"/>
                  <a:t>68</a:t>
                </a:r>
              </a:p>
              <a:p>
                <a:pPr lvl="0"/>
                <a:r>
                  <a:rPr/>
                  <a:t>Os pesquisadores não conhecem os métodos adequados de análise não-paramétrica, não-linear e robusta.</a:t>
                </a:r>
                <a:r>
                  <a:rPr baseline="30000"/>
                  <a:t>68</a:t>
                </a:r>
              </a:p>
              <a:p>
                <a:pPr lvl="0"/>
                <a:r>
                  <a:rPr/>
                  <a:t>As categorias representam características existentes dos participantes da pesquisa, de modo que as análises devam ser feitas por grupos e não por indivíduos.</a:t>
                </a:r>
                <a:r>
                  <a:rPr baseline="30000"/>
                  <a:t>68</a:t>
                </a:r>
              </a:p>
              <a:p>
                <a:pPr lvl="0"/>
                <a:r>
                  <a:rPr/>
                  <a:t>A confiabilidade da(s) variável(eis) medida(s) é baixa e, portanto, categorizar os participantes resultaria em uma medida mais confiável.</a:t>
                </a:r>
                <a:r>
                  <a:rPr baseline="30000"/>
                  <a:t>68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68</a:t>
                </a:r>
              </a:p>
              <a:p>
                <a:pPr lvl="0"/>
                <a:r>
                  <a:rPr/>
                  <a:t>Dicotomizar variáveis não é necessário para conduzir análises estatísticas. Ao invés de dicotomizar,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Dicotomização causa perda de informação e consequentemente perda de poder estatístico para detectar efeitos.</a:t>
                </a:r>
                <a:r>
                  <a:rPr baseline="30000"/>
                  <a:t>68,69</a:t>
                </a:r>
              </a:p>
              <a:p>
                <a:pPr lvl="0"/>
                <a:r>
                  <a:rPr/>
                  <a:t>Dicotomização também classifica indivíduos com valores próximos na variável contínua como indivíduos em pontos opostos e extremos, artificialmente sugerindo que são muito diferentes.</a:t>
                </a:r>
                <a:r>
                  <a:rPr baseline="30000"/>
                  <a:t>69</a:t>
                </a:r>
              </a:p>
              <a:p>
                <a:pPr lvl="0"/>
                <a:r>
                  <a:rPr/>
                  <a:t>Dicotomização pode diminuir a variabilidade das variáveis.</a:t>
                </a:r>
                <a:r>
                  <a:rPr baseline="30000"/>
                  <a:t>69</a:t>
                </a:r>
              </a:p>
              <a:p>
                <a:pPr lvl="0"/>
                <a:r>
                  <a:rPr/>
                  <a:t>Dicotomização pode ocultar não-linearidades presentes na variável contínua.</a:t>
                </a:r>
                <a:r>
                  <a:rPr baseline="30000"/>
                  <a:t>68,69</a:t>
                </a:r>
              </a:p>
              <a:p>
                <a:pPr lvl="0"/>
                <a:r>
                  <a:rPr/>
                  <a:t>A média ou a mediana, embora amplamente utilizadas, não são bons parâmetros para dicotomizar variáveis.</a:t>
                </a:r>
                <a:r>
                  <a:rPr baseline="30000"/>
                  <a:t>64,69</a:t>
                </a:r>
              </a:p>
              <a:p>
                <a:pPr lvl="0"/>
                <a:r>
                  <a:rPr/>
                  <a:t>Caso exista um ponto de corte ou limiar verdadeiro que discrimine dois grupos independentes, identificar tal ponto de corte ainda é um desafio.</a:t>
                </a:r>
                <a:r>
                  <a:rPr baseline="30000"/>
                  <a:t>72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68</a:t>
                </a:r>
              </a:p>
              <a:p>
                <a:pPr lvl="0"/>
                <a:r>
                  <a:rPr/>
                  <a:t>Quando a distribuição da variável contínua é muito assimétrica, de modo que uma grande quantidade de observações está em um dos extremos da escala.</a:t>
                </a:r>
                <a:r>
                  <a:rPr baseline="30000"/>
                  <a:t>68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72</a:t>
                </a:r>
                <a:r>
                  <a:rPr/>
                  <a:t> a identificação do limiar verdadeiro:</a:t>
                </a:r>
              </a:p>
              <a:p>
                <a:pPr lvl="1"/>
                <a:r>
                  <a:rPr/>
                  <a:t>Youden.</a:t>
                </a:r>
                <a:r>
                  <a:rPr baseline="30000"/>
                  <a:t>74</a:t>
                </a:r>
              </a:p>
              <a:p>
                <a:pPr lvl="1"/>
                <a:r>
                  <a:rPr/>
                  <a:t>Gini Index.</a:t>
                </a:r>
                <a:r>
                  <a:rPr baseline="30000"/>
                  <a:t>75</a:t>
                </a:r>
              </a:p>
              <a:p>
                <a:pPr lvl="1"/>
                <a:r>
                  <a:rPr/>
                  <a:t>Estatística qui-quadrado (</a:t>
                </a:r>
                <a14:m>
                  <m:oMath xmlns:m="http://schemas.openxmlformats.org/officeDocument/2006/math">
                    <m:sSup>
                      <m:e>
                        <m:r>
                          <m:t>χ</m:t>
                        </m:r>
                      </m:e>
                      <m:sup>
                        <m:r>
                          <m:t>2</m:t>
                        </m:r>
                      </m:sup>
                    </m:sSup>
                  </m:oMath>
                </a14:m>
                <a:r>
                  <a:rPr/>
                  <a:t>).</a:t>
                </a:r>
                <a:r>
                  <a:rPr baseline="30000"/>
                  <a:t>76</a:t>
                </a:r>
              </a:p>
              <a:p>
                <a:pPr lvl="1"/>
                <a:r>
                  <a:rPr/>
                  <a:t>Risco relativo (</a:t>
                </a:r>
                <a14:m>
                  <m:oMath xmlns:m="http://schemas.openxmlformats.org/officeDocument/2006/math">
                    <m:r>
                      <m:t>R</m:t>
                    </m:r>
                    <m:r>
                      <m:t>R</m:t>
                    </m:r>
                  </m:oMath>
                </a14:m>
                <a:r>
                  <a:rPr/>
                  <a:t>).</a:t>
                </a:r>
                <a:r>
                  <a:rPr baseline="30000"/>
                  <a:t>77</a:t>
                </a:r>
              </a:p>
              <a:p>
                <a:pPr lvl="1"/>
                <a:r>
                  <a:rPr/>
                  <a:t>Kappa (</a:t>
                </a:r>
                <a14:m>
                  <m:oMath xmlns:m="http://schemas.openxmlformats.org/officeDocument/2006/math">
                    <m:r>
                      <m:t>κ</m:t>
                    </m:r>
                  </m:oMath>
                </a14:m>
                <a:r>
                  <a:rPr/>
                  <a:t>).</a:t>
                </a:r>
                <a:r>
                  <a:rPr baseline="30000"/>
                  <a:t>78</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59</a:t>
            </a:r>
          </a:p>
          <a:p>
            <a:pPr lvl="0"/>
            <a:r>
              <a:rPr/>
              <a:t>Em uma distribuição normal, o intervalo de 1 desvio-padrão (±1DP) inclui cerca de 68% dos dados; de 2 desvios-padrão (±2DP) cerca de 95% dos dados; e no intervalo de 3 desvios-padrão (±3DP) cerca de 99% dos dados.</a:t>
            </a:r>
            <a:r>
              <a:rPr baseline="30000"/>
              <a:t>59</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58</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59,80</a:t>
            </a:r>
          </a:p>
          <a:p>
            <a:pPr lvl="0"/>
            <a:r>
              <a:rPr/>
              <a:t>Parâmetros de dispersão.</a:t>
            </a:r>
            <a:r>
              <a:rPr baseline="30000"/>
              <a:t>59,80,81</a:t>
            </a:r>
          </a:p>
          <a:p>
            <a:pPr lvl="0"/>
            <a:r>
              <a:rPr/>
              <a:t>Parâmetros de proporção.</a:t>
            </a:r>
            <a:r>
              <a:rPr baseline="30000"/>
              <a:t>59,80,82,82</a:t>
            </a:r>
          </a:p>
          <a:p>
            <a:pPr lvl="0"/>
            <a:r>
              <a:rPr/>
              <a:t>Parâmetros de distribuição.</a:t>
            </a:r>
            <a:r>
              <a:rPr baseline="30000"/>
              <a:t>80</a:t>
            </a:r>
          </a:p>
          <a:p>
            <a:pPr lvl="0"/>
            <a:r>
              <a:rPr/>
              <a:t>Parâmetros de extremos.</a:t>
            </a:r>
            <a:r>
              <a:rPr baseline="30000"/>
              <a:t>59</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34,59</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34,59</a:t>
            </a:r>
          </a:p>
          <a:p>
            <a:pPr lvl="0"/>
            <a:r>
              <a:rPr/>
              <a:t>Testes não-paramétricos são úteis quando as suposições de normalidade não podem ser sustentadas.</a:t>
            </a:r>
            <a:r>
              <a:rPr baseline="30000"/>
              <a:t>59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34,83</a:t>
            </a:r>
          </a:p>
          <a:p>
            <a:pPr lvl="0"/>
            <a:r>
              <a:rPr/>
              <a:t>Testes não-paramétricos apresentam menor poder estatístico (maior erro tipo II) comparados aos testes paramétricos correspondentes.</a:t>
            </a:r>
            <a:r>
              <a:rPr baseline="30000"/>
              <a:t>59</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59,80</a:t>
            </a:r>
          </a:p>
          <a:p>
            <a:pPr lvl="0"/>
            <a:r>
              <a:rPr i="1"/>
              <a:t>Mediana</a:t>
            </a:r>
            <a:r>
              <a:rPr/>
              <a:t>.</a:t>
            </a:r>
            <a:r>
              <a:rPr baseline="30000"/>
              <a:t>59,80</a:t>
            </a:r>
          </a:p>
          <a:p>
            <a:pPr lvl="0"/>
            <a:r>
              <a:rPr i="1"/>
              <a:t>Moda</a:t>
            </a:r>
            <a:r>
              <a:rPr/>
              <a:t>.</a:t>
            </a:r>
            <a:r>
              <a:rPr baseline="30000"/>
              <a:t>59,80</a:t>
            </a:r>
          </a:p>
          <a:p>
            <a:pPr lvl="0" indent="0" marL="0">
              <a:buNone/>
            </a:pPr>
          </a:p>
          <a:p>
            <a:pPr lvl="0" indent="0" marL="0">
              <a:spcBef>
                <a:spcPts val="3000"/>
              </a:spcBef>
              <a:buNone/>
            </a:pPr>
            <a:r>
              <a:rPr b="1"/>
              <a:t>Que parâmetros de dispersão podem ser estimados?</a:t>
            </a:r>
          </a:p>
          <a:p>
            <a:pPr lvl="0"/>
            <a:r>
              <a:rPr i="1"/>
              <a:t>Variância</a:t>
            </a:r>
            <a:r>
              <a:rPr/>
              <a:t>.</a:t>
            </a:r>
            <a:r>
              <a:rPr baseline="30000"/>
              <a:t>59,80</a:t>
            </a:r>
          </a:p>
          <a:p>
            <a:pPr lvl="0"/>
            <a:r>
              <a:rPr i="1"/>
              <a:t>Desvio-padrão</a:t>
            </a:r>
            <a:r>
              <a:rPr/>
              <a:t>: Estima a variabilidade entre as observações e a média amostra, e estima a variabilidade na população.</a:t>
            </a:r>
            <a:r>
              <a:rPr baseline="30000"/>
              <a:t>81</a:t>
            </a:r>
          </a:p>
          <a:p>
            <a:pPr lvl="0"/>
            <a:r>
              <a:rPr i="1"/>
              <a:t>Erro-padrão</a:t>
            </a:r>
            <a:r>
              <a:rPr/>
              <a:t>: Estima a variabilidade teórica entre médias amostrais.</a:t>
            </a:r>
            <a:r>
              <a:rPr baseline="30000"/>
              <a:t>81</a:t>
            </a:r>
          </a:p>
          <a:p>
            <a:pPr lvl="0"/>
            <a:r>
              <a:rPr i="1"/>
              <a:t>Amplitude</a:t>
            </a:r>
            <a:r>
              <a:rPr/>
              <a:t>.</a:t>
            </a:r>
            <a:r>
              <a:rPr baseline="30000"/>
              <a:t>59,80</a:t>
            </a:r>
          </a:p>
          <a:p>
            <a:pPr lvl="0"/>
            <a:r>
              <a:rPr i="1"/>
              <a:t>Intervalo interquartil</a:t>
            </a:r>
            <a:r>
              <a:rPr/>
              <a:t>.</a:t>
            </a:r>
            <a:r>
              <a:rPr baseline="30000"/>
              <a:t>59,80</a:t>
            </a:r>
          </a:p>
          <a:p>
            <a:pPr lvl="0"/>
            <a:r>
              <a:rPr i="1"/>
              <a:t>Intervalo de confiança</a:t>
            </a:r>
            <a:r>
              <a:rPr/>
              <a:t>.</a:t>
            </a:r>
            <a:r>
              <a:rPr baseline="30000"/>
              <a:t>59,80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59,80,82</a:t>
            </a:r>
          </a:p>
          <a:p>
            <a:pPr lvl="0"/>
            <a:r>
              <a:rPr i="1"/>
              <a:t>Frequência relativa</a:t>
            </a:r>
            <a:r>
              <a:rPr/>
              <a:t>.</a:t>
            </a:r>
            <a:r>
              <a:rPr baseline="30000"/>
              <a:t>59,80,82</a:t>
            </a:r>
          </a:p>
          <a:p>
            <a:pPr lvl="0"/>
            <a:r>
              <a:rPr i="1"/>
              <a:t>Percentil</a:t>
            </a:r>
            <a:r>
              <a:rPr/>
              <a:t>.</a:t>
            </a:r>
            <a:r>
              <a:rPr baseline="30000"/>
              <a:t>59,80,82</a:t>
            </a:r>
          </a:p>
          <a:p>
            <a:pPr lvl="0"/>
            <a:r>
              <a:rPr i="1"/>
              <a:t>Quantil</a:t>
            </a:r>
            <a:r>
              <a:rPr/>
              <a:t>: é o ponto de corte que define a divisão da amostra em grupos de tamanhos iguais. Portanto, não se referem aos grupos em si, mas aos valores que os dividem.</a:t>
            </a:r>
            <a:r>
              <a:rPr baseline="30000"/>
              <a:t>82</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80</a:t>
            </a:r>
          </a:p>
          <a:p>
            <a:pPr lvl="0"/>
            <a:r>
              <a:rPr i="1"/>
              <a:t>Curtose</a:t>
            </a:r>
            <a:r>
              <a:rPr/>
              <a:t>.</a:t>
            </a:r>
            <a:r>
              <a:rPr baseline="30000"/>
              <a:t>80</a:t>
            </a:r>
          </a:p>
          <a:p>
            <a:pPr lvl="0" indent="0" marL="0">
              <a:buNone/>
            </a:pPr>
          </a:p>
          <a:p>
            <a:pPr lvl="0" indent="0" marL="0">
              <a:spcBef>
                <a:spcPts val="3000"/>
              </a:spcBef>
              <a:buNone/>
            </a:pPr>
            <a:r>
              <a:rPr b="1"/>
              <a:t>Que parâmetros extremos podem ser estimados?</a:t>
            </a:r>
          </a:p>
          <a:p>
            <a:pPr lvl="0"/>
            <a:r>
              <a:rPr i="1"/>
              <a:t>Mínimo</a:t>
            </a:r>
            <a:r>
              <a:rPr/>
              <a:t>.</a:t>
            </a:r>
            <a:r>
              <a:rPr baseline="30000"/>
              <a:t>59</a:t>
            </a:r>
          </a:p>
          <a:p>
            <a:pPr lvl="0"/>
            <a:r>
              <a:rPr i="1"/>
              <a:t>Máximo</a:t>
            </a:r>
            <a:r>
              <a:rPr/>
              <a:t>.</a:t>
            </a:r>
            <a:r>
              <a:rPr baseline="30000"/>
              <a:t>59</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52</a:t>
            </a:r>
          </a:p>
          <a:p>
            <a:pPr lvl="0"/>
            <a:r>
              <a:rPr/>
              <a:t>O objetivo da análise inicial de dados é propiciar dados prontos para análise estatística, incluindo informações confiáveis sobre as propriedades dos dados.</a:t>
            </a:r>
            <a:r>
              <a:rPr baseline="30000"/>
              <a:t>52</a:t>
            </a:r>
          </a:p>
          <a:p>
            <a:pPr lvl="0"/>
            <a:r>
              <a:rPr/>
              <a:t>A análise inicial de dados pode ser dividida nas seguintes etapas:</a:t>
            </a:r>
            <a:r>
              <a:rPr baseline="30000"/>
              <a:t>52</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52</a:t>
            </a:r>
          </a:p>
          <a:p>
            <a:pPr lvl="0"/>
            <a:r>
              <a:rPr/>
              <a:t>Não altere diretamente os dados de uma tabela obtida de uma fonte. Use scripts para implementar eventuais alterações, de modo a manter o registro de todas as modificações realizadas no banco de dados.</a:t>
            </a:r>
            <a:r>
              <a:rPr baseline="30000"/>
              <a:t>52</a:t>
            </a:r>
          </a:p>
          <a:p>
            <a:pPr lvl="0"/>
            <a:r>
              <a:rPr/>
              <a:t>Use os metadados do estudo para guiar a análise inicial dos dados e compartilhe com os dados para maior transparência e reprodutibilidade.</a:t>
            </a:r>
            <a:r>
              <a:rPr baseline="30000"/>
              <a:t>52</a:t>
            </a:r>
          </a:p>
          <a:p>
            <a:pPr lvl="0"/>
            <a:r>
              <a:rPr/>
              <a:t>Representação gráfica dos dados pode ajudar a identificar características e padrões no banco de dados, tais como suposições e tendências.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100</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100</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101</a:t>
            </a:r>
          </a:p>
          <a:p>
            <a:pPr lvl="0"/>
            <a:r>
              <a:rPr/>
              <a:t>Organização das tabelas: as variáveis são exibidas em linhas e os grupos são exibidos em colunas.</a:t>
            </a:r>
            <a:r>
              <a:rPr baseline="30000"/>
              <a:t>101</a:t>
            </a:r>
          </a:p>
          <a:p>
            <a:pPr lvl="0"/>
            <a:r>
              <a:rPr/>
              <a:t>Calcule percentagens para as colunas (isto é, entre grupos) e não entre linhas.</a:t>
            </a:r>
            <a:r>
              <a:rPr baseline="30000"/>
              <a:t>101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102,103</a:t>
                </a:r>
              </a:p>
              <a:p>
                <a:pPr lvl="0" indent="0" marL="0">
                  <a:buNone/>
                </a:pPr>
              </a:p>
              <a:p>
                <a:pPr lvl="0" indent="0" marL="0">
                  <a:spcBef>
                    <a:spcPts val="3000"/>
                  </a:spcBef>
                  <a:buNone/>
                </a:pPr>
                <a:r>
                  <a:rPr b="1"/>
                  <a:t>Quais são os erros mais comuns de preenchimento de tabelas?</a:t>
                </a:r>
              </a:p>
              <a:p>
                <a:pPr lvl="0"/>
                <a:r>
                  <a:rPr/>
                  <a:t>Erros tipográficos.</a:t>
                </a:r>
                <a:r>
                  <a:rPr baseline="30000"/>
                  <a:t>104</a:t>
                </a:r>
              </a:p>
              <a:p>
                <a:pPr lvl="0"/>
                <a:r>
                  <a:rPr/>
                  <a:t>Ausência de rótulos ou unidades nas variáveis.</a:t>
                </a:r>
                <a:r>
                  <a:rPr baseline="30000"/>
                  <a:t>104</a:t>
                </a:r>
              </a:p>
              <a:p>
                <a:pPr lvl="0"/>
                <a:r>
                  <a:rPr/>
                  <a:t>Relatar estatísticas incorretamente, tais como rotular variáveis contínuas como porcentagens.</a:t>
                </a:r>
                <a:r>
                  <a:rPr baseline="30000"/>
                  <a:t>104</a:t>
                </a:r>
              </a:p>
              <a:p>
                <a:pPr lvl="0"/>
                <a:r>
                  <a:rPr/>
                  <a:t>Estatísticas descritivas de tendência central (ex.: médias) relatadas sem a estatística de dispersão correspondente (ex.: desvio-padrão).</a:t>
                </a:r>
                <a:r>
                  <a:rPr baseline="30000"/>
                  <a:t>104</a:t>
                </a:r>
              </a:p>
              <a:p>
                <a:pPr lvl="0"/>
                <a:r>
                  <a:rPr/>
                  <a:t>Desvio-padrão nulo (</a:t>
                </a:r>
                <a14:m>
                  <m:oMath xmlns:m="http://schemas.openxmlformats.org/officeDocument/2006/math">
                    <m:r>
                      <m:t>σ</m:t>
                    </m:r>
                    <m:r>
                      <m:rPr>
                        <m:sty m:val="p"/>
                      </m:rPr>
                      <m:t>=</m:t>
                    </m:r>
                    <m:r>
                      <m:t>0</m:t>
                    </m:r>
                  </m:oMath>
                </a14:m>
                <a:r>
                  <a:rPr/>
                  <a:t>).</a:t>
                </a:r>
                <a:r>
                  <a:rPr baseline="30000"/>
                  <a:t>104</a:t>
                </a:r>
              </a:p>
              <a:p>
                <a:pPr lvl="0"/>
                <a:r>
                  <a:rPr/>
                  <a:t>Valores porcentuais que não correspondem ao numerador dividido pelo denominador.</a:t>
                </a:r>
                <a:r>
                  <a:rPr baseline="30000"/>
                  <a:t>104</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105,106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106</a:t>
            </a:r>
          </a:p>
          <a:p>
            <a:pPr lvl="0"/>
            <a:r>
              <a:rPr/>
              <a:t>Verificar aderência ao protocolo do estudo, incluindo critérios de inclusão/exclusão, tamanho da amostra e perdas amostrais.</a:t>
            </a:r>
            <a:r>
              <a:rPr baseline="30000"/>
              <a:t>106</a:t>
            </a:r>
          </a:p>
          <a:p>
            <a:pPr lvl="0"/>
            <a:r>
              <a:rPr/>
              <a:t>Permitir a replicação do estudo.</a:t>
            </a:r>
            <a:r>
              <a:rPr baseline="30000"/>
              <a:t>106</a:t>
            </a:r>
          </a:p>
          <a:p>
            <a:pPr lvl="0"/>
            <a:r>
              <a:rPr/>
              <a:t>Meta-analisar os dados junto a estudos similares.</a:t>
            </a:r>
            <a:r>
              <a:rPr baseline="30000"/>
              <a:t>106</a:t>
            </a:r>
          </a:p>
          <a:p>
            <a:pPr lvl="0"/>
            <a:r>
              <a:rPr/>
              <a:t>Avaliar a generalização (validade externa) das conclusões do estudo.</a:t>
            </a:r>
            <a:r>
              <a:rPr baseline="30000"/>
              <a:t>106</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83,108</a:t>
            </a:r>
          </a:p>
          <a:p>
            <a:pPr lvl="0" indent="0" marL="0">
              <a:buNone/>
            </a:pPr>
          </a:p>
          <a:p>
            <a:pPr lvl="0" indent="0" marL="0">
              <a:buNone/>
            </a:pPr>
            <a:r>
              <a:rPr/>
              <a:t>O pacote </a:t>
            </a:r>
            <a:r>
              <a:rPr i="1"/>
              <a:t>table1</a:t>
            </a:r>
            <a:r>
              <a:rPr baseline="30000"/>
              <a:t>109</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110</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105</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105,111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105,111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105</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105</a:t>
            </a:r>
          </a:p>
          <a:p>
            <a:pPr lvl="0" indent="0" marL="0">
              <a:buNone/>
            </a:pPr>
          </a:p>
          <a:p>
            <a:pPr lvl="0" indent="0" marL="0">
              <a:buNone/>
            </a:pPr>
            <a:r>
              <a:rPr/>
              <a:t>O pacote </a:t>
            </a:r>
            <a:r>
              <a:rPr i="1"/>
              <a:t>table1</a:t>
            </a:r>
            <a:r>
              <a:rPr baseline="30000"/>
              <a:t>109</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110</a:t>
            </a:r>
            <a:r>
              <a:rPr/>
              <a:t> fornece a função </a:t>
            </a:r>
            <a:r>
              <a:rPr i="1">
                <a:hlinkClick r:id="rId3"/>
              </a:rPr>
              <a:t>tbl_summary</a:t>
            </a:r>
            <a:r>
              <a:rPr/>
              <a:t> para construção da ‘Tabela 2’.</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112</a:t>
            </a:r>
          </a:p>
          <a:p>
            <a:pPr lvl="0" indent="0" marL="0">
              <a:buNone/>
            </a:pPr>
          </a:p>
          <a:p>
            <a:pPr lvl="0" indent="0" marL="0">
              <a:buNone/>
            </a:pPr>
            <a:r>
              <a:rPr/>
              <a:t>Os pacotes </a:t>
            </a:r>
            <a:r>
              <a:rPr i="1"/>
              <a:t>ggplot2</a:t>
            </a:r>
            <a:r>
              <a:rPr baseline="30000"/>
              <a:t>113</a:t>
            </a:r>
            <a:r>
              <a:rPr/>
              <a:t>, </a:t>
            </a:r>
            <a:r>
              <a:rPr i="1"/>
              <a:t>plotly</a:t>
            </a:r>
            <a:r>
              <a:rPr baseline="30000"/>
              <a:t>114</a:t>
            </a:r>
            <a:r>
              <a:rPr/>
              <a:t> e </a:t>
            </a:r>
            <a:r>
              <a:rPr i="1"/>
              <a:t>corrplot</a:t>
            </a:r>
            <a:r>
              <a:rPr baseline="30000"/>
              <a:t>115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116</a:t>
            </a:r>
          </a:p>
          <a:p>
            <a:pPr lvl="0"/>
            <a:r>
              <a:rPr/>
              <a:t>Barras de erro mais longas representam mais imprecisão (maiores erros), enquanto barras mais curtas representam mais precisão na estimativa.</a:t>
            </a:r>
            <a:r>
              <a:rPr baseline="30000"/>
              <a:t>116</a:t>
            </a:r>
          </a:p>
          <a:p>
            <a:pPr lvl="0"/>
            <a:r>
              <a:rPr/>
              <a:t>Barras de erro descritivas geralmente apresentam a amplitude (mínimo-máximo) ou desvio-padrão.</a:t>
            </a:r>
            <a:r>
              <a:rPr baseline="30000"/>
              <a:t>116</a:t>
            </a:r>
          </a:p>
          <a:p>
            <a:pPr lvl="0"/>
            <a:r>
              <a:rPr/>
              <a:t>Barras de erro inferenciais geralmente apresentam o erro-padrão ou intervalo de confiança (por exemplo, de 95%).</a:t>
            </a:r>
            <a:r>
              <a:rPr baseline="30000"/>
              <a:t>116</a:t>
            </a:r>
          </a:p>
          <a:p>
            <a:pPr lvl="0"/>
            <a:r>
              <a:rPr/>
              <a:t>O comprimento das barras de erro sugere graficamente a imprecisão dos dados do estudo, uma vez que o valor verdadeiro da população pode estar em qualquer nível do intervalo da barra.</a:t>
            </a:r>
            <a:r>
              <a:rPr baseline="30000"/>
              <a:t>116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116</a:t>
            </a:r>
          </a:p>
          <a:p>
            <a:pPr lvl="0"/>
            <a:r>
              <a:rPr/>
              <a:t>Para análise inferencial de figuras, as barras de erro representadas por erro-padrão ou intervalo de confiança são preferíveis à amplitude ou desvio-padrão.</a:t>
            </a:r>
            <a:r>
              <a:rPr baseline="30000"/>
              <a:t>116</a:t>
            </a:r>
          </a:p>
          <a:p>
            <a:pPr lvl="0"/>
            <a:r>
              <a:rPr/>
              <a:t>Evite gráficos de barra e mostre a distribuição dos dados sempre que possível.</a:t>
            </a:r>
            <a:r>
              <a:rPr baseline="30000"/>
              <a:t>117</a:t>
            </a:r>
          </a:p>
          <a:p>
            <a:pPr lvl="0"/>
            <a:r>
              <a:rPr/>
              <a:t>Exiba os pontos de dados em boxplots.</a:t>
            </a:r>
            <a:r>
              <a:rPr baseline="30000"/>
              <a:t>117</a:t>
            </a:r>
          </a:p>
          <a:p>
            <a:pPr lvl="0"/>
            <a:r>
              <a:rPr/>
              <a:t>Use </a:t>
            </a:r>
            <a:r>
              <a:rPr i="1"/>
              <a:t>jitter</a:t>
            </a:r>
            <a:r>
              <a:rPr/>
              <a:t> simétrico em gráficos de pontos para permitir a visualização de todos os dados.</a:t>
            </a:r>
            <a:r>
              <a:rPr baseline="30000"/>
              <a:t>117</a:t>
            </a:r>
          </a:p>
          <a:p>
            <a:pPr lvl="0"/>
            <a:r>
              <a:rPr/>
              <a:t>Prefira palhetas de cor adaptadas para daltônicos.</a:t>
            </a:r>
            <a:r>
              <a:rPr baseline="30000"/>
              <a:t>117</a:t>
            </a:r>
          </a:p>
          <a:p>
            <a:pPr lvl="0" indent="0" marL="0">
              <a:buNone/>
            </a:pPr>
          </a:p>
          <a:p>
            <a:pPr lvl="0" indent="0" marL="0">
              <a:buNone/>
            </a:pPr>
            <a:r>
              <a:rPr/>
              <a:t>O pacote </a:t>
            </a:r>
            <a:r>
              <a:rPr i="1"/>
              <a:t>ggsci</a:t>
            </a:r>
            <a:r>
              <a:rPr baseline="30000"/>
              <a:t>118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120</a:t>
                </a:r>
              </a:p>
              <a:p>
                <a:pPr lvl="0"/>
                <a:r>
                  <a:rPr/>
                  <a:t>Inferência indutiva: Com base nos dados observados, avalia-se qual hipótese é mais defensável (isto é, mais provável).</a:t>
                </a:r>
                <a:r>
                  <a:rPr baseline="30000"/>
                  <a:t>120</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121</a:t>
            </a:r>
          </a:p>
          <a:p>
            <a:pPr lvl="0"/>
            <a:r>
              <a:rPr/>
              <a:t>Desafio a ideias aceitas.</a:t>
            </a:r>
            <a:r>
              <a:rPr baseline="30000"/>
              <a:t>121</a:t>
            </a:r>
          </a:p>
          <a:p>
            <a:pPr lvl="0"/>
            <a:r>
              <a:rPr/>
              <a:t>Conflito entre ideias divergentes.</a:t>
            </a:r>
            <a:r>
              <a:rPr baseline="30000"/>
              <a:t>121</a:t>
            </a:r>
          </a:p>
          <a:p>
            <a:pPr lvl="0"/>
            <a:r>
              <a:rPr/>
              <a:t>Variações regionais, temporais e populacionais.</a:t>
            </a:r>
            <a:r>
              <a:rPr baseline="30000"/>
              <a:t>121</a:t>
            </a:r>
          </a:p>
          <a:p>
            <a:pPr lvl="0"/>
            <a:r>
              <a:rPr/>
              <a:t>Experiências dos próprios pesquisadores.</a:t>
            </a:r>
            <a:r>
              <a:rPr baseline="30000"/>
              <a:t>121</a:t>
            </a:r>
          </a:p>
          <a:p>
            <a:pPr lvl="0"/>
            <a:r>
              <a:rPr/>
              <a:t>Imaginação sem fronteiras ou limites convencionais.</a:t>
            </a:r>
            <a:r>
              <a:rPr baseline="30000"/>
              <a:t>121</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59</a:t>
                </a:r>
              </a:p>
              <a:p>
                <a:pPr lvl="0"/>
                <a:r>
                  <a:rPr/>
                  <a:t>Pode-se concluir sobre rejeitar ou não rejeitar a hipótese nula (</a:t>
                </a:r>
                <a14:m>
                  <m:oMath xmlns:m="http://schemas.openxmlformats.org/officeDocument/2006/math">
                    <m:sSub>
                      <m:e>
                        <m:r>
                          <m:t>H</m:t>
                        </m:r>
                      </m:e>
                      <m:sub>
                        <m:r>
                          <m:t>0</m:t>
                        </m:r>
                      </m:sub>
                    </m:sSub>
                  </m:oMath>
                </a14:m>
                <a:r>
                  <a:rPr/>
                  <a:t>).</a:t>
                </a:r>
                <a:r>
                  <a:rPr baseline="30000"/>
                  <a:t>59</a:t>
                </a:r>
              </a:p>
              <a:p>
                <a:pPr lvl="0"/>
                <a:r>
                  <a:rPr/>
                  <a:t>Não se conclui sobre a hipótese alternativa (</a:t>
                </a:r>
                <a14:m>
                  <m:oMath xmlns:m="http://schemas.openxmlformats.org/officeDocument/2006/math">
                    <m:sSub>
                      <m:e>
                        <m:r>
                          <m:t>H</m:t>
                        </m:r>
                      </m:e>
                      <m:sub>
                        <m:r>
                          <m:t>1</m:t>
                        </m:r>
                      </m:sub>
                    </m:sSub>
                  </m:oMath>
                </a14:m>
                <a:r>
                  <a:rPr/>
                  <a:t>).</a:t>
                </a:r>
                <a:r>
                  <a:rPr baseline="30000"/>
                  <a:t>80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123</a:t>
                </a:r>
              </a:p>
              <a:p>
                <a:pPr lvl="0"/>
                <a:r>
                  <a:rPr/>
                  <a:t>Tamanho do efeito, como estimativa de significância substantiva (clínica).</a:t>
                </a:r>
                <a:r>
                  <a:rPr baseline="30000"/>
                  <a:t>123</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124</a:t>
                </a:r>
              </a:p>
              <a:p>
                <a:pPr lvl="0"/>
                <a:r>
                  <a:rPr/>
                  <a:t>P-valores menores/maiores do que o nível de significância estatístico pré-estabelecido não devem ser utilizados como única fonte de informação para tomada de decisão em ciência.</a:t>
                </a:r>
                <a:r>
                  <a:rPr baseline="30000"/>
                  <a:t>124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126</a:t>
                </a:r>
              </a:p>
              <a:p>
                <a:pPr lvl="0"/>
                <a:r>
                  <a:rPr/>
                  <a:t>Evidência estatística de significância não provê informação sobre a magnitude do efeito observado e não necessariamente implica que o efeito é robusto.</a:t>
                </a:r>
                <a:r>
                  <a:rPr baseline="30000"/>
                  <a:t>94,125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124</a:t>
                </a:r>
              </a:p>
              <a:p>
                <a:pPr lvl="0"/>
                <a:r>
                  <a:rPr/>
                  <a:t>P-valor não mede o tamanho do efeito ou a relevância da sua observação.</a:t>
                </a:r>
                <a:r>
                  <a:rPr baseline="30000"/>
                  <a:t>124</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124</a:t>
                </a:r>
              </a:p>
              <a:p>
                <a:pPr lvl="0"/>
                <a:r>
                  <a:rPr/>
                  <a:t>Razão de verossimilhança.</a:t>
                </a:r>
                <a:r>
                  <a:rPr baseline="30000"/>
                  <a:t>124</a:t>
                </a:r>
              </a:p>
              <a:p>
                <a:pPr lvl="0"/>
                <a:r>
                  <a:rPr/>
                  <a:t>Métodos Bayesianos, fator Bayes.</a:t>
                </a:r>
                <a:r>
                  <a:rPr baseline="30000"/>
                  <a:t>124</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123</a:t>
                </a:r>
              </a:p>
              <a:p>
                <a:pPr lvl="0" indent="0" marL="0">
                  <a:buNone/>
                </a:pPr>
              </a:p>
              <a:p>
                <a:pPr lvl="0" indent="0" marL="0">
                  <a:spcBef>
                    <a:spcPts val="3000"/>
                  </a:spcBef>
                  <a:buNone/>
                </a:pPr>
                <a:r>
                  <a:rPr b="1"/>
                  <a:t>Quais são os tipos de tamanho do efeito?</a:t>
                </a:r>
              </a:p>
              <a:p>
                <a:pPr lvl="0"/>
                <a:r>
                  <a:rPr/>
                  <a:t>Diferenças padronizadas entre grupos:</a:t>
                </a:r>
                <a:r>
                  <a:rPr baseline="30000"/>
                  <a:t>123,127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123,127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127</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128</a:t>
                </a:r>
              </a:p>
              <a:p>
                <a:pPr lvl="0"/>
                <a:r>
                  <a:rPr/>
                  <a:t>Após a coleta de dados: a análise de poder objetiva informar estudos futuros a respeito do tamanho da amostra necessário para a detectação de um efeito significativo pré-especificado.</a:t>
                </a:r>
                <a:r>
                  <a:rPr baseline="30000"/>
                  <a:t>128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101,128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128</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129</a:t>
                </a:r>
              </a:p>
              <a:p>
                <a:pPr lvl="0"/>
                <a:r>
                  <a:rPr/>
                  <a:t>P-valor como evidência estatística sobre (</a:t>
                </a:r>
                <a14:m>
                  <m:oMath xmlns:m="http://schemas.openxmlformats.org/officeDocument/2006/math">
                    <m:sSub>
                      <m:e>
                        <m:r>
                          <m:t>H</m:t>
                        </m:r>
                      </m:e>
                      <m:sub>
                        <m:r>
                          <m:t>0</m:t>
                        </m:r>
                      </m:sub>
                    </m:sSub>
                  </m:oMath>
                </a14:m>
                <a:r>
                  <a:rPr/>
                  <a:t>).</a:t>
                </a:r>
                <a:r>
                  <a:rPr baseline="30000"/>
                  <a:t>129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129</a:t>
                </a:r>
              </a:p>
              <a:p>
                <a:pPr lvl="0"/>
                <a:r>
                  <a:rPr/>
                  <a:t>Análise Bayesiana.</a:t>
                </a:r>
                <a:r>
                  <a:rPr baseline="30000"/>
                  <a:t>129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130</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132</a:t>
                </a:r>
              </a:p>
              <a:p>
                <a:pPr lvl="0"/>
                <a:r>
                  <a:rPr/>
                  <a:t>Resultados negativos permitem um melhor planejamento das pesquisas futuras e pode aumentar suas chances de sucesso.</a:t>
                </a:r>
                <a:r>
                  <a:rPr baseline="30000"/>
                  <a:t>132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133</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134</a:t>
            </a:r>
          </a:p>
          <a:p>
            <a:pPr lvl="0"/>
            <a:r>
              <a:rPr/>
              <a:t>As decisões para especificação das análises estatísticas podem ser tão minuciosas que muitas vezes nem sequer são registadas como decisões e, assim, podem impactar na reprodutibilidade do estudo.</a:t>
            </a:r>
            <a:r>
              <a:rPr baseline="30000"/>
              <a:t>134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62,145,146</a:t>
                </a:r>
              </a:p>
              <a:p>
                <a:pPr lvl="0"/>
                <a:r>
                  <a:rPr/>
                  <a:t>Valores de correlação positivos representam uma relação direta entre as variáveis, tal que valores maiores de uma variável estão associados a valores maiores de outra variável.</a:t>
                </a:r>
                <a:r>
                  <a:rPr baseline="30000"/>
                  <a:t>145,146</a:t>
                </a:r>
              </a:p>
              <a:p>
                <a:pPr lvl="0"/>
                <a:r>
                  <a:rPr/>
                  <a:t>Valores de correlação negativos representam uma relação indireta (ou inversa) entre as variáveis, tal que valores maiores (menores) de uma variável estão associados a valores maiores (menores) de outra variável.</a:t>
                </a:r>
                <a:r>
                  <a:rPr baseline="30000"/>
                  <a:t>145,146</a:t>
                </a:r>
              </a:p>
              <a:p>
                <a:pPr lvl="0"/>
                <a:r>
                  <a:rPr/>
                  <a:t>Valores de correlação próximos de </a:t>
                </a:r>
                <a14:m>
                  <m:oMath xmlns:m="http://schemas.openxmlformats.org/officeDocument/2006/math">
                    <m:r>
                      <m:t>0</m:t>
                    </m:r>
                  </m:oMath>
                </a14:m>
                <a:r>
                  <a:rPr/>
                  <a:t> representam a inexistência de relação entre as variáveis.</a:t>
                </a:r>
                <a:r>
                  <a:rPr baseline="30000"/>
                  <a:t>145,146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145</a:t>
                </a:r>
              </a:p>
              <a:p>
                <a:pPr lvl="0"/>
                <a:r>
                  <a:rPr/>
                  <a:t>Tamanhos de efeito grande (ou qualquer outro) não representam necessariamente uma relação de concordância ou confiabilidade entre as variáveis.</a:t>
                </a:r>
                <a:r>
                  <a:rPr baseline="30000"/>
                  <a:t>145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145,146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145,146</a:t>
                </a:r>
              </a:p>
              <a:p>
                <a:pPr lvl="1"/>
                <a:r>
                  <a:rPr/>
                  <a:t>Tipo: paramétrico.</a:t>
                </a:r>
                <a:r>
                  <a:rPr baseline="30000"/>
                  <a:t>145,146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145,146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145</a:t>
                </a:r>
              </a:p>
              <a:p>
                <a:pPr lvl="1"/>
                <a:r>
                  <a:rPr/>
                  <a:t>Tipo: paramétrico.</a:t>
                </a:r>
                <a:r>
                  <a:rPr baseline="30000"/>
                  <a:t>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145,146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145,146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145,146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148,149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149</a:t>
                </a:r>
              </a:p>
              <a:p>
                <a:pPr lvl="1"/>
                <a:r>
                  <a:rPr/>
                  <a:t>Tipo: não paramétrico.</a:t>
                </a:r>
                <a:r>
                  <a:rPr baseline="30000"/>
                  <a:t>148,149</a:t>
                </a:r>
              </a:p>
              <a:p>
                <a:pPr lvl="1"/>
                <a:r>
                  <a:rPr/>
                  <a:t>Suposições:</a:t>
                </a:r>
                <a:r>
                  <a:rPr baseline="30000"/>
                  <a:t>148,149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148,149</a:t>
                </a:r>
              </a:p>
              <a:p>
                <a:pPr lvl="1"/>
                <a:r>
                  <a:rPr/>
                  <a:t>O teste exato de Fisher avalia a hipótese nula de independência aplicando a distribuição hipergeométrica dos números nas células da tabela.</a:t>
                </a:r>
                <a:r>
                  <a:rPr baseline="30000"/>
                  <a:t>149</a:t>
                </a:r>
              </a:p>
              <a:p>
                <a:pPr lvl="1"/>
                <a:r>
                  <a:rPr/>
                  <a:t>Hipóteses:</a:t>
                </a:r>
                <a:r>
                  <a:rPr baseline="30000"/>
                  <a:t>148,149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148,149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150</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145,146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145,146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145,146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131</a:t>
            </a:r>
          </a:p>
          <a:p>
            <a:pPr lvl="0"/>
            <a:r>
              <a:rPr/>
              <a:t>Para estimar os efeitos imparciais de um fator de exposição primária sobre uma variável de desfecho, frequentemente constroem-se modelos estatísticos de regressão.</a:t>
            </a:r>
            <a:r>
              <a:rPr baseline="30000"/>
              <a:t>111</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151</a:t>
            </a:r>
          </a:p>
          <a:p>
            <a:pPr lvl="0"/>
            <a:r>
              <a:rPr/>
              <a:t>A análise multivariável (ou múltiplo) consiste em modelos estatísticos com 1 variável dependente (desfecho) e duas ou mais variáveis independentes.</a:t>
            </a:r>
            <a:r>
              <a:rPr baseline="30000"/>
              <a:t>151</a:t>
            </a:r>
          </a:p>
          <a:p>
            <a:pPr lvl="0"/>
            <a:r>
              <a:rPr/>
              <a:t>A análise multivariada consiste em modelos estatísticos com 2 ou mais variáveis dependente (desfechos) e duas ou mais variáveis independentes.</a:t>
            </a:r>
            <a:r>
              <a:rPr baseline="30000"/>
              <a:t>151</a:t>
            </a:r>
          </a:p>
          <a:p>
            <a:pPr lvl="0" indent="0" marL="0">
              <a:buNone/>
            </a:pPr>
          </a:p>
          <a:p>
            <a:pPr lvl="0" indent="0" marL="0">
              <a:buNone/>
            </a:pPr>
            <a:r>
              <a:rPr/>
              <a:t>O pacote </a:t>
            </a:r>
            <a:r>
              <a:rPr i="1"/>
              <a:t>modelsummary</a:t>
            </a:r>
            <a:r>
              <a:rPr baseline="30000"/>
              <a:t>152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110</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153</a:t>
                </a:r>
              </a:p>
              <a:p>
                <a:pPr lvl="0"/>
                <a:r>
                  <a:rPr/>
                  <a:t>Variáveis categóricas nominais, com 2 ou mais níveis, devem ser subdivididas em variáveis fictícias dicotômicas para ser usada em modelos de regressão.</a:t>
                </a:r>
                <a:r>
                  <a:rPr baseline="30000"/>
                  <a:t>154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154</a:t>
                </a:r>
              </a:p>
              <a:p>
                <a:pPr lvl="0" indent="0" marL="0">
                  <a:buNone/>
                </a:pPr>
              </a:p>
              <a:p>
                <a:pPr lvl="0" indent="0" marL="0">
                  <a:buNone/>
                </a:pPr>
                <a:r>
                  <a:rPr/>
                  <a:t>O pacote </a:t>
                </a:r>
                <a:r>
                  <a:rPr i="1"/>
                  <a:t>fastDummies</a:t>
                </a:r>
                <a:r>
                  <a:rPr baseline="30000"/>
                  <a:t>155</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126,156,157</a:t>
                </a:r>
              </a:p>
              <a:p>
                <a:pPr lvl="0"/>
                <a:r>
                  <a:rPr/>
                  <a:t>A seleção bivariada de variáveis torna o modelo mais suscetível a otimismo no ajuste se as variáveis de confundimento não são adequadamente controladas.</a:t>
                </a:r>
                <a:r>
                  <a:rPr baseline="30000"/>
                  <a:t>156,157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126</a:t>
                </a:r>
              </a:p>
              <a:p>
                <a:pPr lvl="0"/>
                <a:r>
                  <a:rPr/>
                  <a:t>Os coeficientes de regressão geralmente dependem do conjunto de variáveis do modelo e, portanto, podem mudam de valor (“mudança na estimativa” positiva ou negativa) se uma (ou mais) variável(is) for(em) eliminada(s) do modelo.</a:t>
                </a:r>
                <a:r>
                  <a:rPr baseline="30000"/>
                  <a:t>126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154</a:t>
                </a:r>
              </a:p>
              <a:p>
                <a:pPr lvl="0"/>
                <a:r>
                  <a:rPr/>
                  <a:t>Nenhum método de regressão gradual garante a seleção ótima de variáveis de um banco de dados.</a:t>
                </a:r>
                <a:r>
                  <a:rPr baseline="30000"/>
                  <a:t>154</a:t>
                </a:r>
              </a:p>
              <a:p>
                <a:pPr lvl="0"/>
                <a:r>
                  <a:rPr/>
                  <a:t>As regras de término da regressão baseadas em p-valor tendem a ser arbitrárias.</a:t>
                </a:r>
                <a:r>
                  <a:rPr baseline="30000"/>
                  <a:t>154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157</a:t>
                </a:r>
              </a:p>
              <a:p>
                <a:pPr lvl="0"/>
                <a:r>
                  <a:rPr/>
                  <a:t>Em caso de uma proporção baixa entre o número de participantes e de variáveis, use o conhecimento prévio da literatura para selecionar um pequeno conjunto de variáveis candidatas.</a:t>
                </a:r>
                <a:r>
                  <a:rPr baseline="30000"/>
                  <a:t>157</a:t>
                </a:r>
              </a:p>
              <a:p>
                <a:pPr lvl="0"/>
                <a:r>
                  <a:rPr/>
                  <a:t>Colapse categorias com contagem nula (células com valor igual a 0) de variáveis candidatas.</a:t>
                </a:r>
                <a:r>
                  <a:rPr baseline="30000"/>
                  <a:t>157</a:t>
                </a:r>
              </a:p>
              <a:p>
                <a:pPr lvl="0"/>
                <a:r>
                  <a:rPr/>
                  <a:t>Use simulações de dados para identificar qual(is) variável(is) está(ão) causando problemas de convergência do ajuste do modelo.</a:t>
                </a:r>
                <a:r>
                  <a:rPr baseline="30000"/>
                  <a:t>157</a:t>
                </a:r>
              </a:p>
              <a:p>
                <a:pPr lvl="0"/>
                <a:r>
                  <a:rPr/>
                  <a:t>A eliminação retroativa tem sido recomendada como a abordagem de regressão gradual mais confiável entre aquelas que podem ser facilmente alcançadas com programas de computador.</a:t>
                </a:r>
                <a:r>
                  <a:rPr baseline="30000"/>
                  <a:t>126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158</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158</a:t>
            </a:r>
          </a:p>
          <a:p>
            <a:pPr lvl="0" indent="0" marL="0">
              <a:buNone/>
            </a:pPr>
          </a:p>
          <a:p>
            <a:pPr lvl="0" indent="0" marL="0">
              <a:spcBef>
                <a:spcPts val="3000"/>
              </a:spcBef>
              <a:buNone/>
            </a:pPr>
            <a:r>
              <a:rPr b="1"/>
              <a:t>O que é efeito de modificação?</a:t>
            </a:r>
          </a:p>
          <a:p>
            <a:pPr lvl="0"/>
            <a:r>
              <a:rPr/>
              <a:t>.</a:t>
            </a:r>
            <a:r>
              <a:rPr baseline="30000"/>
              <a:t>158</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2023-10-27T20:34:13Z</dcterms:created>
  <dcterms:modified xsi:type="dcterms:W3CDTF">2023-10-27T17:34:14Z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