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 Id="rId3" Type="http://schemas.openxmlformats.org/officeDocument/2006/relationships/hyperlink" Target="https://www.rdocumentation.org/packages/modelsummary/versions/1.4.1/topics/modelsummary" TargetMode="External"/>
<Relationship Id="rId4" Type="http://schemas.openxmlformats.org/officeDocument/2006/relationships/hyperlink" Target="https://www.rdocumentation.org/packages/modelsummary/versions/1.4.1/topics/model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www.R-project.org/"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doi.org/10.1001/archpedi.157.4.321" TargetMode="External"/>
<Relationship Id="rId95" Type="http://schemas.openxmlformats.org/officeDocument/2006/relationships/hyperlink" Target="https://doi.org/10.1186/s13690-017-0180-1" TargetMode="External"/>
<Relationship Id="rId96" Type="http://schemas.openxmlformats.org/officeDocument/2006/relationships/hyperlink" Target="https://doi.org/10.18203/2349-3259.ijct20201720" TargetMode="External"/>
<Relationship Id="rId97" Type="http://schemas.openxmlformats.org/officeDocument/2006/relationships/hyperlink" Target="https://doi.org/10.1136/bmj.315.7104.364" TargetMode="External"/>
<Relationship Id="rId98" Type="http://schemas.openxmlformats.org/officeDocument/2006/relationships/hyperlink" Target="https://doi.org/10.1016/j.jclinepi.2019.06.011" TargetMode="External"/>
<Relationship Id="rId99" Type="http://schemas.openxmlformats.org/officeDocument/2006/relationships/hyperlink" Target="https://doi.org/10.4097/kja.20582" TargetMode="External"/>
<Relationship Id="rId100" Type="http://schemas.openxmlformats.org/officeDocument/2006/relationships/hyperlink" Target="https://CRAN.R-project.org/package=table1" TargetMode="External"/>
<Relationship Id="rId101" Type="http://schemas.openxmlformats.org/officeDocument/2006/relationships/hyperlink" Target="https://doi.org/10.4097/kja.21508" TargetMode="External"/>
<Relationship Id="rId102" Type="http://schemas.openxmlformats.org/officeDocument/2006/relationships/hyperlink" Target="https://ggplot2.tidyverse.org" TargetMode="External"/>
<Relationship Id="rId103" Type="http://schemas.openxmlformats.org/officeDocument/2006/relationships/hyperlink" Target="https://plotly-r.com" TargetMode="External"/>
<Relationship Id="rId104" Type="http://schemas.openxmlformats.org/officeDocument/2006/relationships/hyperlink" Target="https://github.com/taiyun/corrplot" TargetMode="External"/>
<Relationship Id="rId105" Type="http://schemas.openxmlformats.org/officeDocument/2006/relationships/hyperlink" Target="https://doi.org/10.1083/jcb.200611141" TargetMode="External"/>
<Relationship Id="rId106" Type="http://schemas.openxmlformats.org/officeDocument/2006/relationships/hyperlink" Target="https://doi.org/10.1161/circulationaha.118.037777" TargetMode="External"/>
<Relationship Id="rId107" Type="http://schemas.openxmlformats.org/officeDocument/2006/relationships/hyperlink" Target="https://CRAN.R-project.org/package=ggsci" TargetMode="External"/>
<Relationship Id="rId108" Type="http://schemas.openxmlformats.org/officeDocument/2006/relationships/hyperlink" Target="https://doi.org/10.7326/0003-4819-130-12-199906150-00008" TargetMode="External"/>
<Relationship Id="rId109" Type="http://schemas.openxmlformats.org/officeDocument/2006/relationships/hyperlink" Target="https://doi.org/10.1152/advan.90218.2008" TargetMode="External"/>
<Relationship Id="rId110" Type="http://schemas.openxmlformats.org/officeDocument/2006/relationships/hyperlink" Target="https://doi.org/10.2147/clep.s142940" TargetMode="External"/>
<Relationship Id="rId111" Type="http://schemas.openxmlformats.org/officeDocument/2006/relationships/hyperlink" Target="https://doi.org/10.1136/bmj.311.7003.485" TargetMode="External"/>
<Relationship Id="rId112" Type="http://schemas.openxmlformats.org/officeDocument/2006/relationships/hyperlink" Target="https://doi.org/10.1126/science.aaf5406" TargetMode="External"/>
<Relationship Id="rId113" Type="http://schemas.openxmlformats.org/officeDocument/2006/relationships/hyperlink" Target="https://doi.org/10.23637/ROTHAMSTED.8V61Q" TargetMode="External"/>
<Relationship Id="rId114" Type="http://schemas.openxmlformats.org/officeDocument/2006/relationships/hyperlink" Target="https://doi.org/10.1177/2515245918770963" TargetMode="External"/>
<Relationship Id="rId115" Type="http://schemas.openxmlformats.org/officeDocument/2006/relationships/hyperlink" Target="https://doi.org/10.1136/bmj.315.7105.422"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038/nmeth.4120"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73/pnas.2203150119" TargetMode="External"/>
<Relationship Id="rId124" Type="http://schemas.openxmlformats.org/officeDocument/2006/relationships/hyperlink" Target="https://doi.org/10.1002/cnr2.1211" TargetMode="External"/>
<Relationship Id="rId125" Type="http://schemas.openxmlformats.org/officeDocument/2006/relationships/hyperlink" Target="https://doi.org/10.1136/jim-2022-002479" TargetMode="External"/>
<Relationship Id="rId126" Type="http://schemas.openxmlformats.org/officeDocument/2006/relationships/hyperlink" Target="https://doi.org/10.1016/j.jid.2017.08.007" TargetMode="External"/>
<Relationship Id="rId127" Type="http://schemas.openxmlformats.org/officeDocument/2006/relationships/hyperlink" Target="https://doi.org/10.11613/bm.2010.004" TargetMode="External"/>
<Relationship Id="rId128" Type="http://schemas.openxmlformats.org/officeDocument/2006/relationships/hyperlink" Target="https://doi.org/10.4103/aca.aca_248_18" TargetMode="External"/>
<Relationship Id="rId129" Type="http://schemas.openxmlformats.org/officeDocument/2006/relationships/hyperlink" Target="https://doi.org/10.4103/jfmpc.jfmpc_433_21" TargetMode="External"/>
<Relationship Id="rId130" Type="http://schemas.openxmlformats.org/officeDocument/2006/relationships/hyperlink" Target="https://doi.org/10.4103/0301-4738.77005" TargetMode="External"/>
<Relationship Id="rId131" Type="http://schemas.openxmlformats.org/officeDocument/2006/relationships/hyperlink" Target="https://doi.org/10.1016/j.injr.2014.04.002" TargetMode="External"/>
<Relationship Id="rId132" Type="http://schemas.openxmlformats.org/officeDocument/2006/relationships/hyperlink" Target="https://doi.org/10.1371/journal.pone.0121945" TargetMode="External"/>
<Relationship Id="rId133" Type="http://schemas.openxmlformats.org/officeDocument/2006/relationships/hyperlink" Target="https://doi.org/10.1371/journal.pone.0121945" TargetMode="External"/>
<Relationship Id="rId134" Type="http://schemas.openxmlformats.org/officeDocument/2006/relationships/hyperlink" Target="https://doi.org/10.1177/8756479308317006" TargetMode="External"/>
<Relationship Id="rId135" Type="http://schemas.openxmlformats.org/officeDocument/2006/relationships/hyperlink" Target="https://doi.org/10.1111/test.12307" TargetMode="External"/>
<Relationship Id="rId136" Type="http://schemas.openxmlformats.org/officeDocument/2006/relationships/hyperlink" Target="https://doi.org/10.11613/bm.2013.018" TargetMode="External"/>
<Relationship Id="rId137" Type="http://schemas.openxmlformats.org/officeDocument/2006/relationships/hyperlink" Target="https://doi.org/10.5395/rde.2017.42.2.152" TargetMode="External"/>
<Relationship Id="rId138" Type="http://schemas.openxmlformats.org/officeDocument/2006/relationships/hyperlink" Target="https://doi.org/10.32614/RJ-2021-053"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16/j.jclinepi.2023.09.005" TargetMode="External"/>
<Relationship Id="rId146" Type="http://schemas.openxmlformats.org/officeDocument/2006/relationships/hyperlink" Target="https://doi.org/10.1136/bmj.313.7055.486" TargetMode="External"/>
<Relationship Id="rId147" Type="http://schemas.openxmlformats.org/officeDocument/2006/relationships/hyperlink" Target="https://doi.org/10.1037/0022-3514.51.6.1173" TargetMode="External"/>
<Relationship Id="rId148" Type="http://schemas.openxmlformats.org/officeDocument/2006/relationships/hyperlink" Target="https://doi.org/10.1093/ije/7.4.373" TargetMode="External"/>
<Relationship Id="rId149" Type="http://schemas.openxmlformats.org/officeDocument/2006/relationships/hyperlink" Target="https://doi.org/10.1016/0895-4356(96)00025-x" TargetMode="External"/>
<Relationship Id="rId150" Type="http://schemas.openxmlformats.org/officeDocument/2006/relationships/hyperlink" Target="https://doi.org/10.1111/j.1471-1842.2009.00848.x" TargetMode="External"/>
<Relationship Id="rId151" Type="http://schemas.openxmlformats.org/officeDocument/2006/relationships/hyperlink" Target="https://doi.org/10.5152/balkanmedj.2014.1408" TargetMode="External"/>
<Relationship Id="rId152" Type="http://schemas.openxmlformats.org/officeDocument/2006/relationships/hyperlink" Target="https://doi.org/10.5123/s1679-49742017000300022" TargetMode="External"/>
<Relationship Id="rId153" Type="http://schemas.openxmlformats.org/officeDocument/2006/relationships/hyperlink" Target="https://doi.org/10.1016/j.jclinepi.2017.02.016" TargetMode="External"/>
<Relationship Id="rId154" Type="http://schemas.openxmlformats.org/officeDocument/2006/relationships/hyperlink" Target="https://doi.org/10.1590/1980-265x-tce-2017-0311" TargetMode="External"/>
<Relationship Id="rId155" Type="http://schemas.openxmlformats.org/officeDocument/2006/relationships/hyperlink" Target="https://doi.org/10.1053/j.semnuclmed.2018.11.005" TargetMode="External"/>
<Relationship Id="rId156" Type="http://schemas.openxmlformats.org/officeDocument/2006/relationships/hyperlink" Target="https://doi.org/10.1002/ped4.12166" TargetMode="External"/>
<Relationship Id="rId157" Type="http://schemas.openxmlformats.org/officeDocument/2006/relationships/hyperlink" Target="https://doi.org/10.1186/s12967-020-02540-4" TargetMode="External"/>
<Relationship Id="rId158" Type="http://schemas.openxmlformats.org/officeDocument/2006/relationships/hyperlink" Target="https://doi.org/10.1016/j.jclinepi.2021.04.013" TargetMode="External"/>
<Relationship Id="rId159" Type="http://schemas.openxmlformats.org/officeDocument/2006/relationships/hyperlink" Target="https://doi.org/10.1002/cjs.11719" TargetMode="External"/>
<Relationship Id="rId160" Type="http://schemas.openxmlformats.org/officeDocument/2006/relationships/hyperlink" Target="https://doi.org/10.1016/j.jbusres.2021.04.070" TargetMode="External"/>
<Relationship Id="rId161" Type="http://schemas.openxmlformats.org/officeDocument/2006/relationships/hyperlink" Target="https://doi.org/10.1002/joe.22229" TargetMode="External"/>
<Relationship Id="rId162" Type="http://schemas.openxmlformats.org/officeDocument/2006/relationships/hyperlink" Target="https://doi.org/10.1136/bmj.309.6962.1128" TargetMode="External"/>
<Relationship Id="rId163" Type="http://schemas.openxmlformats.org/officeDocument/2006/relationships/hyperlink" Target="https://doi.org/10.1136/bmj.d561" TargetMode="External"/>
<Relationship Id="rId164" Type="http://schemas.openxmlformats.org/officeDocument/2006/relationships/hyperlink" Target="https://doi.org/10.1186/s12874-022-01786-4" TargetMode="External"/>
<Relationship Id="rId165" Type="http://schemas.openxmlformats.org/officeDocument/2006/relationships/hyperlink" Target="https://doi.org/10.1136/bmj.323.7321.1123" TargetMode="External"/>
<Relationship Id="rId166" Type="http://schemas.openxmlformats.org/officeDocument/2006/relationships/hyperlink" Target="https://doi.org/10.4172/2155-6180.1000334" TargetMode="External"/>
<Relationship Id="rId167" Type="http://schemas.openxmlformats.org/officeDocument/2006/relationships/hyperlink" Target="https://doi.org/10.1002/sim.9592" TargetMode="External"/>
<Relationship Id="rId168" Type="http://schemas.openxmlformats.org/officeDocument/2006/relationships/hyperlink" Target="https://doi.org/10.1186/1745-6215-15-139" TargetMode="External"/>
<Relationship Id="rId169" Type="http://schemas.openxmlformats.org/officeDocument/2006/relationships/hyperlink" Target="https://doi.org/10.1136/bmj.319.7203.185" TargetMode="External"/>
<Relationship Id="rId170" Type="http://schemas.openxmlformats.org/officeDocument/2006/relationships/hyperlink" Target="https://doi.org/10.1016/s0197-2456(97)00147-5" TargetMode="External"/>
<Relationship Id="rId171" Type="http://schemas.openxmlformats.org/officeDocument/2006/relationships/hyperlink" Target="https://doi.org/10.2147/clep.s161508" TargetMode="External"/>
<Relationship Id="rId172" Type="http://schemas.openxmlformats.org/officeDocument/2006/relationships/hyperlink" Target="https://doi.org/10.1186/s12874-019-0750-8" TargetMode="External"/>
<Relationship Id="rId173" Type="http://schemas.openxmlformats.org/officeDocument/2006/relationships/hyperlink" Target="http://dx.doi.org/10.31234/osf.io/qftwg" TargetMode="External"/>
<Relationship Id="rId174" Type="http://schemas.openxmlformats.org/officeDocument/2006/relationships/hyperlink" Target="https://doi.org/10.1136/bmj.313.7060.808" TargetMode="External"/>
<Relationship Id="rId175" Type="http://schemas.openxmlformats.org/officeDocument/2006/relationships/hyperlink" Target="https://doi.org/10.1136/bmj.326.7382.219" TargetMode="External"/>
<Relationship Id="rId176" Type="http://schemas.openxmlformats.org/officeDocument/2006/relationships/hyperlink" Target="https://doi.org/10.1186/1472-6920-4-13" TargetMode="External"/>
<Relationship Id="rId177" Type="http://schemas.openxmlformats.org/officeDocument/2006/relationships/hyperlink" Target="https://doi.org/10.1136/bmj.315.7107.540" TargetMode="External"/>
<Relationship Id="rId178" Type="http://schemas.openxmlformats.org/officeDocument/2006/relationships/hyperlink" Target="https://CRAN.R-project.org/package=riskyr" TargetMode="External"/>
<Relationship Id="rId179" Type="http://schemas.openxmlformats.org/officeDocument/2006/relationships/hyperlink" Target="https://doi.org/10.1016/s2589-7500(22)00188-1" TargetMode="External"/>
<Relationship Id="rId180" Type="http://schemas.openxmlformats.org/officeDocument/2006/relationships/hyperlink" Target="https://doi.org/10.1007/s00180-021-01080-9" TargetMode="External"/>
<Relationship Id="rId181" Type="http://schemas.openxmlformats.org/officeDocument/2006/relationships/hyperlink" Target="https://doi.org/10.2307/2987937" TargetMode="External"/>
<Relationship Id="rId182" Type="http://schemas.openxmlformats.org/officeDocument/2006/relationships/hyperlink" Target="https://doi.org/10.1086/266577" TargetMode="External"/>
<Relationship Id="rId183" Type="http://schemas.openxmlformats.org/officeDocument/2006/relationships/hyperlink" Target="https://doi.org/10.1177/001316446002000104" TargetMode="External"/>
<Relationship Id="rId184" Type="http://schemas.openxmlformats.org/officeDocument/2006/relationships/hyperlink" Target="https://doi.org/10.1098/rsta.1900.0022" TargetMode="External"/>
<Relationship Id="rId185" Type="http://schemas.openxmlformats.org/officeDocument/2006/relationships/hyperlink" Target="https://doi.org/10.2307/3315487" TargetMode="External"/>
<Relationship Id="rId186" Type="http://schemas.openxmlformats.org/officeDocument/2006/relationships/hyperlink" Target="https://CRAN.R-project.org/package=psych" TargetMode="External"/>
<Relationship Id="rId187" Type="http://schemas.openxmlformats.org/officeDocument/2006/relationships/hyperlink" Target="https://doi.org/10.1016/j.jclinepi.2022.10.003" TargetMode="External"/>
<Relationship Id="rId188" Type="http://schemas.openxmlformats.org/officeDocument/2006/relationships/hyperlink" Target="https://doi.org/10.1186/1471-2288-8-79" TargetMode="External"/>
<Relationship Id="rId189" Type="http://schemas.openxmlformats.org/officeDocument/2006/relationships/hyperlink" Target="https://doi.org/10.1007/s00134-023-07163-z" TargetMode="External"/>
<Relationship Id="rId190" Type="http://schemas.openxmlformats.org/officeDocument/2006/relationships/hyperlink" Target="https://doi.org/10.1186/2046-4053-4-1" TargetMode="External"/>
<Relationship Id="rId191" Type="http://schemas.openxmlformats.org/officeDocument/2006/relationships/hyperlink" Target="https://doi.org/10.1002/cl2.1230" TargetMode="External"/>
<Relationship Id="rId192" Type="http://schemas.openxmlformats.org/officeDocument/2006/relationships/hyperlink" Target="https://doi.org/10.1002/cl2.1230" TargetMode="External"/>
<Relationship Id="rId193" Type="http://schemas.openxmlformats.org/officeDocument/2006/relationships/hyperlink" Target="https://doi.org/10.2307/1390807" TargetMode="External"/>
<Relationship Id="rId194" Type="http://schemas.openxmlformats.org/officeDocument/2006/relationships/hyperlink" Target="https://doi.org/10.1002/jae.1278" TargetMode="External"/>
<Relationship Id="rId195" Type="http://schemas.openxmlformats.org/officeDocument/2006/relationships/hyperlink" Target="https://doi.org/10.18637/jss.v088.i02" TargetMode="External"/>
<Relationship Id="rId196" Type="http://schemas.openxmlformats.org/officeDocument/2006/relationships/hyperlink" Target="https://doi.org/10.21449/ijate.661803" TargetMode="External"/>
<Relationship Id="rId197" Type="http://schemas.openxmlformats.org/officeDocument/2006/relationships/hyperlink" Target="https://CRAN.R-project.org/package=jmv" TargetMode="External"/>
<Relationship Id="rId198" Type="http://schemas.openxmlformats.org/officeDocument/2006/relationships/hyperlink" Target="https://CRAN.R-project.org/package=jmvconnect" TargetMode="External"/>
<Relationship Id="rId199" Type="http://schemas.openxmlformats.org/officeDocument/2006/relationships/hyperlink" Target="https://doi.org/10.1016/j.procs.2011.04.061" TargetMode="External"/>
<Relationship Id="rId200" Type="http://schemas.openxmlformats.org/officeDocument/2006/relationships/hyperlink" Target="https://CRAN.R-project.org/package=rmarkdown" TargetMode="External"/>
<Relationship Id="rId201" Type="http://schemas.openxmlformats.org/officeDocument/2006/relationships/hyperlink" Target="https://doi.org/10.1016/j.jmsacl.2021.09.002" TargetMode="External"/>
<Relationship Id="rId202" Type="http://schemas.openxmlformats.org/officeDocument/2006/relationships/hyperlink" Target="https://CRAN.R-project.org/package=officedown" TargetMode="External"/>
<Relationship Id="rId203" Type="http://schemas.openxmlformats.org/officeDocument/2006/relationships/hyperlink" Target="https://github.com/rstudio/bookdown" TargetMode="External"/>
<Relationship Id="rId204" Type="http://schemas.openxmlformats.org/officeDocument/2006/relationships/hyperlink" Target="https://doi.org/10.1371/journal.pmed.1001747" TargetMode="External"/>
<Relationship Id="rId205" Type="http://schemas.openxmlformats.org/officeDocument/2006/relationships/hyperlink" Target="https://CRAN.R-project.org/package=projects" TargetMode="External"/>
<Relationship Id="rId206" Type="http://schemas.openxmlformats.org/officeDocument/2006/relationships/hyperlink" Target="https://doi.org/10.5167/UZH-205154" TargetMode="External"/>
<Relationship Id="rId207" Type="http://schemas.openxmlformats.org/officeDocument/2006/relationships/hyperlink" Target="https://doi.org/10.1038/nn.4550" TargetMode="External"/>
<Relationship Id="rId208" Type="http://schemas.openxmlformats.org/officeDocument/2006/relationships/hyperlink" Target="https://github.com/Pakillo/grateful" TargetMode="External"/>
<Relationship Id="rId209" Type="http://schemas.openxmlformats.org/officeDocument/2006/relationships/hyperlink" Target="https://CRAN.R-project.org/package=formatR" TargetMode="External"/>
<Relationship Id="rId210" Type="http://schemas.openxmlformats.org/officeDocument/2006/relationships/hyperlink" Target="https://CRAN.R-project.org/package=styler" TargetMode="External"/>
<Relationship Id="rId211" Type="http://schemas.openxmlformats.org/officeDocument/2006/relationships/hyperlink" Target="https://doi.org/10.1177/17407745221123244" TargetMode="External"/>
<Relationship Id="rId212" Type="http://schemas.openxmlformats.org/officeDocument/2006/relationships/hyperlink" Target="https://www.R-project.org/" TargetMode="External"/>
<Relationship Id="rId213" Type="http://schemas.openxmlformats.org/officeDocument/2006/relationships/hyperlink" Target="https://CRAN.R-project.org/package=flextable" TargetMode="External"/>
<Relationship Id="rId214" Type="http://schemas.openxmlformats.org/officeDocument/2006/relationships/hyperlink" Target="https://CRAN.R-project.org/package=tiff" TargetMode="External"/>
<Relationship Id="rId215" Type="http://schemas.openxmlformats.org/officeDocument/2006/relationships/hyperlink" Target="https://doi.org/10.1371/journal.pone.0262918" TargetMode="External"/>
<Relationship Id="rId216" Type="http://schemas.openxmlformats.org/officeDocument/2006/relationships/hyperlink" Target="https://doi.org/10.1186/s13063-022-06515-2" TargetMode="External"/>
<Relationship Id="rId217" Type="http://schemas.openxmlformats.org/officeDocument/2006/relationships/hyperlink" Target="https://doi.org/10.1161/circulationaha.121.055393" TargetMode="External"/>
<Relationship Id="rId218" Type="http://schemas.openxmlformats.org/officeDocument/2006/relationships/hyperlink" Target="https://doi.org/10.1016/j.jclinepi.2021.01.008" TargetMode="External"/>
<Relationship Id="rId219" Type="http://schemas.openxmlformats.org/officeDocument/2006/relationships/hyperlink" Target="https://doi.org/10.1016/j.urology.2020.05.002" TargetMode="External"/>
<Relationship Id="rId220" Type="http://schemas.openxmlformats.org/officeDocument/2006/relationships/hyperlink" Target="https://doi.org/10.1097/ju.0000000000000001" TargetMode="External"/>
<Relationship Id="rId221" Type="http://schemas.openxmlformats.org/officeDocument/2006/relationships/hyperlink" Target="https://doi.org/10.1001/jama.2017.18556" TargetMode="External"/>
<Relationship Id="rId222" Type="http://schemas.openxmlformats.org/officeDocument/2006/relationships/hyperlink" Target="https://doi.org/10.1016/j.ijnurstu.2014.09.006" TargetMode="External"/>
<Relationship Id="rId223" Type="http://schemas.openxmlformats.org/officeDocument/2006/relationships/hyperlink" Target="https://doi.org/10.1371/journal.pbio.1002128" TargetMode="External"/>
<Relationship Id="rId224" Type="http://schemas.openxmlformats.org/officeDocument/2006/relationships/hyperlink" Target="https://doi.org/10.1002/sim.6265" TargetMode="External"/>
<Relationship Id="rId225" Type="http://schemas.openxmlformats.org/officeDocument/2006/relationships/hyperlink" Target="https://doi.org/10.1136/bmj.a2201" TargetMode="External"/>
<Relationship Id="rId226" Type="http://schemas.openxmlformats.org/officeDocument/2006/relationships/hyperlink" Target="https://doi.org/10.1111/j.1464-5491.2004.01443.x" TargetMode="External"/>
<Relationship Id="rId227" Type="http://schemas.openxmlformats.org/officeDocument/2006/relationships/hyperlink" Target="https://doi.org/10.1136/bjsports-2020-103652" TargetMode="External"/>
<Relationship Id="rId228" Type="http://schemas.openxmlformats.org/officeDocument/2006/relationships/hyperlink" Target="https://doi.org/10.1111/jcpt.13102" TargetMode="External"/>
<Relationship Id="rId229"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57,133,134</a:t>
                </a:r>
              </a:p>
              <a:p>
                <a:pPr lvl="0"/>
                <a:r>
                  <a:rPr/>
                  <a:t>Valores de correlação positivos representam uma relação direta entre as variáveis, tal que valores maiores de uma variável estão associados a valores maiores de outra variável.</a:t>
                </a:r>
                <a:r>
                  <a:rPr baseline="30000"/>
                  <a:t>133,134</a:t>
                </a:r>
              </a:p>
              <a:p>
                <a:pPr lvl="0"/>
                <a:r>
                  <a:rPr/>
                  <a:t>Valores de correlação negativos representam uma relação indireta (ou inversa) entre as variáveis, tal que valores maiores (menores) de uma variável estão associados a valores maiores (menores) de outra variável.</a:t>
                </a:r>
                <a:r>
                  <a:rPr baseline="30000"/>
                  <a:t>133,134</a:t>
                </a:r>
              </a:p>
              <a:p>
                <a:pPr lvl="0"/>
                <a:r>
                  <a:rPr/>
                  <a:t>Valores de correlação próximos de </a:t>
                </a:r>
                <a14:m>
                  <m:oMath xmlns:m="http://schemas.openxmlformats.org/officeDocument/2006/math">
                    <m:r>
                      <m:t>0</m:t>
                    </m:r>
                  </m:oMath>
                </a14:m>
                <a:r>
                  <a:rPr/>
                  <a:t> representam a inexistência de relação entre as variáveis.</a:t>
                </a:r>
                <a:r>
                  <a:rPr baseline="30000"/>
                  <a:t>133,134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133</a:t>
                </a:r>
              </a:p>
              <a:p>
                <a:pPr lvl="0"/>
                <a:r>
                  <a:rPr/>
                  <a:t>Tamanhos de efeito grande (ou qualquer outro) não representam necessariamente uma relação de concordância ou confiabilidade entre as variáveis.</a:t>
                </a:r>
                <a:r>
                  <a:rPr baseline="30000"/>
                  <a:t>133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133,134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133,134</a:t>
                </a:r>
              </a:p>
              <a:p>
                <a:pPr lvl="1"/>
                <a:r>
                  <a:rPr/>
                  <a:t>Tipo: paramétrico.</a:t>
                </a:r>
                <a:r>
                  <a:rPr baseline="30000"/>
                  <a:t>133,134</a:t>
                </a:r>
              </a:p>
              <a:p>
                <a:pPr lvl="1"/>
                <a:r>
                  <a:rPr/>
                  <a:t>Hipóteses:</a:t>
                </a:r>
                <a:r>
                  <a:rPr baseline="30000"/>
                  <a:t>134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133,134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133</a:t>
                </a:r>
              </a:p>
              <a:p>
                <a:pPr lvl="1"/>
                <a:r>
                  <a:rPr/>
                  <a:t>Tipo: paramétrico.</a:t>
                </a:r>
                <a:r>
                  <a:rPr baseline="30000"/>
                  <a:t>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133,134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133,134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133,134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135,136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136</a:t>
                </a:r>
              </a:p>
              <a:p>
                <a:pPr lvl="1"/>
                <a:r>
                  <a:rPr/>
                  <a:t>Tipo: não paramétrico.</a:t>
                </a:r>
                <a:r>
                  <a:rPr baseline="30000"/>
                  <a:t>135,136</a:t>
                </a:r>
              </a:p>
              <a:p>
                <a:pPr lvl="1"/>
                <a:r>
                  <a:rPr/>
                  <a:t>Suposições:</a:t>
                </a:r>
                <a:r>
                  <a:rPr baseline="30000"/>
                  <a:t>135,136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135,136</a:t>
                </a:r>
              </a:p>
              <a:p>
                <a:pPr lvl="1"/>
                <a:r>
                  <a:rPr/>
                  <a:t>O teste exato de Fisher avalia a hipótese nula de independência aplicando a distribuição hipergeométrica dos números nas células da tabela.</a:t>
                </a:r>
                <a:r>
                  <a:rPr baseline="30000"/>
                  <a:t>136</a:t>
                </a:r>
              </a:p>
              <a:p>
                <a:pPr lvl="1"/>
                <a:r>
                  <a:rPr/>
                  <a:t>Hipóteses:</a:t>
                </a:r>
                <a:r>
                  <a:rPr baseline="30000"/>
                  <a:t>135,136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133,134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133,134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133,134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114</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139</a:t>
            </a:r>
          </a:p>
          <a:p>
            <a:pPr lvl="0"/>
            <a:r>
              <a:rPr/>
              <a:t>Variáveis categóricas nominais, com 2 ou mais níveis, devem ser subdivididas em variáveis fictícias dicotômicas para ser usada em modelos de regressão.</a:t>
            </a:r>
            <a:r>
              <a:rPr baseline="30000"/>
              <a:t>140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140</a:t>
            </a:r>
          </a:p>
          <a:p>
            <a:pPr lvl="0" indent="0" marL="0">
              <a:buNone/>
            </a:pPr>
          </a:p>
          <a:p>
            <a:pPr lvl="0" indent="0" marL="0">
              <a:buNone/>
            </a:pPr>
            <a:r>
              <a:rPr/>
              <a:t>O pacote </a:t>
            </a:r>
            <a:r>
              <a:rPr i="1"/>
              <a:t>fastDummies</a:t>
            </a:r>
            <a:r>
              <a:rPr baseline="30000"/>
              <a:t>141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142</a:t>
            </a:r>
          </a:p>
          <a:p>
            <a:pPr lvl="0"/>
            <a:r>
              <a:rPr/>
              <a:t>A análise multivariável (ou múltiplo) consiste em modelos estatísticos com 1 variável dependente (desfecho) e duas ou mais variáveis independentes.</a:t>
            </a:r>
            <a:r>
              <a:rPr baseline="30000"/>
              <a:t>142</a:t>
            </a:r>
          </a:p>
          <a:p>
            <a:pPr lvl="0"/>
            <a:r>
              <a:rPr/>
              <a:t>A análise multivariada consiste em modelos estatísticos com 2 ou mais variáveis dependente (desfechos) e duas ou mais variáveis independentes.</a:t>
            </a:r>
            <a:r>
              <a:rPr baseline="30000"/>
              <a:t>142</a:t>
            </a:r>
          </a:p>
          <a:p>
            <a:pPr lvl="0" indent="0" marL="0">
              <a:buNone/>
            </a:pPr>
          </a:p>
          <a:p>
            <a:pPr lvl="0" indent="0" marL="0">
              <a:buNone/>
            </a:pPr>
            <a:r>
              <a:rPr/>
              <a:t>O pacote </a:t>
            </a:r>
            <a:r>
              <a:rPr i="1"/>
              <a:t>modelsummary</a:t>
            </a:r>
            <a:r>
              <a:rPr baseline="30000"/>
              <a:t>143</a:t>
            </a:r>
            <a:r>
              <a:rPr/>
              <a:t> fornece as funções </a:t>
            </a:r>
            <a:r>
              <a:rPr i="1">
                <a:hlinkClick r:id="rId3"/>
              </a:rPr>
              <a:t>modelsummary</a:t>
            </a:r>
            <a:r>
              <a:rPr/>
              <a:t> e </a:t>
            </a:r>
            <a:r>
              <a:rPr i="1">
                <a:hlinkClick r:id="rId4"/>
              </a:rPr>
              <a:t>modelplot</a:t>
            </a:r>
            <a:r>
              <a:rPr/>
              <a:t> para gerar tabelas e gráficos de coeficientes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144</a:t>
            </a:r>
          </a:p>
          <a:p>
            <a:pPr lvl="0" indent="0" marL="0">
              <a:buNone/>
            </a:pPr>
          </a:p>
          <a:p>
            <a:pPr lvl="0" indent="0" marL="0">
              <a:spcBef>
                <a:spcPts val="3000"/>
              </a:spcBef>
              <a:buNone/>
            </a:pPr>
            <a:r>
              <a:rPr b="1"/>
              <a:t>O que é efeito de modificação?</a:t>
            </a:r>
          </a:p>
          <a:p>
            <a:pPr lvl="0"/>
            <a:r>
              <a:rPr/>
              <a:t>.</a:t>
            </a:r>
            <a:r>
              <a:rPr baseline="30000"/>
              <a:t>144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145</a:t>
            </a:r>
          </a:p>
          <a:p>
            <a:pPr lvl="0"/>
            <a:r>
              <a:rPr/>
              <a:t>.</a:t>
            </a:r>
            <a:r>
              <a:rPr baseline="30000"/>
              <a:t>144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de mediação?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144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140</a:t>
                </a:r>
              </a:p>
              <a:p>
                <a:pPr lvl="0"/>
                <a:r>
                  <a:rPr/>
                  <a:t>Nenhum método de regressão gradual garante a seleção ótima de variáveis de um banco de dados.</a:t>
                </a:r>
                <a:r>
                  <a:rPr baseline="30000"/>
                  <a:t>140</a:t>
                </a:r>
              </a:p>
              <a:p>
                <a:pPr lvl="0"/>
                <a:r>
                  <a:rPr/>
                  <a:t>As regras de término da regressão baseadas em p-valor tendem a ser arbitrárias.</a:t>
                </a:r>
                <a:r>
                  <a:rPr baseline="30000"/>
                  <a:t>140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149–158</a:t>
            </a:r>
          </a:p>
          <a:p>
            <a:pPr lvl="0"/>
            <a:r>
              <a:rPr i="1"/>
              <a:t>Estudos básicos</a:t>
            </a:r>
            <a:r>
              <a:rPr baseline="30000"/>
              <a:t>150,155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156,158</a:t>
            </a:r>
          </a:p>
          <a:p>
            <a:pPr lvl="0"/>
            <a:r>
              <a:rPr i="1"/>
              <a:t>Estudos observacionais</a:t>
            </a:r>
            <a:r>
              <a:rPr baseline="30000"/>
              <a:t>150,155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154,157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151,153</a:t>
            </a:r>
          </a:p>
          <a:p>
            <a:pPr lvl="1"/>
            <a:r>
              <a:rPr/>
              <a:t>Validade</a:t>
            </a:r>
          </a:p>
          <a:p>
            <a:pPr lvl="1"/>
            <a:r>
              <a:rPr/>
              <a:t>Confiabilidade</a:t>
            </a:r>
          </a:p>
          <a:p>
            <a:pPr lvl="1"/>
            <a:r>
              <a:rPr/>
              <a:t>Concordância</a:t>
            </a:r>
          </a:p>
          <a:p>
            <a:pPr lvl="0"/>
            <a:r>
              <a:rPr i="1"/>
              <a:t>Estudos quase-experimentais</a:t>
            </a:r>
            <a:r>
              <a:rPr baseline="30000"/>
              <a:t>152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150,155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159,160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161</a:t>
            </a:r>
          </a:p>
          <a:p>
            <a:pPr lvl="0"/>
            <a:r>
              <a:rPr/>
              <a:t>As variáveis escolhidas para pareamento devem ter relação com as variáveis de desfecho, mas não são de interesse elas mesmas.</a:t>
            </a:r>
            <a:r>
              <a:rPr baseline="30000"/>
              <a:t>161</a:t>
            </a:r>
          </a:p>
          <a:p>
            <a:pPr lvl="0"/>
            <a:r>
              <a:rPr/>
              <a:t>O ajuste por pareamento deve ser incluído nas análises estatísticas mesmo que as variáveis de pareamento não sejam consideradas prognósticas ou confundidores na amostra estudada.</a:t>
            </a:r>
            <a:r>
              <a:rPr baseline="30000"/>
              <a:t>161</a:t>
            </a:r>
          </a:p>
          <a:p>
            <a:pPr lvl="0"/>
            <a:r>
              <a:rPr/>
              <a:t>A ausência de evidência estatística de diferença entre grupos não é considerada pareamento.</a:t>
            </a:r>
            <a:r>
              <a:rPr baseline="30000"/>
              <a:t>161</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162</a:t>
            </a:r>
          </a:p>
          <a:p>
            <a:pPr lvl="0"/>
            <a:r>
              <a:rPr/>
              <a:t>Quanto à unidade de alocação:</a:t>
            </a:r>
            <a:r>
              <a:rPr baseline="30000"/>
              <a:t>163</a:t>
            </a:r>
          </a:p>
          <a:p>
            <a:pPr lvl="1"/>
            <a:r>
              <a:rPr/>
              <a:t>Individual</a:t>
            </a:r>
          </a:p>
          <a:p>
            <a:pPr lvl="1"/>
            <a:r>
              <a:rPr/>
              <a:t>Agrupado</a:t>
            </a:r>
          </a:p>
          <a:p>
            <a:pPr lvl="0"/>
            <a:r>
              <a:rPr/>
              <a:t>Quanto ao número de braços:</a:t>
            </a:r>
            <a:r>
              <a:rPr baseline="30000"/>
              <a:t>163</a:t>
            </a:r>
          </a:p>
          <a:p>
            <a:pPr lvl="1"/>
            <a:r>
              <a:rPr/>
              <a:t>Único*</a:t>
            </a:r>
          </a:p>
          <a:p>
            <a:pPr lvl="1"/>
            <a:r>
              <a:rPr/>
              <a:t>Múltiplos</a:t>
            </a:r>
          </a:p>
          <a:p>
            <a:pPr lvl="0"/>
            <a:r>
              <a:rPr/>
              <a:t>Quanto ao número de centros:</a:t>
            </a:r>
            <a:r>
              <a:rPr baseline="30000"/>
              <a:t>163</a:t>
            </a:r>
          </a:p>
          <a:p>
            <a:pPr lvl="1"/>
            <a:r>
              <a:rPr/>
              <a:t>Único</a:t>
            </a:r>
          </a:p>
          <a:p>
            <a:pPr lvl="1"/>
            <a:r>
              <a:rPr/>
              <a:t>Múltiplos</a:t>
            </a:r>
          </a:p>
          <a:p>
            <a:pPr lvl="0"/>
            <a:r>
              <a:rPr/>
              <a:t>Quanto ao cegamento:</a:t>
            </a:r>
            <a:r>
              <a:rPr baseline="30000"/>
              <a:t>163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165</a:t>
            </a:r>
          </a:p>
          <a:p>
            <a:pPr lvl="0"/>
            <a:r>
              <a:rPr/>
              <a:t>Análise de variância (ANOVA) e modelos lineares mistos (MLM) são outras opções de métodos, embora apresentem maior variância, menor poder, e cobertura nominal comparados à ANCOVA.</a:t>
            </a:r>
            <a:r>
              <a:rPr baseline="30000"/>
              <a:t>165</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38,166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167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167</a:t>
            </a:r>
          </a:p>
          <a:p>
            <a:pPr lvl="0"/>
            <a:r>
              <a:rPr/>
              <a:t>Incluir outras variáveis medidas na linha de base, com potencial para serem desbalanceadas entre grupos após a aleatorização, diminui a chance de afetar as estimativas de efeito dos tratamentos.</a:t>
            </a:r>
            <a:r>
              <a:rPr baseline="30000"/>
              <a:t>167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170</a:t>
            </a:r>
          </a:p>
          <a:p>
            <a:pPr lvl="0"/>
            <a:r>
              <a:rPr/>
              <a:t>A interpretação isolada do p-valor da comparação entre grupos na linha de base não permite identificar as razões para eventuais diferenças.</a:t>
            </a:r>
            <a:r>
              <a:rPr baseline="30000"/>
              <a:t>170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171</a:t>
            </a:r>
          </a:p>
          <a:p>
            <a:pPr lvl="0"/>
            <a:r>
              <a:rPr/>
              <a:t>Em ensaios clínicos aleatorizados, a comparação de (co)variáveis na linha de base é usada para avaliar se aleatorização foi ‘bem sucedida’.</a:t>
            </a:r>
            <a:r>
              <a:rPr baseline="30000"/>
              <a:t>171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95,170</a:t>
            </a:r>
          </a:p>
          <a:p>
            <a:pPr lvl="0"/>
            <a:r>
              <a:rPr/>
              <a:t>Viés.</a:t>
            </a:r>
            <a:r>
              <a:rPr baseline="30000"/>
              <a:t>95,170</a:t>
            </a:r>
          </a:p>
          <a:p>
            <a:pPr lvl="0"/>
            <a:r>
              <a:rPr/>
              <a:t>Tamanho da amostra.</a:t>
            </a:r>
            <a:r>
              <a:rPr baseline="30000"/>
              <a:t>95,170</a:t>
            </a:r>
          </a:p>
          <a:p>
            <a:pPr lvl="0"/>
            <a:r>
              <a:rPr/>
              <a:t>Má conduta científica.</a:t>
            </a:r>
            <a:r>
              <a:rPr baseline="30000"/>
              <a:t>95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168</a:t>
            </a:r>
          </a:p>
          <a:p>
            <a:pPr lvl="0"/>
            <a:r>
              <a:rPr/>
              <a:t>Na fase de análise: inclua as variáveis prognósticas nos modelos para ajuste.</a:t>
            </a:r>
            <a:r>
              <a:rPr baseline="30000"/>
              <a:t>168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162</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162</a:t>
            </a:r>
          </a:p>
          <a:p>
            <a:pPr lvl="0"/>
            <a:r>
              <a:rPr/>
              <a:t>A comparação de subgrupos por meio de testes de significância de hipótese nula separados é enganosa por não testar (comparar) diretamente os tamanhos dos efeitos dos tratamentos.</a:t>
            </a:r>
            <a:r>
              <a:rPr baseline="30000"/>
              <a:t>173</a:t>
            </a:r>
          </a:p>
          <a:p>
            <a:pPr lvl="0"/>
            <a:r>
              <a:rPr/>
              <a:t>.</a:t>
            </a:r>
            <a:r>
              <a:rPr baseline="30000"/>
              <a:t>144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145</a:t>
            </a:r>
          </a:p>
          <a:p>
            <a:pPr lvl="0"/>
            <a:r>
              <a:rPr/>
              <a:t>A interação entre duas (ou mais) variáveis pode ser utilizada para comparar efeitos do tratamento em subgrupos de ensaios clínicos.</a:t>
            </a:r>
            <a:r>
              <a:rPr baseline="30000"/>
              <a:t>174</a:t>
            </a:r>
          </a:p>
          <a:p>
            <a:pPr lvl="0"/>
            <a:r>
              <a:rPr/>
              <a:t>O poder estatístico para detectar efeitos de interação é limitado.</a:t>
            </a:r>
            <a:r>
              <a:rPr baseline="30000"/>
              <a:t>174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176</a:t>
                </a:r>
              </a:p>
              <a:p>
                <a:pPr lvl="0"/>
                <a:r>
                  <a:rPr/>
                  <a:t>Falso-negativo (</a:t>
                </a:r>
                <a14:m>
                  <m:oMath xmlns:m="http://schemas.openxmlformats.org/officeDocument/2006/math">
                    <m:r>
                      <m:t>F</m:t>
                    </m:r>
                    <m:r>
                      <m:t>N</m:t>
                    </m:r>
                  </m:oMath>
                </a14:m>
                <a:r>
                  <a:rPr/>
                  <a:t>): caso com a condição presente e erroneamente identificado como ausente.</a:t>
                </a:r>
                <a:r>
                  <a:rPr baseline="30000"/>
                  <a:t>176</a:t>
                </a:r>
              </a:p>
              <a:p>
                <a:pPr lvl="0"/>
                <a:r>
                  <a:rPr/>
                  <a:t>Verdadeiro-negativo (</a:t>
                </a:r>
                <a14:m>
                  <m:oMath xmlns:m="http://schemas.openxmlformats.org/officeDocument/2006/math">
                    <m:r>
                      <m:t>V</m:t>
                    </m:r>
                    <m:r>
                      <m:t>N</m:t>
                    </m:r>
                  </m:oMath>
                </a14:m>
                <a:r>
                  <a:rPr/>
                  <a:t>): controle sem a condição presente e corretamente identificados como tal.</a:t>
                </a:r>
                <a:r>
                  <a:rPr baseline="30000"/>
                  <a:t>176</a:t>
                </a:r>
              </a:p>
              <a:p>
                <a:pPr lvl="0"/>
                <a:r>
                  <a:rPr/>
                  <a:t>Falso-positivo (</a:t>
                </a:r>
                <a14:m>
                  <m:oMath xmlns:m="http://schemas.openxmlformats.org/officeDocument/2006/math">
                    <m:r>
                      <m:t>F</m:t>
                    </m:r>
                    <m:r>
                      <m:t>P</m:t>
                    </m:r>
                  </m:oMath>
                </a14:m>
                <a:r>
                  <a:rPr/>
                  <a:t>): controle sem a condição presente e erroneamente identificado como presente.</a:t>
                </a:r>
                <a:r>
                  <a:rPr baseline="30000"/>
                  <a:t>176</a:t>
                </a:r>
              </a:p>
              <a:p>
                <a:pPr lvl="0" indent="0" marL="0">
                  <a:buNone/>
                </a:pPr>
              </a:p>
              <a:p>
                <a:pPr lvl="0" indent="0" marL="0">
                  <a:buNone/>
                </a:pPr>
              </a:p>
              <a:p>
                <a:pPr lvl="0"/>
                <a:r>
                  <a:rPr/>
                  <a:t>Tabelas de confusão também podem ser visualizadas em formato de árvores de frequência.</a:t>
                </a:r>
                <a:r>
                  <a:rPr baseline="30000"/>
                  <a:t>175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177</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176</a:t>
                </a:r>
              </a:p>
              <a:p>
                <a:pPr lvl="0"/>
                <a:r>
                  <a:rPr/>
                  <a:t>Especificidade (</a:t>
                </a:r>
                <a14:m>
                  <m:oMath xmlns:m="http://schemas.openxmlformats.org/officeDocument/2006/math">
                    <m:r>
                      <m:t>E</m:t>
                    </m:r>
                    <m:r>
                      <m:t>S</m:t>
                    </m:r>
                    <m:r>
                      <m:t>P</m:t>
                    </m:r>
                  </m:oMath>
                </a14:m>
                <a:r>
                  <a:rPr/>
                  <a:t>): Proporção de verdadeiro-negativos dentre aqueles sem a condição.</a:t>
                </a:r>
                <a:r>
                  <a:rPr baseline="30000"/>
                  <a:t>176</a:t>
                </a:r>
              </a:p>
              <a:p>
                <a:pPr lvl="0"/>
                <a:r>
                  <a:rPr/>
                  <a:t>Acurácia (</a:t>
                </a:r>
                <a14:m>
                  <m:oMath xmlns:m="http://schemas.openxmlformats.org/officeDocument/2006/math">
                    <m:r>
                      <m:t>A</m:t>
                    </m:r>
                    <m:r>
                      <m:t>C</m:t>
                    </m:r>
                    <m:r>
                      <m:t>U</m:t>
                    </m:r>
                  </m:oMath>
                </a14:m>
                <a:r>
                  <a:rPr/>
                  <a:t>): Proporção de casos e controle corretamente identificados.</a:t>
                </a:r>
                <a:r>
                  <a:rPr baseline="30000"/>
                  <a:t>176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176</a:t>
                </a:r>
              </a:p>
              <a:p>
                <a:pPr lvl="0"/>
                <a:r>
                  <a:rPr/>
                  <a:t>Razão de verossimilhança (</a:t>
                </a:r>
                <a14:m>
                  <m:oMath xmlns:m="http://schemas.openxmlformats.org/officeDocument/2006/math">
                    <m:r>
                      <m:t>R</m:t>
                    </m:r>
                    <m:r>
                      <m:t>V</m:t>
                    </m:r>
                  </m:oMath>
                </a14:m>
                <a:r>
                  <a:rPr/>
                  <a:t>).</a:t>
                </a:r>
                <a:r>
                  <a:rPr baseline="30000"/>
                  <a:t>176</a:t>
                </a:r>
              </a:p>
              <a:p>
                <a:pPr lvl="0" indent="0" marL="0">
                  <a:buNone/>
                </a:pPr>
              </a:p>
              <a:p>
                <a:pPr lvl="0" indent="0" marL="0">
                  <a:buNone/>
                </a:pPr>
              </a:p>
              <a:p>
                <a:pPr lvl="0" indent="0" marL="0">
                  <a:buNone/>
                </a:pPr>
                <a:r>
                  <a:rPr/>
                  <a:t>O pacote </a:t>
                </a:r>
                <a:r>
                  <a:rPr i="1"/>
                  <a:t>riskyr</a:t>
                </a:r>
                <a:r>
                  <a:rPr baseline="30000"/>
                  <a:t>177</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178</a:t>
                </a:r>
              </a:p>
              <a:p>
                <a:pPr lvl="0" indent="0" marL="0">
                  <a:buNone/>
                </a:pPr>
              </a:p>
              <a:p>
                <a:pPr lvl="0" indent="0" marL="0">
                  <a:buNone/>
                </a:pPr>
                <a:r>
                  <a:rPr/>
                  <a:t>O pacote </a:t>
                </a:r>
                <a:r>
                  <a:rPr i="1"/>
                  <a:t>proc</a:t>
                </a:r>
                <a:r>
                  <a:rPr baseline="30000"/>
                  <a:t>179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178</a:t>
                </a:r>
              </a:p>
              <a:p>
                <a:pPr lvl="0"/>
                <a:r>
                  <a:rPr/>
                  <a:t>As interpretações qualitativas (isto é: pobre/fraca/baixa, moderada/razoável/aceitável, boa ou muito boa/alta/excelente) dos valores de área sob a curva são arbitrários e não devem ser considerados isoladamente.</a:t>
                </a:r>
                <a:r>
                  <a:rPr baseline="30000"/>
                  <a:t>178</a:t>
                </a:r>
              </a:p>
              <a:p>
                <a:pPr lvl="0"/>
                <a:r>
                  <a:rPr/>
                  <a:t>Modelos de classificação com valores altos de área sob a curva podem ser enganosos se os valores preditos por esses modelos não estiverem adequadamente calibrados.</a:t>
                </a:r>
                <a:r>
                  <a:rPr baseline="30000"/>
                  <a:t>178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176</a:t>
            </a:r>
          </a:p>
          <a:p>
            <a:pPr lvl="0"/>
            <a:r>
              <a:rPr/>
              <a:t>As probabilidades pontuais estimadas que caracterizam o desempenho diagnóstico do novo teste são altas e adequadas para sua aplicação clínica.</a:t>
            </a:r>
            <a:r>
              <a:rPr baseline="30000"/>
              <a:t>176</a:t>
            </a:r>
          </a:p>
          <a:p>
            <a:pPr lvl="0"/>
            <a:r>
              <a:rPr/>
              <a:t>Os intervalos de confiança estimados para as probabilidades do novo teste são estreitos e adequadas para sua aplicação clínica.</a:t>
            </a:r>
            <a:r>
              <a:rPr baseline="30000"/>
              <a:t>176</a:t>
            </a:r>
          </a:p>
          <a:p>
            <a:pPr lvl="0"/>
            <a:r>
              <a:rPr/>
              <a:t>O novo teste possui adequada confiabilidade intra/inter examinadores.</a:t>
            </a:r>
            <a:r>
              <a:rPr baseline="30000"/>
              <a:t>176</a:t>
            </a:r>
          </a:p>
          <a:p>
            <a:pPr lvl="0"/>
            <a:r>
              <a:rPr/>
              <a:t>O estudo de validação incluiu um espectro adequado da amostra.</a:t>
            </a:r>
            <a:r>
              <a:rPr baseline="30000"/>
              <a:t>176</a:t>
            </a:r>
          </a:p>
          <a:p>
            <a:pPr lvl="0"/>
            <a:r>
              <a:rPr/>
              <a:t>Todos os participantes realizaram ambos o novo teste e o padrão-ouro no estudo de validação.</a:t>
            </a:r>
            <a:r>
              <a:rPr baseline="30000"/>
              <a:t>176</a:t>
            </a:r>
          </a:p>
          <a:p>
            <a:pPr lvl="0"/>
            <a:r>
              <a:rPr/>
              <a:t>Os examinadores do novo teste estavam cegados para o resultado do teste padrão-ouro.</a:t>
            </a:r>
            <a:r>
              <a:rPr baseline="30000"/>
              <a:t>176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181</a:t>
            </a:r>
          </a:p>
          <a:p>
            <a:pPr lvl="0"/>
            <a:r>
              <a:rPr/>
              <a:t>Os diferentes métodos medem a mesma coisa em média?</a:t>
            </a:r>
            <a:r>
              <a:rPr baseline="30000"/>
              <a:t>181</a:t>
            </a:r>
          </a:p>
          <a:p>
            <a:pPr lvl="0"/>
            <a:r>
              <a:rPr/>
              <a:t>Existe viés entre as medidas de diferentes métodos (isto é, medem a mesma coisa em média)?</a:t>
            </a:r>
            <a:r>
              <a:rPr baseline="30000"/>
              <a:t>181</a:t>
            </a:r>
          </a:p>
          <a:p>
            <a:pPr lvl="0"/>
            <a:r>
              <a:rPr/>
              <a:t>Um método pode substituir o outro?</a:t>
            </a:r>
            <a:r>
              <a:rPr baseline="30000"/>
              <a:t>181</a:t>
            </a:r>
          </a:p>
          <a:p>
            <a:pPr lvl="0" indent="0" marL="0">
              <a:buNone/>
            </a:pPr>
          </a:p>
          <a:p>
            <a:pPr lvl="0" indent="0" marL="0">
              <a:spcBef>
                <a:spcPts val="3000"/>
              </a:spcBef>
              <a:buNone/>
            </a:pPr>
            <a:r>
              <a:rPr b="1"/>
              <a:t>Quais fontes de variabilidade são comumente investigadas?</a:t>
            </a:r>
          </a:p>
          <a:p>
            <a:pPr lvl="0"/>
            <a:r>
              <a:rPr/>
              <a:t>Intra/Entre sujeitos.</a:t>
            </a:r>
            <a:r>
              <a:rPr baseline="30000"/>
              <a:t>181</a:t>
            </a:r>
          </a:p>
          <a:p>
            <a:pPr lvl="0"/>
            <a:r>
              <a:rPr/>
              <a:t>Intra/Entre repetições.</a:t>
            </a:r>
            <a:r>
              <a:rPr baseline="30000"/>
              <a:t>181</a:t>
            </a:r>
          </a:p>
          <a:p>
            <a:pPr lvl="0"/>
            <a:r>
              <a:rPr/>
              <a:t>Intra/Entre observadores.</a:t>
            </a:r>
            <a:r>
              <a:rPr baseline="30000"/>
              <a:t>181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182,183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184,185</a:t>
                </a:r>
              </a:p>
              <a:p>
                <a:pPr lvl="0" indent="0" marL="0">
                  <a:buNone/>
                </a:pPr>
              </a:p>
              <a:p>
                <a:pPr lvl="0" indent="0" marL="0">
                  <a:buNone/>
                </a:pPr>
                <a:r>
                  <a:rPr/>
                  <a:t>O pacote </a:t>
                </a:r>
                <a:r>
                  <a:rPr i="1"/>
                  <a:t>psych</a:t>
                </a:r>
                <a:r>
                  <a:rPr baseline="30000"/>
                  <a:t>186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185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185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185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185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182,183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181</a:t>
                </a:r>
              </a:p>
              <a:p>
                <a:pPr lvl="0"/>
                <a:r>
                  <a:rPr/>
                  <a:t>Gráfico de limites de concordância (média dos testes vs. diferença entre testes) com a reta de regressão do viés e respectivo intervalo de confiança.</a:t>
                </a:r>
                <a:r>
                  <a:rPr baseline="30000"/>
                  <a:t>181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181</a:t>
                </a:r>
              </a:p>
              <a:p>
                <a:pPr lvl="0" indent="0" marL="0">
                  <a:buNone/>
                </a:pPr>
              </a:p>
              <a:p>
                <a:pPr lvl="0" indent="0" marL="0">
                  <a:spcBef>
                    <a:spcPts val="3000"/>
                  </a:spcBef>
                  <a:buNone/>
                </a:pPr>
                <a:r>
                  <a:rPr b="1"/>
                  <a:t>Quais métodos são adequados para modelagem de concordância?</a:t>
                </a:r>
              </a:p>
              <a:p>
                <a:pPr lvl="0"/>
                <a:r>
                  <a:rPr/>
                  <a:t>Modelo log-linear.</a:t>
                </a:r>
                <a:r>
                  <a:rPr baseline="30000"/>
                  <a:t>185</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187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187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187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187,188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187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188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189</a:t>
                </a:r>
              </a:p>
              <a:p>
                <a:pPr lvl="0" indent="0" marL="0">
                  <a:buNone/>
                </a:pPr>
              </a:p>
              <a:p>
                <a:pPr lvl="0" indent="0" marL="0">
                  <a:buNone/>
                </a:pPr>
                <a:r>
                  <a:rPr/>
                  <a:t>O pacote </a:t>
                </a:r>
                <a:r>
                  <a:rPr i="1"/>
                  <a:t>metagear</a:t>
                </a:r>
                <a:r>
                  <a:rPr baseline="30000"/>
                  <a:t>190</a:t>
                </a:r>
                <a:r>
                  <a:rPr/>
                  <a:t> fornece funções para condução e análise de revisões sistemáticas.</a:t>
                </a:r>
              </a:p>
              <a:p>
                <a:pPr lvl="0" indent="0" marL="0">
                  <a:buNone/>
                </a:pPr>
              </a:p>
              <a:p>
                <a:pPr lvl="0" indent="0" marL="0">
                  <a:buNone/>
                </a:pPr>
                <a:r>
                  <a:rPr/>
                  <a:t>O pacote </a:t>
                </a:r>
                <a:r>
                  <a:rPr i="1"/>
                  <a:t>metagear</a:t>
                </a:r>
                <a:r>
                  <a:rPr baseline="30000"/>
                  <a:t>190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191</a:t>
                </a:r>
                <a:r>
                  <a:rPr/>
                  <a:t>.</a:t>
                </a:r>
              </a:p>
              <a:p>
                <a:pPr lvl="0" indent="0" marL="0">
                  <a:buNone/>
                </a:pPr>
              </a:p>
              <a:p>
                <a:pPr lvl="0" indent="0" marL="0">
                  <a:buNone/>
                </a:pPr>
                <a:r>
                  <a:rPr/>
                  <a:t>O pacote </a:t>
                </a:r>
                <a:r>
                  <a:rPr i="1"/>
                  <a:t>PRISMA2020</a:t>
                </a:r>
                <a:r>
                  <a:rPr baseline="30000"/>
                  <a:t>192,193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194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196</a:t>
            </a:r>
          </a:p>
          <a:p>
            <a:pPr lvl="0"/>
            <a:r>
              <a:rPr>
                <a:hlinkClick r:id="rId6"/>
              </a:rPr>
              <a:t>jamovi</a:t>
            </a:r>
            <a:r>
              <a:rPr/>
              <a:t>.</a:t>
            </a:r>
            <a:r>
              <a:rPr baseline="30000"/>
              <a:t>197</a:t>
            </a:r>
          </a:p>
          <a:p>
            <a:pPr lvl="0" indent="0" marL="0">
              <a:buNone/>
            </a:pPr>
          </a:p>
          <a:p>
            <a:pPr lvl="0" indent="0" marL="0">
              <a:buNone/>
            </a:pPr>
            <a:r>
              <a:rPr/>
              <a:t>Os pacotes </a:t>
            </a:r>
            <a:r>
              <a:rPr i="1"/>
              <a:t>jmv</a:t>
            </a:r>
            <a:r>
              <a:rPr baseline="30000"/>
              <a:t>198</a:t>
            </a:r>
            <a:r>
              <a:rPr/>
              <a:t> e </a:t>
            </a:r>
            <a:r>
              <a:rPr i="1"/>
              <a:t>jmvconnect</a:t>
            </a:r>
            <a:r>
              <a:rPr baseline="30000"/>
              <a:t>199</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200</a:t>
            </a:r>
          </a:p>
          <a:p>
            <a:pPr lvl="0"/>
            <a:r>
              <a:rPr/>
              <a:t>O trabalho com RMarkdown</a:t>
            </a:r>
            <a:r>
              <a:rPr baseline="30000"/>
              <a:t>201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202</a:t>
            </a:r>
          </a:p>
          <a:p>
            <a:pPr lvl="0"/>
            <a:r>
              <a:rPr/>
              <a:t>O RMarkdown</a:t>
            </a:r>
            <a:r>
              <a:rPr baseline="30000"/>
              <a:t>201</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205</a:t>
            </a:r>
          </a:p>
          <a:p>
            <a:pPr lvl="0" indent="0" marL="0">
              <a:buNone/>
            </a:pPr>
          </a:p>
          <a:p>
            <a:pPr lvl="0" indent="0" marL="0">
              <a:buNone/>
            </a:pPr>
            <a:r>
              <a:rPr/>
              <a:t>O pacote </a:t>
            </a:r>
            <a:r>
              <a:rPr i="1"/>
              <a:t>projects</a:t>
            </a:r>
            <a:r>
              <a:rPr baseline="30000"/>
              <a:t>206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200</a:t>
            </a:r>
          </a:p>
          <a:p>
            <a:pPr lvl="0"/>
            <a:r>
              <a:rPr/>
              <a:t>Scripts permitem ao usuário se concentrar nas tarefas mais importantes da computação e utilizar pacotes ou bibliotecas para executar as funções mais básicas com maior eficiência.</a:t>
            </a:r>
            <a:r>
              <a:rPr baseline="30000"/>
              <a:t>200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207</a:t>
            </a:r>
          </a:p>
          <a:p>
            <a:pPr lvl="0"/>
            <a:r>
              <a:rPr/>
              <a:t>Defina os tipos de variáveis adequadamente no banco de dados.</a:t>
            </a:r>
            <a:r>
              <a:rPr baseline="30000"/>
              <a:t>207</a:t>
            </a:r>
          </a:p>
          <a:p>
            <a:pPr lvl="0"/>
            <a:r>
              <a:rPr/>
              <a:t>Defina constantes - isto é, variáveis de valor fixo - ao invés de digitar valores.</a:t>
            </a:r>
            <a:r>
              <a:rPr baseline="30000"/>
              <a:t>207</a:t>
            </a:r>
          </a:p>
          <a:p>
            <a:pPr lvl="0"/>
            <a:r>
              <a:rPr/>
              <a:t>Use e cite os pacotes disponíveis para suas análises.</a:t>
            </a:r>
            <a:r>
              <a:rPr baseline="30000"/>
              <a:t>207</a:t>
            </a:r>
          </a:p>
          <a:p>
            <a:pPr lvl="0"/>
            <a:r>
              <a:rPr/>
              <a:t>Controle as versões do script.</a:t>
            </a:r>
            <a:r>
              <a:rPr baseline="30000"/>
              <a:t>207,208</a:t>
            </a:r>
          </a:p>
          <a:p>
            <a:pPr lvl="0"/>
            <a:r>
              <a:rPr/>
              <a:t>Teste o script antes de sua utilização.</a:t>
            </a:r>
            <a:r>
              <a:rPr baseline="30000"/>
              <a:t>207</a:t>
            </a:r>
          </a:p>
          <a:p>
            <a:pPr lvl="0"/>
            <a:r>
              <a:rPr/>
              <a:t>Conduza revisão por pares do código durante a redação (digitação em dupla).</a:t>
            </a:r>
            <a:r>
              <a:rPr baseline="30000"/>
              <a:t>207</a:t>
            </a:r>
          </a:p>
          <a:p>
            <a:pPr lvl="0" indent="0" marL="0">
              <a:buNone/>
            </a:pPr>
          </a:p>
          <a:p>
            <a:pPr lvl="0" indent="0" marL="0">
              <a:buNone/>
            </a:pPr>
            <a:r>
              <a:rPr/>
              <a:t>O pacote </a:t>
            </a:r>
            <a:r>
              <a:rPr i="1"/>
              <a:t>grateful</a:t>
            </a:r>
            <a:r>
              <a:rPr baseline="30000"/>
              <a:t>209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211</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208</a:t>
            </a:r>
          </a:p>
          <a:p>
            <a:pPr lvl="0"/>
            <a:r>
              <a:rPr/>
              <a:t>Minimamente, partes importantes incluindo implementações de novos algoritmos e dados que permitam reproduzir um resultado importante.</a:t>
            </a:r>
            <a:r>
              <a:rPr baseline="30000"/>
              <a:t>208</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208</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208</a:t>
            </a:r>
          </a:p>
          <a:p>
            <a:pPr lvl="0"/>
            <a:r>
              <a:rPr/>
              <a:t>Compartilhe todos os pacotes relacionados à sua análise.</a:t>
            </a:r>
            <a:r>
              <a:rPr baseline="30000"/>
              <a:t>212</a:t>
            </a:r>
          </a:p>
          <a:p>
            <a:pPr lvl="0"/>
            <a:r>
              <a:rPr/>
              <a:t>Providencie a documentação sobre seu script (ex.: arquivo README).</a:t>
            </a:r>
            <a:r>
              <a:rPr baseline="30000"/>
              <a:t>208</a:t>
            </a:r>
          </a:p>
          <a:p>
            <a:pPr lvl="0" indent="0" marL="0">
              <a:buNone/>
            </a:pPr>
          </a:p>
          <a:p>
            <a:pPr lvl="0" indent="0" marL="0">
              <a:buNone/>
            </a:pPr>
            <a:r>
              <a:rPr/>
              <a:t>O pacote </a:t>
            </a:r>
            <a:r>
              <a:rPr i="1"/>
              <a:t>utils</a:t>
            </a:r>
            <a:r>
              <a:rPr baseline="30000"/>
              <a:t>213</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213</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214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215</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216</a:t>
            </a:r>
          </a:p>
          <a:p>
            <a:pPr lvl="0"/>
            <a:r>
              <a:rPr i="1"/>
              <a:t>Principles and recommendations for incorporating estimands into clinical study protocol templates</a:t>
            </a:r>
            <a:r>
              <a:rPr/>
              <a:t>.</a:t>
            </a:r>
            <a:r>
              <a:rPr baseline="30000"/>
              <a:t>217</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218</a:t>
            </a:r>
          </a:p>
          <a:p>
            <a:pPr lvl="0"/>
            <a:r>
              <a:rPr i="1"/>
              <a:t>Framework for the treatment and reporting of missing data in observational studies: The Treatment And Reporting of Missing data in Observational Studies framework</a:t>
            </a:r>
            <a:r>
              <a:rPr/>
              <a:t>.</a:t>
            </a:r>
            <a:r>
              <a:rPr baseline="30000"/>
              <a:t>219</a:t>
            </a:r>
          </a:p>
          <a:p>
            <a:pPr lvl="0"/>
            <a:r>
              <a:rPr i="1"/>
              <a:t>Guidelines for reporting of figures and tables for clinical research in urology</a:t>
            </a:r>
            <a:r>
              <a:rPr/>
              <a:t>.</a:t>
            </a:r>
            <a:r>
              <a:rPr baseline="30000"/>
              <a:t>220</a:t>
            </a:r>
          </a:p>
          <a:p>
            <a:pPr lvl="0"/>
            <a:r>
              <a:rPr i="1"/>
              <a:t>Who is in this study, anyway? Guidelines for a useful Table 1</a:t>
            </a:r>
            <a:r>
              <a:rPr/>
              <a:t>.</a:t>
            </a:r>
            <a:r>
              <a:rPr baseline="30000"/>
              <a:t>97</a:t>
            </a:r>
          </a:p>
          <a:p>
            <a:pPr lvl="0"/>
            <a:r>
              <a:rPr i="1"/>
              <a:t>Guidelines for Reporting of Statistics for Clinical Research in Urology</a:t>
            </a:r>
            <a:r>
              <a:rPr/>
              <a:t>.</a:t>
            </a:r>
            <a:r>
              <a:rPr baseline="30000"/>
              <a:t>221</a:t>
            </a:r>
          </a:p>
          <a:p>
            <a:pPr lvl="0"/>
            <a:r>
              <a:rPr i="1"/>
              <a:t>Reveal, Don’t Conceal: Transforming Data Visualization to Improve Transparency</a:t>
            </a:r>
            <a:r>
              <a:rPr/>
              <a:t>.</a:t>
            </a:r>
            <a:r>
              <a:rPr baseline="30000"/>
              <a:t>105</a:t>
            </a:r>
          </a:p>
          <a:p>
            <a:pPr lvl="0"/>
            <a:r>
              <a:rPr i="1"/>
              <a:t>Guidelines for the Content of Statistical Analysis Plans in Clinical Trials</a:t>
            </a:r>
            <a:r>
              <a:rPr/>
              <a:t>.</a:t>
            </a:r>
            <a:r>
              <a:rPr baseline="30000"/>
              <a:t>222</a:t>
            </a:r>
          </a:p>
          <a:p>
            <a:pPr lvl="0"/>
            <a:r>
              <a:rPr i="1"/>
              <a:t>Basic statistical reporting for articles published in Biomedical Journals: The ‘’Statistical Analyses and Methods in the Published Literature’’ or the SAMPL Guidelines</a:t>
            </a:r>
            <a:r>
              <a:rPr/>
              <a:t>.</a:t>
            </a:r>
            <a:r>
              <a:rPr baseline="30000"/>
              <a:t>223</a:t>
            </a:r>
          </a:p>
          <a:p>
            <a:pPr lvl="0"/>
            <a:r>
              <a:rPr i="1"/>
              <a:t>Beyond Bar and Line Graphs: Time for a New Data Presentation Paradigm</a:t>
            </a:r>
            <a:r>
              <a:rPr/>
              <a:t>.</a:t>
            </a:r>
            <a:r>
              <a:rPr baseline="30000"/>
              <a:t>224</a:t>
            </a:r>
          </a:p>
          <a:p>
            <a:pPr lvl="0"/>
            <a:r>
              <a:rPr i="1"/>
              <a:t>STRengthening analytical thinking for observational studies: the STRATOS initiative</a:t>
            </a:r>
            <a:r>
              <a:rPr/>
              <a:t>.</a:t>
            </a:r>
            <a:r>
              <a:rPr baseline="30000"/>
              <a:t>225</a:t>
            </a:r>
          </a:p>
          <a:p>
            <a:pPr lvl="0"/>
            <a:r>
              <a:rPr i="1"/>
              <a:t>Research methods and reporting</a:t>
            </a:r>
            <a:r>
              <a:rPr/>
              <a:t>.</a:t>
            </a:r>
            <a:r>
              <a:rPr baseline="30000"/>
              <a:t>226</a:t>
            </a:r>
          </a:p>
          <a:p>
            <a:pPr lvl="0"/>
            <a:r>
              <a:rPr i="1"/>
              <a:t>How to ensure your paper is rejected by the statistical reviewer</a:t>
            </a:r>
            <a:r>
              <a:rPr/>
              <a:t>.</a:t>
            </a:r>
            <a:r>
              <a:rPr baseline="30000"/>
              <a:t>227</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228</a:t>
            </a:r>
          </a:p>
          <a:p>
            <a:pPr lvl="0"/>
            <a:r>
              <a:rPr i="1"/>
              <a:t>Checklist for clinical applicability of subgroup analysis</a:t>
            </a:r>
            <a:r>
              <a:rPr/>
              <a:t>.</a:t>
            </a:r>
            <a:r>
              <a:rPr baseline="30000"/>
              <a:t>229</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230</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R: A language and environment for statistical computing. 2022.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R Core Team. R: A language and environment for statistical computing. 2023. </a:t>
            </a:r>
            <a:r>
              <a:rPr>
                <a:hlinkClick r:id="rId92"/>
              </a:rPr>
              <a:t>https://www.R-project.org/.</a:t>
            </a:r>
          </a:p>
          <a:p>
            <a:pPr lvl="0" indent="0" marL="0">
              <a:buNone/>
            </a:pPr>
            <a:r>
              <a:rPr/>
              <a:t>92. Cui B. DataExplorer: Automate data exploration and treatment. 2020. </a:t>
            </a:r>
            <a:r>
              <a:rPr>
                <a:hlinkClick r:id="rId93"/>
              </a:rPr>
              <a:t>https://CRAN.R-project.org/package=DataExplorer.</a:t>
            </a:r>
          </a:p>
          <a:p>
            <a:pPr lvl="0" indent="0" marL="0">
              <a:buNone/>
            </a:pPr>
            <a:r>
              <a:rPr/>
              <a:t>93. Cummings P, Rivara FP. Reporting Statistical Information in Medical Journal Articles. </a:t>
            </a:r>
            <a:r>
              <a:rPr i="1"/>
              <a:t>Archives of Pediatrics &amp; Adolescent Medicine</a:t>
            </a:r>
            <a:r>
              <a:rPr/>
              <a:t>. 2003;157(4):321. doi:</a:t>
            </a:r>
            <a:r>
              <a:rPr>
                <a:hlinkClick r:id="rId94"/>
              </a:rPr>
              <a:t>10.1001/archpedi.157.4.321</a:t>
            </a:r>
          </a:p>
          <a:p>
            <a:pPr lvl="0" indent="0" marL="0">
              <a:buNone/>
            </a:pPr>
            <a:r>
              <a:rPr/>
              <a:t>94. Inskip H, Ntani G, Westbury L, et al. Getting started with tables. </a:t>
            </a:r>
            <a:r>
              <a:rPr i="1"/>
              <a:t>Archives of Public Health</a:t>
            </a:r>
            <a:r>
              <a:rPr/>
              <a:t>. 2017;75(1). doi:</a:t>
            </a:r>
            <a:r>
              <a:rPr>
                <a:hlinkClick r:id="rId95"/>
              </a:rPr>
              <a:t>10.1186/s13690-017-0180-1</a:t>
            </a:r>
          </a:p>
          <a:p>
            <a:pPr lvl="0" indent="0" marL="0">
              <a:buNone/>
            </a:pPr>
            <a:r>
              <a:rPr/>
              <a:t>95. Chen H, Lu Y, Slye N. Testing for baseline differences in clinical trials. </a:t>
            </a:r>
            <a:r>
              <a:rPr i="1"/>
              <a:t>International Journal of Clinical Trials</a:t>
            </a:r>
            <a:r>
              <a:rPr/>
              <a:t>. 2020;7(2):150. doi:</a:t>
            </a:r>
            <a:r>
              <a:rPr>
                <a:hlinkClick r:id="rId96"/>
              </a:rPr>
              <a:t>10.18203/2349-3259.ijct20201720</a:t>
            </a:r>
          </a:p>
          <a:p>
            <a:pPr lvl="0" indent="0" marL="0">
              <a:buNone/>
            </a:pPr>
            <a:r>
              <a:rPr/>
              <a:t>96. Greenhalgh T. How to read a paper: Statistics for the non-statistician. I: Different types of data need different statistical tests. </a:t>
            </a:r>
            <a:r>
              <a:rPr i="1"/>
              <a:t>BMJ</a:t>
            </a:r>
            <a:r>
              <a:rPr/>
              <a:t>. 1997;315(7104):364-366. doi:</a:t>
            </a:r>
            <a:r>
              <a:rPr>
                <a:hlinkClick r:id="rId97"/>
              </a:rPr>
              <a:t>10.1136/bmj.315.7104.364</a:t>
            </a:r>
          </a:p>
          <a:p>
            <a:pPr lvl="0" indent="0" marL="0">
              <a:buNone/>
            </a:pPr>
            <a:r>
              <a:rPr/>
              <a:t>97. Hayes-Larson E, Kezios KL, Mooney SJ, Lovasi G. Who is in this study, anyway? Guidelines for a useful Table 1. </a:t>
            </a:r>
            <a:r>
              <a:rPr i="1"/>
              <a:t>Journal of Clinical Epidemiology</a:t>
            </a:r>
            <a:r>
              <a:rPr/>
              <a:t>. 2019;114:125-132. doi:</a:t>
            </a:r>
            <a:r>
              <a:rPr>
                <a:hlinkClick r:id="rId98"/>
              </a:rPr>
              <a:t>10.1016/j.jclinepi.2019.06.011</a:t>
            </a:r>
          </a:p>
          <a:p>
            <a:pPr lvl="0" indent="0" marL="0">
              <a:buNone/>
            </a:pPr>
            <a:r>
              <a:rPr/>
              <a:t>98. Kwak SG, Kang H, Kim JH, et al. The principles of presenting statistical results: Table. </a:t>
            </a:r>
            <a:r>
              <a:rPr i="1"/>
              <a:t>Korean Journal of Anesthesiology</a:t>
            </a:r>
            <a:r>
              <a:rPr/>
              <a:t>. 2021;74(2):115-119. doi:</a:t>
            </a:r>
            <a:r>
              <a:rPr>
                <a:hlinkClick r:id="rId99"/>
              </a:rPr>
              <a:t>10.4097/kja.20582</a:t>
            </a:r>
          </a:p>
          <a:p>
            <a:pPr lvl="0" indent="0" marL="0">
              <a:buNone/>
            </a:pPr>
            <a:r>
              <a:rPr/>
              <a:t>99. Rich B. table1: Tables of descriptive statistics in HTML. 2023. </a:t>
            </a:r>
            <a:r>
              <a:rPr>
                <a:hlinkClick r:id="rId100"/>
              </a:rPr>
              <a:t>https://CRAN.R-project.org/package=table1.</a:t>
            </a:r>
          </a:p>
          <a:p>
            <a:pPr lvl="0" indent="0" marL="0">
              <a:buNone/>
            </a:pPr>
            <a:r>
              <a:rPr/>
              <a:t>100. Park JH, Lee DK, Kang H, et al. The principles of presenting statistical results using figures. </a:t>
            </a:r>
            <a:r>
              <a:rPr i="1"/>
              <a:t>Korean Journal of Anesthesiology</a:t>
            </a:r>
            <a:r>
              <a:rPr/>
              <a:t>. 2022;75(2):139-150. doi:</a:t>
            </a:r>
            <a:r>
              <a:rPr>
                <a:hlinkClick r:id="rId101"/>
              </a:rPr>
              <a:t>10.4097/kja.21508</a:t>
            </a:r>
          </a:p>
          <a:p>
            <a:pPr lvl="0" indent="0" marL="0">
              <a:buNone/>
            </a:pPr>
            <a:r>
              <a:rPr/>
              <a:t>101. Wickham H. ggplot2: Elegant graphics for data analysis. 2016. </a:t>
            </a:r>
            <a:r>
              <a:rPr>
                <a:hlinkClick r:id="rId102"/>
              </a:rPr>
              <a:t>https://ggplot2.tidyverse.org.</a:t>
            </a:r>
          </a:p>
          <a:p>
            <a:pPr lvl="0" indent="0" marL="0">
              <a:buNone/>
            </a:pPr>
            <a:r>
              <a:rPr/>
              <a:t>102. Sievert C. Interactive web-based data visualization with r, plotly, and shiny. 2020. </a:t>
            </a:r>
            <a:r>
              <a:rPr>
                <a:hlinkClick r:id="rId103"/>
              </a:rPr>
              <a:t>https://plotly-r.com.</a:t>
            </a:r>
          </a:p>
          <a:p>
            <a:pPr lvl="0" indent="0" marL="0">
              <a:buNone/>
            </a:pPr>
            <a:r>
              <a:rPr/>
              <a:t>103. Wei T, Simko V. R package ’corrplot’: Visualization of a correlation matrix. 2021. </a:t>
            </a:r>
            <a:r>
              <a:rPr>
                <a:hlinkClick r:id="rId104"/>
              </a:rPr>
              <a:t>https://github.com/taiyun/corrplot.</a:t>
            </a:r>
          </a:p>
          <a:p>
            <a:pPr lvl="0" indent="0" marL="0">
              <a:buNone/>
            </a:pPr>
            <a:r>
              <a:rPr/>
              <a:t>104. Cumming G, Fidler F, Vaux DL. Error bars in experimental biology. </a:t>
            </a:r>
            <a:r>
              <a:rPr i="1"/>
              <a:t>The Journal of Cell Biology</a:t>
            </a:r>
            <a:r>
              <a:rPr/>
              <a:t>. 2007;177(1):7-11. doi:</a:t>
            </a:r>
            <a:r>
              <a:rPr>
                <a:hlinkClick r:id="rId105"/>
              </a:rPr>
              <a:t>10.1083/jcb.200611141</a:t>
            </a:r>
          </a:p>
          <a:p>
            <a:pPr lvl="0" indent="0" marL="0">
              <a:buNone/>
            </a:pPr>
            <a:r>
              <a:rPr/>
              <a:t>105. Weissgerber TL, Winham SJ, Heinzen EP, et al. Reveal, Don’t Conceal. </a:t>
            </a:r>
            <a:r>
              <a:rPr i="1"/>
              <a:t>Circulation</a:t>
            </a:r>
            <a:r>
              <a:rPr/>
              <a:t>. 2019;140(18):1506-1518. doi:</a:t>
            </a:r>
            <a:r>
              <a:rPr>
                <a:hlinkClick r:id="rId106"/>
              </a:rPr>
              <a:t>10.1161/circulationaha.118.037777</a:t>
            </a:r>
          </a:p>
          <a:p>
            <a:pPr lvl="0" indent="0" marL="0">
              <a:buNone/>
            </a:pPr>
            <a:r>
              <a:rPr/>
              <a:t>106. Xiao N. Ggsci: Scientific journal and sci-fi themed color palettes for ’ggplot2’. 2023. </a:t>
            </a:r>
            <a:r>
              <a:rPr>
                <a:hlinkClick r:id="rId107"/>
              </a:rPr>
              <a:t>https://CRAN.R-project.org/package=ggsci.</a:t>
            </a:r>
          </a:p>
          <a:p>
            <a:pPr lvl="0" indent="0" marL="0">
              <a:buNone/>
            </a:pPr>
            <a:r>
              <a:rPr/>
              <a:t>107. Goodman SN. Toward Evidence-Based Medical Statistics. 1: The P Value Fallacy. </a:t>
            </a:r>
            <a:r>
              <a:rPr i="1"/>
              <a:t>Annals of Internal Medicine</a:t>
            </a:r>
            <a:r>
              <a:rPr/>
              <a:t>. 1999;130(12):995. doi:</a:t>
            </a:r>
            <a:r>
              <a:rPr>
                <a:hlinkClick r:id="rId108"/>
              </a:rPr>
              <a:t>10.7326/0003-4819-130-12-199906150-00008</a:t>
            </a:r>
          </a:p>
          <a:p>
            <a:pPr lvl="0" indent="0" marL="0">
              <a:buNone/>
            </a:pPr>
            <a:r>
              <a:rPr/>
              <a:t>108. Curran-Everett D. Explorations in statistics: hypothesis tests and </a:t>
            </a:r>
            <a:r>
              <a:rPr i="1"/>
              <a:t>P</a:t>
            </a:r>
            <a:r>
              <a:rPr/>
              <a:t> values. </a:t>
            </a:r>
            <a:r>
              <a:rPr i="1"/>
              <a:t>Advances in Physiology Education</a:t>
            </a:r>
            <a:r>
              <a:rPr/>
              <a:t>. 2009;33(2):81-86. doi:</a:t>
            </a:r>
            <a:r>
              <a:rPr>
                <a:hlinkClick r:id="rId109"/>
              </a:rPr>
              <a:t>10.1152/advan.90218.2008</a:t>
            </a:r>
          </a:p>
          <a:p>
            <a:pPr lvl="0" indent="0" marL="0">
              <a:buNone/>
            </a:pPr>
            <a:r>
              <a:rPr/>
              <a:t>109. Vandenbroucke JP, Pearce N. From ideas to studies: how to get ideas and sharpen them into research questions. </a:t>
            </a:r>
            <a:r>
              <a:rPr i="1"/>
              <a:t>Clinical Epidemiology</a:t>
            </a:r>
            <a:r>
              <a:rPr/>
              <a:t>. 2018;Volume 10:253-264. doi:</a:t>
            </a:r>
            <a:r>
              <a:rPr>
                <a:hlinkClick r:id="rId110"/>
              </a:rPr>
              <a:t>10.2147/clep.s142940</a:t>
            </a:r>
          </a:p>
          <a:p>
            <a:pPr lvl="0" indent="0" marL="0">
              <a:buNone/>
            </a:pPr>
            <a:r>
              <a:rPr/>
              <a:t>110. Altman DG, Bland JM. Statistics notes: Absence of evidence is not evidence of absence. </a:t>
            </a:r>
            <a:r>
              <a:rPr i="1"/>
              <a:t>BMJ</a:t>
            </a:r>
            <a:r>
              <a:rPr/>
              <a:t>. 1995;311(7003):485-485. doi:</a:t>
            </a:r>
            <a:r>
              <a:rPr>
                <a:hlinkClick r:id="rId111"/>
              </a:rPr>
              <a:t>10.1136/bmj.311.7003.485</a:t>
            </a:r>
          </a:p>
          <a:p>
            <a:pPr lvl="0" indent="0" marL="0">
              <a:buNone/>
            </a:pPr>
            <a:r>
              <a:rPr/>
              <a:t>111. Goodman SN. Aligning statistical and scientific reasoning. </a:t>
            </a:r>
            <a:r>
              <a:rPr i="1"/>
              <a:t>Science</a:t>
            </a:r>
            <a:r>
              <a:rPr/>
              <a:t>. 2016;352(6290):1180-1181. doi:</a:t>
            </a:r>
            <a:r>
              <a:rPr>
                <a:hlinkClick r:id="rId112"/>
              </a:rPr>
              <a:t>10.1126/science.aaf5406</a:t>
            </a:r>
          </a:p>
          <a:p>
            <a:pPr lvl="0" indent="0" marL="0">
              <a:buNone/>
            </a:pPr>
            <a:r>
              <a:rPr/>
              <a:t>112. Aylmer Fisher R. The arrangement of field experiments. </a:t>
            </a:r>
            <a:r>
              <a:rPr i="1"/>
              <a:t>Ministry of Agriculture and Fisheries</a:t>
            </a:r>
            <a:r>
              <a:rPr/>
              <a:t>. 1926. doi:</a:t>
            </a:r>
            <a:r>
              <a:rPr>
                <a:hlinkClick r:id="rId113"/>
              </a:rPr>
              <a:t>10.23637/ROTHAMSTED.8V61Q</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4"/>
              </a:rPr>
              <a:t>10.1177/2515245918770963</a:t>
            </a:r>
          </a:p>
          <a:p>
            <a:pPr lvl="0" indent="0" marL="0">
              <a:buNone/>
            </a:pPr>
            <a:r>
              <a:rPr/>
              <a:t>114. Greenhalgh T. How to read a paper: Statistics for the non-statistician. II: ̈Significanẗ relations and their pitfalls. </a:t>
            </a:r>
            <a:r>
              <a:rPr i="1"/>
              <a:t>BMJ</a:t>
            </a:r>
            <a:r>
              <a:rPr/>
              <a:t>. 1997;315(7105):422-425. doi:</a:t>
            </a:r>
            <a:r>
              <a:rPr>
                <a:hlinkClick r:id="rId115"/>
              </a:rPr>
              <a:t>10.1136/bmj.315.7105.422</a:t>
            </a:r>
          </a:p>
          <a:p>
            <a:pPr lvl="0" indent="0" marL="0">
              <a:buNone/>
            </a:pPr>
            <a:r>
              <a:rPr/>
              <a:t>115. Weintraub PG. The Importance of Publishing Negative Results. </a:t>
            </a:r>
            <a:r>
              <a:rPr i="1"/>
              <a:t>Journal of Insect Science</a:t>
            </a:r>
            <a:r>
              <a:rPr/>
              <a:t>. 2016;16(1):109. doi:</a:t>
            </a:r>
            <a:r>
              <a:rPr>
                <a:hlinkClick r:id="rId116"/>
              </a:rPr>
              <a:t>10.1093/jisesa/iew092</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117.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118. Altman N, Krzywinski M. P values and the search for significance. </a:t>
            </a:r>
            <a:r>
              <a:rPr i="1"/>
              <a:t>Nature Methods</a:t>
            </a:r>
            <a:r>
              <a:rPr/>
              <a:t>. 2017;14(1):3-4. doi:</a:t>
            </a:r>
            <a:r>
              <a:rPr>
                <a:hlinkClick r:id="rId119"/>
              </a:rPr>
              <a:t>10.1038/nmeth.4120</a:t>
            </a:r>
          </a:p>
          <a:p>
            <a:pPr lvl="0" indent="0" marL="0">
              <a:buNone/>
            </a:pPr>
            <a:r>
              <a:rPr/>
              <a:t>119. Heinze G, Dunkler D. Five myths about variable selection. </a:t>
            </a:r>
            <a:r>
              <a:rPr i="1"/>
              <a:t>Transplant International</a:t>
            </a:r>
            <a:r>
              <a:rPr/>
              <a:t>. 2016;30(1):6-10. doi:</a:t>
            </a:r>
            <a:r>
              <a:rPr>
                <a:hlinkClick r:id="rId120"/>
              </a:rPr>
              <a:t>10.1111/tri.12895</a:t>
            </a:r>
          </a:p>
          <a:p>
            <a:pPr lvl="0" indent="0" marL="0">
              <a:buNone/>
            </a:pPr>
            <a:r>
              <a:rPr/>
              <a:t>120. Kim HY. Statistical notes for clinical researchers: effect size. </a:t>
            </a:r>
            <a:r>
              <a:rPr i="1"/>
              <a:t>Restorative Dentistry &amp; Endodontics</a:t>
            </a:r>
            <a:r>
              <a:rPr/>
              <a:t>. 2015;40(4):328. doi:</a:t>
            </a:r>
            <a:r>
              <a:rPr>
                <a:hlinkClick r:id="rId121"/>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122. Breznau N, Rinke EM, Wuttke A, et al. Observing many researchers using the same data and hypothesis reveals a hidden universe of uncertainty. </a:t>
            </a:r>
            <a:r>
              <a:rPr i="1"/>
              <a:t>Proceedings of the National Academy of Sciences</a:t>
            </a:r>
            <a:r>
              <a:rPr/>
              <a:t>. 2022;(44):e2203150119. doi:</a:t>
            </a:r>
            <a:r>
              <a:rPr>
                <a:hlinkClick r:id="rId123"/>
              </a:rPr>
              <a:t>10.1073/pnas.2203150119</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4"/>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5"/>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6"/>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7"/>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8"/>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9"/>
              </a:rPr>
              <a:t>10.4103/jfmpc.jfmpc_433_21</a:t>
            </a:r>
          </a:p>
          <a:p>
            <a:pPr lvl="0" indent="0" marL="0">
              <a:buNone/>
            </a:pPr>
            <a:r>
              <a:rPr/>
              <a:t>129. Nayak B, Hazra A. How to choose the right statistical test? </a:t>
            </a:r>
            <a:r>
              <a:rPr i="1"/>
              <a:t>Indian Journal of Ophthalmology</a:t>
            </a:r>
            <a:r>
              <a:rPr/>
              <a:t>. 2011;59(2):85. doi:</a:t>
            </a:r>
            <a:r>
              <a:rPr>
                <a:hlinkClick r:id="rId130"/>
              </a:rPr>
              <a:t>10.4103/0301-4738.77005</a:t>
            </a:r>
          </a:p>
          <a:p>
            <a:pPr lvl="0" indent="0" marL="0">
              <a:buNone/>
            </a:pPr>
            <a:r>
              <a:rPr/>
              <a:t>130. Shankar S, Singh R. Demystifying statistics: How to choose a statistical test? </a:t>
            </a:r>
            <a:r>
              <a:rPr i="1"/>
              <a:t>Indian Journal of Rheumatology</a:t>
            </a:r>
            <a:r>
              <a:rPr/>
              <a:t>. 2014;9(2):77-81. doi:</a:t>
            </a:r>
            <a:r>
              <a:rPr>
                <a:hlinkClick r:id="rId131"/>
              </a:rPr>
              <a:t>10.1016/j.injr.2014.04.002</a:t>
            </a:r>
          </a:p>
          <a:p>
            <a:pPr lvl="0" indent="0" marL="0">
              <a:buNone/>
            </a:pPr>
            <a:r>
              <a:rPr/>
              <a:t>131. Diedenhofen B, Musch J. Cocor: A comprehensive solution for the statistical comparison of correlations. 2015;10:e0121945. doi:</a:t>
            </a:r>
            <a:r>
              <a:rPr>
                <a:hlinkClick r:id="rId132"/>
              </a:rPr>
              <a:t>10.1371/journal.pone.0121945</a:t>
            </a:r>
          </a:p>
          <a:p>
            <a:pPr lvl="0" indent="0" marL="0">
              <a:buNone/>
            </a:pPr>
            <a:r>
              <a:rPr/>
              <a:t>132. Diedenhofen B, Musch J. Cocor: A comprehensive solution for the statistical comparison of correlations. 2015;10:e0121945. doi:</a:t>
            </a:r>
            <a:r>
              <a:rPr>
                <a:hlinkClick r:id="rId133"/>
              </a:rPr>
              <a:t>10.1371/journal.pone.0121945</a:t>
            </a:r>
          </a:p>
          <a:p>
            <a:pPr lvl="0" indent="0" marL="0">
              <a:buNone/>
            </a:pPr>
            <a:r>
              <a:rPr/>
              <a:t>133. Khamis H. Measures of Association: How to Choose? </a:t>
            </a:r>
            <a:r>
              <a:rPr i="1"/>
              <a:t>Journal of Diagnostic Medical Sonography</a:t>
            </a:r>
            <a:r>
              <a:rPr/>
              <a:t>. 2008;24(3):155-162. doi:</a:t>
            </a:r>
            <a:r>
              <a:rPr>
                <a:hlinkClick r:id="rId134"/>
              </a:rPr>
              <a:t>10.1177/8756479308317006</a:t>
            </a:r>
          </a:p>
          <a:p>
            <a:pPr lvl="0" indent="0" marL="0">
              <a:buNone/>
            </a:pPr>
            <a:r>
              <a:rPr/>
              <a:t>134. Allison JS, Santana L, (Jaco) Visagie IJH. A primer on simple measures of association taught at undergraduate level. </a:t>
            </a:r>
            <a:r>
              <a:rPr i="1"/>
              <a:t>Teaching Statistics</a:t>
            </a:r>
            <a:r>
              <a:rPr/>
              <a:t>. 2022;44(3):96-103. doi:</a:t>
            </a:r>
            <a:r>
              <a:rPr>
                <a:hlinkClick r:id="rId135"/>
              </a:rPr>
              <a:t>10.1111/test.12307</a:t>
            </a:r>
          </a:p>
          <a:p>
            <a:pPr lvl="0" indent="0" marL="0">
              <a:buNone/>
            </a:pPr>
            <a:r>
              <a:rPr/>
              <a:t>135. McHugh ML. The chi-square test of independence. </a:t>
            </a:r>
            <a:r>
              <a:rPr i="1"/>
              <a:t>Biochemia Medica</a:t>
            </a:r>
            <a:r>
              <a:rPr/>
              <a:t>. 2013:143-149. doi:</a:t>
            </a:r>
            <a:r>
              <a:rPr>
                <a:hlinkClick r:id="rId136"/>
              </a:rPr>
              <a:t>10.11613/bm.2013.018</a:t>
            </a:r>
          </a:p>
          <a:p>
            <a:pPr lvl="0" indent="0" marL="0">
              <a:buNone/>
            </a:pPr>
            <a:r>
              <a:rPr/>
              <a:t>136. Kim HY. Statistical notes for clinical researchers: Chi-squared test and Fisher’s exact test. </a:t>
            </a:r>
            <a:r>
              <a:rPr i="1"/>
              <a:t>Restorative Dentistry &amp; Endodontics</a:t>
            </a:r>
            <a:r>
              <a:rPr/>
              <a:t>. 2017;42(2):152. doi:</a:t>
            </a:r>
            <a:r>
              <a:rPr>
                <a:hlinkClick r:id="rId137"/>
              </a:rPr>
              <a:t>10.5395/rde.2017.42.2.152</a:t>
            </a:r>
          </a:p>
          <a:p>
            <a:pPr lvl="0" indent="0" marL="0">
              <a:buNone/>
            </a:pPr>
            <a:r>
              <a:rPr/>
              <a:t>137. Sjoberg DD, Whiting K, Curry M, Lavery JA, Larmarange J. Reproducible summary tables with the gtsummary package. 2021;13:570-580. doi:</a:t>
            </a:r>
            <a:r>
              <a:rPr>
                <a:hlinkClick r:id="rId138"/>
              </a:rPr>
              <a:t>10.32614/RJ-2021-053</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140. Healy MJ. Statistics from the inside. 16. Multiple regression (2). </a:t>
            </a:r>
            <a:r>
              <a:rPr i="1"/>
              <a:t>Archives of Disease in Childhood</a:t>
            </a:r>
            <a:r>
              <a:rPr/>
              <a:t>. 1995;73(3):270-274. doi:</a:t>
            </a:r>
            <a:r>
              <a:rPr>
                <a:hlinkClick r:id="rId141"/>
              </a:rPr>
              <a:t>10.1136/adc.73.3.270</a:t>
            </a:r>
          </a:p>
          <a:p>
            <a:pPr lvl="0" indent="0" marL="0">
              <a:buNone/>
            </a:pPr>
            <a:r>
              <a:rPr/>
              <a:t>141. Kaplan J. fastDummies: Fast creation of dummy (binary) columns and rows from categorical variables. 2023. </a:t>
            </a:r>
            <a:r>
              <a:rPr>
                <a:hlinkClick r:id="rId142"/>
              </a:rPr>
              <a:t>https://CRAN.R-project.org/package=fastDummies.</a:t>
            </a:r>
          </a:p>
          <a:p>
            <a:pPr lvl="0" indent="0" marL="0">
              <a:buNone/>
            </a:pPr>
            <a:r>
              <a:rPr/>
              <a:t>142. Hidalgo B, Goodman M. Multivariate or Multivariable Regression? </a:t>
            </a:r>
            <a:r>
              <a:rPr i="1"/>
              <a:t>American Journal of Public Health</a:t>
            </a:r>
            <a:r>
              <a:rPr/>
              <a:t>. 2013;103(1):39-40. doi:</a:t>
            </a:r>
            <a:r>
              <a:rPr>
                <a:hlinkClick r:id="rId143"/>
              </a:rPr>
              <a:t>10.2105/ajph.2012.300897</a:t>
            </a:r>
          </a:p>
          <a:p>
            <a:pPr lvl="0" indent="0" marL="0">
              <a:buNone/>
            </a:pPr>
            <a:r>
              <a:rPr/>
              <a:t>143. Arel-Bundock V. Modelsummary: Data and model summaries in r. 2022;103. doi:</a:t>
            </a:r>
            <a:r>
              <a:rPr>
                <a:hlinkClick r:id="rId144"/>
              </a:rPr>
              <a:t>10.18637/jss.v103.i01</a:t>
            </a:r>
          </a:p>
          <a:p>
            <a:pPr lvl="0" indent="0" marL="0">
              <a:buNone/>
            </a:pPr>
            <a:r>
              <a:rPr/>
              <a:t>144. Bours MJL. Using mediators to understand effect modification and interaction. </a:t>
            </a:r>
            <a:r>
              <a:rPr i="1"/>
              <a:t>Journal of Clinical Epidemiology</a:t>
            </a:r>
            <a:r>
              <a:rPr/>
              <a:t>. September 2023. doi:</a:t>
            </a:r>
            <a:r>
              <a:rPr>
                <a:hlinkClick r:id="rId145"/>
              </a:rPr>
              <a:t>10.1016/j.jclinepi.2023.09.005</a:t>
            </a:r>
          </a:p>
          <a:p>
            <a:pPr lvl="0" indent="0" marL="0">
              <a:buNone/>
            </a:pPr>
            <a:r>
              <a:rPr/>
              <a:t>145. Altman DG, Matthews JNS. Statistics Notes: Interaction 1: heterogeneity of effects. </a:t>
            </a:r>
            <a:r>
              <a:rPr i="1"/>
              <a:t>BMJ</a:t>
            </a:r>
            <a:r>
              <a:rPr/>
              <a:t>. 1996;313(7055):486-486. doi:</a:t>
            </a:r>
            <a:r>
              <a:rPr>
                <a:hlinkClick r:id="rId146"/>
              </a:rPr>
              <a:t>10.1136/bmj.313.7055.486</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7"/>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8"/>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9"/>
              </a:rPr>
              <a:t>10.1016/0895-4356(96)00025-x</a:t>
            </a:r>
          </a:p>
          <a:p>
            <a:pPr lvl="0" indent="0" marL="0">
              <a:buNone/>
            </a:pPr>
            <a:r>
              <a:rPr/>
              <a:t>149. Grant MJ, Booth A. A typology of reviews: an analysis of 14 review types and associated methodologies. </a:t>
            </a:r>
            <a:r>
              <a:rPr i="1"/>
              <a:t>Health Information &amp; Libraries Journal</a:t>
            </a:r>
            <a:r>
              <a:rPr/>
              <a:t>. 2009;26(2):91-108. doi:</a:t>
            </a:r>
            <a:r>
              <a:rPr>
                <a:hlinkClick r:id="rId150"/>
              </a:rPr>
              <a:t>10.1111/j.1471-1842.2009.00848.x</a:t>
            </a:r>
          </a:p>
          <a:p>
            <a:pPr lvl="0" indent="0" marL="0">
              <a:buNone/>
            </a:pPr>
            <a:r>
              <a:rPr/>
              <a:t>150. Sut N. Study designs in medicine. </a:t>
            </a:r>
            <a:r>
              <a:rPr i="1"/>
              <a:t>Balkan Medical Journal</a:t>
            </a:r>
            <a:r>
              <a:rPr/>
              <a:t>. 2015;31(4):273-277. doi:</a:t>
            </a:r>
            <a:r>
              <a:rPr>
                <a:hlinkClick r:id="rId151"/>
              </a:rPr>
              <a:t>10.5152/balkanmedj.2014.1408</a:t>
            </a:r>
          </a:p>
          <a:p>
            <a:pPr lvl="0" indent="0" marL="0">
              <a:buNone/>
            </a:pPr>
            <a:r>
              <a:rPr/>
              <a:t>151.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2"/>
              </a:rPr>
              <a:t>10.5123/s1679-49742017000300022</a:t>
            </a:r>
          </a:p>
          <a:p>
            <a:pPr lvl="0" indent="0" marL="0">
              <a:buNone/>
            </a:pPr>
            <a:r>
              <a:rPr/>
              <a:t>152.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3"/>
              </a:rPr>
              <a:t>10.1016/j.jclinepi.2017.02.016</a:t>
            </a:r>
          </a:p>
          <a:p>
            <a:pPr lvl="0" indent="0" marL="0">
              <a:buNone/>
            </a:pPr>
            <a:r>
              <a:rPr/>
              <a:t>153. Echevarría-Guanilo ME, Gonçalves N, Romanoski PJ. PSYCHOMETRIC PROPERTIES OF MEASUREMENT INSTRUMENTS: CONCEPTUAL BASIS AND EVALUATION METHODS - PART II. </a:t>
            </a:r>
            <a:r>
              <a:rPr i="1"/>
              <a:t>Texto &amp; Contexto - Enfermagem</a:t>
            </a:r>
            <a:r>
              <a:rPr/>
              <a:t>. 2019;28. doi:</a:t>
            </a:r>
            <a:r>
              <a:rPr>
                <a:hlinkClick r:id="rId154"/>
              </a:rPr>
              <a:t>10.1590/1980-265x-tce-2017-0311</a:t>
            </a:r>
          </a:p>
          <a:p>
            <a:pPr lvl="0" indent="0" marL="0">
              <a:buNone/>
            </a:pPr>
            <a:r>
              <a:rPr/>
              <a:t>154. Chassé M, Fergusson DA. Diagnostic Accuracy Studies. </a:t>
            </a:r>
            <a:r>
              <a:rPr i="1"/>
              <a:t>Seminars in Nuclear Medicine</a:t>
            </a:r>
            <a:r>
              <a:rPr/>
              <a:t>. 2019;49(2):87-93. doi:</a:t>
            </a:r>
            <a:r>
              <a:rPr>
                <a:hlinkClick r:id="rId155"/>
              </a:rPr>
              <a:t>10.1053/j.semnuclmed.2018.11.005</a:t>
            </a:r>
          </a:p>
          <a:p>
            <a:pPr lvl="0" indent="0" marL="0">
              <a:buNone/>
            </a:pPr>
            <a:r>
              <a:rPr/>
              <a:t>155. Chidambaram AG, Josephson M. Clinical research study designs: The essentials. </a:t>
            </a:r>
            <a:r>
              <a:rPr i="1"/>
              <a:t>PEDIATRIC INVESTIGATION</a:t>
            </a:r>
            <a:r>
              <a:rPr/>
              <a:t>. 2019;3(4):245-252. doi:</a:t>
            </a:r>
            <a:r>
              <a:rPr>
                <a:hlinkClick r:id="rId156"/>
              </a:rPr>
              <a:t>10.1002/ped4.12166</a:t>
            </a:r>
          </a:p>
          <a:p>
            <a:pPr lvl="0" indent="0" marL="0">
              <a:buNone/>
            </a:pPr>
            <a:r>
              <a:rPr/>
              <a:t>156. Erdemir A, Mulugeta L, Ku JP, et al. Credible practice of modeling and simulation in healthcare: ten rules from a multidisciplinary perspective. </a:t>
            </a:r>
            <a:r>
              <a:rPr i="1"/>
              <a:t>Journal of Translational Medicine</a:t>
            </a:r>
            <a:r>
              <a:rPr/>
              <a:t>. 2020;18(1). doi:</a:t>
            </a:r>
            <a:r>
              <a:rPr>
                <a:hlinkClick r:id="rId157"/>
              </a:rPr>
              <a:t>10.1186/s12967-020-02540-4</a:t>
            </a:r>
          </a:p>
          <a:p>
            <a:pPr lvl="0" indent="0" marL="0">
              <a:buNone/>
            </a:pPr>
            <a:r>
              <a:rPr/>
              <a:t>157. Yang B, Olsen M, Vali Y, et al. Study designs for comparative diagnostic test accuracy: A methodological review and classification scheme. </a:t>
            </a:r>
            <a:r>
              <a:rPr i="1"/>
              <a:t>Journal of Clinical Epidemiology</a:t>
            </a:r>
            <a:r>
              <a:rPr/>
              <a:t>. 2021;138:128-138. doi:</a:t>
            </a:r>
            <a:r>
              <a:rPr>
                <a:hlinkClick r:id="rId158"/>
              </a:rPr>
              <a:t>10.1016/j.jclinepi.2021.04.013</a:t>
            </a:r>
          </a:p>
          <a:p>
            <a:pPr lvl="0" indent="0" marL="0">
              <a:buNone/>
            </a:pPr>
            <a:r>
              <a:rPr/>
              <a:t>158. Chipman H, Bingham D. Let’s practice what we preach: Planning and interpreting simulation studies with design and analysis of experiments. </a:t>
            </a:r>
            <a:r>
              <a:rPr i="1"/>
              <a:t>Canadian Journal of Statistics</a:t>
            </a:r>
            <a:r>
              <a:rPr/>
              <a:t>. 2022;50(4):1228-1249. doi:</a:t>
            </a:r>
            <a:r>
              <a:rPr>
                <a:hlinkClick r:id="rId159"/>
              </a:rPr>
              <a:t>10.1002/cjs.11719</a:t>
            </a:r>
          </a:p>
          <a:p>
            <a:pPr lvl="0" indent="0" marL="0">
              <a:buNone/>
            </a:pPr>
            <a:r>
              <a:rPr/>
              <a:t>159. Donthu N, Kumar S, Mukherjee D, Pandey N, Lim WM. How to conduct a bibliometric analysis: An overview and guidelines. </a:t>
            </a:r>
            <a:r>
              <a:rPr i="1"/>
              <a:t>Journal of Business Research</a:t>
            </a:r>
            <a:r>
              <a:rPr/>
              <a:t>. 2021;133:285-296. doi:</a:t>
            </a:r>
            <a:r>
              <a:rPr>
                <a:hlinkClick r:id="rId160"/>
              </a:rPr>
              <a:t>10.1016/j.jbusres.2021.04.070</a:t>
            </a:r>
          </a:p>
          <a:p>
            <a:pPr lvl="0" indent="0" marL="0">
              <a:buNone/>
            </a:pPr>
            <a:r>
              <a:rPr/>
              <a:t>160. Lim WM, Kumar S. Guidelines for interpreting the results of bibliometric analysis: A sensemaking approach. </a:t>
            </a:r>
            <a:r>
              <a:rPr i="1"/>
              <a:t>Global Business and Organizational Excellence</a:t>
            </a:r>
            <a:r>
              <a:rPr/>
              <a:t>. August 2023. doi:</a:t>
            </a:r>
            <a:r>
              <a:rPr>
                <a:hlinkClick r:id="rId161"/>
              </a:rPr>
              <a:t>10.1002/joe.22229</a:t>
            </a:r>
          </a:p>
          <a:p>
            <a:pPr lvl="0" indent="0" marL="0">
              <a:buNone/>
            </a:pPr>
            <a:r>
              <a:rPr/>
              <a:t>161. Bland JM, Altman DG. Statistics notes: Matching. </a:t>
            </a:r>
            <a:r>
              <a:rPr i="1"/>
              <a:t>BMJ</a:t>
            </a:r>
            <a:r>
              <a:rPr/>
              <a:t>. 1994;309(6962):1128-1128. doi:</a:t>
            </a:r>
            <a:r>
              <a:rPr>
                <a:hlinkClick r:id="rId162"/>
              </a:rPr>
              <a:t>10.1136/bmj.309.6962.1128</a:t>
            </a:r>
          </a:p>
          <a:p>
            <a:pPr lvl="0" indent="0" marL="0">
              <a:buNone/>
            </a:pPr>
            <a:r>
              <a:rPr/>
              <a:t>162. Bland JM, Altman DG. Comparisons within randomised groups can be very misleading. </a:t>
            </a:r>
            <a:r>
              <a:rPr i="1"/>
              <a:t>BMJ</a:t>
            </a:r>
            <a:r>
              <a:rPr/>
              <a:t>. 2011;342(may06 2):d561-d561. doi:</a:t>
            </a:r>
            <a:r>
              <a:rPr>
                <a:hlinkClick r:id="rId163"/>
              </a:rPr>
              <a:t>10.1136/bmj.d561</a:t>
            </a:r>
          </a:p>
          <a:p>
            <a:pPr lvl="0" indent="0" marL="0">
              <a:buNone/>
            </a:pPr>
            <a:r>
              <a:rPr/>
              <a:t>163.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4"/>
              </a:rPr>
              <a:t>10.1186/s12874-022-01786-4</a:t>
            </a:r>
          </a:p>
          <a:p>
            <a:pPr lvl="0" indent="0" marL="0">
              <a:buNone/>
            </a:pPr>
            <a:r>
              <a:rPr/>
              <a:t>164. Vickers AJ, Altman DG. Statistics Notes: Analysing controlled trials with baseline and follow up measurements. </a:t>
            </a:r>
            <a:r>
              <a:rPr i="1"/>
              <a:t>BMJ</a:t>
            </a:r>
            <a:r>
              <a:rPr/>
              <a:t>. 2001;323(7321):1123-1124. doi:</a:t>
            </a:r>
            <a:r>
              <a:rPr>
                <a:hlinkClick r:id="rId165"/>
              </a:rPr>
              <a:t>10.1136/bmj.323.7321.1123</a:t>
            </a:r>
          </a:p>
          <a:p>
            <a:pPr lvl="0" indent="0" marL="0">
              <a:buNone/>
            </a:pPr>
            <a:r>
              <a:rPr/>
              <a:t>165. O Connell NS, Dai L, Jiang Y, et al. Methods for analysis of pre-post data in clinical research: A comparison of five common methods. </a:t>
            </a:r>
            <a:r>
              <a:rPr i="1"/>
              <a:t>Journal of Biometrics &amp; Biostatistics</a:t>
            </a:r>
            <a:r>
              <a:rPr/>
              <a:t>. 2017;08(01). doi:</a:t>
            </a:r>
            <a:r>
              <a:rPr>
                <a:hlinkClick r:id="rId166"/>
              </a:rPr>
              <a:t>10.4172/2155-6180.1000334</a:t>
            </a:r>
          </a:p>
          <a:p>
            <a:pPr lvl="0" indent="0" marL="0">
              <a:buNone/>
            </a:pPr>
            <a:r>
              <a:rPr/>
              <a:t>166. Cao Y, Allore H, Vander Wyk B, Gutman R. Review and evaluation of imputation methods for multivariate longitudinal data with mixed-type incomplete variables. </a:t>
            </a:r>
            <a:r>
              <a:rPr i="1"/>
              <a:t>Statistics in Medicine</a:t>
            </a:r>
            <a:r>
              <a:rPr/>
              <a:t>. October 2022. doi:</a:t>
            </a:r>
            <a:r>
              <a:rPr>
                <a:hlinkClick r:id="rId167"/>
              </a:rPr>
              <a:t>10.1002/sim.9592</a:t>
            </a:r>
          </a:p>
          <a:p>
            <a:pPr lvl="0" indent="0" marL="0">
              <a:buNone/>
            </a:pPr>
            <a:r>
              <a:rPr/>
              <a:t>167. Kahan BC, Jairath V, Doré CJ, Morris TP. The risks and rewards of covariate adjustment in randomized trials: an assessment of 12 outcomes from 8 studies. </a:t>
            </a:r>
            <a:r>
              <a:rPr i="1"/>
              <a:t>Trials</a:t>
            </a:r>
            <a:r>
              <a:rPr/>
              <a:t>. 2014;15(1). doi:</a:t>
            </a:r>
            <a:r>
              <a:rPr>
                <a:hlinkClick r:id="rId168"/>
              </a:rPr>
              <a:t>10.1186/1745-6215-15-139</a:t>
            </a:r>
          </a:p>
          <a:p>
            <a:pPr lvl="0" indent="0" marL="0">
              <a:buNone/>
            </a:pPr>
            <a:r>
              <a:rPr/>
              <a:t>168. Roberts C, Torgerson DJ. Understanding controlled trials: Baseline imbalance in randomised controlled trials. </a:t>
            </a:r>
            <a:r>
              <a:rPr i="1"/>
              <a:t>BMJ</a:t>
            </a:r>
            <a:r>
              <a:rPr/>
              <a:t>. 1999;319(7203):185-185. doi:</a:t>
            </a:r>
            <a:r>
              <a:rPr>
                <a:hlinkClick r:id="rId169"/>
              </a:rPr>
              <a:t>10.1136/bmj.319.7203.185</a:t>
            </a:r>
          </a:p>
          <a:p>
            <a:pPr lvl="0" indent="0" marL="0">
              <a:buNone/>
            </a:pPr>
            <a:r>
              <a:rPr/>
              <a:t>169. Hauck WW, Anderson S, Marcus SM. Should We Adjust for Covariates in Nonlinear Regression Analyses of Randomized Trials? </a:t>
            </a:r>
            <a:r>
              <a:rPr i="1"/>
              <a:t>Controlled Clinical Trials</a:t>
            </a:r>
            <a:r>
              <a:rPr/>
              <a:t>. 1998;19(3):249-256. doi:</a:t>
            </a:r>
            <a:r>
              <a:rPr>
                <a:hlinkClick r:id="rId170"/>
              </a:rPr>
              <a:t>10.1016/s0197-2456(97)00147-5</a:t>
            </a:r>
          </a:p>
          <a:p>
            <a:pPr lvl="0" indent="0" marL="0">
              <a:buNone/>
            </a:pPr>
            <a:r>
              <a:rPr/>
              <a:t>170.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1"/>
              </a:rPr>
              <a:t>10.2147/clep.s161508</a:t>
            </a:r>
          </a:p>
          <a:p>
            <a:pPr lvl="0" indent="0" marL="0">
              <a:buNone/>
            </a:pPr>
            <a:r>
              <a:rPr/>
              <a:t>171. Bolzern JE, Mitchell A, Torgerson DJ. Baseline testing in cluster randomised controlled trials: should this be done? </a:t>
            </a:r>
            <a:r>
              <a:rPr i="1"/>
              <a:t>BMC Medical Research Methodology</a:t>
            </a:r>
            <a:r>
              <a:rPr/>
              <a:t>. 2019;19(1). doi:</a:t>
            </a:r>
            <a:r>
              <a:rPr>
                <a:hlinkClick r:id="rId172"/>
              </a:rPr>
              <a:t>10.1186/s12874-019-0750-8</a:t>
            </a:r>
          </a:p>
          <a:p>
            <a:pPr lvl="0" indent="0" marL="0">
              <a:buNone/>
            </a:pPr>
            <a:r>
              <a:rPr/>
              <a:t>172. Gruijters SLK. Baseline comparisons and covariate fishing: Bad statistical habits we should have broken yesterday. July 2020. </a:t>
            </a:r>
            <a:r>
              <a:rPr>
                <a:hlinkClick r:id="rId173"/>
              </a:rPr>
              <a:t>http://dx.doi.org/10.31234/osf.io/qftwg.</a:t>
            </a:r>
          </a:p>
          <a:p>
            <a:pPr lvl="0" indent="0" marL="0">
              <a:buNone/>
            </a:pPr>
            <a:r>
              <a:rPr/>
              <a:t>173. Matthews JNS, Altman DG. Statistics Notes: Interaction 2: compare effect sizes not P values. </a:t>
            </a:r>
            <a:r>
              <a:rPr i="1"/>
              <a:t>BMJ</a:t>
            </a:r>
            <a:r>
              <a:rPr/>
              <a:t>. 1996;313(7060):808-808. doi:</a:t>
            </a:r>
            <a:r>
              <a:rPr>
                <a:hlinkClick r:id="rId174"/>
              </a:rPr>
              <a:t>10.1136/bmj.313.7060.808</a:t>
            </a:r>
          </a:p>
          <a:p>
            <a:pPr lvl="0" indent="0" marL="0">
              <a:buNone/>
            </a:pPr>
            <a:r>
              <a:rPr/>
              <a:t>174. Altman DG. Statistics notes: Interaction revisited: The difference between two estimates. </a:t>
            </a:r>
            <a:r>
              <a:rPr i="1"/>
              <a:t>BMJ</a:t>
            </a:r>
            <a:r>
              <a:rPr/>
              <a:t>. 2003;326(7382):219-219. doi:</a:t>
            </a:r>
            <a:r>
              <a:rPr>
                <a:hlinkClick r:id="rId175"/>
              </a:rPr>
              <a:t>10.1136/bmj.326.7382.219</a:t>
            </a:r>
          </a:p>
          <a:p>
            <a:pPr lvl="0" indent="0" marL="0">
              <a:buNone/>
            </a:pPr>
            <a:r>
              <a:rPr/>
              <a:t>175. Steckelberg A, Balgenorth A, Berger J, Mühlhauser I. Explaining computation of predictive values: 2 × 2 table versus frequency tree. A randomized controlled trial [ISRCTN74278823]. </a:t>
            </a:r>
            <a:r>
              <a:rPr i="1"/>
              <a:t>BMC Medical Education</a:t>
            </a:r>
            <a:r>
              <a:rPr/>
              <a:t>. 2004;4(1). doi:</a:t>
            </a:r>
            <a:r>
              <a:rPr>
                <a:hlinkClick r:id="rId176"/>
              </a:rPr>
              <a:t>10.1186/1472-6920-4-13</a:t>
            </a:r>
          </a:p>
          <a:p>
            <a:pPr lvl="0" indent="0" marL="0">
              <a:buNone/>
            </a:pPr>
            <a:r>
              <a:rPr/>
              <a:t>176. Greenhalgh T. How to read a paper: Papers that report diagnostic or screening tests. </a:t>
            </a:r>
            <a:r>
              <a:rPr i="1"/>
              <a:t>BMJ</a:t>
            </a:r>
            <a:r>
              <a:rPr/>
              <a:t>. 1997;315(7107):540-543. doi:</a:t>
            </a:r>
            <a:r>
              <a:rPr>
                <a:hlinkClick r:id="rId177"/>
              </a:rPr>
              <a:t>10.1136/bmj.315.7107.540</a:t>
            </a:r>
          </a:p>
          <a:p>
            <a:pPr lvl="0" indent="0" marL="0">
              <a:buNone/>
            </a:pPr>
            <a:r>
              <a:rPr/>
              <a:t>177. Neth H, Gaisbauer F, Gradwohl N, Gaissmaier W. Riskyr: Rendering risk literacy more transparent. 2022. </a:t>
            </a:r>
            <a:r>
              <a:rPr>
                <a:hlinkClick r:id="rId178"/>
              </a:rPr>
              <a:t>https://CRAN.R-project.org/package=riskyr.</a:t>
            </a:r>
          </a:p>
          <a:p>
            <a:pPr lvl="0" indent="0" marL="0">
              <a:buNone/>
            </a:pPr>
            <a:r>
              <a:rPr/>
              <a:t>178. Hond AAH de, Steyerberg EW, Calster B van. Interpreting area under the receiver operating characteristic curve. </a:t>
            </a:r>
            <a:r>
              <a:rPr i="1"/>
              <a:t>The Lancet Digital Health</a:t>
            </a:r>
            <a:r>
              <a:rPr/>
              <a:t>. 2022;4(12):e853-e855. doi:</a:t>
            </a:r>
            <a:r>
              <a:rPr>
                <a:hlinkClick r:id="rId179"/>
              </a:rPr>
              <a:t>10.1016/s2589-7500(22)00188-1</a:t>
            </a:r>
          </a:p>
          <a:p>
            <a:pPr lvl="0" indent="0" marL="0">
              <a:buNone/>
            </a:pPr>
            <a:r>
              <a:rPr/>
              <a:t>179. Robin X, Turck N, Hainard A, et al. pROC: An open-source package for r and s+ to analyze and compare ROC curves. 2011;12:77.</a:t>
            </a:r>
          </a:p>
          <a:p>
            <a:pPr lvl="0" indent="0" marL="0">
              <a:buNone/>
            </a:pPr>
            <a:r>
              <a:rPr/>
              <a:t>180. Ferreira ADS, Meziat-Filho N, Ferreira APA. Double threshold receiver operating characteristic plot for three-modal continuous predictors. </a:t>
            </a:r>
            <a:r>
              <a:rPr i="1"/>
              <a:t>Computational Statistics</a:t>
            </a:r>
            <a:r>
              <a:rPr/>
              <a:t>. 2021;36(3):2231-2245. doi:</a:t>
            </a:r>
            <a:r>
              <a:rPr>
                <a:hlinkClick r:id="rId180"/>
              </a:rPr>
              <a:t>10.1007/s00180-021-01080-9</a:t>
            </a:r>
          </a:p>
          <a:p>
            <a:pPr lvl="0" indent="0" marL="0">
              <a:buNone/>
            </a:pPr>
            <a:r>
              <a:rPr/>
              <a:t>181. Altman DG, Bland JM. Measurement in medicine: The analysis of method comparison studies. </a:t>
            </a:r>
            <a:r>
              <a:rPr i="1"/>
              <a:t>The Statistician</a:t>
            </a:r>
            <a:r>
              <a:rPr/>
              <a:t>. 1983;32(3):307. doi:</a:t>
            </a:r>
            <a:r>
              <a:rPr>
                <a:hlinkClick r:id="rId181"/>
              </a:rPr>
              <a:t>10.2307/2987937</a:t>
            </a:r>
          </a:p>
          <a:p>
            <a:pPr lvl="0" indent="0" marL="0">
              <a:buNone/>
            </a:pPr>
            <a:r>
              <a:rPr/>
              <a:t>182. Scott WA. Reliability of content analysis: The case of nominal scale coding. </a:t>
            </a:r>
            <a:r>
              <a:rPr i="1"/>
              <a:t>Public Opinion Quarterly</a:t>
            </a:r>
            <a:r>
              <a:rPr/>
              <a:t>. 1955;19(3):321. doi:</a:t>
            </a:r>
            <a:r>
              <a:rPr>
                <a:hlinkClick r:id="rId182"/>
              </a:rPr>
              <a:t>10.1086/266577</a:t>
            </a:r>
          </a:p>
          <a:p>
            <a:pPr lvl="0" indent="0" marL="0">
              <a:buNone/>
            </a:pPr>
            <a:r>
              <a:rPr/>
              <a:t>183. Cohen J. A Coefficient of Agreement for Nominal Scales. </a:t>
            </a:r>
            <a:r>
              <a:rPr i="1"/>
              <a:t>Educational and Psychological Measurement</a:t>
            </a:r>
            <a:r>
              <a:rPr/>
              <a:t>. 1960;20(1):37-46. doi:</a:t>
            </a:r>
            <a:r>
              <a:rPr>
                <a:hlinkClick r:id="rId183"/>
              </a:rPr>
              <a:t>10.1177/001316446002000104</a:t>
            </a:r>
          </a:p>
          <a:p>
            <a:pPr lvl="0" indent="0" marL="0">
              <a:buNone/>
            </a:pPr>
            <a:r>
              <a:rPr/>
              <a:t>184.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84"/>
              </a:rPr>
              <a:t>10.1098/rsta.1900.0022</a:t>
            </a:r>
          </a:p>
          <a:p>
            <a:pPr lvl="0" indent="0" marL="0">
              <a:buNone/>
            </a:pPr>
            <a:r>
              <a:rPr/>
              <a:t>185. Banerjee M, Capozzoli M, McSweeney L, Sinha D. Beyond kappa: A review of interrater agreement measures. </a:t>
            </a:r>
            <a:r>
              <a:rPr i="1"/>
              <a:t>Canadian Journal of Statistics</a:t>
            </a:r>
            <a:r>
              <a:rPr/>
              <a:t>. 1999;27(1):3-23. doi:</a:t>
            </a:r>
            <a:r>
              <a:rPr>
                <a:hlinkClick r:id="rId185"/>
              </a:rPr>
              <a:t>10.2307/3315487</a:t>
            </a:r>
          </a:p>
          <a:p>
            <a:pPr lvl="0" indent="0" marL="0">
              <a:buNone/>
            </a:pPr>
            <a:r>
              <a:rPr/>
              <a:t>186. William Revelle. Psych: Procedures for psychological, psychometric, and personality research. 2023. </a:t>
            </a:r>
            <a:r>
              <a:rPr>
                <a:hlinkClick r:id="rId186"/>
              </a:rPr>
              <a:t>https://CRAN.R-project.org/package=psych.</a:t>
            </a:r>
          </a:p>
          <a:p>
            <a:pPr lvl="0" indent="0" marL="0">
              <a:buNone/>
            </a:pPr>
            <a:r>
              <a:rPr/>
              <a:t>187. Borenstein M. In a meta-analysis, the I-squared statistic does not tell us how much the effect size varies. </a:t>
            </a:r>
            <a:r>
              <a:rPr i="1"/>
              <a:t>Journal of Clinical Epidemiology</a:t>
            </a:r>
            <a:r>
              <a:rPr/>
              <a:t>. October 2022. doi:</a:t>
            </a:r>
            <a:r>
              <a:rPr>
                <a:hlinkClick r:id="rId187"/>
              </a:rPr>
              <a:t>10.1016/j.jclinepi.2022.10.003</a:t>
            </a:r>
          </a:p>
          <a:p>
            <a:pPr lvl="0" indent="0" marL="0">
              <a:buNone/>
            </a:pPr>
            <a:r>
              <a:rPr/>
              <a:t>188. Rücker G, Schwarzer G, Carpenter JR, Schumacher M. Undue reliance on I 2 in assessing heterogeneity may mislead. </a:t>
            </a:r>
            <a:r>
              <a:rPr i="1"/>
              <a:t>BMC Medical Research Methodology</a:t>
            </a:r>
            <a:r>
              <a:rPr/>
              <a:t>. 2008;8(1). doi:</a:t>
            </a:r>
            <a:r>
              <a:rPr>
                <a:hlinkClick r:id="rId188"/>
              </a:rPr>
              <a:t>10.1186/1471-2288-8-79</a:t>
            </a:r>
          </a:p>
          <a:p>
            <a:pPr lvl="0" indent="0" marL="0">
              <a:buNone/>
            </a:pPr>
            <a:r>
              <a:rPr/>
              <a:t>189. Grooth HJ de, Parienti JJ. Heterogeneity between studies can be explained more reliably with individual patient data. </a:t>
            </a:r>
            <a:r>
              <a:rPr i="1"/>
              <a:t>Intensive Care Medicine</a:t>
            </a:r>
            <a:r>
              <a:rPr/>
              <a:t>. July 2023. doi:</a:t>
            </a:r>
            <a:r>
              <a:rPr>
                <a:hlinkClick r:id="rId189"/>
              </a:rPr>
              <a:t>10.1007/s00134-023-07163-z</a:t>
            </a:r>
          </a:p>
          <a:p>
            <a:pPr lvl="0" indent="0" marL="0">
              <a:buNone/>
            </a:pPr>
            <a:r>
              <a:rPr/>
              <a:t>190. Lajeunesse MJ. Facilitating systematic reviews, data extraction, and meta-analysis with the metagear package for r. 2016;7:323-330.</a:t>
            </a:r>
          </a:p>
          <a:p>
            <a:pPr lvl="0" indent="0" marL="0">
              <a:buNone/>
            </a:pPr>
            <a:r>
              <a:rPr/>
              <a:t>191. Moher D, Shamseer L, Clarke M, et al. Preferred reporting items for systematic review and meta-analysis protocols (PRISMA-P) 2015 statement. </a:t>
            </a:r>
            <a:r>
              <a:rPr i="1"/>
              <a:t>Systematic Reviews</a:t>
            </a:r>
            <a:r>
              <a:rPr/>
              <a:t>. 2015;4(1). doi:</a:t>
            </a:r>
            <a:r>
              <a:rPr>
                <a:hlinkClick r:id="rId190"/>
              </a:rPr>
              <a:t>10.1186/2046-4053-4-1</a:t>
            </a:r>
          </a:p>
          <a:p>
            <a:pPr lvl="0" indent="0" marL="0">
              <a:buNone/>
            </a:pPr>
            <a:r>
              <a:rPr/>
              <a:t>192. Haddaway NR, Page MJ, Pritchard CC, McGuinness LA. PRISMA2020: An r package and shiny app for producing PRISMA 2020-compliant flow diagrams, with interactivity for optimised digital transparency and open synthesis. 2022;18:e1230. doi:</a:t>
            </a:r>
            <a:r>
              <a:rPr>
                <a:hlinkClick r:id="rId191"/>
              </a:rPr>
              <a:t>10.1002/cl2.1230</a:t>
            </a:r>
          </a:p>
          <a:p>
            <a:pPr lvl="0" indent="0" marL="0">
              <a:buNone/>
            </a:pPr>
            <a:r>
              <a:rPr/>
              <a:t>193. Haddaway NR, Page MJ, Pritchard CC, McGuinness LA. PRISMA2020: An r package and shiny app for producing PRISMA 2020-compliant flow diagrams, with interactivity for optimised digital transparency and open synthesis. 2022;18:e1230. doi:</a:t>
            </a:r>
            <a:r>
              <a:rPr>
                <a:hlinkClick r:id="rId192"/>
              </a:rPr>
              <a:t>10.1002/cl2.1230</a:t>
            </a:r>
          </a:p>
          <a:p>
            <a:pPr lvl="0" indent="0" marL="0">
              <a:buNone/>
            </a:pPr>
            <a:r>
              <a:rPr/>
              <a:t>194. Ihaka R, Gentleman R. R: A language for data analysis and graphics. </a:t>
            </a:r>
            <a:r>
              <a:rPr i="1"/>
              <a:t>Journal of Computational and Graphical Statistics</a:t>
            </a:r>
            <a:r>
              <a:rPr/>
              <a:t>. 1996;5(3):299. doi:</a:t>
            </a:r>
            <a:r>
              <a:rPr>
                <a:hlinkClick r:id="rId193"/>
              </a:rPr>
              <a:t>10.2307/1390807</a:t>
            </a:r>
          </a:p>
          <a:p>
            <a:pPr lvl="0" indent="0" marL="0">
              <a:buNone/>
            </a:pPr>
            <a:r>
              <a:rPr/>
              <a:t>195. Racine JS. RStudio: A Platform-Independent IDE for R and Sweave. </a:t>
            </a:r>
            <a:r>
              <a:rPr i="1"/>
              <a:t>Journal of Applied Econometrics</a:t>
            </a:r>
            <a:r>
              <a:rPr/>
              <a:t>. 2011;27(1):167-172. doi:</a:t>
            </a:r>
            <a:r>
              <a:rPr>
                <a:hlinkClick r:id="rId194"/>
              </a:rPr>
              <a:t>10.1002/jae.1278</a:t>
            </a:r>
          </a:p>
          <a:p>
            <a:pPr lvl="0" indent="0" marL="0">
              <a:buNone/>
            </a:pPr>
            <a:r>
              <a:rPr/>
              <a:t>196. Love J, Selker R, Marsman M, et al. </a:t>
            </a:r>
            <a:r>
              <a:rPr b="1"/>
              <a:t>JASP</a:t>
            </a:r>
            <a:r>
              <a:rPr/>
              <a:t>: Graphical Statistical Software for Common Statistical Designs. </a:t>
            </a:r>
            <a:r>
              <a:rPr i="1"/>
              <a:t>Journal of Statistical Software</a:t>
            </a:r>
            <a:r>
              <a:rPr/>
              <a:t>. 2019;88(2). doi:</a:t>
            </a:r>
            <a:r>
              <a:rPr>
                <a:hlinkClick r:id="rId195"/>
              </a:rPr>
              <a:t>10.18637/jss.v088.i02</a:t>
            </a:r>
          </a:p>
          <a:p>
            <a:pPr lvl="0" indent="0" marL="0">
              <a:buNone/>
            </a:pPr>
            <a:r>
              <a:rPr/>
              <a:t>197. ŞAHİN M, AYBEK E. Jamovi: An easy to use statistical software for the social scientists. </a:t>
            </a:r>
            <a:r>
              <a:rPr i="1"/>
              <a:t>International Journal of Assessment Tools in Education</a:t>
            </a:r>
            <a:r>
              <a:rPr/>
              <a:t>. 2020;6(4):670-692. doi:</a:t>
            </a:r>
            <a:r>
              <a:rPr>
                <a:hlinkClick r:id="rId196"/>
              </a:rPr>
              <a:t>10.21449/ijate.661803</a:t>
            </a:r>
          </a:p>
          <a:p>
            <a:pPr lvl="0" indent="0" marL="0">
              <a:buNone/>
            </a:pPr>
            <a:r>
              <a:rPr/>
              <a:t>198. Selker R, Love J, Dropmann D. Jmv: The ’jamovi’ analyses. 2023. </a:t>
            </a:r>
            <a:r>
              <a:rPr>
                <a:hlinkClick r:id="rId197"/>
              </a:rPr>
              <a:t>https://CRAN.R-project.org/package=jmv.</a:t>
            </a:r>
          </a:p>
          <a:p>
            <a:pPr lvl="0" indent="0" marL="0">
              <a:buNone/>
            </a:pPr>
            <a:r>
              <a:rPr/>
              <a:t>199. Love J. Jmvconnect: Connect to the ’jamovi’ statistical spreadsheet. 2022. </a:t>
            </a:r>
            <a:r>
              <a:rPr>
                <a:hlinkClick r:id="rId198"/>
              </a:rPr>
              <a:t>https://CRAN.R-project.org/package=jmvconnect.</a:t>
            </a:r>
          </a:p>
          <a:p>
            <a:pPr lvl="0" indent="0" marL="0">
              <a:buNone/>
            </a:pPr>
            <a:r>
              <a:rPr/>
              <a:t>200. Hinsen K. A data and code model for reproducible research and executable papers. </a:t>
            </a:r>
            <a:r>
              <a:rPr i="1"/>
              <a:t>Procedia Computer Science</a:t>
            </a:r>
            <a:r>
              <a:rPr/>
              <a:t>. 2011;4:579-588. doi:</a:t>
            </a:r>
            <a:r>
              <a:rPr>
                <a:hlinkClick r:id="rId199"/>
              </a:rPr>
              <a:t>10.1016/j.procs.2011.04.061</a:t>
            </a:r>
          </a:p>
          <a:p>
            <a:pPr lvl="0" indent="0" marL="0">
              <a:buNone/>
            </a:pPr>
            <a:r>
              <a:rPr/>
              <a:t>201. Allaire J, Xie Y, Dervieux C, et al. </a:t>
            </a:r>
            <a:r>
              <a:rPr i="1"/>
              <a:t>Rmarkdown: Dynamic Documents for r</a:t>
            </a:r>
            <a:r>
              <a:rPr/>
              <a:t>.; 2023. </a:t>
            </a:r>
            <a:r>
              <a:rPr>
                <a:hlinkClick r:id="rId200"/>
              </a:rPr>
              <a:t>https://CRAN.R-project.org/package=rmarkdown.</a:t>
            </a:r>
          </a:p>
          <a:p>
            <a:pPr lvl="0" indent="0" marL="0">
              <a:buNone/>
            </a:pPr>
            <a:r>
              <a:rPr/>
              <a:t>202. Holmes DT, Mobini M, McCudden CR. Reproducible manuscript preparation with RMarkdown application to JMSACL and other Elsevier Journals. </a:t>
            </a:r>
            <a:r>
              <a:rPr i="1"/>
              <a:t>Journal of Mass Spectrometry and Advances in the Clinical Lab</a:t>
            </a:r>
            <a:r>
              <a:rPr/>
              <a:t>. 2021;22:8-16. doi:</a:t>
            </a:r>
            <a:r>
              <a:rPr>
                <a:hlinkClick r:id="rId201"/>
              </a:rPr>
              <a:t>10.1016/j.jmsacl.2021.09.002</a:t>
            </a:r>
          </a:p>
          <a:p>
            <a:pPr lvl="0" indent="0" marL="0">
              <a:buNone/>
            </a:pPr>
            <a:r>
              <a:rPr/>
              <a:t>203. Gohel D, Ross N. Officedown: Enhanced ’r markdown’ format for ’word’ and ’PowerPoint’. 2023. </a:t>
            </a:r>
            <a:r>
              <a:rPr>
                <a:hlinkClick r:id="rId202"/>
              </a:rPr>
              <a:t>https://CRAN.R-project.org/package=officedown.</a:t>
            </a:r>
          </a:p>
          <a:p>
            <a:pPr lvl="0" indent="0" marL="0">
              <a:buNone/>
            </a:pPr>
            <a:r>
              <a:rPr/>
              <a:t>204. Xie Y. Bookdown: Authoring books and technical documents with r markdown. 2023. </a:t>
            </a:r>
            <a:r>
              <a:rPr>
                <a:hlinkClick r:id="rId203"/>
              </a:rPr>
              <a:t>https://github.com/rstudio/bookdown.</a:t>
            </a:r>
          </a:p>
          <a:p>
            <a:pPr lvl="0" indent="0" marL="0">
              <a:buNone/>
            </a:pPr>
            <a:r>
              <a:rPr/>
              <a:t>205. Ioannidis JPA. How to Make More Published Research True. </a:t>
            </a:r>
            <a:r>
              <a:rPr i="1"/>
              <a:t>PLoS Medicine</a:t>
            </a:r>
            <a:r>
              <a:rPr/>
              <a:t>. 2014;11(10):e1001747. doi:</a:t>
            </a:r>
            <a:r>
              <a:rPr>
                <a:hlinkClick r:id="rId204"/>
              </a:rPr>
              <a:t>10.1371/journal.pmed.1001747</a:t>
            </a:r>
          </a:p>
          <a:p>
            <a:pPr lvl="0" indent="0" marL="0">
              <a:buNone/>
            </a:pPr>
            <a:r>
              <a:rPr/>
              <a:t>206. Krieger N, Perzynski A, Dalton J. Projects: A project infrastructure for researchers. 2021. </a:t>
            </a:r>
            <a:r>
              <a:rPr>
                <a:hlinkClick r:id="rId205"/>
              </a:rPr>
              <a:t>https://CRAN.R-project.org/package=projects.</a:t>
            </a:r>
          </a:p>
          <a:p>
            <a:pPr lvl="0" indent="0" marL="0">
              <a:buNone/>
            </a:pPr>
            <a:r>
              <a:rPr/>
              <a:t>207. Schwab, Simon, Held, Leonhard. Statistical programming: Small mistakes, big impacts. </a:t>
            </a:r>
            <a:r>
              <a:rPr i="1"/>
              <a:t>Wiley-Blackwell Publishing, Inc</a:t>
            </a:r>
            <a:r>
              <a:rPr/>
              <a:t>. 2021. doi:</a:t>
            </a:r>
            <a:r>
              <a:rPr>
                <a:hlinkClick r:id="rId206"/>
              </a:rPr>
              <a:t>10.5167/UZH-205154</a:t>
            </a:r>
          </a:p>
          <a:p>
            <a:pPr lvl="0" indent="0" marL="0">
              <a:buNone/>
            </a:pPr>
            <a:r>
              <a:rPr/>
              <a:t>208. Eglen SJ, Marwick B, Halchenko YO, et al. Toward standard practices for sharing computer code and programs in neuroscience. </a:t>
            </a:r>
            <a:r>
              <a:rPr i="1"/>
              <a:t>Nature Neuroscience</a:t>
            </a:r>
            <a:r>
              <a:rPr/>
              <a:t>. 2017;20(6):770-773. doi:</a:t>
            </a:r>
            <a:r>
              <a:rPr>
                <a:hlinkClick r:id="rId207"/>
              </a:rPr>
              <a:t>10.1038/nn.4550</a:t>
            </a:r>
          </a:p>
          <a:p>
            <a:pPr lvl="0" indent="0" marL="0">
              <a:buNone/>
            </a:pPr>
            <a:r>
              <a:rPr/>
              <a:t>209. Francisco Rodríguez-Sánchez, Connor P. Jackson, Shaurita D. Hutchins. Grateful: Facilitate citation of r packages. 2023. </a:t>
            </a:r>
            <a:r>
              <a:rPr>
                <a:hlinkClick r:id="rId208"/>
              </a:rPr>
              <a:t>https://github.com/Pakillo/grateful.</a:t>
            </a:r>
          </a:p>
          <a:p>
            <a:pPr lvl="0" indent="0" marL="0">
              <a:buNone/>
            </a:pPr>
            <a:r>
              <a:rPr/>
              <a:t>210. Xie Y. formatR: Format r code automatically. 2022. </a:t>
            </a:r>
            <a:r>
              <a:rPr>
                <a:hlinkClick r:id="rId209"/>
              </a:rPr>
              <a:t>https://CRAN.R-project.org/package=formatR.</a:t>
            </a:r>
          </a:p>
          <a:p>
            <a:pPr lvl="0" indent="0" marL="0">
              <a:buNone/>
            </a:pPr>
            <a:r>
              <a:rPr/>
              <a:t>211. Müller K, Walthert L. Styler: Non-invasive pretty printing of r code. 2023. </a:t>
            </a:r>
            <a:r>
              <a:rPr>
                <a:hlinkClick r:id="rId210"/>
              </a:rPr>
              <a:t>https://CRAN.R-project.org/package=styler.</a:t>
            </a:r>
          </a:p>
          <a:p>
            <a:pPr lvl="0" indent="0" marL="0">
              <a:buNone/>
            </a:pPr>
            <a:r>
              <a:rPr/>
              <a:t>212. Zhao Y, Xiao N, Anderson K, Zhang Y. Electronic common technical document submission with analysis using R. </a:t>
            </a:r>
            <a:r>
              <a:rPr i="1"/>
              <a:t>Clinical Trials</a:t>
            </a:r>
            <a:r>
              <a:rPr/>
              <a:t>. 2022;20(1):89-92. doi:</a:t>
            </a:r>
            <a:r>
              <a:rPr>
                <a:hlinkClick r:id="rId211"/>
              </a:rPr>
              <a:t>10.1177/17407745221123244</a:t>
            </a:r>
          </a:p>
          <a:p>
            <a:pPr lvl="0" indent="0" marL="0">
              <a:buNone/>
            </a:pPr>
            <a:r>
              <a:rPr/>
              <a:t>213. R Core Team. R: A language and environment for statistical computing. 2023. </a:t>
            </a:r>
            <a:r>
              <a:rPr>
                <a:hlinkClick r:id="rId212"/>
              </a:rPr>
              <a:t>https://www.R-project.org/.</a:t>
            </a:r>
          </a:p>
          <a:p>
            <a:pPr lvl="0" indent="0" marL="0">
              <a:buNone/>
            </a:pPr>
            <a:r>
              <a:rPr/>
              <a:t>214. Gohel D, Skintzos P. Flextable: Functions for tabular reporting. 2023. </a:t>
            </a:r>
            <a:r>
              <a:rPr>
                <a:hlinkClick r:id="rId213"/>
              </a:rPr>
              <a:t>https://CRAN.R-project.org/package=flextable.</a:t>
            </a:r>
          </a:p>
          <a:p>
            <a:pPr lvl="0" indent="0" marL="0">
              <a:buNone/>
            </a:pPr>
            <a:r>
              <a:rPr/>
              <a:t>215. Urbanek S, Johnson K. Tiff: Read and write TIFF images. 2022. </a:t>
            </a:r>
            <a:r>
              <a:rPr>
                <a:hlinkClick r:id="rId214"/>
              </a:rPr>
              <a:t>https://CRAN.R-project.org/package=tiff.</a:t>
            </a:r>
          </a:p>
          <a:p>
            <a:pPr lvl="0" indent="0" marL="0">
              <a:buNone/>
            </a:pPr>
            <a:r>
              <a:rPr/>
              <a:t>216. Wallisch C, Bach P, Hafermann L, et al. Review of guidance papers on regression modeling in statistical series of medical journals. Mathes T, ed. </a:t>
            </a:r>
            <a:r>
              <a:rPr i="1"/>
              <a:t>PLOS ONE</a:t>
            </a:r>
            <a:r>
              <a:rPr/>
              <a:t>. 2022;17(1):e0262918. doi:</a:t>
            </a:r>
            <a:r>
              <a:rPr>
                <a:hlinkClick r:id="rId215"/>
              </a:rPr>
              <a:t>10.1371/journal.pone.0262918</a:t>
            </a:r>
          </a:p>
          <a:p>
            <a:pPr lvl="0" indent="0" marL="0">
              <a:buNone/>
            </a:pPr>
            <a:r>
              <a:rPr/>
              <a:t>217. Lynggaard H, Bell J, Lösch C, et al. Principles and recommendations for incorporating estimands into clinical study protocol templates. </a:t>
            </a:r>
            <a:r>
              <a:rPr i="1"/>
              <a:t>Trials</a:t>
            </a:r>
            <a:r>
              <a:rPr/>
              <a:t>. 2022;23(1). doi:</a:t>
            </a:r>
            <a:r>
              <a:rPr>
                <a:hlinkClick r:id="rId216"/>
              </a:rPr>
              <a:t>10.1186/s13063-022-06515-2</a:t>
            </a:r>
          </a:p>
          <a:p>
            <a:pPr lvl="0" indent="0" marL="0">
              <a:buNone/>
            </a:pPr>
            <a:r>
              <a:rPr/>
              <a:t>218. Althouse AD, Below JE, Claggett BL, et al. Recommendations for Statistical Reporting in Cardiovascular Medicine: A Special Report From the American Heart Association. </a:t>
            </a:r>
            <a:r>
              <a:rPr i="1"/>
              <a:t>Circulation</a:t>
            </a:r>
            <a:r>
              <a:rPr/>
              <a:t>. 2021;144(4). doi:</a:t>
            </a:r>
            <a:r>
              <a:rPr>
                <a:hlinkClick r:id="rId217"/>
              </a:rPr>
              <a:t>10.1161/circulationaha.121.055393</a:t>
            </a:r>
          </a:p>
          <a:p>
            <a:pPr lvl="0" indent="0" marL="0">
              <a:buNone/>
            </a:pPr>
            <a:r>
              <a:rPr/>
              <a:t>219.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18"/>
              </a:rPr>
              <a:t>10.1016/j.jclinepi.2021.01.008</a:t>
            </a:r>
          </a:p>
          <a:p>
            <a:pPr lvl="0" indent="0" marL="0">
              <a:buNone/>
            </a:pPr>
            <a:r>
              <a:rPr/>
              <a:t>220. Vickers AJ, Assel MJ, Sjoberg DD, et al. Guidelines for Reporting of Figures and Tables for Clinical Research in Urology. </a:t>
            </a:r>
            <a:r>
              <a:rPr i="1"/>
              <a:t>Urology</a:t>
            </a:r>
            <a:r>
              <a:rPr/>
              <a:t>. 2020;142:1-13. doi:</a:t>
            </a:r>
            <a:r>
              <a:rPr>
                <a:hlinkClick r:id="rId219"/>
              </a:rPr>
              <a:t>10.1016/j.urology.2020.05.002</a:t>
            </a:r>
          </a:p>
          <a:p>
            <a:pPr lvl="0" indent="0" marL="0">
              <a:buNone/>
            </a:pPr>
            <a:r>
              <a:rPr/>
              <a:t>221. Assel M, Sjoberg D, Elders A, et al. Guidelines for Reporting of Statistics for Clinical Research in Urology. </a:t>
            </a:r>
            <a:r>
              <a:rPr i="1"/>
              <a:t>Journal of Urology</a:t>
            </a:r>
            <a:r>
              <a:rPr/>
              <a:t>. 2019;201(3):595-604. doi:</a:t>
            </a:r>
            <a:r>
              <a:rPr>
                <a:hlinkClick r:id="rId220"/>
              </a:rPr>
              <a:t>10.1097/ju.0000000000000001</a:t>
            </a:r>
          </a:p>
          <a:p>
            <a:pPr lvl="0" indent="0" marL="0">
              <a:buNone/>
            </a:pPr>
            <a:r>
              <a:rPr/>
              <a:t>222. Gamble C, Krishan A, Stocken D, et al. Guidelines for the Content of Statistical Analysis Plans in Clinical Trials. </a:t>
            </a:r>
            <a:r>
              <a:rPr i="1"/>
              <a:t>JAMA</a:t>
            </a:r>
            <a:r>
              <a:rPr/>
              <a:t>. 2017;318(23):2337. doi:</a:t>
            </a:r>
            <a:r>
              <a:rPr>
                <a:hlinkClick r:id="rId221"/>
              </a:rPr>
              <a:t>10.1001/jama.2017.18556</a:t>
            </a:r>
          </a:p>
          <a:p>
            <a:pPr lvl="0" indent="0" marL="0">
              <a:buNone/>
            </a:pPr>
            <a:r>
              <a:rPr/>
              <a:t>223.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2"/>
              </a:rPr>
              <a:t>10.1016/j.ijnurstu.2014.09.006</a:t>
            </a:r>
          </a:p>
          <a:p>
            <a:pPr lvl="0" indent="0" marL="0">
              <a:buNone/>
            </a:pPr>
            <a:r>
              <a:rPr/>
              <a:t>224. Weissgerber TL, Milic NM, Winham SJ, Garovic VD. Beyond Bar and Line Graphs: Time for a New Data Presentation Paradigm. </a:t>
            </a:r>
            <a:r>
              <a:rPr i="1"/>
              <a:t>PLOS Biology</a:t>
            </a:r>
            <a:r>
              <a:rPr/>
              <a:t>. 2015;13(4):e1002128. doi:</a:t>
            </a:r>
            <a:r>
              <a:rPr>
                <a:hlinkClick r:id="rId223"/>
              </a:rPr>
              <a:t>10.1371/journal.pbio.1002128</a:t>
            </a:r>
          </a:p>
          <a:p>
            <a:pPr lvl="0" indent="0" marL="0">
              <a:buNone/>
            </a:pPr>
            <a:r>
              <a:rPr/>
              <a:t>225. Sauerbrei W, Abrahamowicz M, Altman DG, Cessie S, Carpenter J. STRengthening Analytical Thinking for Observational Studies: the STRATOS initiative. </a:t>
            </a:r>
            <a:r>
              <a:rPr i="1"/>
              <a:t>Statistics in Medicine</a:t>
            </a:r>
            <a:r>
              <a:rPr/>
              <a:t>. 2014;33(30):5413-5432. doi:</a:t>
            </a:r>
            <a:r>
              <a:rPr>
                <a:hlinkClick r:id="rId224"/>
              </a:rPr>
              <a:t>10.1002/sim.6265</a:t>
            </a:r>
          </a:p>
          <a:p>
            <a:pPr lvl="0" indent="0" marL="0">
              <a:buNone/>
            </a:pPr>
            <a:r>
              <a:rPr/>
              <a:t>226. Groves T. Research methods and reporting. </a:t>
            </a:r>
            <a:r>
              <a:rPr i="1"/>
              <a:t>BMJ</a:t>
            </a:r>
            <a:r>
              <a:rPr/>
              <a:t>. 2008;337(oct22 1):a2201-a2201. doi:</a:t>
            </a:r>
            <a:r>
              <a:rPr>
                <a:hlinkClick r:id="rId225"/>
              </a:rPr>
              <a:t>10.1136/bmj.a2201</a:t>
            </a:r>
          </a:p>
          <a:p>
            <a:pPr lvl="0" indent="0" marL="0">
              <a:buNone/>
            </a:pPr>
            <a:r>
              <a:rPr/>
              <a:t>227. Stratton IM, Neil A. How to ensure your paper is rejected by the statistical reviewer. </a:t>
            </a:r>
            <a:r>
              <a:rPr i="1"/>
              <a:t>Diabetic Medicine</a:t>
            </a:r>
            <a:r>
              <a:rPr/>
              <a:t>. 2005;22(4):371-373. doi:</a:t>
            </a:r>
            <a:r>
              <a:rPr>
                <a:hlinkClick r:id="rId226"/>
              </a:rPr>
              <a:t>10.1111/j.1464-5491.2004.01443.x</a:t>
            </a:r>
          </a:p>
          <a:p>
            <a:pPr lvl="0" indent="0" marL="0">
              <a:buNone/>
            </a:pPr>
            <a:r>
              <a:rPr/>
              <a:t>228. Mansournia MA, Collins GS, Nielsen RO, et al. A CHecklist for statistical Assessment of Medical Papers (the CHAMP statement): explanation and elaboration. </a:t>
            </a:r>
            <a:r>
              <a:rPr i="1"/>
              <a:t>British Journal of Sports Medicine</a:t>
            </a:r>
            <a:r>
              <a:rPr/>
              <a:t>. 2021;55(18):1009-1017. doi:</a:t>
            </a:r>
            <a:r>
              <a:rPr>
                <a:hlinkClick r:id="rId227"/>
              </a:rPr>
              <a:t>10.1136/bjsports-2020-103652</a:t>
            </a:r>
          </a:p>
          <a:p>
            <a:pPr lvl="0" indent="0" marL="0">
              <a:buNone/>
            </a:pPr>
            <a:r>
              <a:rPr/>
              <a:t>229. Gil-Sierra MD, Fénix-Caballero S, Abdel kader-Martin L, et al. Checklist for clinical applicability of subgroup analysis. </a:t>
            </a:r>
            <a:r>
              <a:rPr i="1"/>
              <a:t>Journal of Clinical Pharmacy and Therapeutics</a:t>
            </a:r>
            <a:r>
              <a:rPr/>
              <a:t>. 2019;45(3):530-538. doi:</a:t>
            </a:r>
            <a:r>
              <a:rPr>
                <a:hlinkClick r:id="rId228"/>
              </a:rPr>
              <a:t>10.1111/jcpt.13102</a:t>
            </a:r>
          </a:p>
          <a:p>
            <a:pPr lvl="0" indent="0" marL="0">
              <a:buNone/>
            </a:pPr>
            <a:r>
              <a:rPr/>
              <a:t>230. Altman DG, Simera I, Hoey J, Moher D, Schulz K. EQUATOR: reporting guidelines for health research. </a:t>
            </a:r>
            <a:r>
              <a:rPr i="1"/>
              <a:t>The Lancet</a:t>
            </a:r>
            <a:r>
              <a:rPr/>
              <a:t>. 2008;371(9619):1149-1150. doi:</a:t>
            </a:r>
            <a:r>
              <a:rPr>
                <a:hlinkClick r:id="rId229"/>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91</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91</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92</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93</a:t>
            </a:r>
          </a:p>
          <a:p>
            <a:pPr lvl="0"/>
            <a:r>
              <a:rPr/>
              <a:t>Organização das tabelas: as variáveis são exibidas em linhas e os grupos são exibidos em colunas.</a:t>
            </a:r>
            <a:r>
              <a:rPr baseline="30000"/>
              <a:t>93</a:t>
            </a:r>
          </a:p>
          <a:p>
            <a:pPr lvl="0"/>
            <a:r>
              <a:rPr/>
              <a:t>Calcule percentagens para as colunas (isto é, entre grupos) e não entre linhas.</a:t>
            </a:r>
            <a:r>
              <a:rPr baseline="30000"/>
              <a:t>93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95</a:t>
            </a:r>
          </a:p>
          <a:p>
            <a:pPr lvl="0"/>
            <a:r>
              <a:rPr/>
              <a:t>Verificar aderência ao protocolo do estudo, incluindo critérios de inclusão/exclusão, tamanho da amostra e perdas amostrais.</a:t>
            </a:r>
            <a:r>
              <a:rPr baseline="30000"/>
              <a:t>95</a:t>
            </a:r>
          </a:p>
          <a:p>
            <a:pPr lvl="0"/>
            <a:r>
              <a:rPr/>
              <a:t>Permitir a replicação do estudo.</a:t>
            </a:r>
            <a:r>
              <a:rPr baseline="30000"/>
              <a:t>95</a:t>
            </a:r>
          </a:p>
          <a:p>
            <a:pPr lvl="0"/>
            <a:r>
              <a:rPr/>
              <a:t>Meta-analisar os dados junto a estudos similares.</a:t>
            </a:r>
            <a:r>
              <a:rPr baseline="30000"/>
              <a:t>95</a:t>
            </a:r>
          </a:p>
          <a:p>
            <a:pPr lvl="0"/>
            <a:r>
              <a:rPr/>
              <a:t>Avaliar a generalização (validade externa) das conclusões do estudo.</a:t>
            </a:r>
            <a:r>
              <a:rPr baseline="30000"/>
              <a:t>95</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96,97</a:t>
            </a:r>
          </a:p>
          <a:p>
            <a:pPr lvl="0"/>
            <a:r>
              <a:rPr/>
              <a:t>Inclua na tabela: título ou legenda, uma síntese descritiva (geralmente por meio de parâmetros descritivos), intervalos de confiança e/ou p-valores conforme necessário para adequada interpretação.</a:t>
            </a:r>
            <a:r>
              <a:rPr baseline="30000"/>
              <a:t>94,98</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100</a:t>
            </a:r>
          </a:p>
          <a:p>
            <a:pPr lvl="0" indent="0" marL="0">
              <a:buNone/>
            </a:pPr>
          </a:p>
          <a:p>
            <a:pPr lvl="0" indent="0" marL="0">
              <a:buNone/>
            </a:pPr>
            <a:r>
              <a:rPr/>
              <a:t>Os pacotes </a:t>
            </a:r>
            <a:r>
              <a:rPr i="1"/>
              <a:t>ggplot2</a:t>
            </a:r>
            <a:r>
              <a:rPr baseline="30000"/>
              <a:t>101</a:t>
            </a:r>
            <a:r>
              <a:rPr/>
              <a:t>, </a:t>
            </a:r>
            <a:r>
              <a:rPr i="1"/>
              <a:t>plotly</a:t>
            </a:r>
            <a:r>
              <a:rPr baseline="30000"/>
              <a:t>102</a:t>
            </a:r>
            <a:r>
              <a:rPr/>
              <a:t> e </a:t>
            </a:r>
            <a:r>
              <a:rPr i="1"/>
              <a:t>corrplot</a:t>
            </a:r>
            <a:r>
              <a:rPr baseline="30000"/>
              <a:t>103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104</a:t>
            </a:r>
          </a:p>
          <a:p>
            <a:pPr lvl="0"/>
            <a:r>
              <a:rPr/>
              <a:t>Barras de erro mais longas representam mais imprecisão (maiores erros), enquanto barras mais curtas representam mais precisão na estimativa.</a:t>
            </a:r>
            <a:r>
              <a:rPr baseline="30000"/>
              <a:t>104</a:t>
            </a:r>
          </a:p>
          <a:p>
            <a:pPr lvl="0"/>
            <a:r>
              <a:rPr/>
              <a:t>Barras de erro descritivas geralmente apresentam a amplitude (mínimo-máximo) ou desvio-padrão.</a:t>
            </a:r>
            <a:r>
              <a:rPr baseline="30000"/>
              <a:t>104</a:t>
            </a:r>
          </a:p>
          <a:p>
            <a:pPr lvl="0"/>
            <a:r>
              <a:rPr/>
              <a:t>Barras de erro inferenciais geralmente apresentam o erro-padrão ou intervalo de confiança (por exemplo, de 95%).</a:t>
            </a:r>
            <a:r>
              <a:rPr baseline="30000"/>
              <a:t>104</a:t>
            </a:r>
          </a:p>
          <a:p>
            <a:pPr lvl="0"/>
            <a:r>
              <a:rPr/>
              <a:t>O comprimento das barras de erro sugere graficamente a imprecisão dos dados do estudo, uma vez que o valor verdadeiro da população pode estar em qualquer nível do intervalo da barra.</a:t>
            </a:r>
            <a:r>
              <a:rPr baseline="30000"/>
              <a:t>104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104</a:t>
            </a:r>
          </a:p>
          <a:p>
            <a:pPr lvl="0"/>
            <a:r>
              <a:rPr/>
              <a:t>Para análise inferencial de figuras, as barras de erro representadas por erro-padrão ou intervalo de confiança são preferíveis à amplitude ou desvio-padrão.</a:t>
            </a:r>
            <a:r>
              <a:rPr baseline="30000"/>
              <a:t>104</a:t>
            </a:r>
          </a:p>
          <a:p>
            <a:pPr lvl="0"/>
            <a:r>
              <a:rPr/>
              <a:t>Evite gráficos de barra e mostre a distribuição dos dados sempre que possível.</a:t>
            </a:r>
            <a:r>
              <a:rPr baseline="30000"/>
              <a:t>105</a:t>
            </a:r>
          </a:p>
          <a:p>
            <a:pPr lvl="0"/>
            <a:r>
              <a:rPr/>
              <a:t>Exiba os pontos de dados em boxplots.</a:t>
            </a:r>
            <a:r>
              <a:rPr baseline="30000"/>
              <a:t>105</a:t>
            </a:r>
          </a:p>
          <a:p>
            <a:pPr lvl="0"/>
            <a:r>
              <a:rPr/>
              <a:t>Use </a:t>
            </a:r>
            <a:r>
              <a:rPr i="1"/>
              <a:t>jitter</a:t>
            </a:r>
            <a:r>
              <a:rPr/>
              <a:t> simétrico em gráficos de pontos para permitir a visualização de todos os dados.</a:t>
            </a:r>
            <a:r>
              <a:rPr baseline="30000"/>
              <a:t>105</a:t>
            </a:r>
          </a:p>
          <a:p>
            <a:pPr lvl="0"/>
            <a:r>
              <a:rPr/>
              <a:t>Prefira palhetas de cor adaptadas para daltônicos.</a:t>
            </a:r>
            <a:r>
              <a:rPr baseline="30000"/>
              <a:t>105</a:t>
            </a:r>
          </a:p>
          <a:p>
            <a:pPr lvl="0" indent="0" marL="0">
              <a:buNone/>
            </a:pPr>
          </a:p>
          <a:p>
            <a:pPr lvl="0" indent="0" marL="0">
              <a:buNone/>
            </a:pPr>
            <a:r>
              <a:rPr/>
              <a:t>O pacote </a:t>
            </a:r>
            <a:r>
              <a:rPr i="1"/>
              <a:t>ggsci</a:t>
            </a:r>
            <a:r>
              <a:rPr baseline="30000"/>
              <a:t>106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107</a:t>
            </a:r>
          </a:p>
          <a:p>
            <a:pPr lvl="0"/>
            <a:r>
              <a:rPr/>
              <a:t>Inferência indutiva: Com base nos dados observados, avalia-se qual hipótese é mais defensável (isto é, mais provável).</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108</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109</a:t>
                </a:r>
              </a:p>
              <a:p>
                <a:pPr lvl="0"/>
                <a:r>
                  <a:rPr/>
                  <a:t>Desafio a ideias aceitas.</a:t>
                </a:r>
                <a:r>
                  <a:rPr baseline="30000"/>
                  <a:t>109</a:t>
                </a:r>
              </a:p>
              <a:p>
                <a:pPr lvl="0"/>
                <a:r>
                  <a:rPr/>
                  <a:t>Conflito entre ideias divergentes.</a:t>
                </a:r>
                <a:r>
                  <a:rPr baseline="30000"/>
                  <a:t>109</a:t>
                </a:r>
              </a:p>
              <a:p>
                <a:pPr lvl="0"/>
                <a:r>
                  <a:rPr/>
                  <a:t>Variações regionais, temporais e populacionais.</a:t>
                </a:r>
                <a:r>
                  <a:rPr baseline="30000"/>
                  <a:t>109</a:t>
                </a:r>
              </a:p>
              <a:p>
                <a:pPr lvl="0"/>
                <a:r>
                  <a:rPr/>
                  <a:t>Experiências dos próprios pesquisadores.</a:t>
                </a:r>
                <a:r>
                  <a:rPr baseline="30000"/>
                  <a:t>109</a:t>
                </a:r>
              </a:p>
              <a:p>
                <a:pPr lvl="0"/>
                <a:r>
                  <a:rPr/>
                  <a:t>Imaginação sem fronteiras ou limites convencionais.</a:t>
                </a:r>
                <a:r>
                  <a:rPr baseline="30000"/>
                  <a:t>109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110</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111</a:t>
                </a:r>
              </a:p>
              <a:p>
                <a:pPr lvl="0"/>
                <a:r>
                  <a:rPr/>
                  <a:t>P-valor como evidência estatística sobre (</a:t>
                </a:r>
                <a14:m>
                  <m:oMath xmlns:m="http://schemas.openxmlformats.org/officeDocument/2006/math">
                    <m:sSub>
                      <m:e>
                        <m:r>
                          <m:t>H</m:t>
                        </m:r>
                      </m:e>
                      <m:sub>
                        <m:r>
                          <m:t>0</m:t>
                        </m:r>
                      </m:sub>
                    </m:sSub>
                  </m:oMath>
                </a14:m>
                <a:r>
                  <a:rPr/>
                  <a:t>).</a:t>
                </a:r>
                <a:r>
                  <a:rPr baseline="30000"/>
                  <a:t>111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111</a:t>
                </a:r>
              </a:p>
              <a:p>
                <a:pPr lvl="0"/>
                <a:r>
                  <a:rPr/>
                  <a:t>Análise Bayesiana.</a:t>
                </a:r>
                <a:r>
                  <a:rPr baseline="30000"/>
                  <a:t>111</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115</a:t>
                </a:r>
              </a:p>
              <a:p>
                <a:pPr lvl="0"/>
                <a:r>
                  <a:rPr/>
                  <a:t>Resultados negativos permitem um melhor planejamento das pesquisas futuras e pode aumentar suas chances de sucesso.</a:t>
                </a:r>
                <a:r>
                  <a:rPr baseline="30000"/>
                  <a:t>115</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35,96</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108</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118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117</a:t>
                </a:r>
              </a:p>
              <a:p>
                <a:pPr lvl="0"/>
                <a:r>
                  <a:rPr/>
                  <a:t>P-valores menores/maiores do que o nível de significância estatístico pré-estabelecido não devem ser utilizados como única fonte de informação para tomada de decisão em ciência.</a:t>
                </a:r>
                <a:r>
                  <a:rPr baseline="30000"/>
                  <a:t>117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88,118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117</a:t>
                </a:r>
              </a:p>
              <a:p>
                <a:pPr lvl="0"/>
                <a:r>
                  <a:rPr/>
                  <a:t>P-valor não mede o tamanho do efeito ou a relevância da sua observação.</a:t>
                </a:r>
                <a:r>
                  <a:rPr baseline="30000"/>
                  <a:t>117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117</a:t>
                </a:r>
              </a:p>
              <a:p>
                <a:pPr lvl="0"/>
                <a:r>
                  <a:rPr/>
                  <a:t>Razão de verossimilhança.</a:t>
                </a:r>
                <a:r>
                  <a:rPr baseline="30000"/>
                  <a:t>117</a:t>
                </a:r>
              </a:p>
              <a:p>
                <a:pPr lvl="0"/>
                <a:r>
                  <a:rPr/>
                  <a:t>Métodos Bayesianos, fator Bayes.</a:t>
                </a:r>
                <a:r>
                  <a:rPr baseline="30000"/>
                  <a:t>117</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108</a:t>
                </a:r>
              </a:p>
              <a:p>
                <a:pPr lvl="0"/>
                <a:r>
                  <a:rPr/>
                  <a:t>Poder do teste pode ser calculado como (</a:t>
                </a:r>
                <a14:m>
                  <m:oMath xmlns:m="http://schemas.openxmlformats.org/officeDocument/2006/math">
                    <m:r>
                      <m:t>1</m:t>
                    </m:r>
                    <m:r>
                      <m:rPr>
                        <m:sty m:val="p"/>
                      </m:rPr>
                      <m:t>−</m:t>
                    </m:r>
                    <m:r>
                      <m:t>β</m:t>
                    </m:r>
                  </m:oMath>
                </a14:m>
                <a:r>
                  <a:rPr/>
                  <a:t>).</a:t>
                </a:r>
                <a:r>
                  <a:rPr baseline="30000"/>
                  <a:t>108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93,121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2023-10-23T17:30:37Z</dcterms:created>
  <dcterms:modified xsi:type="dcterms:W3CDTF">2023-10-23T14:30:39Z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