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presProps" Target="presProps.xml"/>
<Relationship Id="rId1" Type="http://schemas.openxmlformats.org/officeDocument/2006/relationships/slideMaster" Target="slideMasters/slideMaster1.xml"/>
<Relationship Id="rId113" Type="http://schemas.openxmlformats.org/officeDocument/2006/relationships/tableStyles" Target="tableStyles.xml"/>
<Relationship Id="rId112" Type="http://schemas.openxmlformats.org/officeDocument/2006/relationships/theme" Target="theme/theme1.xml"/>
<Relationship Id="rId11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1136/bmj.319.7203.185" TargetMode="External"/>
<Relationship Id="rId101" Type="http://schemas.openxmlformats.org/officeDocument/2006/relationships/hyperlink" Target="https://doi.org/10.1016/s0197-2456(97)00147-5" TargetMode="External"/>
<Relationship Id="rId102" Type="http://schemas.openxmlformats.org/officeDocument/2006/relationships/hyperlink" Target="https://doi.org/10.1186/1745-6215-15-139" TargetMode="External"/>
<Relationship Id="rId103" Type="http://schemas.openxmlformats.org/officeDocument/2006/relationships/hyperlink" Target="https://doi.org/10.2147/clep.s161508" TargetMode="External"/>
<Relationship Id="rId104" Type="http://schemas.openxmlformats.org/officeDocument/2006/relationships/hyperlink" Target="https://doi.org/10.1186/s12874-019-0750-8" TargetMode="External"/>
<Relationship Id="rId105" Type="http://schemas.openxmlformats.org/officeDocument/2006/relationships/hyperlink" Target="http://dx.doi.org/10.31234/osf.io/qftwg" TargetMode="External"/>
<Relationship Id="rId106" Type="http://schemas.openxmlformats.org/officeDocument/2006/relationships/hyperlink" Target="https://doi.org/10.1016/j.jclinepi.2023.09.005" TargetMode="External"/>
<Relationship Id="rId107" Type="http://schemas.openxmlformats.org/officeDocument/2006/relationships/hyperlink" Target="https://doi.org/10.1136/bmj.313.7055.486" TargetMode="External"/>
<Relationship Id="rId108" Type="http://schemas.openxmlformats.org/officeDocument/2006/relationships/hyperlink" Target="https://doi.org/10.1136/bmj.313.7060.808" TargetMode="External"/>
<Relationship Id="rId109" Type="http://schemas.openxmlformats.org/officeDocument/2006/relationships/hyperlink" Target="https://doi.org/10.1136/bmj.326.7382.219" TargetMode="External"/>
<Relationship Id="rId110" Type="http://schemas.openxmlformats.org/officeDocument/2006/relationships/hyperlink" Target="https://doi.org/10.1016/j.jclinepi.2022.10.003" TargetMode="External"/>
<Relationship Id="rId111" Type="http://schemas.openxmlformats.org/officeDocument/2006/relationships/hyperlink" Target="https://doi.org/10.1186/1471-2288-8-79" TargetMode="External"/>
<Relationship Id="rId112" Type="http://schemas.openxmlformats.org/officeDocument/2006/relationships/hyperlink" Target="https://doi.org/10.1007/s00134-023-07163-z" TargetMode="External"/>
<Relationship Id="rId113" Type="http://schemas.openxmlformats.org/officeDocument/2006/relationships/hyperlink" Target="https://doi.org/10.1371/journal.pone.0262918" TargetMode="External"/>
<Relationship Id="rId114" Type="http://schemas.openxmlformats.org/officeDocument/2006/relationships/hyperlink" Target="https://doi.org/10.1186/s13063-022-06515-2" TargetMode="External"/>
<Relationship Id="rId115" Type="http://schemas.openxmlformats.org/officeDocument/2006/relationships/hyperlink" Target="https://doi.org/10.1136/jim-2022-002479" TargetMode="External"/>
<Relationship Id="rId116" Type="http://schemas.openxmlformats.org/officeDocument/2006/relationships/hyperlink" Target="https://doi.org/10.1161/circulationaha.121.055393" TargetMode="External"/>
<Relationship Id="rId117" Type="http://schemas.openxmlformats.org/officeDocument/2006/relationships/hyperlink" Target="https://doi.org/10.1016/j.jclinepi.2021.01.008" TargetMode="External"/>
<Relationship Id="rId118" Type="http://schemas.openxmlformats.org/officeDocument/2006/relationships/hyperlink" Target="https://doi.org/10.1016/j.urology.2020.05.002" TargetMode="External"/>
<Relationship Id="rId119" Type="http://schemas.openxmlformats.org/officeDocument/2006/relationships/hyperlink" Target="https://doi.org/10.1097/ju.0000000000000001" TargetMode="External"/>
<Relationship Id="rId120" Type="http://schemas.openxmlformats.org/officeDocument/2006/relationships/hyperlink" Target="https://doi.org/10.1001/jama.2017.18556" TargetMode="External"/>
<Relationship Id="rId121" Type="http://schemas.openxmlformats.org/officeDocument/2006/relationships/hyperlink" Target="https://doi.org/10.1016/j.ijnurstu.2014.09.006" TargetMode="External"/>
<Relationship Id="rId122" Type="http://schemas.openxmlformats.org/officeDocument/2006/relationships/hyperlink" Target="https://doi.org/10.1371/journal.pbio.1002128" TargetMode="External"/>
<Relationship Id="rId123" Type="http://schemas.openxmlformats.org/officeDocument/2006/relationships/hyperlink" Target="https://doi.org/10.1002/sim.6265" TargetMode="External"/>
<Relationship Id="rId124" Type="http://schemas.openxmlformats.org/officeDocument/2006/relationships/hyperlink" Target="https://doi.org/10.1136/bmj.a2201" TargetMode="External"/>
<Relationship Id="rId125" Type="http://schemas.openxmlformats.org/officeDocument/2006/relationships/hyperlink" Target="https://doi.org/10.1111/j.1464-5491.2004.01443.x" TargetMode="External"/>
<Relationship Id="rId126" Type="http://schemas.openxmlformats.org/officeDocument/2006/relationships/hyperlink" Target="https://doi.org/10.1136/bmj.292.6523.810" TargetMode="External"/>
<Relationship Id="rId127" Type="http://schemas.openxmlformats.org/officeDocument/2006/relationships/hyperlink" Target="https://doi.org/10.1213/ane.0000000000001863" TargetMode="External"/>
<Relationship Id="rId128" Type="http://schemas.openxmlformats.org/officeDocument/2006/relationships/hyperlink" Target="https://doi.org/10.1136/bjsports-2020-103652" TargetMode="External"/>
<Relationship Id="rId129" Type="http://schemas.openxmlformats.org/officeDocument/2006/relationships/hyperlink" Target="https://doi.org/10.1111/jcpt.13102" TargetMode="External"/>
<Relationship Id="rId130" Type="http://schemas.openxmlformats.org/officeDocument/2006/relationships/hyperlink" Target="https://doi.org/10.1002/cnr2.1211" TargetMode="External"/>
<Relationship Id="rId131" Type="http://schemas.openxmlformats.org/officeDocument/2006/relationships/hyperlink" Target="https://doi.org/10.1016/s0140-6736(08)60505-x" TargetMode="External"/>
<Relationship Id="rId132" Type="http://schemas.openxmlformats.org/officeDocument/2006/relationships/hyperlink" Target="https://doi.org/10.1002/cl2.1230" TargetMode="External"/>
<Relationship Id="rId133"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Roberts C, Torgerson DJ. Understanding controlled trials: Baseline imbalance in randomised controlled trials. </a:t>
            </a:r>
            <a:r>
              <a:rPr i="1"/>
              <a:t>BMJ</a:t>
            </a:r>
            <a:r>
              <a:rPr/>
              <a:t>. 1999;319(7203):185-185. doi:</a:t>
            </a:r>
            <a:r>
              <a:rPr>
                <a:hlinkClick r:id="rId100"/>
              </a:rPr>
              <a:t>10.1136/bmj.319.7203.185</a:t>
            </a:r>
          </a:p>
          <a:p>
            <a:pPr lvl="0" indent="0" marL="0">
              <a:buNone/>
            </a:pPr>
            <a:r>
              <a:rPr/>
              <a:t>100. Hauck WW, Anderson S, Marcus SM. Should We Adjust for Covariates in Nonlinear Regression Analyses of Randomized Trials? </a:t>
            </a:r>
            <a:r>
              <a:rPr i="1"/>
              <a:t>Controlled Clinical Trials</a:t>
            </a:r>
            <a:r>
              <a:rPr/>
              <a:t>. 1998;19(3):249-256. doi:</a:t>
            </a:r>
            <a:r>
              <a:rPr>
                <a:hlinkClick r:id="rId101"/>
              </a:rPr>
              <a:t>10.1016/s0197-2456(97)00147-5</a:t>
            </a:r>
          </a:p>
          <a:p>
            <a:pPr lvl="0" indent="0" marL="0">
              <a:buNone/>
            </a:pPr>
            <a:r>
              <a:rPr/>
              <a:t>101. Kahan BC, Jairath V, Doré CJ, Morris TP. The risks and rewards of covariate adjustment in randomized trials: an assessment of 12 outcomes from 8 studies. </a:t>
            </a:r>
            <a:r>
              <a:rPr i="1"/>
              <a:t>Trials</a:t>
            </a:r>
            <a:r>
              <a:rPr/>
              <a:t>. 2014;15(1). doi:</a:t>
            </a:r>
            <a:r>
              <a:rPr>
                <a:hlinkClick r:id="rId102"/>
              </a:rPr>
              <a:t>10.1186/1745-6215-15-139</a:t>
            </a:r>
          </a:p>
          <a:p>
            <a:pPr lvl="0" indent="0" marL="0">
              <a:buNone/>
            </a:pPr>
            <a:r>
              <a:rPr/>
              <a:t>102.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3"/>
              </a:rPr>
              <a:t>10.2147/clep.s161508</a:t>
            </a:r>
          </a:p>
          <a:p>
            <a:pPr lvl="0" indent="0" marL="0">
              <a:buNone/>
            </a:pPr>
            <a:r>
              <a:rPr/>
              <a:t>103. Bolzern JE, Mitchell A, Torgerson DJ. Baseline testing in cluster randomised controlled trials: should this be done? </a:t>
            </a:r>
            <a:r>
              <a:rPr i="1"/>
              <a:t>BMC Medical Research Methodology</a:t>
            </a:r>
            <a:r>
              <a:rPr/>
              <a:t>. 2019;19(1). doi:</a:t>
            </a:r>
            <a:r>
              <a:rPr>
                <a:hlinkClick r:id="rId104"/>
              </a:rPr>
              <a:t>10.1186/s12874-019-0750-8</a:t>
            </a:r>
          </a:p>
          <a:p>
            <a:pPr lvl="0" indent="0" marL="0">
              <a:buNone/>
            </a:pPr>
            <a:r>
              <a:rPr/>
              <a:t>104. Gruijters SLK. Baseline comparisons and covariate fishing: Bad statistical habits we should have broken yesterday. July 2020. </a:t>
            </a:r>
            <a:r>
              <a:rPr>
                <a:hlinkClick r:id="rId105"/>
              </a:rPr>
              <a:t>http://dx.doi.org/10.31234/osf.io/qftwg.</a:t>
            </a:r>
          </a:p>
          <a:p>
            <a:pPr lvl="0" indent="0" marL="0">
              <a:buNone/>
            </a:pPr>
            <a:r>
              <a:rPr/>
              <a:t>105. Bours MJL. Using mediators to understand effect modification and interaction. </a:t>
            </a:r>
            <a:r>
              <a:rPr i="1"/>
              <a:t>Journal of Clinical Epidemiology</a:t>
            </a:r>
            <a:r>
              <a:rPr/>
              <a:t>. September 2023. doi:</a:t>
            </a:r>
            <a:r>
              <a:rPr>
                <a:hlinkClick r:id="rId106"/>
              </a:rPr>
              <a:t>10.1016/j.jclinepi.2023.09.005</a:t>
            </a:r>
          </a:p>
          <a:p>
            <a:pPr lvl="0" indent="0" marL="0">
              <a:buNone/>
            </a:pPr>
            <a:r>
              <a:rPr/>
              <a:t>106. Altman DG, Matthews JNS. Statistics Notes: Interaction 1: heterogeneity of effects. </a:t>
            </a:r>
            <a:r>
              <a:rPr i="1"/>
              <a:t>BMJ</a:t>
            </a:r>
            <a:r>
              <a:rPr/>
              <a:t>. 1996;313(7055):486-486. doi:</a:t>
            </a:r>
            <a:r>
              <a:rPr>
                <a:hlinkClick r:id="rId107"/>
              </a:rPr>
              <a:t>10.1136/bmj.313.7055.486</a:t>
            </a:r>
          </a:p>
          <a:p>
            <a:pPr lvl="0" indent="0" marL="0">
              <a:buNone/>
            </a:pPr>
            <a:r>
              <a:rPr/>
              <a:t>107. Matthews JNS, Altman DG. Statistics Notes: Interaction 2: compare effect sizes not P values. </a:t>
            </a:r>
            <a:r>
              <a:rPr i="1"/>
              <a:t>BMJ</a:t>
            </a:r>
            <a:r>
              <a:rPr/>
              <a:t>. 1996;313(7060):808-808. doi:</a:t>
            </a:r>
            <a:r>
              <a:rPr>
                <a:hlinkClick r:id="rId108"/>
              </a:rPr>
              <a:t>10.1136/bmj.313.7060.808</a:t>
            </a:r>
          </a:p>
          <a:p>
            <a:pPr lvl="0" indent="0" marL="0">
              <a:buNone/>
            </a:pPr>
            <a:r>
              <a:rPr/>
              <a:t>108. Altman DG. Statistics notes: Interaction revisited: The difference between two estimates. </a:t>
            </a:r>
            <a:r>
              <a:rPr i="1"/>
              <a:t>BMJ</a:t>
            </a:r>
            <a:r>
              <a:rPr/>
              <a:t>. 2003;326(7382):219-219. doi:</a:t>
            </a:r>
            <a:r>
              <a:rPr>
                <a:hlinkClick r:id="rId109"/>
              </a:rPr>
              <a:t>10.1136/bmj.326.7382.219</a:t>
            </a:r>
          </a:p>
          <a:p>
            <a:pPr lvl="0" indent="0" marL="0">
              <a:buNone/>
            </a:pPr>
            <a:r>
              <a:rPr/>
              <a:t>109. Borenstein M. In a meta-analysis, the I-squared statistic does not tell us how much the effect size varies. </a:t>
            </a:r>
            <a:r>
              <a:rPr i="1"/>
              <a:t>Journal of Clinical Epidemiology</a:t>
            </a:r>
            <a:r>
              <a:rPr/>
              <a:t>. October 2022. doi:</a:t>
            </a:r>
            <a:r>
              <a:rPr>
                <a:hlinkClick r:id="rId110"/>
              </a:rPr>
              <a:t>10.1016/j.jclinepi.2022.10.003</a:t>
            </a:r>
          </a:p>
          <a:p>
            <a:pPr lvl="0" indent="0" marL="0">
              <a:buNone/>
            </a:pPr>
            <a:r>
              <a:rPr/>
              <a:t>110. Rücker G, Schwarzer G, Carpenter JR, Schumacher M. Undue reliance on I 2 in assessing heterogeneity may mislead. </a:t>
            </a:r>
            <a:r>
              <a:rPr i="1"/>
              <a:t>BMC Medical Research Methodology</a:t>
            </a:r>
            <a:r>
              <a:rPr/>
              <a:t>. 2008;8(1). doi:</a:t>
            </a:r>
            <a:r>
              <a:rPr>
                <a:hlinkClick r:id="rId111"/>
              </a:rPr>
              <a:t>10.1186/1471-2288-8-79</a:t>
            </a:r>
          </a:p>
          <a:p>
            <a:pPr lvl="0" indent="0" marL="0">
              <a:buNone/>
            </a:pPr>
            <a:r>
              <a:rPr/>
              <a:t>111. Grooth HJ de, Parienti JJ. Heterogeneity between studies can be explained more reliably with individual patient data. </a:t>
            </a:r>
            <a:r>
              <a:rPr i="1"/>
              <a:t>Intensive Care Medicine</a:t>
            </a:r>
            <a:r>
              <a:rPr/>
              <a:t>. July 2023. doi:</a:t>
            </a:r>
            <a:r>
              <a:rPr>
                <a:hlinkClick r:id="rId112"/>
              </a:rPr>
              <a:t>10.1007/s00134-023-07163-z</a:t>
            </a:r>
          </a:p>
          <a:p>
            <a:pPr lvl="0" indent="0" marL="0">
              <a:buNone/>
            </a:pPr>
            <a:r>
              <a:rPr/>
              <a:t>112. Lajeunesse MJ. Facilitating systematic reviews, data extraction, and meta-analysis with the metagear package for r. 2016;7:323-330.</a:t>
            </a:r>
          </a:p>
          <a:p>
            <a:pPr lvl="0" indent="0" marL="0">
              <a:buNone/>
            </a:pPr>
            <a:r>
              <a:rPr/>
              <a:t>113. Wallisch C, Bach P, Hafermann L, et al. Review of guidance papers on regression modeling in statistical series of medical journals. Mathes T, ed. </a:t>
            </a:r>
            <a:r>
              <a:rPr i="1"/>
              <a:t>PLOS ONE</a:t>
            </a:r>
            <a:r>
              <a:rPr/>
              <a:t>. 2022;17(1):e0262918. doi:</a:t>
            </a:r>
            <a:r>
              <a:rPr>
                <a:hlinkClick r:id="rId113"/>
              </a:rPr>
              <a:t>10.1371/journal.pone.0262918</a:t>
            </a:r>
          </a:p>
          <a:p>
            <a:pPr lvl="0" indent="0" marL="0">
              <a:buNone/>
            </a:pPr>
            <a:r>
              <a:rPr/>
              <a:t>114. Lynggaard H, Bell J, Lösch C, et al. Principles and recommendations for incorporating estimands into clinical study protocol templates. </a:t>
            </a:r>
            <a:r>
              <a:rPr i="1"/>
              <a:t>Trials</a:t>
            </a:r>
            <a:r>
              <a:rPr/>
              <a:t>. 2022;23(1). doi:</a:t>
            </a:r>
            <a:r>
              <a:rPr>
                <a:hlinkClick r:id="rId114"/>
              </a:rPr>
              <a:t>10.1186/s13063-022-06515-2</a:t>
            </a:r>
          </a:p>
          <a:p>
            <a:pPr lvl="0" indent="0" marL="0">
              <a:buNone/>
            </a:pPr>
            <a:r>
              <a:rPr/>
              <a:t>115. Dwivedi AK. How to Write Statistical Analysis Section in Medical Research. </a:t>
            </a:r>
            <a:r>
              <a:rPr i="1"/>
              <a:t>Journal of Investigative Medicine</a:t>
            </a:r>
            <a:r>
              <a:rPr/>
              <a:t>. 2022;70(8):1759-1770. doi:</a:t>
            </a:r>
            <a:r>
              <a:rPr>
                <a:hlinkClick r:id="rId115"/>
              </a:rPr>
              <a:t>10.1136/jim-2022-002479</a:t>
            </a:r>
          </a:p>
          <a:p>
            <a:pPr lvl="0" indent="0" marL="0">
              <a:buNone/>
            </a:pPr>
            <a:r>
              <a:rPr/>
              <a:t>116. Althouse AD, Below JE, Claggett BL, et al. Recommendations for Statistical Reporting in Cardiovascular Medicine: A Special Report From the American Heart Association. </a:t>
            </a:r>
            <a:r>
              <a:rPr i="1"/>
              <a:t>Circulation</a:t>
            </a:r>
            <a:r>
              <a:rPr/>
              <a:t>. 2021;144(4). doi:</a:t>
            </a:r>
            <a:r>
              <a:rPr>
                <a:hlinkClick r:id="rId116"/>
              </a:rPr>
              <a:t>10.1161/circulationaha.121.055393</a:t>
            </a:r>
          </a:p>
          <a:p>
            <a:pPr lvl="0" indent="0" marL="0">
              <a:buNone/>
            </a:pPr>
            <a:r>
              <a:rPr/>
              <a:t>117.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7"/>
              </a:rPr>
              <a:t>10.1016/j.jclinepi.2021.01.008</a:t>
            </a:r>
          </a:p>
          <a:p>
            <a:pPr lvl="0" indent="0" marL="0">
              <a:buNone/>
            </a:pPr>
            <a:r>
              <a:rPr/>
              <a:t>118. Vickers AJ, Assel MJ, Sjoberg DD, et al. Guidelines for Reporting of Figures and Tables for Clinical Research in Urology. </a:t>
            </a:r>
            <a:r>
              <a:rPr i="1"/>
              <a:t>Urology</a:t>
            </a:r>
            <a:r>
              <a:rPr/>
              <a:t>. 2020;142:1-13. doi:</a:t>
            </a:r>
            <a:r>
              <a:rPr>
                <a:hlinkClick r:id="rId118"/>
              </a:rPr>
              <a:t>10.1016/j.urology.2020.05.002</a:t>
            </a:r>
          </a:p>
          <a:p>
            <a:pPr lvl="0" indent="0" marL="0">
              <a:buNone/>
            </a:pPr>
            <a:r>
              <a:rPr/>
              <a:t>119. Assel M, Sjoberg D, Elders A, et al. Guidelines for Reporting of Statistics for Clinical Research in Urology. </a:t>
            </a:r>
            <a:r>
              <a:rPr i="1"/>
              <a:t>Journal of Urology</a:t>
            </a:r>
            <a:r>
              <a:rPr/>
              <a:t>. 2019;201(3):595-604. doi:</a:t>
            </a:r>
            <a:r>
              <a:rPr>
                <a:hlinkClick r:id="rId119"/>
              </a:rPr>
              <a:t>10.1097/ju.0000000000000001</a:t>
            </a:r>
          </a:p>
          <a:p>
            <a:pPr lvl="0" indent="0" marL="0">
              <a:buNone/>
            </a:pPr>
            <a:r>
              <a:rPr/>
              <a:t>120. Gamble C, Krishan A, Stocken D, et al. Guidelines for the Content of Statistical Analysis Plans in Clinical Trials. </a:t>
            </a:r>
            <a:r>
              <a:rPr i="1"/>
              <a:t>JAMA</a:t>
            </a:r>
            <a:r>
              <a:rPr/>
              <a:t>. 2017;318(23):2337. doi:</a:t>
            </a:r>
            <a:r>
              <a:rPr>
                <a:hlinkClick r:id="rId120"/>
              </a:rPr>
              <a:t>10.1001/jama.2017.18556</a:t>
            </a:r>
          </a:p>
          <a:p>
            <a:pPr lvl="0" indent="0" marL="0">
              <a:buNone/>
            </a:pPr>
            <a:r>
              <a:rPr/>
              <a:t>121.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1"/>
              </a:rPr>
              <a:t>10.1016/j.ijnurstu.2014.09.006</a:t>
            </a:r>
          </a:p>
          <a:p>
            <a:pPr lvl="0" indent="0" marL="0">
              <a:buNone/>
            </a:pPr>
            <a:r>
              <a:rPr/>
              <a:t>122. Weissgerber TL, Milic NM, Winham SJ, Garovic VD. Beyond Bar and Line Graphs: Time for a New Data Presentation Paradigm. </a:t>
            </a:r>
            <a:r>
              <a:rPr i="1"/>
              <a:t>PLOS Biology</a:t>
            </a:r>
            <a:r>
              <a:rPr/>
              <a:t>. 2015;13(4):e1002128. doi:</a:t>
            </a:r>
            <a:r>
              <a:rPr>
                <a:hlinkClick r:id="rId122"/>
              </a:rPr>
              <a:t>10.1371/journal.pbio.1002128</a:t>
            </a:r>
          </a:p>
          <a:p>
            <a:pPr lvl="0" indent="0" marL="0">
              <a:buNone/>
            </a:pPr>
            <a:r>
              <a:rPr/>
              <a:t>123. Sauerbrei W, Abrahamowicz M, Altman DG, Cessie S, Carpenter J. STRengthening Analytical Thinking for Observational Studies: the STRATOS initiative. </a:t>
            </a:r>
            <a:r>
              <a:rPr i="1"/>
              <a:t>Statistics in Medicine</a:t>
            </a:r>
            <a:r>
              <a:rPr/>
              <a:t>. 2014;33(30):5413-5432. doi:</a:t>
            </a:r>
            <a:r>
              <a:rPr>
                <a:hlinkClick r:id="rId123"/>
              </a:rPr>
              <a:t>10.1002/sim.6265</a:t>
            </a:r>
          </a:p>
          <a:p>
            <a:pPr lvl="0" indent="0" marL="0">
              <a:buNone/>
            </a:pPr>
            <a:r>
              <a:rPr/>
              <a:t>124. Groves T. Research methods and reporting. </a:t>
            </a:r>
            <a:r>
              <a:rPr i="1"/>
              <a:t>BMJ</a:t>
            </a:r>
            <a:r>
              <a:rPr/>
              <a:t>. 2008;337(oct22 1):a2201-a2201. doi:</a:t>
            </a:r>
            <a:r>
              <a:rPr>
                <a:hlinkClick r:id="rId124"/>
              </a:rPr>
              <a:t>10.1136/bmj.a2201</a:t>
            </a:r>
          </a:p>
          <a:p>
            <a:pPr lvl="0" indent="0" marL="0">
              <a:buNone/>
            </a:pPr>
            <a:r>
              <a:rPr/>
              <a:t>125. Stratton IM, Neil A. How to ensure your paper is rejected by the statistical reviewer. </a:t>
            </a:r>
            <a:r>
              <a:rPr i="1"/>
              <a:t>Diabetic Medicine</a:t>
            </a:r>
            <a:r>
              <a:rPr/>
              <a:t>. 2005;22(4):371-373. doi:</a:t>
            </a:r>
            <a:r>
              <a:rPr>
                <a:hlinkClick r:id="rId125"/>
              </a:rPr>
              <a:t>10.1111/j.1464-5491.2004.01443.x</a:t>
            </a:r>
          </a:p>
          <a:p>
            <a:pPr lvl="0" indent="0" marL="0">
              <a:buNone/>
            </a:pPr>
            <a:r>
              <a:rPr/>
              <a:t>126. Gardner MJ, Machin D, Campbell MJ. Use of check lists in assessing the statistical content of medical studies. </a:t>
            </a:r>
            <a:r>
              <a:rPr i="1"/>
              <a:t>BMJ</a:t>
            </a:r>
            <a:r>
              <a:rPr/>
              <a:t>. 1986;292(6523):810-812. doi:</a:t>
            </a:r>
            <a:r>
              <a:rPr>
                <a:hlinkClick r:id="rId126"/>
              </a:rPr>
              <a:t>10.1136/bmj.292.6523.810</a:t>
            </a:r>
          </a:p>
          <a:p>
            <a:pPr lvl="0" indent="0" marL="0">
              <a:buNone/>
            </a:pPr>
            <a:r>
              <a:rPr/>
              <a:t>127. Mascha EJ, Vetter TR. The Statistical Checklist and Statistical Review. </a:t>
            </a:r>
            <a:r>
              <a:rPr i="1"/>
              <a:t>Anesthesia &amp; Analgesia</a:t>
            </a:r>
            <a:r>
              <a:rPr/>
              <a:t>. 2017;124(3):719-721. doi:</a:t>
            </a:r>
            <a:r>
              <a:rPr>
                <a:hlinkClick r:id="rId127"/>
              </a:rPr>
              <a:t>10.1213/ane.0000000000001863</a:t>
            </a:r>
          </a:p>
          <a:p>
            <a:pPr lvl="0" indent="0" marL="0">
              <a:buNone/>
            </a:pPr>
            <a:r>
              <a:rPr/>
              <a:t>128. Mansournia MA, Collins GS, Nielsen RO, et al. A CHecklist for statistical Assessment of Medical Papers (the CHAMP statement): explanation and elaboration. </a:t>
            </a:r>
            <a:r>
              <a:rPr i="1"/>
              <a:t>British Journal of Sports Medicine</a:t>
            </a:r>
            <a:r>
              <a:rPr/>
              <a:t>. 2021;55(18):1009-1017. doi:</a:t>
            </a:r>
            <a:r>
              <a:rPr>
                <a:hlinkClick r:id="rId128"/>
              </a:rPr>
              <a:t>10.1136/bjsports-2020-103652</a:t>
            </a:r>
          </a:p>
          <a:p>
            <a:pPr lvl="0" indent="0" marL="0">
              <a:buNone/>
            </a:pPr>
            <a:r>
              <a:rPr/>
              <a:t>129. Gil-Sierra MD, Fénix-Caballero S, Abdel kader-Martin L, et al. Checklist for clinical applicability of subgroup analysis. </a:t>
            </a:r>
            <a:r>
              <a:rPr i="1"/>
              <a:t>Journal of Clinical Pharmacy and Therapeutics</a:t>
            </a:r>
            <a:r>
              <a:rPr/>
              <a:t>. 2019;45(3):530-538. doi:</a:t>
            </a:r>
            <a:r>
              <a:rPr>
                <a:hlinkClick r:id="rId129"/>
              </a:rPr>
              <a:t>10.1111/jcpt.13102</a:t>
            </a:r>
          </a:p>
          <a:p>
            <a:pPr lvl="0" indent="0" marL="0">
              <a:buNone/>
            </a:pPr>
            <a:r>
              <a:rPr/>
              <a:t>130. Dwivedi AK, Shukla R. Evidence-based statistical analysis and methods in biomedical research (SAMBR) checklists according to design features. </a:t>
            </a:r>
            <a:r>
              <a:rPr i="1"/>
              <a:t>CANCER REPORTS</a:t>
            </a:r>
            <a:r>
              <a:rPr/>
              <a:t>. 2019;3(4). doi:</a:t>
            </a:r>
            <a:r>
              <a:rPr>
                <a:hlinkClick r:id="rId130"/>
              </a:rPr>
              <a:t>10.1002/cnr2.1211</a:t>
            </a:r>
          </a:p>
          <a:p>
            <a:pPr lvl="0" indent="0" marL="0">
              <a:buNone/>
            </a:pPr>
            <a:r>
              <a:rPr/>
              <a:t>131. Altman DG, Simera I, Hoey J, Moher D, Schulz K. EQUATOR: reporting guidelines for health research. </a:t>
            </a:r>
            <a:r>
              <a:rPr i="1"/>
              <a:t>The Lancet</a:t>
            </a:r>
            <a:r>
              <a:rPr/>
              <a:t>. 2008;371(9619):1149-1150. doi:</a:t>
            </a:r>
            <a:r>
              <a:rPr>
                <a:hlinkClick r:id="rId131"/>
              </a:rPr>
              <a:t>10.1016/s0140-6736(08)60505-x</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a:p>
            <a:pPr lvl="0" indent="0" marL="0">
              <a:buNone/>
            </a:pPr>
            <a:r>
              <a:rPr/>
              <a:t>133. Haddaway NR, Page MJ, Pritchard CC, McGuinness LA. PRISMA2020: An r package and shiny app for producing PRISMA 2020-compliant flow diagrams, with interactivity for optimised digital transparency and open synthesis. 2022;18:e1230. doi:</a:t>
            </a:r>
            <a:r>
              <a:rPr>
                <a:hlinkClick r:id="rId133"/>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99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100</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101</a:t>
            </a:r>
          </a:p>
          <a:p>
            <a:pPr lvl="0"/>
            <a:r>
              <a:rPr/>
              <a:t>Incluir outras variáveis medidas na linha de base, com potencial para serem desbalanceadas entre grupos após a aleatorização, diminui a chance de afetar as estimativas de efeito dos tratamentos.</a:t>
            </a:r>
            <a:r>
              <a:rPr baseline="30000"/>
              <a:t>101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101</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102</a:t>
            </a:r>
          </a:p>
          <a:p>
            <a:pPr lvl="0"/>
            <a:r>
              <a:rPr/>
              <a:t>A interpretação isolada do p-valor da comparação entre grupos na linha de base não permite identificar as razões para eventuais diferenças.</a:t>
            </a:r>
            <a:r>
              <a:rPr baseline="30000"/>
              <a:t>102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103</a:t>
            </a:r>
          </a:p>
          <a:p>
            <a:pPr lvl="0"/>
            <a:r>
              <a:rPr/>
              <a:t>Em ensaios clínicos aleatorizados, a comparação de (co)variáveis na linha de base é usada para avaliar se aleatorização foi ‘bem sucedida’.</a:t>
            </a:r>
            <a:r>
              <a:rPr baseline="30000"/>
              <a:t>103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61,102</a:t>
            </a:r>
          </a:p>
          <a:p>
            <a:pPr lvl="0"/>
            <a:r>
              <a:rPr/>
              <a:t>Viés.</a:t>
            </a:r>
            <a:r>
              <a:rPr baseline="30000"/>
              <a:t>61,102</a:t>
            </a:r>
          </a:p>
          <a:p>
            <a:pPr lvl="0"/>
            <a:r>
              <a:rPr/>
              <a:t>Tamanho da amostra.</a:t>
            </a:r>
            <a:r>
              <a:rPr baseline="30000"/>
              <a:t>61,102</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99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99</a:t>
            </a:r>
          </a:p>
          <a:p>
            <a:pPr lvl="0"/>
            <a:r>
              <a:rPr/>
              <a:t>Na fase de análise: inclua as variáveis prognósticas nos modelos para ajuste.</a:t>
            </a:r>
            <a:r>
              <a:rPr baseline="30000"/>
              <a:t>99</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95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105</a:t>
            </a:r>
          </a:p>
          <a:p>
            <a:pPr lvl="0" indent="0" marL="0">
              <a:buNone/>
            </a:pPr>
          </a:p>
          <a:p>
            <a:pPr lvl="0" indent="0" marL="0">
              <a:spcBef>
                <a:spcPts val="3000"/>
              </a:spcBef>
              <a:buNone/>
            </a:pPr>
            <a:r>
              <a:rPr b="1"/>
              <a:t>O que é um modificador de efeito?</a:t>
            </a:r>
          </a:p>
          <a:p>
            <a:pPr lvl="0"/>
            <a:r>
              <a:rPr/>
              <a:t>.</a:t>
            </a:r>
            <a:r>
              <a:rPr baseline="30000"/>
              <a:t>105</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106</a:t>
            </a:r>
          </a:p>
          <a:p>
            <a:pPr lvl="0"/>
            <a:r>
              <a:rPr/>
              <a:t>Em ensaios clínicos aleatorizados, o principal problema de pesquisa é se há uma diferença pré-pós maior em um grupo do que em outro(s).</a:t>
            </a:r>
            <a:r>
              <a:rPr baseline="30000"/>
              <a:t>95</a:t>
            </a:r>
          </a:p>
          <a:p>
            <a:pPr lvl="0"/>
            <a:r>
              <a:rPr/>
              <a:t>.</a:t>
            </a:r>
            <a:r>
              <a:rPr baseline="30000"/>
              <a:t>105</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106</a:t>
            </a:r>
          </a:p>
          <a:p>
            <a:pPr lvl="0"/>
            <a:r>
              <a:rPr/>
              <a:t>A interação entre duas (ou mais) variáveis pode ser utilizada para comparar efeitos do tratamento em subgrupos de ensaios clínicos.</a:t>
            </a:r>
            <a:r>
              <a:rPr baseline="30000"/>
              <a:t>108</a:t>
            </a:r>
          </a:p>
          <a:p>
            <a:pPr lvl="0"/>
            <a:r>
              <a:rPr/>
              <a:t>O poder estatístico para detectar efeitos de interação é limitado.</a:t>
            </a:r>
            <a:r>
              <a:rPr baseline="30000"/>
              <a:t>108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105</a:t>
            </a:r>
          </a:p>
          <a:p>
            <a:pPr lvl="0" indent="0" marL="0">
              <a:buNone/>
            </a:pPr>
          </a:p>
          <a:p>
            <a:pPr lvl="0" indent="0" marL="0">
              <a:spcBef>
                <a:spcPts val="3000"/>
              </a:spcBef>
              <a:buNone/>
            </a:pPr>
            <a:r>
              <a:rPr b="1"/>
              <a:t>O que é um mediador?</a:t>
            </a:r>
          </a:p>
          <a:p>
            <a:pPr lvl="0"/>
            <a:r>
              <a:rPr/>
              <a:t>.</a:t>
            </a:r>
            <a:r>
              <a:rPr baseline="30000"/>
              <a:t>105</a:t>
            </a:r>
          </a:p>
          <a:p>
            <a:pPr lvl="0" indent="0" marL="0">
              <a:buNone/>
            </a:pPr>
          </a:p>
          <a:p>
            <a:pPr lvl="0" indent="0" marL="0">
              <a:spcBef>
                <a:spcPts val="3000"/>
              </a:spcBef>
              <a:buNone/>
            </a:pPr>
            <a:r>
              <a:rPr b="1"/>
              <a:t>O que é um efeito direto?</a:t>
            </a:r>
          </a:p>
          <a:p>
            <a:pPr lvl="0"/>
            <a:r>
              <a:rPr/>
              <a:t>.</a:t>
            </a:r>
            <a:r>
              <a:rPr baseline="30000"/>
              <a:t>105</a:t>
            </a:r>
          </a:p>
          <a:p>
            <a:pPr lvl="0" indent="0" marL="0">
              <a:buNone/>
            </a:pPr>
          </a:p>
          <a:p>
            <a:pPr lvl="0" indent="0" marL="0">
              <a:spcBef>
                <a:spcPts val="3000"/>
              </a:spcBef>
              <a:buNone/>
            </a:pPr>
            <a:r>
              <a:rPr b="1"/>
              <a:t>O que é um efeito indireto?</a:t>
            </a:r>
          </a:p>
          <a:p>
            <a:pPr lvl="0"/>
            <a:r>
              <a:rPr/>
              <a:t>.</a:t>
            </a:r>
            <a:r>
              <a:rPr baseline="30000"/>
              <a:t>105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109,110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110</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111</a:t>
                </a:r>
              </a:p>
              <a:p>
                <a:pPr lvl="0" indent="0" marL="0">
                  <a:buNone/>
                </a:pPr>
              </a:p>
              <a:p>
                <a:pPr lvl="0" indent="0" marL="0">
                  <a:buNone/>
                </a:pPr>
                <a:r>
                  <a:rPr/>
                  <a:t>O pacote </a:t>
                </a:r>
                <a:r>
                  <a:rPr i="1"/>
                  <a:t>metagear</a:t>
                </a:r>
                <a:r>
                  <a:rPr baseline="30000"/>
                  <a:t>112</a:t>
                </a:r>
                <a:r>
                  <a:rPr/>
                  <a:t> fornece funções para condução e análise de revisões sistemáticas </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113</a:t>
            </a:r>
          </a:p>
          <a:p>
            <a:pPr lvl="0"/>
            <a:r>
              <a:rPr i="1"/>
              <a:t>Principles and recommendations for incorporating estimands into clinical study protocol templates</a:t>
            </a:r>
            <a:r>
              <a:rPr/>
              <a:t>.</a:t>
            </a:r>
            <a:r>
              <a:rPr baseline="30000"/>
              <a:t>114</a:t>
            </a:r>
          </a:p>
          <a:p>
            <a:pPr lvl="0"/>
            <a:r>
              <a:rPr i="1"/>
              <a:t>How to write statistical analysis section in medical research</a:t>
            </a:r>
            <a:r>
              <a:rPr/>
              <a:t>.</a:t>
            </a:r>
            <a:r>
              <a:rPr baseline="30000"/>
              <a:t>115</a:t>
            </a:r>
          </a:p>
          <a:p>
            <a:pPr lvl="0"/>
            <a:r>
              <a:rPr i="1"/>
              <a:t>Recommendations for Statistical Reporting in Cardiovascular Medicine: A Special Report From the American Heart Association</a:t>
            </a:r>
            <a:r>
              <a:rPr/>
              <a:t>.</a:t>
            </a:r>
            <a:r>
              <a:rPr baseline="30000"/>
              <a:t>116</a:t>
            </a:r>
          </a:p>
          <a:p>
            <a:pPr lvl="0"/>
            <a:r>
              <a:rPr i="1"/>
              <a:t>Framework for the treatment and reporting of missing data in observational studies: The Treatment And Reporting of Missing data in Observational Studies framework</a:t>
            </a:r>
            <a:r>
              <a:rPr/>
              <a:t>.</a:t>
            </a:r>
            <a:r>
              <a:rPr baseline="30000"/>
              <a:t>117</a:t>
            </a:r>
          </a:p>
          <a:p>
            <a:pPr lvl="0"/>
            <a:r>
              <a:rPr i="1"/>
              <a:t>Guidelines for reporting of figures and tables for clinical research in urology</a:t>
            </a:r>
            <a:r>
              <a:rPr/>
              <a:t>.</a:t>
            </a:r>
            <a:r>
              <a:rPr baseline="30000"/>
              <a:t>118</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119</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120</a:t>
            </a:r>
          </a:p>
          <a:p>
            <a:pPr lvl="0"/>
            <a:r>
              <a:rPr i="1"/>
              <a:t>Basic statistical reporting for articles published in Biomedical Journals: The ‘’Statistical Analyses and Methods in the Published Literature’’ or the SAMPL Guidelines</a:t>
            </a:r>
            <a:r>
              <a:rPr/>
              <a:t>.</a:t>
            </a:r>
            <a:r>
              <a:rPr baseline="30000"/>
              <a:t>121</a:t>
            </a:r>
          </a:p>
          <a:p>
            <a:pPr lvl="0"/>
            <a:r>
              <a:rPr i="1"/>
              <a:t>Beyond Bar and Line Graphs: Time for a New Data Presentation Paradigm</a:t>
            </a:r>
            <a:r>
              <a:rPr/>
              <a:t>.</a:t>
            </a:r>
            <a:r>
              <a:rPr baseline="30000"/>
              <a:t>122</a:t>
            </a:r>
          </a:p>
          <a:p>
            <a:pPr lvl="0"/>
            <a:r>
              <a:rPr i="1"/>
              <a:t>STRengthening analytical thinking for observational studies: the STRATOS initiative</a:t>
            </a:r>
            <a:r>
              <a:rPr/>
              <a:t>.</a:t>
            </a:r>
            <a:r>
              <a:rPr baseline="30000"/>
              <a:t>123</a:t>
            </a:r>
          </a:p>
          <a:p>
            <a:pPr lvl="0"/>
            <a:r>
              <a:rPr i="1"/>
              <a:t>Research methods and reporting</a:t>
            </a:r>
            <a:r>
              <a:rPr/>
              <a:t>.</a:t>
            </a:r>
            <a:r>
              <a:rPr baseline="30000"/>
              <a:t>124</a:t>
            </a:r>
          </a:p>
          <a:p>
            <a:pPr lvl="0"/>
            <a:r>
              <a:rPr i="1"/>
              <a:t>How to ensure your paper is rejected by the statistical reviewer</a:t>
            </a:r>
            <a:r>
              <a:rPr/>
              <a:t>.</a:t>
            </a:r>
            <a:r>
              <a:rPr baseline="30000"/>
              <a:t>125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126</a:t>
            </a:r>
          </a:p>
          <a:p>
            <a:pPr lvl="0"/>
            <a:r>
              <a:rPr/>
              <a:t>Trabalhos acadêmicos que relatam análises de dados devem ser passar por revisão por pares que inclua apreciação da análise estatóstica, e sua adequaçào ao delineamento do estudo e instrumentos utilizados.</a:t>
            </a:r>
            <a:r>
              <a:rPr baseline="30000"/>
              <a:t>127</a:t>
            </a:r>
          </a:p>
          <a:p>
            <a:pPr lvl="0"/>
            <a:r>
              <a:rPr/>
              <a:t>Checklists não são suficientes para garantir a qualidade técnica da pesquisa, mas podem conitribuir para a revisão por pares.</a:t>
            </a:r>
            <a:r>
              <a:rPr baseline="30000"/>
              <a:t>127</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128</a:t>
            </a:r>
          </a:p>
          <a:p>
            <a:pPr lvl="0"/>
            <a:r>
              <a:rPr i="1"/>
              <a:t>Checklist for clinical applicability of subgroup analysis</a:t>
            </a:r>
            <a:r>
              <a:rPr/>
              <a:t>.</a:t>
            </a:r>
            <a:r>
              <a:rPr baseline="30000"/>
              <a:t>129</a:t>
            </a:r>
          </a:p>
          <a:p>
            <a:pPr lvl="0"/>
            <a:r>
              <a:rPr i="1"/>
              <a:t>Evidence‐based statistical analysis and methods in biomedical research (SAMBR) checklists according to design features</a:t>
            </a:r>
            <a:r>
              <a:rPr/>
              <a:t>.</a:t>
            </a:r>
            <a:r>
              <a:rPr baseline="30000"/>
              <a:t>130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131</a:t>
            </a:r>
          </a:p>
          <a:p>
            <a:pPr lvl="0" indent="0" marL="0">
              <a:buNone/>
            </a:pPr>
          </a:p>
          <a:p>
            <a:pPr lvl="0" indent="0" marL="0">
              <a:buNone/>
            </a:pPr>
            <a:r>
              <a:rPr/>
              <a:t>O pacote </a:t>
            </a:r>
            <a:r>
              <a:rPr i="1"/>
              <a:t>PRISMA2020</a:t>
            </a:r>
            <a:r>
              <a:rPr baseline="30000"/>
              <a:t>132,133</a:t>
            </a:r>
            <a:r>
              <a:rPr/>
              <a:t> fornece funções para elaboração do fluxograma de revisões sistemáticas no formato padrão </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2023-09-22T01:06:57Z</dcterms:created>
  <dcterms:modified xsi:type="dcterms:W3CDTF">2023-09-21T22:06:57Z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