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presProps" Target="presProps.xml"/>
<Relationship Id="rId1" Type="http://schemas.openxmlformats.org/officeDocument/2006/relationships/slideMaster" Target="slideMasters/slideMaster1.xml"/>
<Relationship Id="rId225" Type="http://schemas.openxmlformats.org/officeDocument/2006/relationships/tableStyles" Target="tableStyles.xml"/>
<Relationship Id="rId224" Type="http://schemas.openxmlformats.org/officeDocument/2006/relationships/theme" Target="theme/theme1.xml"/>
<Relationship Id="rId22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7.png"/>
<Relationship Id="rId2"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nlme/versions/3.1-163/topics/nlme" TargetMode="External"/>
<Relationship Id="rId4" Type="http://schemas.openxmlformats.org/officeDocument/2006/relationships/hyperlink" Target="https://rdrr.io/cran/mmrm/man/mmrm.html" TargetMode="External"/>
<Relationship Id="rId5" Type="http://schemas.openxmlformats.org/officeDocument/2006/relationships/hyperlink" Target="https://www.rdocumentation.org/packages/emmeans/versions/1.8.7/topics/emmeans" TargetMode="External"/>
<Relationship Id="rId2" Type="http://schemas.openxmlformats.org/officeDocument/2006/relationships/image" Target="../media/image19.png"/>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20.png"/>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iomedcentral.com/collections/DANT"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r-packages.io/packages" TargetMode="External"/>
<Relationship Id="rId6" Type="http://schemas.openxmlformats.org/officeDocument/2006/relationships/hyperlink" Target="https://www.rdocumentation.org/packages/utils/versions/3.6.2/topics/install.packages" TargetMode="External"/>
<Relationship Id="rId7" Type="http://schemas.openxmlformats.org/officeDocument/2006/relationships/hyperlink" Target="https://www.rdocumentation.org/packages/utils/versions/3.6.2/topics/library" TargetMode="External"/>
<Relationship Id="rId8" Type="http://schemas.openxmlformats.org/officeDocument/2006/relationships/hyperlink" Target="https://www.rdocumentation.org/packages/utils/versions/3.6.2/topics/require" TargetMode="External"/>
<Relationship Id="rId9" Type="http://schemas.openxmlformats.org/officeDocument/2006/relationships/hyperlink" Target="https://www.rdocumentation.org/packages/utils/versions/3.6.2/topics/installed.packages" TargetMode="External"/>
<Relationship Id="rId10" Type="http://schemas.openxmlformats.org/officeDocument/2006/relationships/hyperlink" Target="https://www.rdocumentation.org/packages/utils/versions/3.6.2/topics/update.packages" TargetMode="External"/>
<Relationship Id="rId11" Type="http://schemas.openxmlformats.org/officeDocument/2006/relationships/hyperlink" Target="https://www.rdocumentation.org/packages/formatR/versions/1.14/topics/tidy_source" TargetMode="External"/>
<Relationship Id="rId12" Type="http://schemas.openxmlformats.org/officeDocument/2006/relationships/hyperlink" Target="https://www.rdocumentation.org/packages/styler/versions/1.10.1/topics/style_file" TargetMode="External"/>
<Relationship Id="rId13"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www.rededorsaoluiz.com.br/instituto/idor" TargetMode="External"/>
<Relationship Id="rId6" Type="http://schemas.openxmlformats.org/officeDocument/2006/relationships/hyperlink" Target="https://www.unisuam.edu.br/programa-pos-graduacao-ciencias-da-reabilitacao" TargetMode="External"/>
<Relationship Id="rId7" Type="http://schemas.openxmlformats.org/officeDocument/2006/relationships/hyperlink" Target="https://www.unisuam.edu.br" TargetMode="External"/>
<Relationship Id="rId8" Type="http://schemas.openxmlformats.org/officeDocument/2006/relationships/hyperlink" Target="https://universo.edu.br" TargetMode="External"/>
<Relationship Id="rId9" Type="http://schemas.openxmlformats.org/officeDocument/2006/relationships/hyperlink" Target="https://abrapg-ft.org.br/portal/" TargetMode="External"/>
<Relationship Id="rId10" Type="http://schemas.openxmlformats.org/officeDocument/2006/relationships/hyperlink" Target="https://cabsin.org.br" TargetMode="External"/>
<Relationship Id="rId11" Type="http://schemas.openxmlformats.org/officeDocument/2006/relationships/hyperlink" Target="https://publicationethics.org" TargetMode="External"/>
<Relationship Id="rId12" Type="http://schemas.openxmlformats.org/officeDocument/2006/relationships/hyperlink" Target="https://rss.org.uk" TargetMode="External"/>
<Relationship Id="rId13" Type="http://schemas.openxmlformats.org/officeDocument/2006/relationships/hyperlink" Target="https://www.nature.com/srep/about/editors" TargetMode="External"/>
<Relationship Id="rId14" Type="http://schemas.openxmlformats.org/officeDocument/2006/relationships/hyperlink" Target="https://www.frontiersin.org/research-topics/26395/systemic-effects-and-disabilities-in-long-covid-syndrome-current-approaches-and-clinical-challenges" TargetMode="External"/>
<Relationship Id="rId15" Type="http://schemas.openxmlformats.org/officeDocument/2006/relationships/hyperlink" Target="https://www.hindawi.com/journals/ecam/editors/" TargetMode="External"/>
<Relationship Id="rId16" Type="http://schemas.openxmlformats.org/officeDocument/2006/relationships/hyperlink" Target="https://www.springer.com/journal/11655/editors" TargetMode="External"/>
<Relationship Id="rId17" Type="http://schemas.openxmlformats.org/officeDocument/2006/relationships/hyperlink" Target="https://www.journals.elsevier.com/journal-of-integrative-medicine/editorial-board" TargetMode="External"/>
<Relationship Id="rId18" Type="http://schemas.openxmlformats.org/officeDocument/2006/relationships/hyperlink" Target="https://www.scielo.br/journal/fp/about/#editors" TargetMode="External"/>
<Relationship Id="rId19" Type="http://schemas.openxmlformats.org/officeDocument/2006/relationships/hyperlink" Target="http://lattes.cnpq.br/5432142731317894" TargetMode="External"/>
<Relationship Id="rId20"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p:txBody>
      </p:sp>
      <p:pic>
        <p:nvPicPr>
          <p:cNvPr descr="Ciencia-com-R_files/figure-pptx/efeito-inter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Análise de efeito de interação entre grupos de tratamento e tempo. Retas paralelas sugerem ausência de efeito de interação, enquanto retas não paralelas sugerem efeito de interação.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nlme</a:t>
            </a:r>
            <a:r>
              <a:rPr baseline="30000"/>
              <a:t>223</a:t>
            </a:r>
            <a:r>
              <a:rPr/>
              <a:t> fornece a função </a:t>
            </a:r>
            <a:r>
              <a:rPr i="1">
                <a:hlinkClick r:id="rId3"/>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4"/>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5"/>
              </a:rPr>
              <a:t>emmeans</a:t>
            </a:r>
            <a:r>
              <a:rPr/>
              <a:t> para calcular as médias marginais dos fatores e suas combinações de um modelo de regressão misto linear.</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207p.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a:p>
            <a:pPr lvl="0" indent="0" marL="0">
              <a:buNone/>
            </a:pP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BMC Trials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Design and analysis of n-of-1 trials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0.248.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O valor real - sem erros aleatório ou sistemático - em geral não é conhecido, mas pode ser estimado pela média de várias observações.</a:t>
                </a:r>
                <a:r>
                  <a:rPr baseline="30000"/>
                  <a:t>9</a:t>
                </a:r>
              </a:p>
              <a:p>
                <a:pPr lvl="0"/>
                <a:r>
                  <a:rPr/>
                  <a:t>Regressão para a média pode ocorrer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358020 pacotes disponíveis.</a:t>
            </a:r>
            <a:r>
              <a:rPr baseline="30000"/>
              <a:t>40</a:t>
            </a:r>
          </a:p>
          <a:p>
            <a:pPr lvl="0"/>
            <a:r>
              <a:rPr/>
              <a:t>Os pacotes disponíveis podem ser encontrados em </a:t>
            </a:r>
            <a:r>
              <a:rPr>
                <a:hlinkClick r:id="rId5"/>
              </a:rPr>
              <a:t>R PACKAGES DOCUMENTATION</a:t>
            </a:r>
            <a:r>
              <a:rPr/>
              <a:t>.</a:t>
            </a:r>
          </a:p>
          <a:p>
            <a:pPr lvl="0" indent="0" marL="0">
              <a:buNone/>
            </a:pPr>
          </a:p>
          <a:p>
            <a:pPr lvl="0" indent="0" marL="0">
              <a:buNone/>
            </a:pPr>
            <a:r>
              <a:rPr/>
              <a:t>O pacote </a:t>
            </a:r>
            <a:r>
              <a:rPr i="1"/>
              <a:t>utils</a:t>
            </a:r>
            <a:r>
              <a:rPr baseline="30000"/>
              <a:t>48</a:t>
            </a:r>
            <a:r>
              <a:rPr/>
              <a:t> fornece a função </a:t>
            </a:r>
            <a:r>
              <a:rPr i="1">
                <a:hlinkClick r:id="rId6"/>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7"/>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8"/>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9"/>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10"/>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1"/>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2"/>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3"/>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trabalho.</a:t>
            </a:r>
            <a:r>
              <a:rPr baseline="30000"/>
              <a:t>20</a:t>
            </a:r>
          </a:p>
          <a:p>
            <a:pPr lvl="0"/>
            <a:r>
              <a:rPr/>
              <a:t>Autores do trabalho.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a:t>
            </a:r>
            <a:r>
              <a:rPr i="1"/>
              <a:t>lato sensu</a:t>
            </a:r>
            <a:r>
              <a:rPr/>
              <a:t> em Fisioterapia (2001-atual) e </a:t>
            </a:r>
            <a:r>
              <a:rPr i="1"/>
              <a:t>stricto sensu</a:t>
            </a:r>
            <a:r>
              <a:rPr/>
              <a:t> níveis mestrado e doutorado (2010-atual).</a:t>
            </a:r>
          </a:p>
          <a:p>
            <a:pPr lvl="0" indent="0" marL="0">
              <a:buNone/>
            </a:pPr>
            <a:r>
              <a:rPr/>
              <a:t>Como pesquisador, sou Professor Adjunto do Centro Universitário Augusto Motta (</a:t>
            </a:r>
            <a:r>
              <a:rPr>
                <a:hlinkClick r:id="rId2"/>
              </a:rPr>
              <a:t>UNISUAM</a:t>
            </a:r>
            <a:r>
              <a:rPr/>
              <a:t>), atuando nos Programas de Pós-graduação em Ciências da Reabilitação (</a:t>
            </a:r>
            <a:r>
              <a:rPr>
                <a:hlinkClick r:id="rId3"/>
              </a:rPr>
              <a:t>PPGCR</a:t>
            </a:r>
            <a:r>
              <a:rPr/>
              <a:t>; 2009-atual) e Desenvolvimento Local (</a:t>
            </a:r>
            <a:r>
              <a:rPr>
                <a:hlinkClick r:id="rId4"/>
              </a:rPr>
              <a:t>PPGDL</a:t>
            </a:r>
            <a:r>
              <a:rPr/>
              <a:t>; 2018-atual). Também sou pesquisador do Instituto D’Or de Pesquisa e Ensino (</a:t>
            </a:r>
            <a:r>
              <a:rPr>
                <a:hlinkClick r:id="rId5"/>
              </a:rPr>
              <a:t>IDOR</a:t>
            </a:r>
            <a:r>
              <a:rPr/>
              <a:t>; 2024-atual). 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Como gestor, estou na Coordenação do Programa de Pós-Graduação </a:t>
            </a:r>
            <a:r>
              <a:rPr i="1"/>
              <a:t>stricto sensu</a:t>
            </a:r>
            <a:r>
              <a:rPr/>
              <a:t> em Ciências da Reabilitação (</a:t>
            </a:r>
            <a:r>
              <a:rPr>
                <a:hlinkClick r:id="rId6"/>
              </a:rPr>
              <a:t>PPGCR</a:t>
            </a:r>
            <a:r>
              <a:rPr/>
              <a:t>; 2016-atual). Atuei como coordenador do Comitê de Ética em Pesquisa (CEP) do Centro Universitário Augusto Motta (</a:t>
            </a:r>
            <a:r>
              <a:rPr>
                <a:hlinkClick r:id="rId7"/>
              </a:rPr>
              <a:t>UNISUAM</a:t>
            </a:r>
            <a:r>
              <a:rPr/>
              <a:t>; 2020-2024) e como Coordenador do Curso de Graduação em Fisioterapia da Universidade Salgado de Oliveira (</a:t>
            </a:r>
            <a:r>
              <a:rPr>
                <a:hlinkClick r:id="rId8"/>
              </a:rPr>
              <a:t>UNIVERSO</a:t>
            </a:r>
            <a:r>
              <a:rPr/>
              <a:t>; 2004-2009).</a:t>
            </a:r>
          </a:p>
          <a:p>
            <a:pPr lvl="0" indent="0" marL="0">
              <a:buNone/>
            </a:pPr>
            <a:r>
              <a:rPr/>
              <a:t>Sou membro efetivo da Associação Brasileira de Pesquisa e Pós-Graduação em Fisioterapia (</a:t>
            </a:r>
            <a:r>
              <a:rPr>
                <a:hlinkClick r:id="rId9"/>
              </a:rPr>
              <a:t>ABRAPG-FT</a:t>
            </a:r>
            <a:r>
              <a:rPr/>
              <a:t>) (2007-atual), Consórcio Acadêmico Brasileiro de Saúde Integrativa (</a:t>
            </a:r>
            <a:r>
              <a:rPr>
                <a:hlinkClick r:id="rId10"/>
              </a:rPr>
              <a:t>CABSIN</a:t>
            </a:r>
            <a:r>
              <a:rPr/>
              <a:t>) (2019-atual), Committee on Publication Ethics (</a:t>
            </a:r>
            <a:r>
              <a:rPr>
                <a:hlinkClick r:id="rId11"/>
              </a:rPr>
              <a:t>COPE</a:t>
            </a:r>
            <a:r>
              <a:rPr/>
              <a:t>) (2018-atual) e Royal Statistical Society (</a:t>
            </a:r>
            <a:r>
              <a:rPr>
                <a:hlinkClick r:id="rId12"/>
              </a:rPr>
              <a:t>RSS</a:t>
            </a:r>
            <a:r>
              <a:rPr/>
              <a:t>) (2021-atual).</a:t>
            </a:r>
          </a:p>
          <a:p>
            <a:pPr lvl="0" indent="0" marL="0">
              <a:buNone/>
            </a:pPr>
            <a:r>
              <a:rPr/>
              <a:t>Componho o corpo editorial e de revisores de periódicos nacionais e internacionais como </a:t>
            </a:r>
            <a:r>
              <a:rPr>
                <a:hlinkClick r:id="rId13"/>
              </a:rPr>
              <a:t>Scientific Reports</a:t>
            </a:r>
            <a:r>
              <a:rPr/>
              <a:t>, </a:t>
            </a:r>
            <a:r>
              <a:rPr>
                <a:hlinkClick r:id="rId14"/>
              </a:rPr>
              <a:t>Frontiers in Rehabilitation Sciences</a:t>
            </a:r>
            <a:r>
              <a:rPr/>
              <a:t>, </a:t>
            </a:r>
            <a:r>
              <a:rPr>
                <a:hlinkClick r:id="rId15"/>
              </a:rPr>
              <a:t>Evidence-Based Complementary and Alternative Medicine</a:t>
            </a:r>
            <a:r>
              <a:rPr/>
              <a:t>, </a:t>
            </a:r>
            <a:r>
              <a:rPr>
                <a:hlinkClick r:id="rId16"/>
              </a:rPr>
              <a:t>Chinese Journal of Integrative Medicine</a:t>
            </a:r>
            <a:r>
              <a:rPr/>
              <a:t>, </a:t>
            </a:r>
            <a:r>
              <a:rPr>
                <a:hlinkClick r:id="rId17"/>
              </a:rPr>
              <a:t>Journal of Integrative Medicine</a:t>
            </a:r>
            <a:r>
              <a:rPr/>
              <a:t>, </a:t>
            </a:r>
            <a:r>
              <a:rPr>
                <a:hlinkClick r:id="rId18"/>
              </a:rPr>
              <a:t>Fisioterapia e Pesquisa</a:t>
            </a:r>
            <a:r>
              <a:rPr/>
              <a:t>.</a:t>
            </a:r>
          </a:p>
          <a:p>
            <a:pPr lvl="0" indent="0" marL="0">
              <a:buNone/>
            </a:pPr>
          </a:p>
          <a:p>
            <a:pPr lvl="0" indent="0" marL="0">
              <a:buNone/>
            </a:pPr>
            <a:r>
              <a:rPr b="1"/>
              <a:t>Currículos externos</a:t>
            </a:r>
          </a:p>
          <a:p>
            <a:pPr lvl="0" indent="0" marL="0">
              <a:buNone/>
            </a:pPr>
            <a:r>
              <a:rPr/>
              <a:t> </a:t>
            </a:r>
            <a:r>
              <a:rPr>
                <a:hlinkClick r:id="rId19"/>
              </a:rPr>
              <a:t>5432142731317894</a:t>
            </a:r>
          </a:p>
          <a:p>
            <a:pPr lvl="0" indent="0" marL="0">
              <a:buNone/>
            </a:pPr>
            <a:r>
              <a:rPr/>
              <a:t>0000-0001-7014-2002</a:t>
            </a:r>
          </a:p>
          <a:p>
            <a:pPr lvl="0" indent="0" marL="0">
              <a:buNone/>
            </a:pPr>
            <a:r>
              <a:rPr/>
              <a:t> </a:t>
            </a:r>
            <a:r>
              <a:rPr>
                <a:hlinkClick r:id="rId20"/>
              </a:rPr>
              <a:t>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Escalas tipo Likert com 5 categorias tipo “discordo totalmente”, “discordo parcialmente”, “nem concordo nem discordo”, “concordo parcialmente”, e “concordo totalmente” são escalas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2024-07-18T21:04:17Z</dcterms:created>
  <dcterms:modified xsi:type="dcterms:W3CDTF">2024-07-18T18:04:21Z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