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gif" ContentType="image/gif"/>
  <Default Extension="svg" ContentType="image/svg+xml"/>
  <Default Extension="bmp" ContentType="image/bmp"/>
  <Default Extension="emf" ContentType="image/x-emf"/>
  <Default Extension="wmf" ContentType="image/x-wmf"/>
  <Default Extension="tiff" ContentType="image/tiff"/>
  <Default Extension="jpg" ContentType="application/octet-stream"/>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Types>
</file>

<file path=_rels/.rels><?xml version="1.0" encoding="UTF-8" standalone="yes"?>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sz="14234"/>
    <p:restoredTop sz="96327"/>
  </p:normalViewPr>
  <p:slideViewPr>
    <p:cSldViewPr snapToGrid="0" snapToObjects="1">
      <p:cViewPr varScale="1">
        <p:scale>
          <a:sx d="100" n="120"/>
          <a:sy d="100" n="120"/>
        </p:scale>
        <p:origin x="192" y="280"/>
      </p:cViewPr>
      <p:guideLst/>
    </p:cSldViewPr>
  </p:slideViewPr>
  <p:notesTextViewPr>
    <p:cViewPr>
      <p:scale>
        <a:sx d="1" n="1"/>
        <a:sy d="1" n="1"/>
      </p:scale>
      <p:origin x="0" y="0"/>
    </p:cViewPr>
  </p:notesTextViewPr>
  <p:gridSpacing cx="76200" cy="76200"/>
</p:viewPr>
</file>

<file path=ppt/_rels/presentation.xml.rels><?xml version="1.0" encoding="UTF-8" standalone="yes"?>

<Relationships  xmlns="http://schemas.openxmlformats.org/package/2006/relationships">
<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4" Type="http://schemas.openxmlformats.org/officeDocument/2006/relationships/slide" Target="slides/slide93.xml"/>
<Relationship Id="rId95" Type="http://schemas.openxmlformats.org/officeDocument/2006/relationships/slide" Target="slides/slide94.xml"/>
<Relationship Id="rId96" Type="http://schemas.openxmlformats.org/officeDocument/2006/relationships/slide" Target="slides/slide95.xml"/>
<Relationship Id="rId97" Type="http://schemas.openxmlformats.org/officeDocument/2006/relationships/slide" Target="slides/slide96.xml"/>
<Relationship Id="rId98" Type="http://schemas.openxmlformats.org/officeDocument/2006/relationships/slide" Target="slides/slide97.xml"/>
<Relationship Id="rId99" Type="http://schemas.openxmlformats.org/officeDocument/2006/relationships/slide" Target="slides/slide98.xml"/>
<Relationship Id="rId100" Type="http://schemas.openxmlformats.org/officeDocument/2006/relationships/slide" Target="slides/slide99.xml"/>
<Relationship Id="rId101" Type="http://schemas.openxmlformats.org/officeDocument/2006/relationships/slide" Target="slides/slide100.xml"/>
<Relationship Id="rId102" Type="http://schemas.openxmlformats.org/officeDocument/2006/relationships/slide" Target="slides/slide101.xml"/>
<Relationship Id="rId103" Type="http://schemas.openxmlformats.org/officeDocument/2006/relationships/slide" Target="slides/slide102.xml"/>
<Relationship Id="rId104" Type="http://schemas.openxmlformats.org/officeDocument/2006/relationships/slide" Target="slides/slide103.xml"/>
<Relationship Id="rId105" Type="http://schemas.openxmlformats.org/officeDocument/2006/relationships/slide" Target="slides/slide104.xml"/>
<Relationship Id="rId106" Type="http://schemas.openxmlformats.org/officeDocument/2006/relationships/slide" Target="slides/slide105.xml"/>
<Relationship Id="rId107" Type="http://schemas.openxmlformats.org/officeDocument/2006/relationships/slide" Target="slides/slide106.xml"/>
<Relationship Id="rId108" Type="http://schemas.openxmlformats.org/officeDocument/2006/relationships/slide" Target="slides/slide107.xml"/>
<Relationship Id="rId109" Type="http://schemas.openxmlformats.org/officeDocument/2006/relationships/slide" Target="slides/slide108.xml"/>
<Relationship Id="rId110" Type="http://schemas.openxmlformats.org/officeDocument/2006/relationships/slide" Target="slides/slide109.xml"/>
<Relationship Id="rId111" Type="http://schemas.openxmlformats.org/officeDocument/2006/relationships/slide" Target="slides/slide110.xml"/>
<Relationship Id="rId112" Type="http://schemas.openxmlformats.org/officeDocument/2006/relationships/slide" Target="slides/slide111.xml"/>
<Relationship Id="rId113" Type="http://schemas.openxmlformats.org/officeDocument/2006/relationships/slide" Target="slides/slide112.xml"/>
<Relationship Id="rId114" Type="http://schemas.openxmlformats.org/officeDocument/2006/relationships/slide" Target="slides/slide113.xml"/>
<Relationship Id="rId115" Type="http://schemas.openxmlformats.org/officeDocument/2006/relationships/slide" Target="slides/slide114.xml"/>
<Relationship Id="rId116" Type="http://schemas.openxmlformats.org/officeDocument/2006/relationships/slide" Target="slides/slide115.xml"/>
<Relationship Id="rId117" Type="http://schemas.openxmlformats.org/officeDocument/2006/relationships/slide" Target="slides/slide116.xml"/>
<Relationship Id="rId118" Type="http://schemas.openxmlformats.org/officeDocument/2006/relationships/slide" Target="slides/slide117.xml"/>
<Relationship Id="rId119" Type="http://schemas.openxmlformats.org/officeDocument/2006/relationships/slide" Target="slides/slide118.xml"/>
<Relationship Id="rId120" Type="http://schemas.openxmlformats.org/officeDocument/2006/relationships/slide" Target="slides/slide119.xml"/>
<Relationship Id="rId121" Type="http://schemas.openxmlformats.org/officeDocument/2006/relationships/slide" Target="slides/slide120.xml"/>
<Relationship Id="rId122" Type="http://schemas.openxmlformats.org/officeDocument/2006/relationships/slide" Target="slides/slide121.xml"/>
<Relationship Id="rId123" Type="http://schemas.openxmlformats.org/officeDocument/2006/relationships/slide" Target="slides/slide122.xml"/>
<Relationship Id="rId124" Type="http://schemas.openxmlformats.org/officeDocument/2006/relationships/slide" Target="slides/slide123.xml"/>
<Relationship Id="rId125" Type="http://schemas.openxmlformats.org/officeDocument/2006/relationships/slide" Target="slides/slide124.xml"/>
<Relationship Id="rId126" Type="http://schemas.openxmlformats.org/officeDocument/2006/relationships/slide" Target="slides/slide125.xml"/>
<Relationship Id="rId127" Type="http://schemas.openxmlformats.org/officeDocument/2006/relationships/slide" Target="slides/slide126.xml"/>
<Relationship Id="rId128" Type="http://schemas.openxmlformats.org/officeDocument/2006/relationships/slide" Target="slides/slide127.xml"/>
<Relationship Id="rId129" Type="http://schemas.openxmlformats.org/officeDocument/2006/relationships/slide" Target="slides/slide128.xml"/>
<Relationship Id="rId130" Type="http://schemas.openxmlformats.org/officeDocument/2006/relationships/slide" Target="slides/slide129.xml"/>
<Relationship Id="rId131" Type="http://schemas.openxmlformats.org/officeDocument/2006/relationships/slide" Target="slides/slide130.xml"/>
<Relationship Id="rId132" Type="http://schemas.openxmlformats.org/officeDocument/2006/relationships/slide" Target="slides/slide131.xml"/>
<Relationship Id="rId133" Type="http://schemas.openxmlformats.org/officeDocument/2006/relationships/slide" Target="slides/slide132.xml"/>
<Relationship Id="rId134" Type="http://schemas.openxmlformats.org/officeDocument/2006/relationships/slide" Target="slides/slide133.xml"/>
<Relationship Id="rId135" Type="http://schemas.openxmlformats.org/officeDocument/2006/relationships/slide" Target="slides/slide134.xml"/>
<Relationship Id="rId136" Type="http://schemas.openxmlformats.org/officeDocument/2006/relationships/slide" Target="slides/slide135.xml"/>
<Relationship Id="rId137" Type="http://schemas.openxmlformats.org/officeDocument/2006/relationships/slide" Target="slides/slide136.xml"/>
<Relationship Id="rId138" Type="http://schemas.openxmlformats.org/officeDocument/2006/relationships/slide" Target="slides/slide137.xml"/>
<Relationship Id="rId139" Type="http://schemas.openxmlformats.org/officeDocument/2006/relationships/slide" Target="slides/slide138.xml"/>
<Relationship Id="rId140" Type="http://schemas.openxmlformats.org/officeDocument/2006/relationships/slide" Target="slides/slide139.xml"/>
<Relationship Id="rId141" Type="http://schemas.openxmlformats.org/officeDocument/2006/relationships/slide" Target="slides/slide140.xml"/>
<Relationship Id="rId142" Type="http://schemas.openxmlformats.org/officeDocument/2006/relationships/slide" Target="slides/slide141.xml"/>
<Relationship Id="rId143" Type="http://schemas.openxmlformats.org/officeDocument/2006/relationships/slide" Target="slides/slide142.xml"/>
<Relationship Id="rId144" Type="http://schemas.openxmlformats.org/officeDocument/2006/relationships/slide" Target="slides/slide143.xml"/>
<Relationship Id="rId145" Type="http://schemas.openxmlformats.org/officeDocument/2006/relationships/slide" Target="slides/slide144.xml"/>
<Relationship Id="rId146" Type="http://schemas.openxmlformats.org/officeDocument/2006/relationships/slide" Target="slides/slide145.xml"/>
<Relationship Id="rId147" Type="http://schemas.openxmlformats.org/officeDocument/2006/relationships/slide" Target="slides/slide146.xml"/>
<Relationship Id="rId148" Type="http://schemas.openxmlformats.org/officeDocument/2006/relationships/slide" Target="slides/slide147.xml"/>
<Relationship Id="rId149" Type="http://schemas.openxmlformats.org/officeDocument/2006/relationships/slide" Target="slides/slide148.xml"/>
<Relationship Id="rId150" Type="http://schemas.openxmlformats.org/officeDocument/2006/relationships/slide" Target="slides/slide149.xml"/>
<Relationship Id="rId151" Type="http://schemas.openxmlformats.org/officeDocument/2006/relationships/slide" Target="slides/slide150.xml"/>
<Relationship Id="rId152" Type="http://schemas.openxmlformats.org/officeDocument/2006/relationships/slide" Target="slides/slide151.xml"/>
<Relationship Id="rId153" Type="http://schemas.openxmlformats.org/officeDocument/2006/relationships/slide" Target="slides/slide152.xml"/>
<Relationship Id="rId154" Type="http://schemas.openxmlformats.org/officeDocument/2006/relationships/slide" Target="slides/slide153.xml"/>
<Relationship Id="rId155" Type="http://schemas.openxmlformats.org/officeDocument/2006/relationships/slide" Target="slides/slide154.xml"/>
<Relationship Id="rId156" Type="http://schemas.openxmlformats.org/officeDocument/2006/relationships/presProps" Target="presProps.xml"/>
<Relationship Id="rId1" Type="http://schemas.openxmlformats.org/officeDocument/2006/relationships/slideMaster" Target="slideMasters/slideMaster1.xml"/>
<Relationship Id="rId159" Type="http://schemas.openxmlformats.org/officeDocument/2006/relationships/tableStyles" Target="tableStyles.xml"/>
<Relationship Id="rId158" Type="http://schemas.openxmlformats.org/officeDocument/2006/relationships/theme" Target="theme/theme1.xml"/>
<Relationship Id="rId157"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B0492E-FA78-BB40-8ED7-D9BFAAD958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type="dt" sz="half" idx="10"/>
          </p:nvPr>
        </p:nvSpPr>
        <p:spPr>
          <a:xfrm>
            <a:off x="4487517" y="5257800"/>
            <a:ext cx="3216965" cy="793543"/>
          </a:xfrm>
        </p:spPr>
        <p:txBody>
          <a:bodyPr/>
          <a:lstStyle>
            <a:lvl1pPr algn="ctr">
              <a:defRPr sz="2400"/>
            </a:lvl1pPr>
          </a:lstStyle>
          <a:p>
            <a:fld id="{A7C434D2-4FCE-1B42-8AA2-1D32263F022D}" type="datetimeFigureOut">
              <a:rPr lang="en-US" smtClean="0"/>
              <a:pPr/>
              <a:t>9/16/23</a:t>
            </a:fld>
            <a:endParaRPr lang="en-US" dirty="0"/>
          </a:p>
        </p:txBody>
      </p:sp>
      <p:sp>
        <p:nvSpPr>
          <p:cNvPr id="5" name="Footer Placeholder 4">
            <a:extLst>
              <a:ext uri="{FF2B5EF4-FFF2-40B4-BE49-F238E27FC236}">
                <a16:creationId xmlns:a16="http://schemas.microsoft.com/office/drawing/2014/main" id="{D04B31B9-CFA1-E94D-9133-F802E71C00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D5B75D-C089-B846-8E5C-C03E6A1F0302}"/>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4172415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C40A3-BB94-2D4C-B0CB-10C1924AA2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2DF914-FD5D-5240-9284-8EC6F12C01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9D190E-CB64-D345-ABA8-0DE4AE1F2242}"/>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C442196-9EEE-864F-A689-71580D9C39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4897DA-68C8-AC42-AE03-679F975DD0E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383745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77E95C-6829-D640-AE49-5E323A6CC2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158358-221F-B14E-8957-D23BC63B63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4799B9-7C82-4042-8752-220524069A3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BEF972F-4675-8840-817B-BC2B2CA846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872C2E-456E-0441-B036-D55ADFE676F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000767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a:xfrm>
            <a:off x="0" y="881407"/>
            <a:ext cx="12192000" cy="51715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596F707-011D-3E41-8005-BCDD06553058}"/>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3F851CB-C8E6-B142-925D-40FA6DB2FA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E6882-AC75-D44A-A2C7-DAD64750778D}"/>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932244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8EDB93-4B5B-DB42-B577-916950ACEC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229DA4-DBD4-DE44-9725-6DD2B760287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255AE19-4F65-C74F-B891-660261FEC2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BD907-8471-A34B-B6C1-B17F3733D4C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16814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4DE00-1C32-1F4C-A994-CB4DA1BFF5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CD5538-1979-F84D-848E-6F936BA3FE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180A7F-C9E3-B542-BD60-D8F8E0A145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A64C6B-9BCA-444A-8A58-DB1C328DD51B}"/>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1873F156-5831-7345-A8B8-5CEE9D63FF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0EE976-E0F3-D14F-B2B9-9ECD0E18D22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489797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D79C2-9AB9-D145-B3CD-0AB9FE6443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1C7A2E-9355-3347-A11E-7EB35FB757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9AFFEA-02F1-7347-B7B4-5D4F27F778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58BAC2-BA48-0D45-AAB0-EAB6359FC2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F81ED8-0A22-894B-A05A-6DD6DF9A8E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53E4AC-88CD-E94D-90BD-B075C4F8FD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8" name="Footer Placeholder 7">
            <a:extLst>
              <a:ext uri="{FF2B5EF4-FFF2-40B4-BE49-F238E27FC236}">
                <a16:creationId xmlns:a16="http://schemas.microsoft.com/office/drawing/2014/main" id="{75C170D1-AF9F-FB44-999C-311D258242F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F45CD16-8852-B04B-AD65-73A00B7B2F68}"/>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945792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0A28F-8FDD-9745-A898-AE2BCA1D95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8AF6A3-709B-894C-B0AB-80A3DB5B0E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4" name="Footer Placeholder 3">
            <a:extLst>
              <a:ext uri="{FF2B5EF4-FFF2-40B4-BE49-F238E27FC236}">
                <a16:creationId xmlns:a16="http://schemas.microsoft.com/office/drawing/2014/main" id="{408D556F-ACB6-F64E-B93F-C0ED6399DB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B09751-0F09-D442-8964-39002AD12223}"/>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67416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5A81FF-4257-454B-A8A1-C4679345EEB4}"/>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3" name="Footer Placeholder 2">
            <a:extLst>
              <a:ext uri="{FF2B5EF4-FFF2-40B4-BE49-F238E27FC236}">
                <a16:creationId xmlns:a16="http://schemas.microsoft.com/office/drawing/2014/main" id="{93A32F72-4B6F-6A4E-942C-72ADF8D951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FD8EC9-93A3-D741-BC9E-D1CE31CD7449}"/>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360225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BFAFE-58B3-ED47-8112-835F769478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0BB885-CF3D-174D-82DF-AA85BF33A6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4E0EB7-4BE2-7943-9018-451A732362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6171D0-BEFC-C543-A646-48330EA70EB5}"/>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078AAEBB-5DCD-D146-B8A7-0C5C40A68A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7BBD43-7575-1F4B-8579-7A9D7CCF886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989586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C6287-2649-9D46-B00C-D8460089F8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F4C173-8E36-C146-BBC3-488CAC52D1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800E8E-95E5-B44E-8229-D7E5277E78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E4F9F2-B5F5-D84A-BCFB-878CA38D55FF}"/>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95864163-4A60-484F-ACF6-E0ED83BA77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BE0A40-964E-0B49-B55B-3E535454E0F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31662826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D64EC7-7FE8-8B41-BF76-436513739DC0}"/>
              </a:ext>
            </a:extLst>
          </p:cNvPr>
          <p:cNvSpPr>
            <a:spLocks noGrp="1"/>
          </p:cNvSpPr>
          <p:nvPr>
            <p:ph type="title"/>
          </p:nvPr>
        </p:nvSpPr>
        <p:spPr>
          <a:xfrm>
            <a:off x="838200" y="233916"/>
            <a:ext cx="10515600" cy="1456009"/>
          </a:xfrm>
          <a:prstGeom prst="rect">
            <a:avLst/>
          </a:prstGeom>
        </p:spPr>
        <p:txBody>
          <a:bodyPr anchor="t" bIns="45720" lIns="91440" rIns="91440" rtlCol="0" tIns="45720" vert="horz">
            <a:normAutofit/>
          </a:bodyPr>
          <a:lstStyle/>
          <a:p>
            <a:r>
              <a:rPr dirty="0" lang="en-US"/>
              <a:t>Click to edit Master title style</a:t>
            </a:r>
          </a:p>
        </p:txBody>
      </p:sp>
      <p:sp>
        <p:nvSpPr>
          <p:cNvPr id="3" name="Text Placeholder 2">
            <a:extLst>
              <a:ext uri="{FF2B5EF4-FFF2-40B4-BE49-F238E27FC236}">
                <a16:creationId xmlns:a16="http://schemas.microsoft.com/office/drawing/2014/main" id="{A56BE643-B1CD-4241-AB8C-1E97D7ECFEA3}"/>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a:extLst>
              <a:ext uri="{FF2B5EF4-FFF2-40B4-BE49-F238E27FC236}">
                <a16:creationId xmlns:a16="http://schemas.microsoft.com/office/drawing/2014/main" id="{4B1C9B62-9A07-BB4E-99FE-AE712891C6A5}"/>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183537CC-FAAC-124A-83BF-50535C750BE5}"/>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BB612ED-41F8-7440-92C2-8BB9751B7486}"/>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654F7564-B95C-9547-A523-A8BDF30BB711}" type="slidenum">
              <a:rPr lang="en-US" smtClean="0"/>
              <a:t>‹nº›</a:t>
            </a:fld>
            <a:endParaRPr lang="en-US"/>
          </a:p>
        </p:txBody>
      </p:sp>
    </p:spTree>
    <p:extLst>
      <p:ext uri="{BB962C8B-B14F-4D97-AF65-F5344CB8AC3E}">
        <p14:creationId xmlns:p14="http://schemas.microsoft.com/office/powerpoint/2010/main" val="2605095689"/>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baseline="0" kern="1200" sz="3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4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table1/versions/1.4.3/topics/table1" TargetMode="External"/>
<Relationship Id="rId3" Type="http://schemas.openxmlformats.org/officeDocument/2006/relationships/hyperlink" Target="https://www.rdocumentation.org/packages/flextable/versions/0.9.2/topics/as_flextable" TargetMode="External"/>
<Relationship Id="rId4" Type="http://schemas.openxmlformats.org/officeDocument/2006/relationships/hyperlink" Target="https://www.rdocumentation.org/packages/flextable/versions/0.9.2/topics/save_as_docx" TargetMode="External"/>
</Relationships>

</file>

<file path=ppt/slides/_rels/slide10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table1/versions/1.4.3/topics/table1" TargetMode="External"/>
<Relationship Id="rId3" Type="http://schemas.openxmlformats.org/officeDocument/2006/relationships/hyperlink" Target="https://www.rdocumentation.org/packages/flextable/versions/0.9.2/topics/as_flextable" TargetMode="External"/>
<Relationship Id="rId4" Type="http://schemas.openxmlformats.org/officeDocument/2006/relationships/hyperlink" Target="https://www.rdocumentation.org/packages/flextable/versions/0.9.2/topics/save_as_docx" TargetMode="External"/>
</Relationships>

</file>

<file path=ppt/slides/_rels/slide10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gplot2/versions/3.4.3/topics/ggplot" TargetMode="External"/>
<Relationship Id="rId3" Type="http://schemas.openxmlformats.org/officeDocument/2006/relationships/hyperlink" Target="https://www.rdocumentation.org/packages/plotly/versions/4.10.2/topics/plot_ly" TargetMode="External"/>
<Relationship Id="rId4" Type="http://schemas.openxmlformats.org/officeDocument/2006/relationships/hyperlink" Target="https://www.rdocumentation.org/packages/corrplot/versions/0.92/topics/corrplot" TargetMode="External"/>
<Relationship Id="rId5" Type="http://schemas.openxmlformats.org/officeDocument/2006/relationships/hyperlink" Target="https://www.rdocumentation.org/packages/ggsci/versions/3.0.0/topics/pal_lancet" TargetMode="External"/>
<Relationship Id="rId6" Type="http://schemas.openxmlformats.org/officeDocument/2006/relationships/hyperlink" Target="https://www.rdocumentation.org/packages/ggsci/versions/3.0.0/topics/pal_nejm" TargetMode="External"/>
<Relationship Id="rId7" Type="http://schemas.openxmlformats.org/officeDocument/2006/relationships/hyperlink" Target="https://www.rdocumentation.org/packages/ggsci/versions/3.0.0/topics/pal_npg" TargetMode="External"/>
<Relationship Id="rId8" Type="http://schemas.openxmlformats.org/officeDocument/2006/relationships/hyperlink" Target="https://www.rdocumentation.org/packages/tiff/versions/0.1-11/topics/writeTIFF" TargetMode="External"/>
</Relationships>

</file>

<file path=ppt/slides/_rels/slide10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cor.test" TargetMode="External"/>
<Relationship Id="rId3" Type="http://schemas.openxmlformats.org/officeDocument/2006/relationships/hyperlink" Target="https://www.rdocumentation.org/packages/stats/versions/3.6.2/topics/cor.test" TargetMode="External"/>
<Relationship Id="rId4" Type="http://schemas.openxmlformats.org/officeDocument/2006/relationships/hyperlink" Target="https://www.rdocumentation.org/packages/stats/versions/3.6.2/topics/cor.test" TargetMode="External"/>
</Relationships>

</file>

<file path=ppt/slides/_rels/slide11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tsummary/versions/1.6.3/topics/tbl_cross" TargetMode="External"/>
<Relationship Id="rId3" Type="http://schemas.openxmlformats.org/officeDocument/2006/relationships/hyperlink" Target="https://www.rdocumentation.org/packages/gtsummary/versions/1.6.3/topics/tbl_cross" TargetMode="External"/>
<Relationship Id="rId4" Type="http://schemas.openxmlformats.org/officeDocument/2006/relationships/hyperlink" Target="https://www.rdocumentation.org/packages/stats/versions/3.6.2/topics/cor.test" TargetMode="External"/>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astDummies/versions/1.7.3/topics/dummy_columns" TargetMode="External"/>
</Relationships>

</file>

<file path=ppt/slides/_rels/slide12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odelsummary/versions/1.4.1/topics/modelsummary" TargetMode="External"/>
<Relationship Id="rId3" Type="http://schemas.openxmlformats.org/officeDocument/2006/relationships/hyperlink" Target="https://www.rdocumentation.org/packages/modelsummary/versions/1.4.1/topics/modelplot" TargetMode="External"/>
</Relationships>

</file>

<file path=ppt/slides/_rels/slide1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studio.com/" TargetMode="External"/>
<Relationship Id="rId3" Type="http://schemas.openxmlformats.org/officeDocument/2006/relationships/hyperlink" Target="https://cran.r-project.org/doc/contrib/Lemon-kickstart/kr_scrpt.html" TargetMode="External"/>
<Relationship Id="rId4" Type="http://schemas.openxmlformats.org/officeDocument/2006/relationships/hyperlink" Target="https://www.rdocumentation.org/packages/formatR/versions/1.14/topics/tidy_source" TargetMode="External"/>
<Relationship Id="rId5" Type="http://schemas.openxmlformats.org/officeDocument/2006/relationships/hyperlink" Target="https://posit.co/downloads/" TargetMode="External"/>
<Relationship Id="rId6" Type="http://schemas.openxmlformats.org/officeDocument/2006/relationships/hyperlink" Target="https://jasp-stats.org" TargetMode="External"/>
<Relationship Id="rId7" Type="http://schemas.openxmlformats.org/officeDocument/2006/relationships/hyperlink" Target="https://www.jamovi.org" TargetMode="External"/>
</Relationships>

</file>

<file path=ppt/slides/_rels/slide13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ahajournals.org/statistical-recommendations" TargetMode="External"/>
</Relationships>

</file>

<file path=ppt/slides/_rels/slide14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ournals.physiology.org/topic/advances-collections/statistics?seriesKey=&amp;tagCode=&amp;" TargetMode="External"/>
<Relationship Id="rId3" Type="http://schemas.openxmlformats.org/officeDocument/2006/relationships/hyperlink" Target="https://journals.physiology.org/topic/advances-collections/explorations-in-statistics?seriesKey=&amp;tagCode=&amp;" TargetMode="External"/>
<Relationship Id="rId4" Type="http://schemas.openxmlformats.org/officeDocument/2006/relationships/hyperlink" Target="https://journals.physiology.org/topic/advances-collections/general-statistics?seriesKey=&amp;tagCode=&amp;" TargetMode="External"/>
<Relationship Id="rId5" Type="http://schemas.openxmlformats.org/officeDocument/2006/relationships/hyperlink" Target="https://journals.physiology.org/topic/advances-collections/reporting-statistics?seriesKey=&amp;tagCode=&amp;" TargetMode="External"/>
</Relationships>

</file>

<file path=ppt/slides/_rels/slide14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tandfonline.com/toc/utas20/73/sup1?nav=tocList" TargetMode="External"/>
</Relationships>

</file>

<file path=ppt/slides/_rels/slide14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bmj.com/specialties/statistics" TargetMode="External"/>
<Relationship Id="rId3" Type="http://schemas.openxmlformats.org/officeDocument/2006/relationships/hyperlink" Target="https://www.bmj.com/specialties/statistics-notes" TargetMode="External"/>
<Relationship Id="rId4" Type="http://schemas.openxmlformats.org/officeDocument/2006/relationships/hyperlink" Target="https://www.bmj.com/specialties/statistics-and-research-methods" TargetMode="External"/>
<Relationship Id="rId5" Type="http://schemas.openxmlformats.org/officeDocument/2006/relationships/hyperlink" Target="https://www.bmj.com/about-bmj/resources-readers/publications/statistics-square-one" TargetMode="External"/>
<Relationship Id="rId6" Type="http://schemas.openxmlformats.org/officeDocument/2006/relationships/hyperlink" Target="https://www.bmj.com/research/research-methods-and-reporting" TargetMode="External"/>
</Relationships>

</file>

<file path=ppt/slides/_rels/slide14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s>

</file>

<file path=ppt/slides/_rels/slide14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amanetwork.com/collections/44042/jama-guide-to-statistics-and-methods" TargetMode="External"/>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nature.com/collections/qghhqm" TargetMode="External"/>
</Relationships>

</file>

<file path=ppt/slides/_rels/slide15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royal-statistical-society.github.io/datavisguide/" TargetMode="External"/>
</Relationships>

</file>

<file path=ppt/slides/_rels/slide15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onlinelibrary.wiley.com/page/journal/10970258/homepage/tutorials.htm" TargetMode="External"/>
</Relationships>

</file>

<file path=ppt/slides/_rels/slide15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5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1037/0033-2909.97.1.129" TargetMode="External"/>
<Relationship Id="rId3" Type="http://schemas.openxmlformats.org/officeDocument/2006/relationships/hyperlink" Target="https://doi.org/10.2307/3002000" TargetMode="External"/>
<Relationship Id="rId4" Type="http://schemas.openxmlformats.org/officeDocument/2006/relationships/hyperlink" Target="https://doi.org/10.2307/1884324" TargetMode="External"/>
<Relationship Id="rId5" Type="http://schemas.openxmlformats.org/officeDocument/2006/relationships/hyperlink" Target="https://doi.org/10.1080/00031305.1983.10482729" TargetMode="External"/>
<Relationship Id="rId6" Type="http://schemas.openxmlformats.org/officeDocument/2006/relationships/hyperlink" Target="https://doi.org/10.2307/2685389" TargetMode="External"/>
<Relationship Id="rId7" Type="http://schemas.openxmlformats.org/officeDocument/2006/relationships/hyperlink" Target="https://doi.org/10.1080/00031305.1992.10475881" TargetMode="External"/>
<Relationship Id="rId8" Type="http://schemas.openxmlformats.org/officeDocument/2006/relationships/hyperlink" Target="https://doi.org/10.1093/biomet/44.1-2.187" TargetMode="External"/>
<Relationship Id="rId9" Type="http://schemas.openxmlformats.org/officeDocument/2006/relationships/hyperlink" Target="https://doi.org/10.1037/h0025105" TargetMode="External"/>
<Relationship Id="rId10" Type="http://schemas.openxmlformats.org/officeDocument/2006/relationships/hyperlink" Target="https://doi.org/10.1037/h0028108" TargetMode="External"/>
<Relationship Id="rId11" Type="http://schemas.openxmlformats.org/officeDocument/2006/relationships/hyperlink" Target="https://doi.org/10.1111/j.2517-6161.1951.tb00088.x" TargetMode="External"/>
<Relationship Id="rId12" Type="http://schemas.openxmlformats.org/officeDocument/2006/relationships/hyperlink" Target="https://doi.org/10.1080/01621459.1972.10482387" TargetMode="External"/>
<Relationship Id="rId13" Type="http://schemas.openxmlformats.org/officeDocument/2006/relationships/hyperlink" Target="https://doi.org/10.1525/9780520313880-018" TargetMode="External"/>
<Relationship Id="rId14" Type="http://schemas.openxmlformats.org/officeDocument/2006/relationships/hyperlink" Target="https://doi.org/10.2307/3619568" TargetMode="External"/>
<Relationship Id="rId15" Type="http://schemas.openxmlformats.org/officeDocument/2006/relationships/hyperlink" Target="https://doi.org/10.1086/229693" TargetMode="External"/>
<Relationship Id="rId16" Type="http://schemas.openxmlformats.org/officeDocument/2006/relationships/hyperlink" Target="https://doi.org/10.1136/bmj.314.7098.1874" TargetMode="External"/>
<Relationship Id="rId17" Type="http://schemas.openxmlformats.org/officeDocument/2006/relationships/hyperlink" Target="https://doi.org/10.1136/bmj.300.6719.230" TargetMode="External"/>
<Relationship Id="rId18" Type="http://schemas.openxmlformats.org/officeDocument/2006/relationships/hyperlink" Target="https://www.R-project.org/" TargetMode="External"/>
<Relationship Id="rId19" Type="http://schemas.openxmlformats.org/officeDocument/2006/relationships/hyperlink" Target="https://doi.org/10.1177/10497323211015960" TargetMode="External"/>
<Relationship Id="rId20" Type="http://schemas.openxmlformats.org/officeDocument/2006/relationships/hyperlink" Target="https://doi.org/10.1213/ane.0000000000002370" TargetMode="External"/>
<Relationship Id="rId21" Type="http://schemas.openxmlformats.org/officeDocument/2006/relationships/hyperlink" Target="https://doi.org/10.1136/bmj.38977.682025.2c" TargetMode="External"/>
<Relationship Id="rId22" Type="http://schemas.openxmlformats.org/officeDocument/2006/relationships/hyperlink" Target="https://doi.org/10.1016/j.jclinepi.2022.08.016" TargetMode="External"/>
<Relationship Id="rId23" Type="http://schemas.openxmlformats.org/officeDocument/2006/relationships/hyperlink" Target="https://doi.org/10.1002/bimj.202000196" TargetMode="External"/>
<Relationship Id="rId24" Type="http://schemas.openxmlformats.org/officeDocument/2006/relationships/hyperlink" Target="https://CRAN.R-project.org/package=misty" TargetMode="External"/>
<Relationship Id="rId25" Type="http://schemas.openxmlformats.org/officeDocument/2006/relationships/hyperlink" Target="https://doi.org/10.1080/01621459.1988.10478722" TargetMode="External"/>
<Relationship Id="rId26" Type="http://schemas.openxmlformats.org/officeDocument/2006/relationships/hyperlink" Target="https://www.R-project.org/" TargetMode="External"/>
<Relationship Id="rId27" Type="http://schemas.openxmlformats.org/officeDocument/2006/relationships/hyperlink" Target="https://doi.org/10.1002/sim.9592" TargetMode="External"/>
<Relationship Id="rId28" Type="http://schemas.openxmlformats.org/officeDocument/2006/relationships/hyperlink" Target="https://doi.org/10.18637/jss.v045.i03" TargetMode="External"/>
<Relationship Id="rId29" Type="http://schemas.openxmlformats.org/officeDocument/2006/relationships/hyperlink" Target="https://CRAN.R-project.org/package=miceadds" TargetMode="External"/>
<Relationship Id="rId30" Type="http://schemas.openxmlformats.org/officeDocument/2006/relationships/hyperlink" Target="https://doi.org/10.1136/bmjopen-2015-008431" TargetMode="External"/>
<Relationship Id="rId31" Type="http://schemas.openxmlformats.org/officeDocument/2006/relationships/hyperlink" Target="https://doi.org/10.1371/journal.pcbi.1009819" TargetMode="External"/>
<Relationship Id="rId32" Type="http://schemas.openxmlformats.org/officeDocument/2006/relationships/hyperlink" Target="https://doi.org/10.1136/bmj.318.7199.1667" TargetMode="External"/>
<Relationship Id="rId33" Type="http://schemas.openxmlformats.org/officeDocument/2006/relationships/hyperlink" Target="https://doi.org/10.4103/0019-5049.190623" TargetMode="External"/>
<Relationship Id="rId34" Type="http://schemas.openxmlformats.org/officeDocument/2006/relationships/hyperlink" Target="https://doi.org/10.1177/2192568217746998" TargetMode="External"/>
<Relationship Id="rId35" Type="http://schemas.openxmlformats.org/officeDocument/2006/relationships/hyperlink" Target="https://doi.org/10.4103/idoj.idoj_468_18" TargetMode="External"/>
<Relationship Id="rId36" Type="http://schemas.openxmlformats.org/officeDocument/2006/relationships/hyperlink" Target="https://doi.org/10.1136/bmj.312.7033.770" TargetMode="External"/>
<Relationship Id="rId37" Type="http://schemas.openxmlformats.org/officeDocument/2006/relationships/hyperlink" Target="https://doi.org/10.1002/pst.331" TargetMode="External"/>
<Relationship Id="rId38" Type="http://schemas.openxmlformats.org/officeDocument/2006/relationships/hyperlink" Target="https://doi.org/10.7275/QBPC-GK17" TargetMode="External"/>
<Relationship Id="rId39" Type="http://schemas.openxmlformats.org/officeDocument/2006/relationships/hyperlink" Target="https://doi.org/10.1111/j.2517-6161.1964.tb00553.x" TargetMode="External"/>
<Relationship Id="rId40" Type="http://schemas.openxmlformats.org/officeDocument/2006/relationships/hyperlink" Target="https://www.stats.ox.ac.uk/pub/MASS4/" TargetMode="External"/>
<Relationship Id="rId41" Type="http://schemas.openxmlformats.org/officeDocument/2006/relationships/hyperlink" Target="https://doi.org/10.1037/1082-989x.7.1.19" TargetMode="External"/>
<Relationship Id="rId42" Type="http://schemas.openxmlformats.org/officeDocument/2006/relationships/hyperlink" Target="https://doi.org/10.1136/bmj.332.7549.1080" TargetMode="External"/>
<Relationship Id="rId43" Type="http://schemas.openxmlformats.org/officeDocument/2006/relationships/hyperlink" Target="https://doi.org/10.1002/sim.2331" TargetMode="External"/>
<Relationship Id="rId44" Type="http://schemas.openxmlformats.org/officeDocument/2006/relationships/hyperlink" Target="https://doi.org/10.1002/sim.6986" TargetMode="External"/>
<Relationship Id="rId45" Type="http://schemas.openxmlformats.org/officeDocument/2006/relationships/hyperlink" Target="https://doi.org/10.1080/03610926.2016.1248783" TargetMode="External"/>
<Relationship Id="rId46" Type="http://schemas.openxmlformats.org/officeDocument/2006/relationships/hyperlink" Target="https://doi.org/10.1186/1471-2288-12-21" TargetMode="External"/>
<Relationship Id="rId47" Type="http://schemas.openxmlformats.org/officeDocument/2006/relationships/hyperlink" Target="https://doi.org/10.1002/1097-0142(1950)3:1&lt;32::aid-cncr2820030106&gt;3.0.co;2-3" TargetMode="External"/>
<Relationship Id="rId48" Type="http://schemas.openxmlformats.org/officeDocument/2006/relationships/hyperlink" Target="https://doi.org/10.1016/j.csda.2006.12.030" TargetMode="External"/>
<Relationship Id="rId49" Type="http://schemas.openxmlformats.org/officeDocument/2006/relationships/hyperlink" Target="https://doi.org/10.1080/14786440009463897" TargetMode="External"/>
<Relationship Id="rId50" Type="http://schemas.openxmlformats.org/officeDocument/2006/relationships/hyperlink" Target="https://doi.org/10.1016/s0167-5877(00)00115-x" TargetMode="External"/>
<Relationship Id="rId51" Type="http://schemas.openxmlformats.org/officeDocument/2006/relationships/hyperlink" Target="https://doi.org/10.1037/h0031619" TargetMode="External"/>
<Relationship Id="rId52" Type="http://schemas.openxmlformats.org/officeDocument/2006/relationships/hyperlink" Target="https://CRAN.R-project.org/package=forcats" TargetMode="External"/>
<Relationship Id="rId53" Type="http://schemas.openxmlformats.org/officeDocument/2006/relationships/hyperlink" Target="https://doi.org/10.4135/9781849208499" TargetMode="External"/>
<Relationship Id="rId54" Type="http://schemas.openxmlformats.org/officeDocument/2006/relationships/hyperlink" Target="https://doi.org/10.1152/advan.90123.2008" TargetMode="External"/>
<Relationship Id="rId55" Type="http://schemas.openxmlformats.org/officeDocument/2006/relationships/hyperlink" Target="https://doi.org/10.1136/bmj.309.6960.996" TargetMode="External"/>
<Relationship Id="rId56" Type="http://schemas.openxmlformats.org/officeDocument/2006/relationships/hyperlink" Target="https://www.R-project.org/" TargetMode="External"/>
<Relationship Id="rId57" Type="http://schemas.openxmlformats.org/officeDocument/2006/relationships/hyperlink" Target="https://doi.org/10.1111/j.2041-210x.2009.00001.x" TargetMode="External"/>
<Relationship Id="rId58" Type="http://schemas.openxmlformats.org/officeDocument/2006/relationships/hyperlink" Target="https://doi.org/10.18637/jss.v105.i07" TargetMode="External"/>
<Relationship Id="rId59" Type="http://schemas.openxmlformats.org/officeDocument/2006/relationships/hyperlink" Target="https://doi.org/10.1080/00031305.2017.1375989" TargetMode="External"/>
<Relationship Id="rId60" Type="http://schemas.openxmlformats.org/officeDocument/2006/relationships/hyperlink" Target="https://doi.org/10.1016/j.acra.2015.08.024" TargetMode="External"/>
<Relationship Id="rId61" Type="http://schemas.openxmlformats.org/officeDocument/2006/relationships/hyperlink" Target="https://CRAN.R-project.org/package=data.table" TargetMode="External"/>
<Relationship Id="rId62" Type="http://schemas.openxmlformats.org/officeDocument/2006/relationships/hyperlink" Target="https://doi.org/10.1177/019394598600800409" TargetMode="External"/>
<Relationship Id="rId63" Type="http://schemas.openxmlformats.org/officeDocument/2006/relationships/hyperlink" Target="https://doi.org/10.1207/s15327957pspr0203_4" TargetMode="External"/>
<Relationship Id="rId64" Type="http://schemas.openxmlformats.org/officeDocument/2006/relationships/hyperlink" Target="https://doi.org/10.1016/j.jtcvs.2015.09.085" TargetMode="External"/>
<Relationship Id="rId65" Type="http://schemas.openxmlformats.org/officeDocument/2006/relationships/hyperlink" Target="https://doi.org/10.1136/bmj.h2622" TargetMode="External"/>
<Relationship Id="rId66" Type="http://schemas.openxmlformats.org/officeDocument/2006/relationships/hyperlink" Target="https://doi.org/10.1093/aje/kwi014" TargetMode="External"/>
<Relationship Id="rId67" Type="http://schemas.openxmlformats.org/officeDocument/2006/relationships/hyperlink" Target="https://doi.org/10.1146/annurev-polisci-041719-102556" TargetMode="External"/>
<Relationship Id="rId68" Type="http://schemas.openxmlformats.org/officeDocument/2006/relationships/hyperlink" Target="https://doi.org/10.1136/bmj.309.6962.1128" TargetMode="External"/>
<Relationship Id="rId69" Type="http://schemas.openxmlformats.org/officeDocument/2006/relationships/hyperlink" Target="https://doi.org/10.1111/j.1471-1842.2009.00848.x" TargetMode="External"/>
<Relationship Id="rId70" Type="http://schemas.openxmlformats.org/officeDocument/2006/relationships/hyperlink" Target="https://doi.org/10.5152/balkanmedj.2014.1408" TargetMode="External"/>
<Relationship Id="rId71" Type="http://schemas.openxmlformats.org/officeDocument/2006/relationships/hyperlink" Target="https://doi.org/10.5123/s1679-49742017000300022" TargetMode="External"/>
<Relationship Id="rId72" Type="http://schemas.openxmlformats.org/officeDocument/2006/relationships/hyperlink" Target="https://doi.org/10.1016/j.jclinepi.2017.02.016" TargetMode="External"/>
<Relationship Id="rId73" Type="http://schemas.openxmlformats.org/officeDocument/2006/relationships/hyperlink" Target="https://doi.org/10.1590/1980-265x-tce-2017-0311" TargetMode="External"/>
<Relationship Id="rId74" Type="http://schemas.openxmlformats.org/officeDocument/2006/relationships/hyperlink" Target="https://doi.org/10.1053/j.semnuclmed.2018.11.005" TargetMode="External"/>
<Relationship Id="rId75" Type="http://schemas.openxmlformats.org/officeDocument/2006/relationships/hyperlink" Target="https://doi.org/10.1002/ped4.12166" TargetMode="External"/>
<Relationship Id="rId76" Type="http://schemas.openxmlformats.org/officeDocument/2006/relationships/hyperlink" Target="https://doi.org/10.1186/s12967-020-02540-4" TargetMode="External"/>
<Relationship Id="rId77" Type="http://schemas.openxmlformats.org/officeDocument/2006/relationships/hyperlink" Target="https://doi.org/10.1016/j.jclinepi.2021.04.013" TargetMode="External"/>
<Relationship Id="rId78" Type="http://schemas.openxmlformats.org/officeDocument/2006/relationships/hyperlink" Target="https://doi.org/10.1002/cjs.11719" TargetMode="External"/>
<Relationship Id="rId79" Type="http://schemas.openxmlformats.org/officeDocument/2006/relationships/hyperlink" Target="https://doi.org/10.1016/j.jbusres.2021.04.070" TargetMode="External"/>
<Relationship Id="rId80" Type="http://schemas.openxmlformats.org/officeDocument/2006/relationships/hyperlink" Target="https://doi.org/10.1002/joe.22229" TargetMode="External"/>
<Relationship Id="rId81" Type="http://schemas.openxmlformats.org/officeDocument/2006/relationships/hyperlink" Target="https://doi.org/10.1136/bmj.d561" TargetMode="External"/>
<Relationship Id="rId82" Type="http://schemas.openxmlformats.org/officeDocument/2006/relationships/hyperlink" Target="https://doi.org/10.1186/s12874-022-01786-4" TargetMode="External"/>
<Relationship Id="rId83" Type="http://schemas.openxmlformats.org/officeDocument/2006/relationships/hyperlink" Target="https://doi.org/10.1136/bmj.323.7321.1123" TargetMode="External"/>
<Relationship Id="rId84" Type="http://schemas.openxmlformats.org/officeDocument/2006/relationships/hyperlink" Target="https://doi.org/10.4172/2155-6180.1000334" TargetMode="External"/>
<Relationship Id="rId85" Type="http://schemas.openxmlformats.org/officeDocument/2006/relationships/hyperlink" Target="https://doi.org/10.1136/bmj.319.7203.185" TargetMode="External"/>
<Relationship Id="rId86" Type="http://schemas.openxmlformats.org/officeDocument/2006/relationships/hyperlink" Target="https://doi.org/10.1016/s0197-2456(97)00147-5" TargetMode="External"/>
<Relationship Id="rId87" Type="http://schemas.openxmlformats.org/officeDocument/2006/relationships/hyperlink" Target="https://doi.org/10.1186/1745-6215-15-139" TargetMode="External"/>
<Relationship Id="rId88" Type="http://schemas.openxmlformats.org/officeDocument/2006/relationships/hyperlink" Target="https://doi.org/10.2147/clep.s161508" TargetMode="External"/>
<Relationship Id="rId89" Type="http://schemas.openxmlformats.org/officeDocument/2006/relationships/hyperlink" Target="https://doi.org/10.1186/s12874-019-0750-8" TargetMode="External"/>
<Relationship Id="rId90" Type="http://schemas.openxmlformats.org/officeDocument/2006/relationships/hyperlink" Target="https://doi.org/10.18203/2349-3259.ijct20201720" TargetMode="External"/>
<Relationship Id="rId91" Type="http://schemas.openxmlformats.org/officeDocument/2006/relationships/hyperlink" Target="http://dx.doi.org/10.31234/osf.io/qftwg" TargetMode="External"/>
<Relationship Id="rId92" Type="http://schemas.openxmlformats.org/officeDocument/2006/relationships/hyperlink" Target="https://doi.org/10.1136/bmj.313.7060.808" TargetMode="External"/>
<Relationship Id="rId93" Type="http://schemas.openxmlformats.org/officeDocument/2006/relationships/hyperlink" Target="https://doi.org/10.1016/j.jclinepi.2023.09.005" TargetMode="External"/>
<Relationship Id="rId94" Type="http://schemas.openxmlformats.org/officeDocument/2006/relationships/hyperlink" Target="https://doi.org/10.1136/bmj.313.7055.486" TargetMode="External"/>
<Relationship Id="rId95" Type="http://schemas.openxmlformats.org/officeDocument/2006/relationships/hyperlink" Target="https://doi.org/10.1136/bmj.326.7382.219" TargetMode="External"/>
<Relationship Id="rId96" Type="http://schemas.openxmlformats.org/officeDocument/2006/relationships/hyperlink" Target="https://doi.org/10.1016/s2589-7500(22)00188-1" TargetMode="External"/>
<Relationship Id="rId97" Type="http://schemas.openxmlformats.org/officeDocument/2006/relationships/hyperlink" Target="https://doi.org/10.1007/s00180-021-01080-9" TargetMode="External"/>
<Relationship Id="rId98" Type="http://schemas.openxmlformats.org/officeDocument/2006/relationships/hyperlink" Target="https://doi.org/10.2307/2987937" TargetMode="External"/>
<Relationship Id="rId99" Type="http://schemas.openxmlformats.org/officeDocument/2006/relationships/hyperlink" Target="https://doi.org/10.1016/j.jclinepi.2022.10.003" TargetMode="External"/>
<Relationship Id="rId100" Type="http://schemas.openxmlformats.org/officeDocument/2006/relationships/hyperlink" Target="https://doi.org/10.1186/1471-2288-8-79" TargetMode="External"/>
<Relationship Id="rId101" Type="http://schemas.openxmlformats.org/officeDocument/2006/relationships/hyperlink" Target="https://doi.org/10.1007/s00134-023-07163-z" TargetMode="External"/>
<Relationship Id="rId102" Type="http://schemas.openxmlformats.org/officeDocument/2006/relationships/hyperlink" Target="https://doi.org/10.1186/2046-4053-4-1" TargetMode="External"/>
<Relationship Id="rId103" Type="http://schemas.openxmlformats.org/officeDocument/2006/relationships/hyperlink" Target="https://doi.org/10.1002/cl2.1230" TargetMode="External"/>
<Relationship Id="rId104" Type="http://schemas.openxmlformats.org/officeDocument/2006/relationships/hyperlink" Target="https://doi.org/10.1002/cl2.1230" TargetMode="External"/>
<Relationship Id="rId105" Type="http://schemas.openxmlformats.org/officeDocument/2006/relationships/hyperlink" Target="https://doi.org/10.1002/cnr2.1211" TargetMode="External"/>
<Relationship Id="rId106" Type="http://schemas.openxmlformats.org/officeDocument/2006/relationships/hyperlink" Target="https://doi.org/10.1136/jim-2022-002479" TargetMode="External"/>
<Relationship Id="rId107" Type="http://schemas.openxmlformats.org/officeDocument/2006/relationships/hyperlink" Target="https://doi.org/10.1016/j.jid.2017.08.007" TargetMode="External"/>
<Relationship Id="rId108" Type="http://schemas.openxmlformats.org/officeDocument/2006/relationships/hyperlink" Target="https://doi.org/10.11613/bm.2010.004" TargetMode="External"/>
<Relationship Id="rId109" Type="http://schemas.openxmlformats.org/officeDocument/2006/relationships/hyperlink" Target="https://doi.org/10.4103/aca.aca_248_18" TargetMode="External"/>
<Relationship Id="rId110" Type="http://schemas.openxmlformats.org/officeDocument/2006/relationships/hyperlink" Target="https://doi.org/10.4103/jfmpc.jfmpc_433_21" TargetMode="External"/>
<Relationship Id="rId111" Type="http://schemas.openxmlformats.org/officeDocument/2006/relationships/hyperlink" Target="https://doi.org/10.4103/0301-4738.77005" TargetMode="External"/>
<Relationship Id="rId112" Type="http://schemas.openxmlformats.org/officeDocument/2006/relationships/hyperlink" Target="https://doi.org/10.1016/j.injr.2014.04.002" TargetMode="External"/>
<Relationship Id="rId113" Type="http://schemas.openxmlformats.org/officeDocument/2006/relationships/hyperlink" Target="https://CRAN.R-project.org/package=explore" TargetMode="External"/>
<Relationship Id="rId114" Type="http://schemas.openxmlformats.org/officeDocument/2006/relationships/hyperlink" Target="https://www.R-project.org/" TargetMode="External"/>
<Relationship Id="rId115" Type="http://schemas.openxmlformats.org/officeDocument/2006/relationships/hyperlink" Target="https://CRAN.R-project.org/package=DataExplorer" TargetMode="External"/>
<Relationship Id="rId116" Type="http://schemas.openxmlformats.org/officeDocument/2006/relationships/hyperlink" Target="https://doi.org/10.1186/s13690-017-0180-1" TargetMode="External"/>
<Relationship Id="rId117" Type="http://schemas.openxmlformats.org/officeDocument/2006/relationships/hyperlink" Target="https://doi.org/10.1016/j.jclinepi.2019.06.011" TargetMode="External"/>
<Relationship Id="rId118" Type="http://schemas.openxmlformats.org/officeDocument/2006/relationships/hyperlink" Target="https://doi.org/10.4097/kja.20582" TargetMode="External"/>
<Relationship Id="rId119" Type="http://schemas.openxmlformats.org/officeDocument/2006/relationships/hyperlink" Target="https://CRAN.R-project.org/package=table1" TargetMode="External"/>
<Relationship Id="rId120" Type="http://schemas.openxmlformats.org/officeDocument/2006/relationships/hyperlink" Target="https://CRAN.R-project.org/package=flextable" TargetMode="External"/>
<Relationship Id="rId121" Type="http://schemas.openxmlformats.org/officeDocument/2006/relationships/hyperlink" Target="https://doi.org/10.1093/aje/kws412" TargetMode="External"/>
<Relationship Id="rId122" Type="http://schemas.openxmlformats.org/officeDocument/2006/relationships/hyperlink" Target="https://doi.org/10.4097/kja.21508" TargetMode="External"/>
<Relationship Id="rId123" Type="http://schemas.openxmlformats.org/officeDocument/2006/relationships/hyperlink" Target="https://ggplot2.tidyverse.org" TargetMode="External"/>
<Relationship Id="rId124" Type="http://schemas.openxmlformats.org/officeDocument/2006/relationships/hyperlink" Target="https://plotly-r.com" TargetMode="External"/>
<Relationship Id="rId125" Type="http://schemas.openxmlformats.org/officeDocument/2006/relationships/hyperlink" Target="https://github.com/taiyun/corrplot" TargetMode="External"/>
<Relationship Id="rId126" Type="http://schemas.openxmlformats.org/officeDocument/2006/relationships/hyperlink" Target="https://doi.org/10.1083/jcb.200611141" TargetMode="External"/>
<Relationship Id="rId127" Type="http://schemas.openxmlformats.org/officeDocument/2006/relationships/hyperlink" Target="https://doi.org/10.1161/circulationaha.118.037777" TargetMode="External"/>
<Relationship Id="rId128" Type="http://schemas.openxmlformats.org/officeDocument/2006/relationships/hyperlink" Target="https://CRAN.R-project.org/package=ggsci" TargetMode="External"/>
<Relationship Id="rId129" Type="http://schemas.openxmlformats.org/officeDocument/2006/relationships/hyperlink" Target="https://CRAN.R-project.org/package=tiff" TargetMode="External"/>
<Relationship Id="rId130" Type="http://schemas.openxmlformats.org/officeDocument/2006/relationships/hyperlink" Target="https://doi.org/10.1152/advan.90218.2008" TargetMode="External"/>
<Relationship Id="rId131" Type="http://schemas.openxmlformats.org/officeDocument/2006/relationships/hyperlink" Target="https://doi.org/10.4300/jgme-d-12-00156.1" TargetMode="External"/>
<Relationship Id="rId132" Type="http://schemas.openxmlformats.org/officeDocument/2006/relationships/hyperlink" Target="https://doi.org/10.2147/clep.s142940" TargetMode="External"/>
<Relationship Id="rId133" Type="http://schemas.openxmlformats.org/officeDocument/2006/relationships/hyperlink" Target="https://doi.org/10.1177/2515245918770963" TargetMode="External"/>
<Relationship Id="rId134" Type="http://schemas.openxmlformats.org/officeDocument/2006/relationships/hyperlink" Target="https://doi.org/10.5395/rde.2015.40.4.328" TargetMode="External"/>
<Relationship Id="rId135" Type="http://schemas.openxmlformats.org/officeDocument/2006/relationships/hyperlink" Target="https://doi.org/10.1177/8756479308317006" TargetMode="External"/>
<Relationship Id="rId136" Type="http://schemas.openxmlformats.org/officeDocument/2006/relationships/hyperlink" Target="https://doi.org/10.1111/test.12307" TargetMode="External"/>
<Relationship Id="rId137" Type="http://schemas.openxmlformats.org/officeDocument/2006/relationships/hyperlink" Target="https://doi.org/10.11613/bm.2013.018" TargetMode="External"/>
<Relationship Id="rId138" Type="http://schemas.openxmlformats.org/officeDocument/2006/relationships/hyperlink" Target="https://doi.org/10.5395/rde.2017.42.2.152" TargetMode="External"/>
<Relationship Id="rId139" Type="http://schemas.openxmlformats.org/officeDocument/2006/relationships/hyperlink" Target="https://doi.org/10.32614/RJ-2021-053" TargetMode="External"/>
<Relationship Id="rId140" Type="http://schemas.openxmlformats.org/officeDocument/2006/relationships/hyperlink" Target="https://doi.org/10.1080/01621459.1957.10501412" TargetMode="External"/>
<Relationship Id="rId141" Type="http://schemas.openxmlformats.org/officeDocument/2006/relationships/hyperlink" Target="https://doi.org/10.1136/adc.73.3.270" TargetMode="External"/>
<Relationship Id="rId142" Type="http://schemas.openxmlformats.org/officeDocument/2006/relationships/hyperlink" Target="https://CRAN.R-project.org/package=fastDummies" TargetMode="External"/>
<Relationship Id="rId143" Type="http://schemas.openxmlformats.org/officeDocument/2006/relationships/hyperlink" Target="https://doi.org/10.2105/ajph.2012.300897" TargetMode="External"/>
<Relationship Id="rId144" Type="http://schemas.openxmlformats.org/officeDocument/2006/relationships/hyperlink" Target="https://doi.org/10.18637/jss.v103.i01" TargetMode="External"/>
<Relationship Id="rId145" Type="http://schemas.openxmlformats.org/officeDocument/2006/relationships/hyperlink" Target="https://doi.org/10.1037/0022-3514.51.6.1173" TargetMode="External"/>
<Relationship Id="rId146" Type="http://schemas.openxmlformats.org/officeDocument/2006/relationships/hyperlink" Target="https://doi.org/10.1093/ije/7.4.373" TargetMode="External"/>
<Relationship Id="rId147" Type="http://schemas.openxmlformats.org/officeDocument/2006/relationships/hyperlink" Target="https://doi.org/10.1016/0895-4356(96)00025-x" TargetMode="External"/>
<Relationship Id="rId148" Type="http://schemas.openxmlformats.org/officeDocument/2006/relationships/hyperlink" Target="https://doi.org/10.2307/1390807" TargetMode="External"/>
<Relationship Id="rId149" Type="http://schemas.openxmlformats.org/officeDocument/2006/relationships/hyperlink" Target="https://doi.org/10.5167/UZH-205154" TargetMode="External"/>
<Relationship Id="rId150" Type="http://schemas.openxmlformats.org/officeDocument/2006/relationships/hyperlink" Target="https://doi.org/10.1038/nn.4550" TargetMode="External"/>
<Relationship Id="rId151" Type="http://schemas.openxmlformats.org/officeDocument/2006/relationships/hyperlink" Target="https://doi.org/10.1177/17407745221123244" TargetMode="External"/>
<Relationship Id="rId152" Type="http://schemas.openxmlformats.org/officeDocument/2006/relationships/hyperlink" Target="https://CRAN.R-project.org/package=formatR" TargetMode="External"/>
<Relationship Id="rId153" Type="http://schemas.openxmlformats.org/officeDocument/2006/relationships/hyperlink" Target="https://doi.org/10.18637/jss.v088.i02" TargetMode="External"/>
<Relationship Id="rId154" Type="http://schemas.openxmlformats.org/officeDocument/2006/relationships/hyperlink" Target="https://doi.org/10.21449/ijate.661803" TargetMode="External"/>
<Relationship Id="rId155" Type="http://schemas.openxmlformats.org/officeDocument/2006/relationships/hyperlink" Target="https://CRAN.R-project.org/package=rmarkdown" TargetMode="External"/>
<Relationship Id="rId156" Type="http://schemas.openxmlformats.org/officeDocument/2006/relationships/hyperlink" Target="https://doi.org/10.1371/journal.pone.0262918" TargetMode="External"/>
<Relationship Id="rId157" Type="http://schemas.openxmlformats.org/officeDocument/2006/relationships/hyperlink" Target="https://doi.org/10.1186/s13063-022-06515-2" TargetMode="External"/>
<Relationship Id="rId158" Type="http://schemas.openxmlformats.org/officeDocument/2006/relationships/hyperlink" Target="https://doi.org/10.1161/circulationaha.121.055393" TargetMode="External"/>
<Relationship Id="rId159" Type="http://schemas.openxmlformats.org/officeDocument/2006/relationships/hyperlink" Target="https://doi.org/10.1016/j.jclinepi.2021.01.008" TargetMode="External"/>
<Relationship Id="rId160" Type="http://schemas.openxmlformats.org/officeDocument/2006/relationships/hyperlink" Target="https://doi.org/10.1016/j.urology.2020.05.002" TargetMode="External"/>
<Relationship Id="rId161" Type="http://schemas.openxmlformats.org/officeDocument/2006/relationships/hyperlink" Target="https://doi.org/10.1097/ju.0000000000000001" TargetMode="External"/>
<Relationship Id="rId162" Type="http://schemas.openxmlformats.org/officeDocument/2006/relationships/hyperlink" Target="https://doi.org/10.1001/jama.2017.18556" TargetMode="External"/>
<Relationship Id="rId163" Type="http://schemas.openxmlformats.org/officeDocument/2006/relationships/hyperlink" Target="https://doi.org/10.1016/j.ijnurstu.2014.09.006" TargetMode="External"/>
<Relationship Id="rId164" Type="http://schemas.openxmlformats.org/officeDocument/2006/relationships/hyperlink" Target="https://doi.org/10.1371/journal.pbio.1002128" TargetMode="External"/>
<Relationship Id="rId165" Type="http://schemas.openxmlformats.org/officeDocument/2006/relationships/hyperlink" Target="https://doi.org/10.1002/sim.6265" TargetMode="External"/>
<Relationship Id="rId166" Type="http://schemas.openxmlformats.org/officeDocument/2006/relationships/hyperlink" Target="https://doi.org/10.1136/bmj.a2201" TargetMode="External"/>
<Relationship Id="rId167" Type="http://schemas.openxmlformats.org/officeDocument/2006/relationships/hyperlink" Target="https://doi.org/10.1111/j.1464-5491.2004.01443.x" TargetMode="External"/>
<Relationship Id="rId168" Type="http://schemas.openxmlformats.org/officeDocument/2006/relationships/hyperlink" Target="https://doi.org/10.1136/bmj.292.6523.810" TargetMode="External"/>
<Relationship Id="rId169" Type="http://schemas.openxmlformats.org/officeDocument/2006/relationships/hyperlink" Target="https://doi.org/10.1213/ane.0000000000001863" TargetMode="External"/>
<Relationship Id="rId170" Type="http://schemas.openxmlformats.org/officeDocument/2006/relationships/hyperlink" Target="https://doi.org/10.1136/bjsports-2020-103652" TargetMode="External"/>
<Relationship Id="rId171" Type="http://schemas.openxmlformats.org/officeDocument/2006/relationships/hyperlink" Target="https://doi.org/10.1111/jcpt.13102" TargetMode="External"/>
<Relationship Id="rId172" Type="http://schemas.openxmlformats.org/officeDocument/2006/relationships/hyperlink" Target="https://doi.org/10.1016/s0140-6736(08)60505-x" TargetMode="External"/>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zenodo.org/badge/latestdoi/685181979" TargetMode="External"/>
<Relationship Id="rId3" Type="http://schemas.openxmlformats.org/officeDocument/2006/relationships/hyperlink" Target="mailto:cienciacomr@gmail.com" TargetMode="Externa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aggregate" TargetMode="External"/>
<Relationship Id="rId3" Type="http://schemas.openxmlformats.org/officeDocument/2006/relationships/hyperlink" Target="https://www.rdocumentation.org/packages/stats/versions/3.6.2/topics/aggregate" TargetMode="External"/>
<Relationship Id="rId4" Type="http://schemas.openxmlformats.org/officeDocument/2006/relationships/hyperlink" Target="https://www.rdocumentation.org/packages/stats/versions/3.6.2/topics/aggregate" TargetMode="External"/>
</Relationships>

</file>

<file path=ppt/slides/_rels/slide3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isty/versions/0.5.0/topics/na.test" TargetMode="External"/>
<Relationship Id="rId3" Type="http://schemas.openxmlformats.org/officeDocument/2006/relationships/hyperlink" Target="https://www.rdocumentation.org/packages/stats/versions/3.6.2/topics/complete.cases" TargetMode="External"/>
<Relationship Id="rId4" Type="http://schemas.openxmlformats.org/officeDocument/2006/relationships/hyperlink" Target="https://www.rdocumentation.org/packages/mice/versions/3.16.0/topics/mice" TargetMode="External"/>
<Relationship Id="rId5" Type="http://schemas.openxmlformats.org/officeDocument/2006/relationships/hyperlink" Target="https://www.rdocumentation.org/packages/miceadds/versions/3.16-18/topics/mi.anova" TargetMode="External"/>
</Relationships>

</file>

<file path=ppt/slides/_rels/slide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ASS/versions/7.3-58.3/topics/boxcox" TargetMode="External"/>
</Relationships>

</file>

<file path=ppt/slides/_rels/slide4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orcats/versions/1.0.0/topics/as_factor" TargetMode="External"/>
</Relationships>

</file>

<file path=ppt/slides/_rels/slide4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unisuam.edu.br" TargetMode="External"/>
<Relationship Id="rId3" Type="http://schemas.openxmlformats.org/officeDocument/2006/relationships/hyperlink" Target="https://www.unisuam.edu.br/programa-pos-graduacao-ciencias-da-reabilitacao" TargetMode="External"/>
<Relationship Id="rId4" Type="http://schemas.openxmlformats.org/officeDocument/2006/relationships/hyperlink" Target="https://www.unisuam.edu.br/programa-pos-graduacao-desenvolvimento-local" TargetMode="External"/>
<Relationship Id="rId5" Type="http://schemas.openxmlformats.org/officeDocument/2006/relationships/hyperlink" Target="https://abrapg-ft.org.br/portal/" TargetMode="External"/>
<Relationship Id="rId6" Type="http://schemas.openxmlformats.org/officeDocument/2006/relationships/hyperlink" Target="https://cabsin.org.br" TargetMode="External"/>
<Relationship Id="rId7" Type="http://schemas.openxmlformats.org/officeDocument/2006/relationships/hyperlink" Target="https://publicationethics.org" TargetMode="External"/>
<Relationship Id="rId8" Type="http://schemas.openxmlformats.org/officeDocument/2006/relationships/hyperlink" Target="https://rss.org.uk" TargetMode="External"/>
<Relationship Id="rId9" Type="http://schemas.openxmlformats.org/officeDocument/2006/relationships/hyperlink" Target="https://www.nature.com/srep/about/editors" TargetMode="External"/>
<Relationship Id="rId10" Type="http://schemas.openxmlformats.org/officeDocument/2006/relationships/hyperlink" Target="https://www.frontiersin.org/research-topics/26395/systemic-effects-and-disabilities-in-long-covid-syndrome-current-approaches-and-clinical-challenges" TargetMode="External"/>
<Relationship Id="rId11" Type="http://schemas.openxmlformats.org/officeDocument/2006/relationships/hyperlink" Target="https://www.hindawi.com/journals/ecam/editors/" TargetMode="External"/>
<Relationship Id="rId12" Type="http://schemas.openxmlformats.org/officeDocument/2006/relationships/hyperlink" Target="https://www.springer.com/journal/11655/editors" TargetMode="External"/>
<Relationship Id="rId13" Type="http://schemas.openxmlformats.org/officeDocument/2006/relationships/hyperlink" Target="https://www.journals.elsevier.com/journal-of-integrative-medicine/editorial-board" TargetMode="External"/>
<Relationship Id="rId14" Type="http://schemas.openxmlformats.org/officeDocument/2006/relationships/hyperlink" Target="https://www.scielo.br/journal/fp/about/#editors" TargetMode="External"/>
<Relationship Id="rId15" Type="http://schemas.openxmlformats.org/officeDocument/2006/relationships/hyperlink" Target="http://lattes.cnpq.br/5432142731317894" TargetMode="External"/>
<Relationship Id="rId16" Type="http://schemas.openxmlformats.org/officeDocument/2006/relationships/hyperlink" Target="https://publons.com/researcher/F-6831-2012" TargetMode="External"/>
</Relationships>

</file>

<file path=ppt/slides/_rels/slide5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quantile" TargetMode="External"/>
<Relationship Id="rId3" Type="http://schemas.openxmlformats.org/officeDocument/2006/relationships/hyperlink" Target="https://www.rdocumentation.org/packages/stats/versions/3.6.2/topics/quantile" TargetMode="External"/>
</Relationships>

</file>

<file path=ppt/slides/_rels/slide5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data.table/versions/1.14.8/topics/melt.data.table" TargetMode="External"/>
</Relationships>

</file>

<file path=ppt/slides/_rels/slide5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ROC/versions/1.18.4/topics/plot.roc" TargetMode="External"/>
</Relationships>

</file>

<file path=ppt/slides/_rels/slide8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etagear/versions/0.7/topics/plot_PRISMA" TargetMode="External"/>
<Relationship Id="rId3" Type="http://schemas.openxmlformats.org/officeDocument/2006/relationships/hyperlink" Target="https://www.rdocumentation.org/packages/PRISMA2020/versions/1.1.1/topics/PRISMA_flowdiagram" TargetMode="External"/>
</Relationships>

</file>

<file path=ppt/slides/_rels/slide9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xplore/versions/1.0.2/topics/explore" TargetMode="External"/>
<Relationship Id="rId3" Type="http://schemas.openxmlformats.org/officeDocument/2006/relationships/hyperlink" Target="https://www.rdocumentation.org/packages/graphics/versions/3.6.2/topics/boxplot" TargetMode="External"/>
<Relationship Id="rId4" Type="http://schemas.openxmlformats.org/officeDocument/2006/relationships/hyperlink" Target="https://www.rdocumentation.org/packages/graphics/versions/3.6.2/topics/coplot" TargetMode="External"/>
</Relationships>

</file>

<file path=ppt/slides/_rels/slide9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DataExplorer/versions/0.8.2/topics/create_report"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lstStyle/>
          <a:p>
            <a:pPr lvl="0" indent="0" marL="0">
              <a:buNone/>
            </a:pPr>
            <a:r>
              <a:rPr b="1"/>
              <a:t>Ciência com R</a:t>
            </a:r>
          </a:p>
        </p:txBody>
      </p:sp>
      <p:sp>
        <p:nvSpPr>
          <p:cNvPr id="3" name="Subtitle 2">
            <a:extLst>
              <a:ext uri="{FF2B5EF4-FFF2-40B4-BE49-F238E27FC236}">
                <a16:creationId xmlns:a16="http://schemas.microsoft.com/office/drawing/2014/main" id="{75B0492E-FA78-BB40-8ED7-D9BFAAD95856}"/>
              </a:ext>
            </a:extLst>
          </p:cNvPr>
          <p:cNvSpPr>
            <a:spLocks noGrp="1"/>
          </p:cNvSpPr>
          <p:nvPr>
            <p:ph idx="1" type="subTitle"/>
          </p:nvPr>
        </p:nvSpPr>
        <p:spPr>
          <a:xfrm>
            <a:off x="1524000" y="3602038"/>
            <a:ext cx="9144000" cy="1655762"/>
          </a:xfrm>
        </p:spPr>
        <p:txBody>
          <a:bodyPr/>
          <a:lstStyle/>
          <a:p>
            <a:pPr lvl="0" indent="0" marL="0">
              <a:buNone/>
            </a:pPr>
            <a:r>
              <a:rPr/>
              <a:t>Perguntas e respostas para pesquisadores e analistas de dados</a:t>
            </a:r>
            <a:br/>
            <a:br/>
            <a:r>
              <a:rPr/>
              <a:t>© 2023 by Arthur de Sá Ferreira  https://orcid.org/0000-0001-7014-2002 </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idx="10" sz="half" type="dt"/>
          </p:nvPr>
        </p:nvSpPr>
        <p:spPr>
          <a:xfrm>
            <a:off x="4487517" y="5257800"/>
            <a:ext cx="3216965" cy="793543"/>
          </a:xfrm>
        </p:spPr>
        <p:txBody>
          <a:bodyPr/>
          <a:lstStyle/>
          <a:p>
            <a:pPr lvl="0" indent="0" marL="0">
              <a:buNone/>
            </a:pPr>
            <a:r>
              <a:rPr/>
              <a:t>Atualizado em 07/10/2023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Agradecimentos</a:t>
            </a:r>
          </a:p>
        </p:txBody>
      </p:sp>
    </p:spTree>
  </p:cSl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tabelas?</a:t>
            </a:r>
          </a:p>
          <a:p>
            <a:pPr lvl="0"/>
            <a:r>
              <a:rPr/>
              <a:t>Tabelas complementam o texto (e vice-versa), e podem apresentar os dados de modo mais acessível e informativo.</a:t>
            </a:r>
            <a:r>
              <a:rPr baseline="30000"/>
              <a:t>117</a:t>
            </a:r>
          </a:p>
          <a:p>
            <a:pPr lvl="0" indent="0" marL="0">
              <a:buNone/>
            </a:pPr>
          </a:p>
        </p:txBody>
      </p:sp>
    </p:spTree>
  </p:cSl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1</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1’?</a:t>
            </a:r>
          </a:p>
          <a:p>
            <a:pPr lvl="0"/>
            <a:r>
              <a:rPr/>
              <a:t>A ‘Tabela 1’ descreve as características da amostra, completa ou agrupada por algum fator, geralmente por meio de parâmetros de tendência central e dispersão.</a:t>
            </a:r>
            <a:r>
              <a:rPr baseline="30000"/>
              <a:t>89</a:t>
            </a:r>
          </a:p>
          <a:p>
            <a:pPr lvl="0" indent="0" marL="0">
              <a:buNone/>
            </a:pPr>
          </a:p>
          <a:p>
            <a:pPr lvl="0" indent="0" marL="0">
              <a:spcBef>
                <a:spcPts val="3000"/>
              </a:spcBef>
              <a:buNone/>
            </a:pPr>
            <a:r>
              <a:rPr b="1"/>
              <a:t>Qual a utilidade da ‘Tabela 1’?</a:t>
            </a:r>
          </a:p>
          <a:p>
            <a:pPr lvl="0"/>
            <a:r>
              <a:rPr/>
              <a:t>Descrever (conhecer) as características da amostra e dos grupos sendo comparados, quando aplicável.</a:t>
            </a:r>
            <a:r>
              <a:rPr baseline="30000"/>
              <a:t>89</a:t>
            </a:r>
          </a:p>
          <a:p>
            <a:pPr lvl="0"/>
            <a:r>
              <a:rPr/>
              <a:t>Verificar aderência ao protocolo do estudo, incluindo critérios de inclusão/exclusão, tamanho da amostra e perdas amostrais.</a:t>
            </a:r>
            <a:r>
              <a:rPr baseline="30000"/>
              <a:t>89</a:t>
            </a:r>
          </a:p>
          <a:p>
            <a:pPr lvl="0"/>
            <a:r>
              <a:rPr/>
              <a:t>Permitir a replicação do estudo.</a:t>
            </a:r>
            <a:r>
              <a:rPr baseline="30000"/>
              <a:t>89</a:t>
            </a:r>
          </a:p>
          <a:p>
            <a:pPr lvl="0"/>
            <a:r>
              <a:rPr/>
              <a:t>Meta-analisar os dados junto a estudos similares.</a:t>
            </a:r>
            <a:r>
              <a:rPr baseline="30000"/>
              <a:t>89</a:t>
            </a:r>
          </a:p>
          <a:p>
            <a:pPr lvl="0"/>
            <a:r>
              <a:rPr/>
              <a:t>Avaliar a generalização (validade externa) das conclusões do estudo.</a:t>
            </a:r>
            <a:r>
              <a:rPr baseline="30000"/>
              <a:t>89</a:t>
            </a:r>
          </a:p>
          <a:p>
            <a:pPr lvl="0" indent="0" marL="0">
              <a:buNone/>
            </a:pPr>
          </a:p>
          <a:p>
            <a:pPr lvl="0" indent="0" marL="0">
              <a:spcBef>
                <a:spcPts val="3000"/>
              </a:spcBef>
              <a:buNone/>
            </a:pPr>
            <a:r>
              <a:rPr b="1"/>
              <a:t>Como construir a Tabela 1?</a:t>
            </a:r>
          </a:p>
          <a:p>
            <a:pPr lvl="0"/>
            <a:r>
              <a:rPr/>
              <a:t>A Tabela 1 geralmente é utilizada para descrever as características da amostra estudada, possibilitando a análise de ameaças à validade interna e/ou externa ao estudo.</a:t>
            </a:r>
            <a:r>
              <a:rPr baseline="30000"/>
              <a:t>118</a:t>
            </a:r>
          </a:p>
          <a:p>
            <a:pPr lvl="0"/>
            <a:r>
              <a:rPr/>
              <a:t>Inclua na tabela: título ou legenda, uma síntese descritiva (geralmente por meio de parâmetros descritivos), intervalos de confiança e/ou p-valores conforme necessário para adequada interpretação.</a:t>
            </a:r>
            <a:r>
              <a:rPr baseline="30000"/>
              <a:t>117,119</a:t>
            </a:r>
          </a:p>
          <a:p>
            <a:pPr lvl="0" indent="0" marL="0">
              <a:buNone/>
            </a:pPr>
          </a:p>
          <a:p>
            <a:pPr lvl="0" indent="0" marL="0">
              <a:buNone/>
            </a:pPr>
            <a:r>
              <a:rPr/>
              <a:t>O pacote </a:t>
            </a:r>
            <a:r>
              <a:rPr i="1"/>
              <a:t>table1</a:t>
            </a:r>
            <a:r>
              <a:rPr baseline="30000"/>
              <a:t>120</a:t>
            </a:r>
            <a:r>
              <a:rPr/>
              <a:t> fornece a função </a:t>
            </a:r>
            <a:r>
              <a:rPr i="1">
                <a:hlinkClick r:id="rId2"/>
              </a:rPr>
              <a:t>table1</a:t>
            </a:r>
            <a:r>
              <a:rPr/>
              <a:t> para construção da tabela.</a:t>
            </a:r>
          </a:p>
          <a:p>
            <a:pPr lvl="0" indent="0" marL="0">
              <a:buNone/>
            </a:pPr>
          </a:p>
          <a:p>
            <a:pPr lvl="0" indent="0" marL="0">
              <a:buNone/>
            </a:pPr>
            <a:r>
              <a:rPr/>
              <a:t>O pacote </a:t>
            </a:r>
            <a:r>
              <a:rPr i="1"/>
              <a:t>table1</a:t>
            </a:r>
            <a:r>
              <a:rPr baseline="30000"/>
              <a:t>121</a:t>
            </a:r>
            <a:r>
              <a:rPr/>
              <a:t> fornece as funções </a:t>
            </a:r>
            <a:r>
              <a:rPr i="1">
                <a:hlinkClick r:id="rId3"/>
              </a:rPr>
              <a:t>as_flextable</a:t>
            </a:r>
            <a:r>
              <a:rPr/>
              <a:t> e </a:t>
            </a:r>
            <a:r>
              <a:rPr i="1">
                <a:hlinkClick r:id="rId4"/>
              </a:rPr>
              <a:t>save_as_docx</a:t>
            </a:r>
            <a:r>
              <a:rPr/>
              <a:t> para salvar tabelas em formato DOCX.</a:t>
            </a:r>
          </a:p>
          <a:p>
            <a:pPr lvl="0" indent="0" marL="0">
              <a:buNone/>
            </a:pPr>
          </a:p>
        </p:txBody>
      </p:sp>
    </p:spTree>
  </p:cSl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2’?</a:t>
            </a:r>
          </a:p>
          <a:p>
            <a:pPr lvl="0"/>
            <a:r>
              <a:rPr/>
              <a:t>.[REF]</a:t>
            </a:r>
          </a:p>
          <a:p>
            <a:pPr lvl="0" indent="0" marL="0">
              <a:buNone/>
            </a:pPr>
          </a:p>
          <a:p>
            <a:pPr lvl="0" indent="0" marL="0">
              <a:spcBef>
                <a:spcPts val="3000"/>
              </a:spcBef>
              <a:buNone/>
            </a:pPr>
            <a:r>
              <a:rPr b="1"/>
              <a:t>Qual a utilidade da ‘Tabela 2’?</a:t>
            </a:r>
          </a:p>
          <a:p>
            <a:pPr lvl="0"/>
            <a:r>
              <a:rPr/>
              <a:t>.[REF]</a:t>
            </a:r>
          </a:p>
          <a:p>
            <a:pPr lvl="0" indent="0" marL="0">
              <a:buNone/>
            </a:pPr>
          </a:p>
          <a:p>
            <a:pPr lvl="0" indent="0" marL="0">
              <a:spcBef>
                <a:spcPts val="3000"/>
              </a:spcBef>
              <a:buNone/>
            </a:pPr>
            <a:r>
              <a:rPr b="1"/>
              <a:t>Como construir a Tabela 2?</a:t>
            </a:r>
          </a:p>
          <a:p>
            <a:pPr lvl="0"/>
            <a:r>
              <a:rPr/>
              <a:t>A Tabela 2 pode ser utilizada para apresentar estimativas de múltiplos efeitos ajustados de um mesmo modelo estatístico.</a:t>
            </a:r>
            <a:r>
              <a:rPr baseline="30000"/>
              <a:t>122</a:t>
            </a:r>
          </a:p>
          <a:p>
            <a:pPr lvl="0" indent="0" marL="0">
              <a:buNone/>
            </a:pPr>
          </a:p>
          <a:p>
            <a:pPr lvl="0" indent="0" marL="0">
              <a:buNone/>
            </a:pPr>
            <a:r>
              <a:rPr/>
              <a:t>O pacote </a:t>
            </a:r>
            <a:r>
              <a:rPr i="1"/>
              <a:t>table1</a:t>
            </a:r>
            <a:r>
              <a:rPr baseline="30000"/>
              <a:t>120</a:t>
            </a:r>
            <a:r>
              <a:rPr/>
              <a:t> fornece a função </a:t>
            </a:r>
            <a:r>
              <a:rPr i="1">
                <a:hlinkClick r:id="rId2"/>
              </a:rPr>
              <a:t>table1</a:t>
            </a:r>
            <a:r>
              <a:rPr/>
              <a:t> para construção da tabela.</a:t>
            </a:r>
          </a:p>
          <a:p>
            <a:pPr lvl="0" indent="0" marL="0">
              <a:buNone/>
            </a:pPr>
          </a:p>
          <a:p>
            <a:pPr lvl="0" indent="0" marL="0">
              <a:buNone/>
            </a:pPr>
            <a:r>
              <a:rPr/>
              <a:t>O pacote </a:t>
            </a:r>
            <a:r>
              <a:rPr i="1"/>
              <a:t>table1</a:t>
            </a:r>
            <a:r>
              <a:rPr baseline="30000"/>
              <a:t>121</a:t>
            </a:r>
            <a:r>
              <a:rPr/>
              <a:t> fornece as funções </a:t>
            </a:r>
            <a:r>
              <a:rPr i="1">
                <a:hlinkClick r:id="rId3"/>
              </a:rPr>
              <a:t>as_flextable</a:t>
            </a:r>
            <a:r>
              <a:rPr/>
              <a:t> e </a:t>
            </a:r>
            <a:r>
              <a:rPr i="1">
                <a:hlinkClick r:id="rId4"/>
              </a:rPr>
              <a:t>save_as_docx</a:t>
            </a:r>
            <a:r>
              <a:rPr/>
              <a:t> para salvar tabelas em formato DOCX.</a:t>
            </a:r>
          </a:p>
          <a:p>
            <a:pPr lvl="0" indent="0" marL="0">
              <a:buNone/>
            </a:pPr>
          </a:p>
        </p:txBody>
      </p:sp>
    </p:spTree>
  </p:cSl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Gráficos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gráficos?</a:t>
            </a:r>
          </a:p>
          <a:p>
            <a:pPr lvl="0"/>
            <a:r>
              <a:rPr/>
              <a:t>Gráficos são utilizados para apresentar dados (geralmente em grande quantidade) de modo mais intuitivo e fácil de compreender.</a:t>
            </a:r>
            <a:r>
              <a:rPr baseline="30000"/>
              <a:t>123</a:t>
            </a:r>
          </a:p>
          <a:p>
            <a:pPr lvl="0" indent="0" marL="0">
              <a:buNone/>
            </a:pPr>
          </a:p>
          <a:p>
            <a:pPr lvl="0" indent="0" marL="0">
              <a:spcBef>
                <a:spcPts val="3000"/>
              </a:spcBef>
              <a:buNone/>
            </a:pPr>
            <a:r>
              <a:rPr b="1"/>
              <a:t>Qual a utilidade dos gráficos?</a:t>
            </a:r>
          </a:p>
          <a:p>
            <a:pPr lvl="0"/>
            <a:r>
              <a:rPr/>
              <a:t>.[REF]</a:t>
            </a:r>
          </a:p>
          <a:p>
            <a:pPr lvl="0" indent="0" marL="0">
              <a:buNone/>
            </a:pPr>
          </a:p>
          <a:p>
            <a:pPr lvl="0" indent="0" marL="0">
              <a:spcBef>
                <a:spcPts val="3000"/>
              </a:spcBef>
              <a:buNone/>
            </a:pPr>
            <a:r>
              <a:rPr b="1"/>
              <a:t>Que elementos incluir em gráficos?</a:t>
            </a:r>
          </a:p>
          <a:p>
            <a:pPr lvl="0"/>
            <a:r>
              <a:rPr/>
              <a:t>Título, eixos horizontal e vertical com respectivas unidades, escalas em intervalos representativos das variáveis, legenda com símbolos, síntese descritiva dos valores e respectiva margem de erro, conforme necessário para adequada interpretação.</a:t>
            </a:r>
            <a:r>
              <a:rPr baseline="30000"/>
              <a:t>123</a:t>
            </a:r>
          </a:p>
          <a:p>
            <a:pPr lvl="0" indent="0" marL="0">
              <a:buNone/>
            </a:pPr>
          </a:p>
          <a:p>
            <a:pPr lvl="0" indent="0" marL="0">
              <a:buNone/>
            </a:pPr>
            <a:r>
              <a:rPr/>
              <a:t>Os pacotes </a:t>
            </a:r>
            <a:r>
              <a:rPr i="1"/>
              <a:t>ggplot2</a:t>
            </a:r>
            <a:r>
              <a:rPr baseline="30000"/>
              <a:t>124</a:t>
            </a:r>
            <a:r>
              <a:rPr/>
              <a:t>, </a:t>
            </a:r>
            <a:r>
              <a:rPr i="1"/>
              <a:t>plotly</a:t>
            </a:r>
            <a:r>
              <a:rPr baseline="30000"/>
              <a:t>125</a:t>
            </a:r>
            <a:r>
              <a:rPr/>
              <a:t> e </a:t>
            </a:r>
            <a:r>
              <a:rPr i="1"/>
              <a:t>corrplot</a:t>
            </a:r>
            <a:r>
              <a:rPr baseline="30000"/>
              <a:t>126</a:t>
            </a:r>
            <a:r>
              <a:rPr/>
              <a:t> fornecem diversas funções para construção de gráficos tais como </a:t>
            </a:r>
            <a:r>
              <a:rPr i="1">
                <a:hlinkClick r:id="rId2"/>
              </a:rPr>
              <a:t>ggplot</a:t>
            </a:r>
            <a:r>
              <a:rPr/>
              <a:t>, </a:t>
            </a:r>
            <a:r>
              <a:rPr i="1">
                <a:hlinkClick r:id="rId3"/>
              </a:rPr>
              <a:t>plot_ly</a:t>
            </a:r>
            <a:r>
              <a:rPr/>
              <a:t> e </a:t>
            </a:r>
            <a:r>
              <a:rPr i="1">
                <a:hlinkClick r:id="rId4"/>
              </a:rPr>
              <a:t>corrplot</a:t>
            </a:r>
            <a:r>
              <a:rPr/>
              <a:t> respectivamente.</a:t>
            </a:r>
          </a:p>
          <a:p>
            <a:pPr lvl="0" indent="0" marL="0">
              <a:buNone/>
            </a:pPr>
          </a:p>
          <a:p>
            <a:pPr lvl="0" indent="0" marL="0">
              <a:spcBef>
                <a:spcPts val="3000"/>
              </a:spcBef>
              <a:buNone/>
            </a:pPr>
            <a:r>
              <a:rPr b="1"/>
              <a:t>Para que servem as barras de erro em gráficos?</a:t>
            </a:r>
          </a:p>
          <a:p>
            <a:pPr lvl="0"/>
            <a:r>
              <a:rPr/>
              <a:t>Barras de erro ajudam ao autor a apresentar as informações que descrevem os dados (por exemplo, em uma análise descritiva) ou sobre as inferências ou conclusões tomadas a partir de dados.</a:t>
            </a:r>
            <a:r>
              <a:rPr baseline="30000"/>
              <a:t>127</a:t>
            </a:r>
          </a:p>
          <a:p>
            <a:pPr lvl="0"/>
            <a:r>
              <a:rPr/>
              <a:t>Barras de erro mais longas representam mais imprecisão (maiores erros), enquanto barras mais curtas representam mais precisão na estimativa.</a:t>
            </a:r>
            <a:r>
              <a:rPr baseline="30000"/>
              <a:t>127</a:t>
            </a:r>
          </a:p>
          <a:p>
            <a:pPr lvl="0"/>
            <a:r>
              <a:rPr/>
              <a:t>Barras de erro descritivas geralmente apresentam a amplitude (mínimo-máximo) ou desvio-padrão.</a:t>
            </a:r>
            <a:r>
              <a:rPr baseline="30000"/>
              <a:t>127</a:t>
            </a:r>
          </a:p>
          <a:p>
            <a:pPr lvl="0"/>
            <a:r>
              <a:rPr/>
              <a:t>Barras de erro inferenciais geralmente apresentam o erro-padrão ou intervalo de confiança (por exemplo, de 95%).</a:t>
            </a:r>
            <a:r>
              <a:rPr baseline="30000"/>
              <a:t>127</a:t>
            </a:r>
          </a:p>
          <a:p>
            <a:pPr lvl="0"/>
            <a:r>
              <a:rPr/>
              <a:t>O comprimento das barras de erro sugere graficamente a imprecisão dos dados do estudo, uma vez que o valor verdadeiro da população pode estar em qualquer nível do intervalo da barra.</a:t>
            </a:r>
            <a:r>
              <a:rPr baseline="30000"/>
              <a:t>127</a:t>
            </a:r>
          </a:p>
          <a:p>
            <a:pPr lvl="0" indent="0" marL="0">
              <a:buNone/>
            </a:pPr>
          </a:p>
          <a:p>
            <a:pPr lvl="0" indent="0" marL="0">
              <a:spcBef>
                <a:spcPts val="3000"/>
              </a:spcBef>
              <a:buNone/>
            </a:pPr>
            <a:r>
              <a:rPr b="1"/>
              <a:t>Quais são as boas práticas na elaboração de gráficos?</a:t>
            </a:r>
          </a:p>
          <a:p>
            <a:pPr lvl="0"/>
            <a:r>
              <a:rPr/>
              <a:t>O tamanho da amostra total e subgrupos, se houver, deve estar descrito na figura ou na sua legenda.</a:t>
            </a:r>
            <a:r>
              <a:rPr baseline="30000"/>
              <a:t>127</a:t>
            </a:r>
          </a:p>
          <a:p>
            <a:pPr lvl="0"/>
            <a:r>
              <a:rPr/>
              <a:t>Para análise inferencial de figuras, as barras de erro representadas por erro-padrão ou intervalo de confiança são preferíveis à amplitude ou desvio-padrão.</a:t>
            </a:r>
            <a:r>
              <a:rPr baseline="30000"/>
              <a:t>127</a:t>
            </a:r>
          </a:p>
          <a:p>
            <a:pPr lvl="0"/>
            <a:r>
              <a:rPr/>
              <a:t>Evite gráficos de barra e mostre a distribuição dos dados sempre que possível.</a:t>
            </a:r>
            <a:r>
              <a:rPr baseline="30000"/>
              <a:t>128</a:t>
            </a:r>
          </a:p>
          <a:p>
            <a:pPr lvl="0"/>
            <a:r>
              <a:rPr/>
              <a:t>Exiba os pontos de dados em boxplots.</a:t>
            </a:r>
            <a:r>
              <a:rPr baseline="30000"/>
              <a:t>128</a:t>
            </a:r>
          </a:p>
          <a:p>
            <a:pPr lvl="0"/>
            <a:r>
              <a:rPr/>
              <a:t>Use </a:t>
            </a:r>
            <a:r>
              <a:rPr i="1"/>
              <a:t>jitter</a:t>
            </a:r>
            <a:r>
              <a:rPr/>
              <a:t> simétrico em gráficos de pontos para permitir a visualização de todos os dados.</a:t>
            </a:r>
            <a:r>
              <a:rPr baseline="30000"/>
              <a:t>128</a:t>
            </a:r>
          </a:p>
          <a:p>
            <a:pPr lvl="0"/>
            <a:r>
              <a:rPr/>
              <a:t>Prefira palhetas de cor adaptadas para daltônicos.</a:t>
            </a:r>
            <a:r>
              <a:rPr baseline="30000"/>
              <a:t>128</a:t>
            </a:r>
          </a:p>
          <a:p>
            <a:pPr lvl="0" indent="0" marL="0">
              <a:buNone/>
            </a:pPr>
          </a:p>
          <a:p>
            <a:pPr lvl="0" indent="0" marL="0">
              <a:buNone/>
            </a:pPr>
            <a:r>
              <a:rPr/>
              <a:t>O pacote </a:t>
            </a:r>
            <a:r>
              <a:rPr i="1"/>
              <a:t>ggsci</a:t>
            </a:r>
            <a:r>
              <a:rPr baseline="30000"/>
              <a:t>129</a:t>
            </a:r>
            <a:r>
              <a:rPr/>
              <a:t> fornece palhetas de cores tais como </a:t>
            </a:r>
            <a:r>
              <a:rPr i="1">
                <a:hlinkClick r:id="rId5"/>
              </a:rPr>
              <a:t>pal_lancet</a:t>
            </a:r>
            <a:r>
              <a:rPr/>
              <a:t>, </a:t>
            </a:r>
            <a:r>
              <a:rPr i="1">
                <a:hlinkClick r:id="rId6"/>
              </a:rPr>
              <a:t>pal_nejm</a:t>
            </a:r>
            <a:r>
              <a:rPr/>
              <a:t> e </a:t>
            </a:r>
            <a:r>
              <a:rPr i="1">
                <a:hlinkClick r:id="rId7"/>
              </a:rPr>
              <a:t>pal_npg</a:t>
            </a:r>
            <a:r>
              <a:rPr/>
              <a:t> inspiradas em publicações científicas para uso em gráficos.</a:t>
            </a:r>
          </a:p>
          <a:p>
            <a:pPr lvl="0" indent="0" marL="0">
              <a:buNone/>
            </a:pPr>
          </a:p>
          <a:p>
            <a:pPr lvl="0" indent="0" marL="0">
              <a:buNone/>
            </a:pPr>
            <a:r>
              <a:rPr/>
              <a:t>O pacote </a:t>
            </a:r>
            <a:r>
              <a:rPr i="1"/>
              <a:t>tiff</a:t>
            </a:r>
            <a:r>
              <a:rPr baseline="30000"/>
              <a:t>130</a:t>
            </a:r>
            <a:r>
              <a:rPr/>
              <a:t> fornece a função </a:t>
            </a:r>
            <a:r>
              <a:rPr i="1">
                <a:hlinkClick r:id="rId8"/>
              </a:rPr>
              <a:t>writeTIFF</a:t>
            </a:r>
            <a:r>
              <a:rPr/>
              <a:t> para exportar gráficos em formato TIFF.</a:t>
            </a:r>
          </a:p>
          <a:p>
            <a:pPr lvl="0" indent="0" marL="0">
              <a:buNone/>
            </a:pPr>
          </a:p>
        </p:txBody>
      </p:sp>
    </p:spTree>
  </p:cSl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inferencial</a:t>
            </a:r>
          </a:p>
        </p:txBody>
      </p:sp>
    </p:spTree>
  </p:cSl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inferencial?</a:t>
                </a:r>
              </a:p>
              <a:p>
                <a:pPr lvl="0"/>
                <a:r>
                  <a:rPr/>
                  <a:t>Na análise inferencial são utilizados dados da(s) amostra(s) para fazer uma inferência válida (isto é, estimativa) sobre os parâmetros populacionais desconhecidos.</a:t>
                </a:r>
                <a:r>
                  <a:rPr baseline="30000"/>
                  <a:t>19</a:t>
                </a:r>
              </a:p>
              <a:p>
                <a:pPr lvl="0"/>
                <a:r>
                  <a:rPr/>
                  <a:t>No paradigma de Jerzy Neyman e Egon Pearson, um teste de hipótese científica envolve a tomada de decisão sobre hipóteses nulas (</a:t>
                </a:r>
                <a14:m>
                  <m:oMath xmlns:m="http://schemas.openxmlformats.org/officeDocument/2006/math">
                    <m:sSub>
                      <m:e>
                        <m:r>
                          <m:t>H</m:t>
                        </m:r>
                      </m:e>
                      <m:sub>
                        <m:r>
                          <m:t>0</m:t>
                        </m:r>
                      </m:sub>
                    </m:sSub>
                  </m:oMath>
                </a14:m>
                <a:r>
                  <a:rPr/>
                  <a:t>) e alternativa (</a:t>
                </a:r>
                <a14:m>
                  <m:oMath xmlns:m="http://schemas.openxmlformats.org/officeDocument/2006/math">
                    <m:sSub>
                      <m:e>
                        <m:r>
                          <m:t>H</m:t>
                        </m:r>
                      </m:e>
                      <m:sub>
                        <m:r>
                          <m:t>1</m:t>
                        </m:r>
                      </m:sub>
                    </m:sSub>
                  </m:oMath>
                </a14:m>
                <a:r>
                  <a:rPr/>
                  <a:t>) concorrentes e mutuamente exclusivas.</a:t>
                </a:r>
                <a:r>
                  <a:rPr baseline="30000"/>
                  <a:t>131</a:t>
                </a:r>
              </a:p>
              <a:p>
                <a:pPr lvl="0" indent="0" marL="0">
                  <a:buNone/>
                </a:pPr>
              </a:p>
              <a:p>
                <a:pPr lvl="0" indent="0" marL="0">
                  <a:spcBef>
                    <a:spcPts val="3000"/>
                  </a:spcBef>
                  <a:buNone/>
                </a:pPr>
                <a:r>
                  <a:rPr b="1"/>
                  <a:t>O que é hipótese nula?</a:t>
                </a:r>
              </a:p>
              <a:p>
                <a:pPr lvl="0"/>
                <a:r>
                  <a:rPr/>
                  <a:t>A hipótese nula (</a:t>
                </a:r>
                <a14:m>
                  <m:oMath xmlns:m="http://schemas.openxmlformats.org/officeDocument/2006/math">
                    <m:sSub>
                      <m:e>
                        <m:r>
                          <m:t>H</m:t>
                        </m:r>
                      </m:e>
                      <m:sub>
                        <m:r>
                          <m:t>0</m:t>
                        </m:r>
                      </m:sub>
                    </m:sSub>
                  </m:oMath>
                </a14:m>
                <a:r>
                  <a:rPr/>
                  <a:t>) é uma expressão que representa o estado atual do conhecimento (</a:t>
                </a:r>
                <a:r>
                  <a:rPr i="1"/>
                  <a:t>status quo</a:t>
                </a:r>
                <a:r>
                  <a:rPr/>
                  <a:t>), em geral a não existência de um determinado efeito.</a:t>
                </a:r>
                <a:r>
                  <a:rPr baseline="30000"/>
                  <a:t>52</a:t>
                </a:r>
              </a:p>
              <a:p>
                <a:pPr lvl="0" indent="0" marL="0">
                  <a:buNone/>
                </a:pPr>
              </a:p>
              <a:p>
                <a:pPr lvl="0" indent="0" marL="0">
                  <a:spcBef>
                    <a:spcPts val="3000"/>
                  </a:spcBef>
                  <a:buNone/>
                </a:pPr>
                <a:r>
                  <a:rPr b="1"/>
                  <a:t>O que é hipótese alternativa?</a:t>
                </a:r>
              </a:p>
              <a:p>
                <a:pPr lvl="0"/>
                <a:r>
                  <a:rPr/>
                  <a:t>A hipótese alternativa (</a:t>
                </a:r>
                <a14:m>
                  <m:oMath xmlns:m="http://schemas.openxmlformats.org/officeDocument/2006/math">
                    <m:sSub>
                      <m:e>
                        <m:r>
                          <m:t>H</m:t>
                        </m:r>
                      </m:e>
                      <m:sub>
                        <m:r>
                          <m:t>1</m:t>
                        </m:r>
                      </m:sub>
                    </m:sSub>
                  </m:oMath>
                </a14:m>
                <a:r>
                  <a:rPr/>
                  <a:t>) é uma expressão que contém as situações que serão testadas, de modo que um resultado positivo indique alguma ação a ser conduzida.</a:t>
                </a:r>
                <a:r>
                  <a:rPr baseline="30000"/>
                  <a:t>52</a:t>
                </a:r>
              </a:p>
              <a:p>
                <a:pPr lvl="0" indent="0" marL="0">
                  <a:buNone/>
                </a:pPr>
              </a:p>
              <a:p>
                <a:pPr lvl="0" indent="0" marL="0">
                  <a:spcBef>
                    <a:spcPts val="3000"/>
                  </a:spcBef>
                  <a:buNone/>
                </a:pPr>
                <a:r>
                  <a:rPr b="1"/>
                  <a:t>Qual hipótese está sendo testada?</a:t>
                </a:r>
              </a:p>
              <a:p>
                <a:pPr lvl="0"/>
                <a:r>
                  <a:rPr/>
                  <a:t>A hipótese nula (</a:t>
                </a:r>
                <a14:m>
                  <m:oMath xmlns:m="http://schemas.openxmlformats.org/officeDocument/2006/math">
                    <m:sSub>
                      <m:e>
                        <m:r>
                          <m:t>H</m:t>
                        </m:r>
                      </m:e>
                      <m:sub>
                        <m:r>
                          <m:t>0</m:t>
                        </m:r>
                      </m:sub>
                    </m:sSub>
                  </m:oMath>
                </a14:m>
                <a:r>
                  <a:rPr/>
                  <a:t>) é a hipótese sob teste em análises inferenciais.</a:t>
                </a:r>
                <a:r>
                  <a:rPr baseline="30000"/>
                  <a:t>32</a:t>
                </a:r>
              </a:p>
              <a:p>
                <a:pPr lvl="0"/>
                <a:r>
                  <a:rPr/>
                  <a:t>Pode-se concluir sobre rejeitar ou não rejeitar a hipótese nula (</a:t>
                </a:r>
                <a14:m>
                  <m:oMath xmlns:m="http://schemas.openxmlformats.org/officeDocument/2006/math">
                    <m:sSub>
                      <m:e>
                        <m:r>
                          <m:t>H</m:t>
                        </m:r>
                      </m:e>
                      <m:sub>
                        <m:r>
                          <m:t>0</m:t>
                        </m:r>
                      </m:sub>
                    </m:sSub>
                  </m:oMath>
                </a14:m>
                <a:r>
                  <a:rPr/>
                  <a:t>).</a:t>
                </a:r>
                <a:r>
                  <a:rPr baseline="30000"/>
                  <a:t>32</a:t>
                </a:r>
              </a:p>
              <a:p>
                <a:pPr lvl="0"/>
                <a:r>
                  <a:rPr/>
                  <a:t>Não se conclui sobre a hipótese alternativa (</a:t>
                </a:r>
                <a14:m>
                  <m:oMath xmlns:m="http://schemas.openxmlformats.org/officeDocument/2006/math">
                    <m:sSub>
                      <m:e>
                        <m:r>
                          <m:t>H</m:t>
                        </m:r>
                      </m:e>
                      <m:sub>
                        <m:r>
                          <m:t>1</m:t>
                        </m:r>
                      </m:sub>
                    </m:sSub>
                  </m:oMath>
                </a14:m>
                <a:r>
                  <a:rPr/>
                  <a:t>).</a:t>
                </a:r>
                <a:r>
                  <a:rPr baseline="30000"/>
                  <a:t>52</a:t>
                </a:r>
              </a:p>
              <a:p>
                <a:pPr lvl="0"/>
                <a:r>
                  <a:rPr/>
                  <a:t>Para testar a hipótese nula, deve-se selecionar o nível de significância crítica (p-valor de corte); a probabilidade de rejeitarmos uma hipótese nula verdadeira (</a:t>
                </a:r>
                <a14:m>
                  <m:oMath xmlns:m="http://schemas.openxmlformats.org/officeDocument/2006/math">
                    <m:r>
                      <m:t>α</m:t>
                    </m:r>
                  </m:oMath>
                </a14:m>
                <a:r>
                  <a:rPr/>
                  <a:t>); e a probabilidade de não rejeitarmos uma hipótese nula falsa (</a:t>
                </a:r>
                <a14:m>
                  <m:oMath xmlns:m="http://schemas.openxmlformats.org/officeDocument/2006/math">
                    <m:r>
                      <m:t>β</m:t>
                    </m:r>
                  </m:oMath>
                </a14:m>
                <a:r>
                  <a:rPr/>
                  <a:t>).</a:t>
                </a:r>
                <a:r>
                  <a:rPr baseline="30000"/>
                  <a:t>131</a:t>
                </a:r>
              </a:p>
              <a:p>
                <a:pPr lvl="0" indent="0" marL="0">
                  <a:buNone/>
                </a:pPr>
              </a:p>
              <a:p>
                <a:pPr lvl="0" indent="0" marL="0">
                  <a:spcBef>
                    <a:spcPts val="3000"/>
                  </a:spcBef>
                  <a:buNone/>
                </a:pPr>
                <a:r>
                  <a:rPr b="1"/>
                  <a:t>O que reportar após um teste de hipótese?</a:t>
                </a:r>
              </a:p>
              <a:p>
                <a:pPr lvl="0"/>
                <a:r>
                  <a:rPr/>
                  <a:t>P-valores, como estimativa da significância estatística.</a:t>
                </a:r>
                <a:r>
                  <a:rPr baseline="30000"/>
                  <a:t>132</a:t>
                </a:r>
              </a:p>
              <a:p>
                <a:pPr lvl="0"/>
                <a:r>
                  <a:rPr/>
                  <a:t>Tamanho do efeito, como estimativa de significância substantiva (clínica).</a:t>
                </a:r>
                <a:r>
                  <a:rPr baseline="30000"/>
                  <a:t>132</a:t>
                </a:r>
              </a:p>
              <a:p>
                <a:pPr lvl="0" indent="0" marL="0">
                  <a:buNone/>
                </a:pPr>
              </a:p>
            </p:txBody>
          </p:sp>
        </mc:Choice>
      </mc:AlternateContent>
    </p:spTree>
  </p:cSl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Tipos de análises inferenciais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uma análise ad hoc?</a:t>
            </a:r>
          </a:p>
          <a:p>
            <a:pPr lvl="0"/>
            <a:r>
              <a:rPr/>
              <a:t>.[REF]</a:t>
            </a:r>
          </a:p>
          <a:p>
            <a:pPr lvl="0" indent="0" marL="0">
              <a:buNone/>
            </a:pPr>
          </a:p>
          <a:p>
            <a:pPr lvl="0" indent="0" marL="0">
              <a:spcBef>
                <a:spcPts val="3000"/>
              </a:spcBef>
              <a:buNone/>
            </a:pPr>
            <a:r>
              <a:rPr b="1"/>
              <a:t>O que é uma análise post hoc?</a:t>
            </a:r>
          </a:p>
          <a:p>
            <a:pPr lvl="0"/>
            <a:r>
              <a:rPr/>
              <a:t>.[REF]</a:t>
            </a:r>
          </a:p>
          <a:p>
            <a:pPr lvl="0" indent="0" marL="0">
              <a:buNone/>
            </a:pPr>
          </a:p>
        </p:txBody>
      </p:sp>
    </p:spTree>
  </p:cSl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Ideias e hipóteses científicas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científica?</a:t>
            </a:r>
          </a:p>
          <a:p>
            <a:pPr lvl="0"/>
            <a:r>
              <a:rPr/>
              <a:t>Hipótese científica é uma ideia que pode ser testada.</a:t>
            </a:r>
            <a:r>
              <a:rPr baseline="30000"/>
              <a:t>131</a:t>
            </a:r>
          </a:p>
          <a:p>
            <a:pPr lvl="0" indent="0" marL="0">
              <a:buNone/>
            </a:pPr>
          </a:p>
          <a:p>
            <a:pPr lvl="0" indent="0" marL="0">
              <a:spcBef>
                <a:spcPts val="3000"/>
              </a:spcBef>
              <a:buNone/>
            </a:pPr>
            <a:r>
              <a:rPr b="1"/>
              <a:t>Quais são as principais fontes de ideias para gerar hipóteses científicas?</a:t>
            </a:r>
          </a:p>
          <a:p>
            <a:pPr lvl="0"/>
            <a:r>
              <a:rPr/>
              <a:t>Revisão das práticas atuais.</a:t>
            </a:r>
            <a:r>
              <a:rPr baseline="30000"/>
              <a:t>133</a:t>
            </a:r>
          </a:p>
          <a:p>
            <a:pPr lvl="0"/>
            <a:r>
              <a:rPr/>
              <a:t>Desafio a ideias aceitas.</a:t>
            </a:r>
            <a:r>
              <a:rPr baseline="30000"/>
              <a:t>133</a:t>
            </a:r>
          </a:p>
          <a:p>
            <a:pPr lvl="0"/>
            <a:r>
              <a:rPr/>
              <a:t>Conflito entre ideias divergentes.</a:t>
            </a:r>
            <a:r>
              <a:rPr baseline="30000"/>
              <a:t>133</a:t>
            </a:r>
          </a:p>
          <a:p>
            <a:pPr lvl="0"/>
            <a:r>
              <a:rPr/>
              <a:t>Variações regionais, temporais e populacionais.</a:t>
            </a:r>
            <a:r>
              <a:rPr baseline="30000"/>
              <a:t>133</a:t>
            </a:r>
          </a:p>
          <a:p>
            <a:pPr lvl="0"/>
            <a:r>
              <a:rPr/>
              <a:t>Experiências dos próprios pesquisadores.</a:t>
            </a:r>
            <a:r>
              <a:rPr baseline="30000"/>
              <a:t>133</a:t>
            </a:r>
          </a:p>
          <a:p>
            <a:pPr lvl="0"/>
            <a:r>
              <a:rPr/>
              <a:t>Imaginação sem fronteiras ou limites convencionais.</a:t>
            </a:r>
            <a:r>
              <a:rPr baseline="30000"/>
              <a:t>133</a:t>
            </a:r>
          </a:p>
          <a:p>
            <a:pPr lvl="0" indent="0" marL="0">
              <a:buNone/>
            </a:pPr>
          </a:p>
        </p:txBody>
      </p:sp>
    </p:spTree>
  </p:cSl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hipóteses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os tipos de teste de hipóteses?</a:t>
            </a:r>
          </a:p>
          <a:p>
            <a:pPr lvl="0"/>
            <a:r>
              <a:rPr/>
              <a:t>Teste (clássico) de significância da hipótese nula.</a:t>
            </a:r>
            <a:r>
              <a:rPr baseline="30000"/>
              <a:t>134</a:t>
            </a:r>
          </a:p>
          <a:p>
            <a:pPr lvl="0"/>
            <a:r>
              <a:rPr/>
              <a:t>Teste de mínimos efeitos.</a:t>
            </a:r>
            <a:r>
              <a:rPr baseline="30000"/>
              <a:t>134</a:t>
            </a:r>
          </a:p>
          <a:p>
            <a:pPr lvl="0"/>
            <a:r>
              <a:rPr/>
              <a:t>Teste de equivalência.</a:t>
            </a:r>
            <a:r>
              <a:rPr baseline="30000"/>
              <a:t>134</a:t>
            </a:r>
          </a:p>
          <a:p>
            <a:pPr lvl="0"/>
            <a:r>
              <a:rPr/>
              <a:t>Teste de inferioridade.</a:t>
            </a:r>
            <a:r>
              <a:rPr baseline="30000"/>
              <a:t>134</a:t>
            </a:r>
          </a:p>
          <a:p>
            <a:pPr lvl="0"/>
            <a:r>
              <a:rPr/>
              <a:t>Teste de não-inferioridade.[REF]</a:t>
            </a:r>
          </a:p>
          <a:p>
            <a:pPr lvl="0"/>
            <a:r>
              <a:rPr/>
              <a:t>Teste de superioridade.[REF]</a:t>
            </a:r>
          </a:p>
          <a:p>
            <a:pPr lvl="0" indent="0" marL="0">
              <a:buNone/>
            </a:pPr>
          </a:p>
        </p:txBody>
      </p:sp>
    </p:spTree>
  </p:cSl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Erros de inferência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erros de inferência estatística?</a:t>
                </a:r>
              </a:p>
              <a:p>
                <a:pPr lvl="0"/>
                <a:r>
                  <a:rPr/>
                  <a:t>Um erro de inferência é a tomada de decisão incorreta, seja a favor ou contra a hipótese nula.</a:t>
                </a:r>
                <a:r>
                  <a:rPr baseline="30000"/>
                  <a:t>131</a:t>
                </a:r>
              </a:p>
              <a:p>
                <a:pPr lvl="0" indent="0" marL="0">
                  <a:buNone/>
                </a:pPr>
              </a:p>
              <a:p>
                <a:pPr lvl="0" indent="0" marL="0">
                  <a:spcBef>
                    <a:spcPts val="3000"/>
                  </a:spcBef>
                  <a:buNone/>
                </a:pPr>
                <a:r>
                  <a:rPr b="1"/>
                  <a:t>O que é erro tipo I?</a:t>
                </a:r>
              </a:p>
              <a:p>
                <a:pPr lvl="0"/>
                <a:r>
                  <a:rPr/>
                  <a:t>Erro tipo I significa a rejeição de uma hipótese nula (</a:t>
                </a:r>
                <a14:m>
                  <m:oMath xmlns:m="http://schemas.openxmlformats.org/officeDocument/2006/math">
                    <m:sSub>
                      <m:e>
                        <m:r>
                          <m:t>H</m:t>
                        </m:r>
                      </m:e>
                      <m:sub>
                        <m:r>
                          <m:t>0</m:t>
                        </m:r>
                      </m:sub>
                    </m:sSub>
                  </m:oMath>
                </a14:m>
                <a:r>
                  <a:rPr/>
                  <a:t>) quando esta é verdadeira.</a:t>
                </a:r>
                <a:r>
                  <a:rPr baseline="30000"/>
                  <a:t>131</a:t>
                </a:r>
              </a:p>
              <a:p>
                <a:pPr lvl="0" indent="0" marL="0">
                  <a:buNone/>
                </a:pPr>
              </a:p>
              <a:p>
                <a:pPr lvl="0" indent="0" marL="0">
                  <a:spcBef>
                    <a:spcPts val="3000"/>
                  </a:spcBef>
                  <a:buNone/>
                </a:pPr>
                <a:r>
                  <a:rPr b="1"/>
                  <a:t>O que é erro tipo II?</a:t>
                </a:r>
              </a:p>
              <a:p>
                <a:pPr lvl="0"/>
                <a:r>
                  <a:rPr/>
                  <a:t>Erro tipo II significa a não rejeição de uma hipótese nula (</a:t>
                </a:r>
                <a14:m>
                  <m:oMath xmlns:m="http://schemas.openxmlformats.org/officeDocument/2006/math">
                    <m:sSub>
                      <m:e>
                        <m:r>
                          <m:t>H</m:t>
                        </m:r>
                      </m:e>
                      <m:sub>
                        <m:r>
                          <m:t>0</m:t>
                        </m:r>
                      </m:sub>
                    </m:sSub>
                  </m:oMath>
                </a14:m>
                <a:r>
                  <a:rPr/>
                  <a:t>) quando esta é falsa.</a:t>
                </a:r>
                <a:r>
                  <a:rPr baseline="30000"/>
                  <a:t>131</a:t>
                </a:r>
              </a:p>
              <a:p>
                <a:pPr lvl="0" indent="0" marL="0">
                  <a:buNone/>
                </a:pPr>
              </a:p>
              <a:p>
                <a:pPr lvl="0" indent="0" marL="0">
                  <a:spcBef>
                    <a:spcPts val="3000"/>
                  </a:spcBef>
                  <a:buNone/>
                </a:pPr>
                <a:r>
                  <a:rPr b="1"/>
                  <a:t>O que é poder do teste?</a:t>
                </a:r>
              </a:p>
              <a:p>
                <a:pPr lvl="0"/>
                <a:r>
                  <a:rPr/>
                  <a:t>Poder do teste é a probabilidade de rejeitar a hipótese nula (</a:t>
                </a:r>
                <a14:m>
                  <m:oMath xmlns:m="http://schemas.openxmlformats.org/officeDocument/2006/math">
                    <m:sSub>
                      <m:e>
                        <m:r>
                          <m:t>H</m:t>
                        </m:r>
                      </m:e>
                      <m:sub>
                        <m:r>
                          <m:t>0</m:t>
                        </m:r>
                      </m:sub>
                    </m:sSub>
                  </m:oMath>
                </a14:m>
                <a:r>
                  <a:rPr/>
                  <a:t>) quando esta é falsa.</a:t>
                </a:r>
                <a:r>
                  <a:rPr baseline="30000"/>
                  <a:t>131</a:t>
                </a:r>
              </a:p>
              <a:p>
                <a:pPr lvl="0"/>
                <a:r>
                  <a:rPr/>
                  <a:t>Poder do teste pode ser calculado como (</a:t>
                </a:r>
                <a14:m>
                  <m:oMath xmlns:m="http://schemas.openxmlformats.org/officeDocument/2006/math">
                    <m:r>
                      <m:t>1</m:t>
                    </m:r>
                    <m:r>
                      <m:rPr>
                        <m:sty m:val="p"/>
                      </m:rPr>
                      <m:t>−</m:t>
                    </m:r>
                    <m:r>
                      <m:t>β</m:t>
                    </m:r>
                  </m:oMath>
                </a14:m>
                <a:r>
                  <a:rPr/>
                  <a:t>).</a:t>
                </a:r>
                <a:r>
                  <a:rPr baseline="30000"/>
                  <a:t>131</a:t>
                </a:r>
              </a:p>
              <a:p>
                <a:pPr lvl="0" indent="0" marL="0">
                  <a:buNone/>
                </a:pPr>
              </a:p>
              <a:p>
                <a:pPr lvl="0" indent="0" marL="0">
                  <a:spcBef>
                    <a:spcPts val="3000"/>
                  </a:spcBef>
                  <a:buNone/>
                </a:pPr>
                <a:r>
                  <a:rPr b="1"/>
                  <a:t>Qual a relação entre os erros tipo I e II?</a:t>
                </a:r>
              </a:p>
              <a:p>
                <a:pPr lvl="0"/>
                <a:r>
                  <a:rPr/>
                  <a:t>.[REF]</a:t>
                </a:r>
              </a:p>
              <a:p>
                <a:pPr lvl="0" indent="0" marL="0">
                  <a:buNone/>
                </a:pPr>
              </a:p>
            </p:txBody>
          </p:sp>
        </mc:Choice>
      </mc:AlternateContent>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Este trabalho não seria possível sem o apoio e suporte da minha esposa Daniele, minha irmâ Mônica, meu pai José Victorino e meus filhos Giovanna, Victor e Lucas.</a:t>
            </a:r>
          </a:p>
          <a:p>
            <a:pPr lvl="0" indent="0" marL="0">
              <a:buNone/>
            </a:pPr>
          </a:p>
        </p:txBody>
      </p:sp>
    </p:spTree>
  </p:cSl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P-valor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P-valor?</a:t>
            </a:r>
          </a:p>
          <a:p>
            <a:pPr lvl="0"/>
            <a:r>
              <a:rPr/>
              <a:t>.[REF]</a:t>
            </a:r>
          </a:p>
          <a:p>
            <a:pPr lvl="0" indent="0" marL="0">
              <a:buNone/>
            </a:pPr>
          </a:p>
        </p:txBody>
      </p:sp>
    </p:spTree>
  </p:cSl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do efeito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tamanho do efeito?</a:t>
                </a:r>
              </a:p>
              <a:p>
                <a:pPr lvl="0"/>
                <a:r>
                  <a:rPr/>
                  <a:t>Tamanho do efeito quantifica a magnitude de um efeito real da análise, expressando uma importância descritiva dos resultados.</a:t>
                </a:r>
                <a:r>
                  <a:rPr baseline="30000"/>
                  <a:t>135</a:t>
                </a:r>
              </a:p>
              <a:p>
                <a:pPr lvl="0" indent="0" marL="0">
                  <a:buNone/>
                </a:pPr>
              </a:p>
              <a:p>
                <a:pPr lvl="0" indent="0" marL="0">
                  <a:spcBef>
                    <a:spcPts val="3000"/>
                  </a:spcBef>
                  <a:buNone/>
                </a:pPr>
                <a:r>
                  <a:rPr b="1"/>
                  <a:t>Como interpretar um tamanho do efeito?</a:t>
                </a:r>
              </a:p>
              <a:p>
                <a:pPr lvl="0"/>
                <a:r>
                  <a:rPr/>
                  <a:t>Tamanhos de efeito podem ser comparadores entre diferentes estudos.</a:t>
                </a:r>
                <a:r>
                  <a:rPr baseline="30000"/>
                  <a:t>132</a:t>
                </a:r>
              </a:p>
              <a:p>
                <a:pPr lvl="0" indent="0" marL="0">
                  <a:buNone/>
                </a:pPr>
              </a:p>
              <a:p>
                <a:pPr lvl="0" indent="0" marL="0">
                  <a:spcBef>
                    <a:spcPts val="3000"/>
                  </a:spcBef>
                  <a:buNone/>
                </a:pPr>
                <a:r>
                  <a:rPr b="1"/>
                  <a:t>Quais são os tipos de tamanho do efeito?</a:t>
                </a:r>
              </a:p>
              <a:p>
                <a:pPr lvl="0"/>
                <a:r>
                  <a:rPr/>
                  <a:t>Diferenças padronizadas entre grupos:</a:t>
                </a:r>
                <a:r>
                  <a:rPr baseline="30000"/>
                  <a:t>132,135</a:t>
                </a:r>
              </a:p>
              <a:p>
                <a:pPr lvl="1"/>
                <a:r>
                  <a:rPr/>
                  <a:t>Cohen’s d</a:t>
                </a:r>
              </a:p>
              <a:p>
                <a:pPr lvl="1"/>
                <a:r>
                  <a:rPr/>
                  <a:t>Glass’s </a:t>
                </a:r>
                <a14:m>
                  <m:oMath xmlns:m="http://schemas.openxmlformats.org/officeDocument/2006/math">
                    <m:r>
                      <m:t>Δ</m:t>
                    </m:r>
                  </m:oMath>
                </a14:m>
              </a:p>
              <a:p>
                <a:pPr lvl="1"/>
                <a:r>
                  <a:rPr/>
                  <a:t>Razão de chances (</a:t>
                </a:r>
                <a14:m>
                  <m:oMath xmlns:m="http://schemas.openxmlformats.org/officeDocument/2006/math">
                    <m:r>
                      <m:t>R</m:t>
                    </m:r>
                    <m:r>
                      <m:t>C</m:t>
                    </m:r>
                  </m:oMath>
                </a14:m>
                <a:r>
                  <a:rPr/>
                  <a:t> ou </a:t>
                </a:r>
                <a14:m>
                  <m:oMath xmlns:m="http://schemas.openxmlformats.org/officeDocument/2006/math">
                    <m:r>
                      <m:t>O</m:t>
                    </m:r>
                    <m:r>
                      <m:t>R</m:t>
                    </m:r>
                  </m:oMath>
                </a14:m>
                <a:r>
                  <a:rPr/>
                  <a:t>)</a:t>
                </a:r>
              </a:p>
              <a:p>
                <a:pPr lvl="1"/>
                <a:r>
                  <a:rPr/>
                  <a:t>Risco relativo ou razão de risco (</a:t>
                </a:r>
                <a14:m>
                  <m:oMath xmlns:m="http://schemas.openxmlformats.org/officeDocument/2006/math">
                    <m:r>
                      <m:t>R</m:t>
                    </m:r>
                    <m:r>
                      <m:t>R</m:t>
                    </m:r>
                  </m:oMath>
                </a14:m>
                <a:r>
                  <a:rPr/>
                  <a:t>)</a:t>
                </a:r>
              </a:p>
              <a:p>
                <a:pPr lvl="0"/>
                <a:r>
                  <a:rPr/>
                  <a:t>Medidas de associação:</a:t>
                </a:r>
                <a:r>
                  <a:rPr baseline="30000"/>
                  <a:t>132,135</a:t>
                </a:r>
              </a:p>
              <a:p>
                <a:pPr lvl="1"/>
                <a:r>
                  <a:rPr/>
                  <a:t>Coeficiente de correlação de Pearson (</a:t>
                </a:r>
                <a14:m>
                  <m:oMath xmlns:m="http://schemas.openxmlformats.org/officeDocument/2006/math">
                    <m:r>
                      <m:t>r</m:t>
                    </m:r>
                  </m:oMath>
                </a14:m>
                <a:r>
                  <a:rPr/>
                  <a:t>)</a:t>
                </a:r>
              </a:p>
              <a:p>
                <a:pPr lvl="1"/>
                <a:r>
                  <a:rPr/>
                  <a:t>Coeficiente de determinação (</a:t>
                </a:r>
                <a14:m>
                  <m:oMath xmlns:m="http://schemas.openxmlformats.org/officeDocument/2006/math">
                    <m:sSup>
                      <m:e>
                        <m:r>
                          <m:t>R</m:t>
                        </m:r>
                      </m:e>
                      <m:sup>
                        <m:r>
                          <m:t>2</m:t>
                        </m:r>
                      </m:sup>
                    </m:sSup>
                  </m:oMath>
                </a14:m>
                <a:r>
                  <a:rPr/>
                  <a:t>)</a:t>
                </a:r>
              </a:p>
              <a:p>
                <a:pPr lvl="0" indent="0" marL="0">
                  <a:buNone/>
                </a:pPr>
              </a:p>
              <a:p>
                <a:pPr lvl="0" indent="0" marL="0">
                  <a:spcBef>
                    <a:spcPts val="3000"/>
                  </a:spcBef>
                  <a:buNone/>
                </a:pPr>
                <a:r>
                  <a:rPr b="1"/>
                  <a:t>Como converter um tamanho de efeito em outro?</a:t>
                </a:r>
              </a:p>
              <a:p>
                <a:pPr lvl="0"/>
                <a:r>
                  <a:rPr/>
                  <a:t>.</a:t>
                </a:r>
                <a:r>
                  <a:rPr baseline="30000"/>
                  <a:t>135</a:t>
                </a:r>
              </a:p>
              <a:p>
                <a:pPr lvl="0" indent="0" marL="0">
                  <a:buNone/>
                </a:pPr>
              </a:p>
            </p:txBody>
          </p:sp>
        </mc:Choice>
      </mc:AlternateContent>
    </p:spTree>
  </p:cSl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 paramétrico e não paramétrico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teste paramétrico?</a:t>
            </a:r>
          </a:p>
          <a:p>
            <a:pPr lvl="0"/>
            <a:r>
              <a:rPr/>
              <a:t>Testes paramétricos possuem suposições sobre as características e/ou parâmetros da distribuição dos dados na população.</a:t>
            </a:r>
            <a:r>
              <a:rPr baseline="30000"/>
              <a:t>19</a:t>
            </a:r>
          </a:p>
          <a:p>
            <a:pPr lvl="0"/>
            <a:r>
              <a:rPr/>
              <a:t>Testes paramétricos assumem que: a variável é quantitativa numérica (contínua); os dados foram amostrados de uma população com distribuição normal; a variância da(S) amostra(s) é igual à da população; as amostras foram selecionadas de modo aleatório na população; os valores de cada amostra são independentes entre si.</a:t>
            </a:r>
            <a:r>
              <a:rPr baseline="30000"/>
              <a:t>19,32</a:t>
            </a:r>
          </a:p>
          <a:p>
            <a:pPr lvl="0" indent="0" marL="0">
              <a:buNone/>
            </a:pPr>
          </a:p>
          <a:p>
            <a:pPr lvl="0" indent="0" marL="0">
              <a:spcBef>
                <a:spcPts val="3000"/>
              </a:spcBef>
              <a:buNone/>
            </a:pPr>
            <a:r>
              <a:rPr b="1"/>
              <a:t>O que é um teste não paramétrico?</a:t>
            </a:r>
          </a:p>
          <a:p>
            <a:pPr lvl="0"/>
            <a:r>
              <a:rPr/>
              <a:t>Testes não-paramétricos fazem poucas suposições, ou menos rigorosas, sobre as características e/ou parâmetros da distribuição dos dados na população.</a:t>
            </a:r>
            <a:r>
              <a:rPr baseline="30000"/>
              <a:t>19,32</a:t>
            </a:r>
          </a:p>
          <a:p>
            <a:pPr lvl="0"/>
            <a:r>
              <a:rPr/>
              <a:t>Testes não-paramétricos são úteis quando as suposições de normalidade não podem ser sustentadas.</a:t>
            </a:r>
            <a:r>
              <a:rPr baseline="30000"/>
              <a:t>32</a:t>
            </a:r>
          </a:p>
          <a:p>
            <a:pPr lvl="0" indent="0" marL="0">
              <a:buNone/>
            </a:pPr>
          </a:p>
          <a:p>
            <a:pPr lvl="0" indent="0" marL="0">
              <a:spcBef>
                <a:spcPts val="3000"/>
              </a:spcBef>
              <a:buNone/>
            </a:pPr>
            <a:r>
              <a:rPr b="1"/>
              <a:t>Por que os testes paramétricos são preferidos?</a:t>
            </a:r>
          </a:p>
          <a:p>
            <a:pPr lvl="0"/>
            <a:r>
              <a:rPr/>
              <a:t>Em geral, testes paramétricos são mais robustos (isto é, possuem menores erros tipo I e II) que seus testes não-paramétricos correspondentes.</a:t>
            </a:r>
            <a:r>
              <a:rPr baseline="30000"/>
              <a:t>19</a:t>
            </a:r>
          </a:p>
          <a:p>
            <a:pPr lvl="0"/>
            <a:r>
              <a:rPr/>
              <a:t>Testes não-paramétricos apresentam menor poder estatístico (maior erro tipo II) comparados aos testes paramétricos correspondentes.</a:t>
            </a:r>
            <a:r>
              <a:rPr baseline="30000"/>
              <a:t>32</a:t>
            </a:r>
          </a:p>
          <a:p>
            <a:pPr lvl="0" indent="0" marL="0">
              <a:buNone/>
            </a:pPr>
          </a:p>
        </p:txBody>
      </p:sp>
    </p:spTree>
  </p:cSl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Comparação</a:t>
            </a:r>
          </a:p>
        </p:txBody>
      </p:sp>
    </p:spTree>
  </p:cSl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comparação de dados?</a:t>
            </a:r>
          </a:p>
          <a:p>
            <a:pPr lvl="0"/>
            <a:r>
              <a:rPr/>
              <a:t>.[REF]</a:t>
            </a:r>
          </a:p>
          <a:p>
            <a:pPr lvl="0" indent="0" marL="0">
              <a:buNone/>
            </a:pPr>
          </a:p>
        </p:txBody>
      </p:sp>
    </p:spTree>
  </p:cSl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Correlação</a:t>
            </a:r>
          </a:p>
        </p:txBody>
      </p:sp>
    </p:spTree>
  </p:cSl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correlação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correlação?</a:t>
                </a:r>
              </a:p>
              <a:p>
                <a:pPr lvl="0"/>
                <a:r>
                  <a:rPr/>
                  <a:t>.[REF]</a:t>
                </a:r>
              </a:p>
              <a:p>
                <a:pPr lvl="0" indent="0" marL="0">
                  <a:buNone/>
                </a:pPr>
              </a:p>
              <a:p>
                <a:pPr lvl="0" indent="0" marL="0">
                  <a:spcBef>
                    <a:spcPts val="3000"/>
                  </a:spcBef>
                  <a:buNone/>
                </a:pPr>
                <a:r>
                  <a:rPr b="1"/>
                  <a:t>Qual é a interpretação das medidas de correlação?</a:t>
                </a:r>
              </a:p>
              <a:p>
                <a:pPr lvl="0"/>
                <a:r>
                  <a:rPr/>
                  <a:t>Os valores de correlação estão no intervalo </a:t>
                </a:r>
                <a14:m>
                  <m:oMath xmlns:m="http://schemas.openxmlformats.org/officeDocument/2006/math">
                    <m:d>
                      <m:dPr>
                        <m:begChr m:val="["/>
                        <m:endChr m:val="]"/>
                        <m:sepChr m:val=""/>
                        <m:grow/>
                      </m:dPr>
                      <m:e>
                        <m:r>
                          <m:rPr>
                            <m:sty m:val="p"/>
                          </m:rPr>
                          <m:t>−</m:t>
                        </m:r>
                        <m:r>
                          <m:t>1</m:t>
                        </m:r>
                        <m:r>
                          <m:rPr>
                            <m:sty m:val="p"/>
                          </m:rPr>
                          <m:t>;</m:t>
                        </m:r>
                        <m:r>
                          <m:t>1</m:t>
                        </m:r>
                      </m:e>
                    </m:d>
                  </m:oMath>
                </a14:m>
                <a:r>
                  <a:rPr/>
                  <a:t>.</a:t>
                </a:r>
                <a:r>
                  <a:rPr baseline="30000"/>
                  <a:t>136,137</a:t>
                </a:r>
              </a:p>
              <a:p>
                <a:pPr lvl="0"/>
                <a:r>
                  <a:rPr/>
                  <a:t>Valores de correlação positivos representam uma relação direta entre as variáveis, tal que valores maiores de uma variável estão associados a valores maiores de outra variável.</a:t>
                </a:r>
                <a:r>
                  <a:rPr baseline="30000"/>
                  <a:t>136,137</a:t>
                </a:r>
              </a:p>
              <a:p>
                <a:pPr lvl="0"/>
                <a:r>
                  <a:rPr/>
                  <a:t>Valores de correlação negativos representam uma relação indireta (ou inversa) entre as variáveis, tal que valores maiores (menores) de uma variável estão associados a valores maiores (menores) de outra variável.</a:t>
                </a:r>
                <a:r>
                  <a:rPr baseline="30000"/>
                  <a:t>136,137</a:t>
                </a:r>
              </a:p>
              <a:p>
                <a:pPr lvl="0"/>
                <a:r>
                  <a:rPr/>
                  <a:t>Valores de correlação próximos de </a:t>
                </a:r>
                <a14:m>
                  <m:oMath xmlns:m="http://schemas.openxmlformats.org/officeDocument/2006/math">
                    <m:r>
                      <m:t>0</m:t>
                    </m:r>
                  </m:oMath>
                </a14:m>
                <a:r>
                  <a:rPr/>
                  <a:t> representam a inexistência de relação entre as variáveis.</a:t>
                </a:r>
                <a:r>
                  <a:rPr baseline="30000"/>
                  <a:t>136,137</a:t>
                </a:r>
              </a:p>
              <a:p>
                <a:pPr lvl="0" indent="0" marL="0">
                  <a:buNone/>
                </a:pPr>
              </a:p>
              <a:p>
                <a:pPr lvl="0" indent="0" marL="0">
                  <a:spcBef>
                    <a:spcPts val="3000"/>
                  </a:spcBef>
                  <a:buNone/>
                </a:pPr>
                <a:r>
                  <a:rPr b="1"/>
                  <a:t>Quais precauções devem ser tomadas na interpretação de medidas de correlação?</a:t>
                </a:r>
              </a:p>
              <a:p>
                <a:pPr lvl="0"/>
                <a:r>
                  <a:rPr/>
                  <a:t>Tamanhos de efeito grande (ou qualquer outro) não representam necessariamente uma relação causa-efeito entre as variáveis.</a:t>
                </a:r>
                <a:r>
                  <a:rPr baseline="30000"/>
                  <a:t>136</a:t>
                </a:r>
              </a:p>
              <a:p>
                <a:pPr lvl="0"/>
                <a:r>
                  <a:rPr/>
                  <a:t>Tamanhos de efeito grande (ou qualquer outro) não representam necessariamente uma relação de concordância ou confiabilidade entre as variáveis.</a:t>
                </a:r>
                <a:r>
                  <a:rPr baseline="30000"/>
                  <a:t>136</a:t>
                </a:r>
              </a:p>
              <a:p>
                <a:pPr lvl="0" indent="0" marL="0">
                  <a:buNone/>
                </a:pPr>
              </a:p>
              <a:p>
                <a:pPr lvl="0" indent="0" marL="0">
                  <a:spcBef>
                    <a:spcPts val="3000"/>
                  </a:spcBef>
                  <a:buNone/>
                </a:pPr>
                <a:r>
                  <a:rPr b="1"/>
                  <a:t>Quais testes podem ser usados para análises de correlação?</a:t>
                </a:r>
              </a:p>
              <a:p>
                <a:pPr lvl="0"/>
                <a:r>
                  <a:rPr/>
                  <a:t>Coeficiente de correlação de Pearson (</a:t>
                </a:r>
                <a14:m>
                  <m:oMath xmlns:m="http://schemas.openxmlformats.org/officeDocument/2006/math">
                    <m:r>
                      <m:t>r</m:t>
                    </m:r>
                  </m:oMath>
                </a14:m>
                <a:r>
                  <a:rPr/>
                  <a:t>).</a:t>
                </a:r>
                <a:r>
                  <a:rPr baseline="30000"/>
                  <a:t>136,137</a:t>
                </a:r>
              </a:p>
              <a:p>
                <a:pPr lvl="1"/>
                <a:r>
                  <a:rPr/>
                  <a:t>O coeficiente de correlação de Pearson (</a:t>
                </a:r>
                <a14:m>
                  <m:oMath xmlns:m="http://schemas.openxmlformats.org/officeDocument/2006/math">
                    <m:r>
                      <m:t>r</m:t>
                    </m:r>
                  </m:oMath>
                </a14:m>
                <a:r>
                  <a:rPr/>
                  <a:t>) avalia a força e direção da relação linear entre duas variáveis quantitativas.</a:t>
                </a:r>
                <a:r>
                  <a:rPr baseline="30000"/>
                  <a:t>136,137</a:t>
                </a:r>
              </a:p>
              <a:p>
                <a:pPr lvl="1"/>
                <a:r>
                  <a:rPr/>
                  <a:t>Tipo: paramétrico.</a:t>
                </a:r>
                <a:r>
                  <a:rPr baseline="30000"/>
                  <a:t>136,137</a:t>
                </a:r>
              </a:p>
              <a:p>
                <a:pPr lvl="1"/>
                <a:r>
                  <a:rPr/>
                  <a:t>Hipóteses:</a:t>
                </a:r>
                <a:r>
                  <a:rPr baseline="30000"/>
                  <a:t>137</a:t>
                </a:r>
              </a:p>
              <a:p>
                <a:pPr lvl="2"/>
                <a:r>
                  <a:rPr/>
                  <a:t>Nula (</a:t>
                </a:r>
                <a14:m>
                  <m:oMath xmlns:m="http://schemas.openxmlformats.org/officeDocument/2006/math">
                    <m:sSub>
                      <m:e>
                        <m:r>
                          <m:t>H</m:t>
                        </m:r>
                      </m:e>
                      <m:sub>
                        <m:r>
                          <m:t>0</m:t>
                        </m:r>
                      </m:sub>
                    </m:sSub>
                  </m:oMath>
                </a14:m>
                <a:r>
                  <a:rPr/>
                  <a:t>): </a:t>
                </a:r>
                <a14:m>
                  <m:oMath xmlns:m="http://schemas.openxmlformats.org/officeDocument/2006/math">
                    <m:r>
                      <m:t>r</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r</m:t>
                    </m:r>
                    <m:r>
                      <m:rPr>
                        <m:sty m:val="p"/>
                      </m:rPr>
                      <m:t>≠</m:t>
                    </m:r>
                    <m:r>
                      <m:t>0</m:t>
                    </m:r>
                  </m:oMath>
                </a14:m>
              </a:p>
              <a:p>
                <a:pPr lvl="1"/>
                <a:r>
                  <a:rPr/>
                  <a:t>Tamanho do efeito:</a:t>
                </a:r>
                <a:r>
                  <a:rPr baseline="30000"/>
                  <a:t>136,137</a:t>
                </a:r>
              </a:p>
              <a:p>
                <a:pPr lvl="2"/>
                <a:r>
                  <a:rPr/>
                  <a:t>Coeficiente de correlação de Pearson (</a:t>
                </a:r>
                <a14:m>
                  <m:oMath xmlns:m="http://schemas.openxmlformats.org/officeDocument/2006/math">
                    <m:r>
                      <m:t>r</m:t>
                    </m:r>
                  </m:oMath>
                </a14:m>
                <a:r>
                  <a:rPr/>
                  <a:t>)</a:t>
                </a:r>
              </a:p>
              <a:p>
                <a:pPr lvl="0" indent="0" marL="0">
                  <a:buNone/>
                </a:pPr>
              </a:p>
              <a:p>
                <a:pPr lvl="0" indent="0" marL="0">
                  <a:buNone/>
                </a:pPr>
                <a:r>
                  <a:rPr/>
                  <a:t>O pacote </a:t>
                </a:r>
                <a:r>
                  <a:rPr i="1"/>
                  <a:t>stats</a:t>
                </a:r>
                <a:r>
                  <a:rPr baseline="30000"/>
                  <a:t>17</a:t>
                </a:r>
                <a:r>
                  <a:rPr/>
                  <a:t> fornece a função fornece a função </a:t>
                </a:r>
                <a:r>
                  <a:rPr i="1">
                    <a:hlinkClick r:id="rId2"/>
                  </a:rPr>
                  <a:t>cor.test</a:t>
                </a:r>
                <a:r>
                  <a:rPr/>
                  <a:t> para calcular o coeficiente de correlação de Pearson (</a:t>
                </a:r>
                <a14:m>
                  <m:oMath xmlns:m="http://schemas.openxmlformats.org/officeDocument/2006/math">
                    <m:r>
                      <m:t>r</m:t>
                    </m:r>
                  </m:oMath>
                </a14:m>
                <a:r>
                  <a:rPr/>
                  <a:t>).</a:t>
                </a:r>
              </a:p>
              <a:p>
                <a:pPr lvl="0" indent="0" marL="0">
                  <a:buNone/>
                </a:pPr>
              </a:p>
              <a:p>
                <a:pPr lvl="0"/>
                <a:r>
                  <a:rPr/>
                  <a:t>Coeficiente de correlação ponto-bisserial (</a:t>
                </a:r>
                <a14:m>
                  <m:oMath xmlns:m="http://schemas.openxmlformats.org/officeDocument/2006/math">
                    <m:sSub>
                      <m:e>
                        <m:r>
                          <m:t>r</m:t>
                        </m:r>
                      </m:e>
                      <m:sub>
                        <m:r>
                          <m:t>s</m:t>
                        </m:r>
                      </m:sub>
                    </m:sSub>
                  </m:oMath>
                </a14:m>
                <a:r>
                  <a:rPr/>
                  <a:t>).</a:t>
                </a:r>
                <a:r>
                  <a:rPr baseline="30000"/>
                  <a:t>136</a:t>
                </a:r>
              </a:p>
              <a:p>
                <a:pPr lvl="1"/>
                <a:r>
                  <a:rPr/>
                  <a:t>O coeficiente de correlação ponto-bisserial (</a:t>
                </a:r>
                <a14:m>
                  <m:oMath xmlns:m="http://schemas.openxmlformats.org/officeDocument/2006/math">
                    <m:sSub>
                      <m:e>
                        <m:r>
                          <m:t>r</m:t>
                        </m:r>
                      </m:e>
                      <m:sub>
                        <m:r>
                          <m:t>s</m:t>
                        </m:r>
                      </m:sub>
                    </m:sSub>
                  </m:oMath>
                </a14:m>
                <a:r>
                  <a:rPr/>
                  <a:t>) avalia a força e direção da relação linear entre uma variável quantitativa e outra dicotômica.</a:t>
                </a:r>
                <a:r>
                  <a:rPr baseline="30000"/>
                  <a:t>136</a:t>
                </a:r>
              </a:p>
              <a:p>
                <a:pPr lvl="1"/>
                <a:r>
                  <a:rPr/>
                  <a:t>Tipo: paramétrico.</a:t>
                </a:r>
                <a:r>
                  <a:rPr baseline="30000"/>
                  <a:t>136</a:t>
                </a:r>
              </a:p>
              <a:p>
                <a:pPr lvl="1"/>
                <a:r>
                  <a:rPr/>
                  <a:t>Hipóteses:</a:t>
                </a:r>
                <a:r>
                  <a:rPr baseline="30000"/>
                  <a:t>136</a:t>
                </a:r>
              </a:p>
              <a:p>
                <a:pPr lvl="2"/>
                <a:r>
                  <a:rPr/>
                  <a:t>Nula (</a:t>
                </a:r>
                <a14:m>
                  <m:oMath xmlns:m="http://schemas.openxmlformats.org/officeDocument/2006/math">
                    <m:sSub>
                      <m:e>
                        <m:r>
                          <m:t>H</m:t>
                        </m:r>
                      </m:e>
                      <m:sub>
                        <m:r>
                          <m:t>0</m:t>
                        </m:r>
                      </m:sub>
                    </m:sSub>
                  </m:oMath>
                </a14:m>
                <a:r>
                  <a:rPr/>
                  <a:t>): </a:t>
                </a:r>
                <a14:m>
                  <m:oMath xmlns:m="http://schemas.openxmlformats.org/officeDocument/2006/math">
                    <m:sSub>
                      <m:e>
                        <m:r>
                          <m:t>r</m:t>
                        </m:r>
                      </m:e>
                      <m:sub>
                        <m:r>
                          <m:t>s</m:t>
                        </m:r>
                      </m:sub>
                    </m:sSub>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sSub>
                      <m:e>
                        <m:r>
                          <m:t>r</m:t>
                        </m:r>
                      </m:e>
                      <m:sub>
                        <m:r>
                          <m:t>s</m:t>
                        </m:r>
                      </m:sub>
                    </m:sSub>
                    <m:r>
                      <m:rPr>
                        <m:sty m:val="p"/>
                      </m:rPr>
                      <m:t>≠</m:t>
                    </m:r>
                    <m:r>
                      <m:t>0</m:t>
                    </m:r>
                  </m:oMath>
                </a14:m>
              </a:p>
              <a:p>
                <a:pPr lvl="1"/>
                <a:r>
                  <a:rPr/>
                  <a:t>Tamanho do efeito:</a:t>
                </a:r>
                <a:r>
                  <a:rPr baseline="30000"/>
                  <a:t>136</a:t>
                </a:r>
              </a:p>
              <a:p>
                <a:pPr lvl="2"/>
                <a:r>
                  <a:rPr/>
                  <a:t>Coeficiente de correlação ponto-bisserial (</a:t>
                </a:r>
                <a14:m>
                  <m:oMath xmlns:m="http://schemas.openxmlformats.org/officeDocument/2006/math">
                    <m:sSub>
                      <m:e>
                        <m:r>
                          <m:t>r</m:t>
                        </m:r>
                      </m:e>
                      <m:sub>
                        <m:r>
                          <m:t>s</m:t>
                        </m:r>
                      </m:sub>
                    </m:sSub>
                  </m:oMath>
                </a14:m>
                <a:r>
                  <a:rPr/>
                  <a:t>)</a:t>
                </a:r>
              </a:p>
              <a:p>
                <a:pPr lvl="0" indent="0" marL="0">
                  <a:buNone/>
                </a:pPr>
              </a:p>
              <a:p>
                <a:pPr lvl="0" indent="0" marL="0">
                  <a:buNone/>
                </a:pPr>
                <a:r>
                  <a:rPr/>
                  <a:t>O pacote </a:t>
                </a:r>
                <a:r>
                  <a:rPr i="1"/>
                  <a:t>stats</a:t>
                </a:r>
                <a:r>
                  <a:rPr baseline="30000"/>
                  <a:t>17</a:t>
                </a:r>
                <a:r>
                  <a:rPr/>
                  <a:t> fornece a função fornece a função </a:t>
                </a:r>
                <a:r>
                  <a:rPr i="1">
                    <a:hlinkClick r:id="rId3"/>
                  </a:rPr>
                  <a:t>cor.test</a:t>
                </a:r>
                <a:r>
                  <a:rPr/>
                  <a:t> para calcular o coeficiente de correlação ponto-bisserial (</a:t>
                </a:r>
                <a14:m>
                  <m:oMath xmlns:m="http://schemas.openxmlformats.org/officeDocument/2006/math">
                    <m:sSub>
                      <m:e>
                        <m:r>
                          <m:t>r</m:t>
                        </m:r>
                      </m:e>
                      <m:sub>
                        <m:r>
                          <m:t>s</m:t>
                        </m:r>
                      </m:sub>
                    </m:sSub>
                  </m:oMath>
                </a14:m>
                <a:r>
                  <a:rPr/>
                  <a:t>).</a:t>
                </a:r>
              </a:p>
              <a:p>
                <a:pPr lvl="0" indent="0" marL="0">
                  <a:buNone/>
                </a:pPr>
              </a:p>
              <a:p>
                <a:pPr lvl="0"/>
                <a:r>
                  <a:rPr/>
                  <a:t>Coeficiente de correlação de Spearman (</a:t>
                </a:r>
                <a14:m>
                  <m:oMath xmlns:m="http://schemas.openxmlformats.org/officeDocument/2006/math">
                    <m:r>
                      <m:t>ρ</m:t>
                    </m:r>
                  </m:oMath>
                </a14:m>
                <a:r>
                  <a:rPr/>
                  <a:t>).</a:t>
                </a:r>
                <a:r>
                  <a:rPr baseline="30000"/>
                  <a:t>136,137</a:t>
                </a:r>
              </a:p>
              <a:p>
                <a:pPr lvl="1"/>
                <a:r>
                  <a:rPr/>
                  <a:t>O coeficiente de correlação de Spearman (</a:t>
                </a:r>
                <a14:m>
                  <m:oMath xmlns:m="http://schemas.openxmlformats.org/officeDocument/2006/math">
                    <m:r>
                      <m:t>ρ</m:t>
                    </m:r>
                  </m:oMath>
                </a14:m>
                <a:r>
                  <a:rPr/>
                  <a:t>) avalia a força e direção da relação monotônica entre duas variáveis quantitativas.</a:t>
                </a:r>
                <a:r>
                  <a:rPr baseline="30000"/>
                  <a:t>136,137</a:t>
                </a:r>
              </a:p>
              <a:p>
                <a:pPr lvl="1"/>
                <a:r>
                  <a:rPr/>
                  <a:t>O coeficiente de correlação de Spearman (</a:t>
                </a:r>
                <a14:m>
                  <m:oMath xmlns:m="http://schemas.openxmlformats.org/officeDocument/2006/math">
                    <m:r>
                      <m:t>ρ</m:t>
                    </m:r>
                  </m:oMath>
                </a14:m>
                <a:r>
                  <a:rPr/>
                  <a:t>) pode ser também definida como a correlação de Pearson (</a:t>
                </a:r>
                <a14:m>
                  <m:oMath xmlns:m="http://schemas.openxmlformats.org/officeDocument/2006/math">
                    <m:r>
                      <m:t>r</m:t>
                    </m:r>
                  </m:oMath>
                </a14:m>
                <a:r>
                  <a:rPr/>
                  <a:t>) entre as classificações (</a:t>
                </a:r>
                <a:r>
                  <a:rPr i="1"/>
                  <a:t>ranks</a:t>
                </a:r>
                <a:r>
                  <a:rPr/>
                  <a:t>) das duas variáveis quantitativas.</a:t>
                </a:r>
                <a:r>
                  <a:rPr baseline="30000"/>
                  <a:t>136,137</a:t>
                </a:r>
              </a:p>
              <a:p>
                <a:pPr lvl="1"/>
                <a:r>
                  <a:rPr/>
                  <a:t>Tipo: não-paramétrico.</a:t>
                </a:r>
                <a:r>
                  <a:rPr baseline="30000"/>
                  <a:t>136,137</a:t>
                </a:r>
              </a:p>
              <a:p>
                <a:pPr lvl="1"/>
                <a:r>
                  <a:rPr/>
                  <a:t>Hipóteses:</a:t>
                </a:r>
                <a:r>
                  <a:rPr baseline="30000"/>
                  <a:t>136,137</a:t>
                </a:r>
              </a:p>
              <a:p>
                <a:pPr lvl="2"/>
                <a:r>
                  <a:rPr/>
                  <a:t>Nula (</a:t>
                </a:r>
                <a14:m>
                  <m:oMath xmlns:m="http://schemas.openxmlformats.org/officeDocument/2006/math">
                    <m:sSub>
                      <m:e>
                        <m:r>
                          <m:t>H</m:t>
                        </m:r>
                      </m:e>
                      <m:sub>
                        <m:r>
                          <m:t>0</m:t>
                        </m:r>
                      </m:sub>
                    </m:sSub>
                  </m:oMath>
                </a14:m>
                <a:r>
                  <a:rPr/>
                  <a:t>): </a:t>
                </a:r>
                <a14:m>
                  <m:oMath xmlns:m="http://schemas.openxmlformats.org/officeDocument/2006/math">
                    <m:r>
                      <m:t>ρ</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ρ</m:t>
                    </m:r>
                    <m:r>
                      <m:rPr>
                        <m:sty m:val="p"/>
                      </m:rPr>
                      <m:t>≠</m:t>
                    </m:r>
                    <m:r>
                      <m:t>0</m:t>
                    </m:r>
                  </m:oMath>
                </a14:m>
              </a:p>
              <a:p>
                <a:pPr lvl="1"/>
                <a:r>
                  <a:rPr/>
                  <a:t>Tamanho do efeito:</a:t>
                </a:r>
                <a:r>
                  <a:rPr baseline="30000"/>
                  <a:t>136,137</a:t>
                </a:r>
              </a:p>
              <a:p>
                <a:pPr lvl="2"/>
                <a:r>
                  <a:rPr/>
                  <a:t>Coeficiente de correlação de Spearman (</a:t>
                </a:r>
                <a14:m>
                  <m:oMath xmlns:m="http://schemas.openxmlformats.org/officeDocument/2006/math">
                    <m:r>
                      <m:t>ρ</m:t>
                    </m:r>
                  </m:oMath>
                </a14:m>
                <a:r>
                  <a:rPr/>
                  <a:t>)</a:t>
                </a:r>
              </a:p>
              <a:p>
                <a:pPr lvl="0" indent="0" marL="0">
                  <a:buNone/>
                </a:pPr>
              </a:p>
              <a:p>
                <a:pPr lvl="0" indent="0" marL="0">
                  <a:buNone/>
                </a:pPr>
                <a:r>
                  <a:rPr/>
                  <a:t>O pacote </a:t>
                </a:r>
                <a:r>
                  <a:rPr i="1"/>
                  <a:t>stats</a:t>
                </a:r>
                <a:r>
                  <a:rPr baseline="30000"/>
                  <a:t>17</a:t>
                </a:r>
                <a:r>
                  <a:rPr/>
                  <a:t> fornece a função fornece a função </a:t>
                </a:r>
                <a:r>
                  <a:rPr i="1">
                    <a:hlinkClick r:id="rId4"/>
                  </a:rPr>
                  <a:t>cor.test</a:t>
                </a:r>
                <a:r>
                  <a:rPr/>
                  <a:t> para calcular o coeficiente de correlação de Spearman (</a:t>
                </a:r>
                <a14:m>
                  <m:oMath xmlns:m="http://schemas.openxmlformats.org/officeDocument/2006/math">
                    <m:r>
                      <m:t>ρ</m:t>
                    </m:r>
                  </m:oMath>
                </a14:m>
                <a:r>
                  <a:rPr/>
                  <a:t>).</a:t>
                </a:r>
              </a:p>
              <a:p>
                <a:pPr lvl="0" indent="0" marL="0">
                  <a:buNone/>
                </a:pPr>
              </a:p>
            </p:txBody>
          </p:sp>
        </mc:Choice>
      </mc:AlternateContent>
    </p:spTree>
  </p:cSl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Associação</a:t>
            </a:r>
          </a:p>
        </p:txBody>
      </p:sp>
    </p:spTree>
  </p:cSl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associação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associação?</a:t>
            </a:r>
          </a:p>
          <a:p>
            <a:pPr lvl="0"/>
            <a:r>
              <a:rPr/>
              <a:t>.[REF]</a:t>
            </a:r>
          </a:p>
          <a:p>
            <a:pPr lvl="0" indent="0" marL="0">
              <a:buNone/>
            </a:pPr>
          </a:p>
        </p:txBody>
      </p:sp>
    </p:spTree>
  </p:cSl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Associação bivariada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análises de associação bivariada?</a:t>
                </a:r>
              </a:p>
              <a:p>
                <a:pPr lvl="0"/>
                <a:r>
                  <a:rPr/>
                  <a:t>.[REF]</a:t>
                </a:r>
              </a:p>
              <a:p>
                <a:pPr lvl="0" indent="0" marL="0">
                  <a:buNone/>
                </a:pPr>
              </a:p>
              <a:p>
                <a:pPr lvl="0" indent="0" marL="0">
                  <a:spcBef>
                    <a:spcPts val="3000"/>
                  </a:spcBef>
                  <a:buNone/>
                </a:pPr>
                <a:r>
                  <a:rPr b="1"/>
                  <a:t>Quais testes podem ser usados para análises de associação bivariada?</a:t>
                </a:r>
              </a:p>
              <a:p>
                <a:pPr lvl="0"/>
                <a:r>
                  <a:rPr/>
                  <a:t>Teste Qui-quadrado (</a:t>
                </a:r>
                <a14:m>
                  <m:oMath xmlns:m="http://schemas.openxmlformats.org/officeDocument/2006/math">
                    <m:sSup>
                      <m:e>
                        <m:r>
                          <m:t>χ</m:t>
                        </m:r>
                      </m:e>
                      <m:sup>
                        <m:r>
                          <m:t>2</m:t>
                        </m:r>
                      </m:sup>
                    </m:sSup>
                  </m:oMath>
                </a14:m>
                <a:r>
                  <a:rPr/>
                  <a:t>).</a:t>
                </a:r>
                <a:r>
                  <a:rPr baseline="30000"/>
                  <a:t>138,139</a:t>
                </a:r>
              </a:p>
              <a:p>
                <a:pPr lvl="1"/>
                <a:r>
                  <a:rPr/>
                  <a:t>O teste qui-quadrado (</a:t>
                </a:r>
                <a14:m>
                  <m:oMath xmlns:m="http://schemas.openxmlformats.org/officeDocument/2006/math">
                    <m:sSup>
                      <m:e>
                        <m:r>
                          <m:t>χ</m:t>
                        </m:r>
                      </m:e>
                      <m:sup>
                        <m:r>
                          <m:t>2</m:t>
                        </m:r>
                      </m:sup>
                    </m:sSup>
                  </m:oMath>
                </a14:m>
                <a:r>
                  <a:rPr/>
                  <a:t>) avalia uma hipótese global se a relação entre duas variáveis e/ou fatores é independente ou associada.</a:t>
                </a:r>
                <a:r>
                  <a:rPr baseline="30000"/>
                  <a:t>139</a:t>
                </a:r>
              </a:p>
              <a:p>
                <a:pPr lvl="1"/>
                <a:r>
                  <a:rPr/>
                  <a:t>O teste qui-quadrado é utilizado para comparar a distribuição de uma variável categórica em uma amostra ou grupo com a distribuição em outro. Se a distribuição da variável categórica não for muito diferente nos diferentes grupos, pode-se concluir que a distribuição da variável categórica não está relacionada com a variável dos grupos. Pode-se também concluir que a variável categórica e os grupos são independentes.</a:t>
                </a:r>
                <a:r>
                  <a:rPr baseline="30000"/>
                  <a:t>139</a:t>
                </a:r>
              </a:p>
              <a:p>
                <a:pPr lvl="1"/>
                <a:r>
                  <a:rPr/>
                  <a:t>Tipo: não paramétrico.</a:t>
                </a:r>
                <a:r>
                  <a:rPr baseline="30000"/>
                  <a:t>138,139</a:t>
                </a:r>
              </a:p>
              <a:p>
                <a:pPr lvl="1"/>
                <a:r>
                  <a:rPr/>
                  <a:t>Suposições:</a:t>
                </a:r>
                <a:r>
                  <a:rPr baseline="30000"/>
                  <a:t>138,139</a:t>
                </a:r>
              </a:p>
              <a:p>
                <a:pPr lvl="2"/>
                <a:r>
                  <a:rPr/>
                  <a:t>As variáveis são ordinais ou categóricas nominais, de modo que as células representem frequência.</a:t>
                </a:r>
              </a:p>
              <a:p>
                <a:pPr lvl="2"/>
                <a:r>
                  <a:rPr/>
                  <a:t>Os níveis dos fatores (variáveis categóricas) são mutuamente exclusivos.</a:t>
                </a:r>
              </a:p>
              <a:p>
                <a:pPr lvl="2"/>
                <a:r>
                  <a:rPr/>
                  <a:t>Tamanho de amostra grande e adequado porque é baseado em uma abordagem de aproximação.</a:t>
                </a:r>
              </a:p>
              <a:p>
                <a:pPr lvl="2"/>
                <a:r>
                  <a:rPr/>
                  <a:t>Menos de 20% das células com frequências esperadas &lt; 5</a:t>
                </a:r>
              </a:p>
              <a:p>
                <a:pPr lvl="2"/>
                <a:r>
                  <a:rPr/>
                  <a:t>Nenhuma célula com frequência esperada &lt; 1.</a:t>
                </a:r>
              </a:p>
              <a:p>
                <a:pPr lvl="1"/>
                <a:r>
                  <a:rPr/>
                  <a:t>Hipóteses:</a:t>
                </a:r>
                <a:r>
                  <a:rPr baseline="30000"/>
                  <a:t>139</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139</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140</a:t>
                </a:r>
                <a:r>
                  <a:rPr/>
                  <a:t> fornece a função </a:t>
                </a:r>
                <a:r>
                  <a:rPr i="1">
                    <a:hlinkClick r:id="rId2"/>
                  </a:rPr>
                  <a:t>tbl_cross</a:t>
                </a:r>
                <a:r>
                  <a:rPr/>
                  <a:t> para criar uma tabela NxM.</a:t>
                </a:r>
              </a:p>
              <a:p>
                <a:pPr lvl="0" indent="0" marL="0">
                  <a:buNone/>
                </a:pPr>
              </a:p>
              <a:p>
                <a:pPr lvl="0"/>
                <a:r>
                  <a:rPr/>
                  <a:t>Teste Exato de Fisher (</a:t>
                </a:r>
                <a14:m>
                  <m:oMath xmlns:m="http://schemas.openxmlformats.org/officeDocument/2006/math">
                    <m:sSup>
                      <m:e>
                        <m:r>
                          <m:t>χ</m:t>
                        </m:r>
                      </m:e>
                      <m:sup>
                        <m:r>
                          <m:t>2</m:t>
                        </m:r>
                      </m:sup>
                    </m:sSup>
                  </m:oMath>
                </a14:m>
                <a:r>
                  <a:rPr/>
                  <a:t>).</a:t>
                </a:r>
                <a:r>
                  <a:rPr baseline="30000"/>
                  <a:t>138,139</a:t>
                </a:r>
              </a:p>
              <a:p>
                <a:pPr lvl="1"/>
                <a:r>
                  <a:rPr/>
                  <a:t>O teste exato de Fisher avalia a hipótese nula de independência aplicando a distribuição hipergeométrica dos números nas células da tabela.</a:t>
                </a:r>
                <a:r>
                  <a:rPr baseline="30000"/>
                  <a:t>139</a:t>
                </a:r>
              </a:p>
              <a:p>
                <a:pPr lvl="1"/>
                <a:r>
                  <a:rPr/>
                  <a:t>Hipóteses:</a:t>
                </a:r>
                <a:r>
                  <a:rPr baseline="30000"/>
                  <a:t>138,139</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138,139</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140</a:t>
                </a:r>
                <a:r>
                  <a:rPr/>
                  <a:t> fornece a função </a:t>
                </a:r>
                <a:r>
                  <a:rPr i="1">
                    <a:hlinkClick r:id="rId3"/>
                  </a:rPr>
                  <a:t>tbl_cross</a:t>
                </a:r>
                <a:r>
                  <a:rPr/>
                  <a:t> para criar uma tabela NxM.</a:t>
                </a:r>
              </a:p>
              <a:p>
                <a:pPr lvl="0" indent="0" marL="0">
                  <a:buNone/>
                </a:pPr>
              </a:p>
              <a:p>
                <a:pPr lvl="0"/>
                <a:r>
                  <a:rPr/>
                  <a:t>Kendall </a:t>
                </a:r>
                <a14:m>
                  <m:oMath xmlns:m="http://schemas.openxmlformats.org/officeDocument/2006/math">
                    <m:r>
                      <m:t>τ</m:t>
                    </m:r>
                  </m:oMath>
                </a14:m>
                <a:r>
                  <a:rPr/>
                  <a:t>.</a:t>
                </a:r>
                <a:r>
                  <a:rPr baseline="30000"/>
                  <a:t>136,137</a:t>
                </a:r>
              </a:p>
              <a:p>
                <a:pPr lvl="1"/>
                <a:r>
                  <a:rPr/>
                  <a:t>O coeficiente Kendall </a:t>
                </a:r>
                <a14:m>
                  <m:oMath xmlns:m="http://schemas.openxmlformats.org/officeDocument/2006/math">
                    <m:r>
                      <m:t>τ</m:t>
                    </m:r>
                  </m:oMath>
                </a14:m>
                <a:r>
                  <a:rPr/>
                  <a:t> avalia a força e direção da relação monotônica entre duas variáveis quantitativas ou qualitativas.</a:t>
                </a:r>
                <a:r>
                  <a:rPr baseline="30000"/>
                  <a:t>136,137</a:t>
                </a:r>
              </a:p>
              <a:p>
                <a:pPr lvl="1"/>
                <a:r>
                  <a:rPr/>
                  <a:t>O coeficiente Kendall </a:t>
                </a:r>
                <a14:m>
                  <m:oMath xmlns:m="http://schemas.openxmlformats.org/officeDocument/2006/math">
                    <m:r>
                      <m:t>τ</m:t>
                    </m:r>
                  </m:oMath>
                </a14:m>
                <a:r>
                  <a:rPr/>
                  <a:t> é definido como a porporção de todos os pares concordantes menos a proporção de todos os pares discordantes.</a:t>
                </a:r>
                <a:r>
                  <a:rPr baseline="30000"/>
                  <a:t>136,137</a:t>
                </a:r>
              </a:p>
              <a:p>
                <a:pPr lvl="1"/>
                <a:r>
                  <a:rPr/>
                  <a:t>Tipo: não-paramétrico.</a:t>
                </a:r>
                <a:r>
                  <a:rPr baseline="30000"/>
                  <a:t>136,137</a:t>
                </a:r>
              </a:p>
              <a:p>
                <a:pPr lvl="1"/>
                <a:r>
                  <a:rPr/>
                  <a:t>Hipóteses:</a:t>
                </a:r>
                <a:r>
                  <a:rPr baseline="30000"/>
                  <a:t>136,137</a:t>
                </a:r>
              </a:p>
              <a:p>
                <a:pPr lvl="2"/>
                <a:r>
                  <a:rPr/>
                  <a:t>Nula (</a:t>
                </a:r>
                <a14:m>
                  <m:oMath xmlns:m="http://schemas.openxmlformats.org/officeDocument/2006/math">
                    <m:sSub>
                      <m:e>
                        <m:r>
                          <m:t>H</m:t>
                        </m:r>
                      </m:e>
                      <m:sub>
                        <m:r>
                          <m:t>0</m:t>
                        </m:r>
                      </m:sub>
                    </m:sSub>
                  </m:oMath>
                </a14:m>
                <a:r>
                  <a:rPr/>
                  <a:t>): </a:t>
                </a:r>
                <a14:m>
                  <m:oMath xmlns:m="http://schemas.openxmlformats.org/officeDocument/2006/math">
                    <m:r>
                      <m:t>τ</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τ</m:t>
                    </m:r>
                    <m:r>
                      <m:rPr>
                        <m:sty m:val="p"/>
                      </m:rPr>
                      <m:t>≠</m:t>
                    </m:r>
                    <m:r>
                      <m:t>0</m:t>
                    </m:r>
                  </m:oMath>
                </a14:m>
              </a:p>
              <a:p>
                <a:pPr lvl="1"/>
                <a:r>
                  <a:rPr/>
                  <a:t>Tamanho do efeito:</a:t>
                </a:r>
                <a:r>
                  <a:rPr baseline="30000"/>
                  <a:t>136,137</a:t>
                </a:r>
              </a:p>
              <a:p>
                <a:pPr lvl="2"/>
                <a:r>
                  <a:rPr/>
                  <a:t>Kendall </a:t>
                </a:r>
                <a14:m>
                  <m:oMath xmlns:m="http://schemas.openxmlformats.org/officeDocument/2006/math">
                    <m:r>
                      <m:t>τ</m:t>
                    </m:r>
                  </m:oMath>
                </a14:m>
              </a:p>
              <a:p>
                <a:pPr lvl="0" indent="0" marL="0">
                  <a:buNone/>
                </a:pPr>
              </a:p>
              <a:p>
                <a:pPr lvl="0" indent="0" marL="0">
                  <a:buNone/>
                </a:pPr>
                <a:r>
                  <a:rPr/>
                  <a:t>O pacote </a:t>
                </a:r>
                <a:r>
                  <a:rPr i="1"/>
                  <a:t>stats</a:t>
                </a:r>
                <a:r>
                  <a:rPr baseline="30000"/>
                  <a:t>17</a:t>
                </a:r>
                <a:r>
                  <a:rPr/>
                  <a:t> fornece a função </a:t>
                </a:r>
                <a:r>
                  <a:rPr i="1">
                    <a:hlinkClick r:id="rId4"/>
                  </a:rPr>
                  <a:t>cor.test</a:t>
                </a:r>
                <a:r>
                  <a:rPr/>
                  <a:t> para calcular o coeficiente Kendall </a:t>
                </a:r>
                <a14:m>
                  <m:oMath xmlns:m="http://schemas.openxmlformats.org/officeDocument/2006/math">
                    <m:r>
                      <m:t>τ</m:t>
                    </m:r>
                  </m:oMath>
                </a14:m>
                <a:r>
                  <a:rPr/>
                  <a:t>.</a:t>
                </a:r>
              </a:p>
              <a:p>
                <a:pPr lvl="0" indent="0" marL="0">
                  <a:buNone/>
                </a:pPr>
              </a:p>
            </p:txBody>
          </p:sp>
        </mc:Choice>
      </mc:AlternateContent>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PARTE 1 - Estatística Aplicada</a:t>
            </a:r>
          </a:p>
        </p:txBody>
      </p:sp>
    </p:spTree>
  </p:cSl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Regressão</a:t>
            </a:r>
          </a:p>
        </p:txBody>
      </p:sp>
    </p:spTree>
  </p:cSl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regressão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regressão?</a:t>
            </a:r>
          </a:p>
          <a:p>
            <a:pPr lvl="0"/>
            <a:r>
              <a:rPr/>
              <a:t>.[REF]</a:t>
            </a:r>
          </a:p>
          <a:p>
            <a:pPr lvl="0" indent="0" marL="0">
              <a:buNone/>
            </a:pPr>
          </a:p>
          <a:p>
            <a:pPr lvl="0" indent="0" marL="0">
              <a:spcBef>
                <a:spcPts val="3000"/>
              </a:spcBef>
              <a:buNone/>
            </a:pPr>
            <a:r>
              <a:rPr b="1"/>
              <a:t>Como preparar as variáveis categóricas para análise de regressão?</a:t>
            </a:r>
          </a:p>
          <a:p>
            <a:pPr lvl="0"/>
            <a:r>
              <a:rPr/>
              <a:t>Variáveis fictícias (</a:t>
            </a:r>
            <a:r>
              <a:rPr i="1"/>
              <a:t>dummy</a:t>
            </a:r>
            <a:r>
              <a:rPr/>
              <a:t>) compreendem variáveis criadas para introduzir, nos modelos de regressão, informações contidas em outras variáveis que não podem ser medidas em escala numérica.</a:t>
            </a:r>
            <a:r>
              <a:rPr baseline="30000"/>
              <a:t>141</a:t>
            </a:r>
          </a:p>
          <a:p>
            <a:pPr lvl="0"/>
            <a:r>
              <a:rPr/>
              <a:t>Variáveis categóricas nominais, com 2 ou mais níveis, devem ser subdivididas em variáveis fictícias dicotômicas para ser usada em modelos de regressão.</a:t>
            </a:r>
            <a:r>
              <a:rPr baseline="30000"/>
              <a:t>142</a:t>
            </a:r>
          </a:p>
          <a:p>
            <a:pPr lvl="0"/>
            <a:r>
              <a:rPr/>
              <a:t>Cada nível da variável categórica nominal será convertido em uma nova variável fictícias dicotômica, tal que a nova variável dicotômica assume valor 1 para a presença do nível correspondente e 0 em qualquer outro caso.</a:t>
            </a:r>
            <a:r>
              <a:rPr baseline="30000"/>
              <a:t>142</a:t>
            </a:r>
          </a:p>
          <a:p>
            <a:pPr lvl="0" indent="0" marL="0">
              <a:buNone/>
            </a:pPr>
          </a:p>
          <a:p>
            <a:pPr lvl="0" indent="0" marL="0">
              <a:buNone/>
            </a:pPr>
            <a:r>
              <a:rPr/>
              <a:t>O pacote </a:t>
            </a:r>
            <a:r>
              <a:rPr i="1"/>
              <a:t>fastDummies</a:t>
            </a:r>
            <a:r>
              <a:rPr baseline="30000"/>
              <a:t>143</a:t>
            </a:r>
            <a:r>
              <a:rPr/>
              <a:t> fornece a funçãao </a:t>
            </a:r>
            <a:r>
              <a:rPr i="1">
                <a:hlinkClick r:id="rId2"/>
              </a:rPr>
              <a:t>dummy_cols</a:t>
            </a:r>
            <a:r>
              <a:rPr/>
              <a:t> para preparar as variáveis categóricas fictícias para análise de regressão.</a:t>
            </a:r>
          </a:p>
          <a:p>
            <a:pPr lvl="0" indent="0" marL="0">
              <a:buNone/>
            </a:pPr>
          </a:p>
        </p:txBody>
      </p:sp>
    </p:spTree>
  </p:cSl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simples, multivariável e multivariada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as análises de regressão simples, multivariável e multivariada?</a:t>
            </a:r>
          </a:p>
          <a:p>
            <a:pPr lvl="0"/>
            <a:r>
              <a:rPr/>
              <a:t>A análise de regressão simples consiste em modelos estatísticos com 1 variável dependente (desfecho) e 1 variável independente (preditor).</a:t>
            </a:r>
            <a:r>
              <a:rPr baseline="30000"/>
              <a:t>144</a:t>
            </a:r>
          </a:p>
          <a:p>
            <a:pPr lvl="0"/>
            <a:r>
              <a:rPr/>
              <a:t>A análise multivariável (ou múltiplo) consiste em modelos estatísticos com 1 variável dependente (desfecho) e duas ou mais variáveis independentes.</a:t>
            </a:r>
            <a:r>
              <a:rPr baseline="30000"/>
              <a:t>144</a:t>
            </a:r>
          </a:p>
          <a:p>
            <a:pPr lvl="0"/>
            <a:r>
              <a:rPr/>
              <a:t>A análise multivariada consiste em modelos estatísticos com 2 ou mais variáveis dependente (desfechos) e duas ou mais variáveis independentes.</a:t>
            </a:r>
            <a:r>
              <a:rPr baseline="30000"/>
              <a:t>144</a:t>
            </a:r>
          </a:p>
          <a:p>
            <a:pPr lvl="0" indent="0" marL="0">
              <a:buNone/>
            </a:pPr>
          </a:p>
          <a:p>
            <a:pPr lvl="0" indent="0" marL="0">
              <a:buNone/>
            </a:pPr>
            <a:r>
              <a:rPr/>
              <a:t>O pacote </a:t>
            </a:r>
            <a:r>
              <a:rPr i="1"/>
              <a:t>modelsummary</a:t>
            </a:r>
            <a:r>
              <a:rPr baseline="30000"/>
              <a:t>145</a:t>
            </a:r>
            <a:r>
              <a:rPr/>
              <a:t> fornece as funções </a:t>
            </a:r>
            <a:r>
              <a:rPr i="1">
                <a:hlinkClick r:id="rId2"/>
              </a:rPr>
              <a:t>modelsummary</a:t>
            </a:r>
            <a:r>
              <a:rPr/>
              <a:t> e </a:t>
            </a:r>
            <a:r>
              <a:rPr i="1">
                <a:hlinkClick r:id="rId3"/>
              </a:rPr>
              <a:t>modelplot</a:t>
            </a:r>
            <a:r>
              <a:rPr/>
              <a:t> para gerar tabelas e gráficos de coeficientes de regressão.</a:t>
            </a:r>
          </a:p>
          <a:p>
            <a:pPr lvl="0" indent="0" marL="0">
              <a:buNone/>
            </a:pPr>
          </a:p>
          <a:p>
            <a:pPr lvl="0" indent="0" marL="0">
              <a:spcBef>
                <a:spcPts val="3000"/>
              </a:spcBef>
              <a:buNone/>
            </a:pPr>
            <a:r>
              <a:rPr b="1"/>
              <a:t>Quais testes podem ser usados em análise de associação multivariável?</a:t>
            </a:r>
          </a:p>
          <a:p>
            <a:pPr lvl="0"/>
            <a:r>
              <a:rPr/>
              <a:t>.[REF]</a:t>
            </a:r>
          </a:p>
          <a:p>
            <a:pPr lvl="0" indent="0" marL="0">
              <a:buNone/>
            </a:pPr>
          </a:p>
        </p:txBody>
      </p:sp>
    </p:spTree>
  </p:cSl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principal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modificação de efeito?</a:t>
            </a:r>
          </a:p>
          <a:p>
            <a:pPr lvl="0"/>
            <a:r>
              <a:rPr/>
              <a:t>.</a:t>
            </a:r>
            <a:r>
              <a:rPr baseline="30000"/>
              <a:t>92</a:t>
            </a:r>
          </a:p>
          <a:p>
            <a:pPr lvl="0" indent="0" marL="0">
              <a:buNone/>
            </a:pPr>
          </a:p>
          <a:p>
            <a:pPr lvl="0" indent="0" marL="0">
              <a:spcBef>
                <a:spcPts val="3000"/>
              </a:spcBef>
              <a:buNone/>
            </a:pPr>
            <a:r>
              <a:rPr b="1"/>
              <a:t>O que é um modificador de efeito?</a:t>
            </a:r>
          </a:p>
          <a:p>
            <a:pPr lvl="0"/>
            <a:r>
              <a:rPr/>
              <a:t>.</a:t>
            </a:r>
            <a:r>
              <a:rPr baseline="30000"/>
              <a:t>92</a:t>
            </a:r>
          </a:p>
          <a:p>
            <a:pPr lvl="0" indent="0" marL="0">
              <a:buNone/>
            </a:pPr>
          </a:p>
        </p:txBody>
      </p:sp>
    </p:spTree>
  </p:cSl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modificação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modificação?</a:t>
            </a:r>
          </a:p>
          <a:p>
            <a:pPr lvl="0"/>
            <a:r>
              <a:rPr/>
              <a:t>.</a:t>
            </a:r>
            <a:r>
              <a:rPr baseline="30000"/>
              <a:t>92</a:t>
            </a:r>
          </a:p>
          <a:p>
            <a:pPr lvl="0" indent="0" marL="0">
              <a:buNone/>
            </a:pPr>
          </a:p>
          <a:p>
            <a:pPr lvl="0" indent="0" marL="0">
              <a:spcBef>
                <a:spcPts val="3000"/>
              </a:spcBef>
              <a:buNone/>
            </a:pPr>
            <a:r>
              <a:rPr b="1"/>
              <a:t>O que é um modificador de efeito?</a:t>
            </a:r>
          </a:p>
          <a:p>
            <a:pPr lvl="0"/>
            <a:r>
              <a:rPr/>
              <a:t>.</a:t>
            </a:r>
            <a:r>
              <a:rPr baseline="30000"/>
              <a:t>92</a:t>
            </a:r>
          </a:p>
          <a:p>
            <a:pPr lvl="0" indent="0" marL="0">
              <a:buNone/>
            </a:pPr>
          </a:p>
        </p:txBody>
      </p:sp>
    </p:spTree>
  </p:cSl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interação?</a:t>
            </a:r>
          </a:p>
          <a:p>
            <a:pPr lvl="0"/>
            <a:r>
              <a:rPr/>
              <a:t>A interação - representada pelo símbolo ‘*’ - é o termo estatístico empregado para representar a heterogeneidade de um determinado efeito.</a:t>
            </a:r>
            <a:r>
              <a:rPr baseline="30000"/>
              <a:t>93</a:t>
            </a:r>
          </a:p>
          <a:p>
            <a:pPr lvl="0"/>
            <a:r>
              <a:rPr/>
              <a:t>.</a:t>
            </a:r>
            <a:r>
              <a:rPr baseline="30000"/>
              <a:t>92</a:t>
            </a:r>
          </a:p>
          <a:p>
            <a:pPr lvl="0" indent="0" marL="0">
              <a:buNone/>
            </a:pPr>
          </a:p>
        </p:txBody>
      </p:sp>
    </p:spTree>
  </p:cSl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mediação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mediação?</a:t>
            </a:r>
          </a:p>
          <a:p>
            <a:pPr lvl="0"/>
            <a:r>
              <a:rPr/>
              <a:t>.</a:t>
            </a:r>
            <a:r>
              <a:rPr baseline="30000"/>
              <a:t>146</a:t>
            </a:r>
          </a:p>
          <a:p>
            <a:pPr lvl="0"/>
            <a:r>
              <a:rPr/>
              <a:t>.</a:t>
            </a:r>
            <a:r>
              <a:rPr baseline="30000"/>
              <a:t>92</a:t>
            </a:r>
          </a:p>
          <a:p>
            <a:pPr lvl="0" indent="0" marL="0">
              <a:buNone/>
            </a:pPr>
          </a:p>
          <a:p>
            <a:pPr lvl="0" indent="0" marL="0">
              <a:spcBef>
                <a:spcPts val="3000"/>
              </a:spcBef>
              <a:buNone/>
            </a:pPr>
            <a:r>
              <a:rPr b="1"/>
              <a:t>O que é um mediador de efeito?</a:t>
            </a:r>
          </a:p>
          <a:p>
            <a:pPr lvl="0"/>
            <a:r>
              <a:rPr/>
              <a:t>.</a:t>
            </a:r>
            <a:r>
              <a:rPr baseline="30000"/>
              <a:t>146</a:t>
            </a:r>
          </a:p>
          <a:p>
            <a:pPr lvl="0"/>
            <a:r>
              <a:rPr/>
              <a:t>.</a:t>
            </a:r>
            <a:r>
              <a:rPr baseline="30000"/>
              <a:t>92</a:t>
            </a:r>
          </a:p>
          <a:p>
            <a:pPr lvl="0" indent="0" marL="0">
              <a:buNone/>
            </a:pPr>
          </a:p>
          <a:p>
            <a:pPr lvl="0" indent="0" marL="0">
              <a:spcBef>
                <a:spcPts val="3000"/>
              </a:spcBef>
              <a:buNone/>
            </a:pPr>
            <a:r>
              <a:rPr b="1"/>
              <a:t>O que é efeito direto?</a:t>
            </a:r>
          </a:p>
          <a:p>
            <a:pPr lvl="0"/>
            <a:r>
              <a:rPr/>
              <a:t>.</a:t>
            </a:r>
            <a:r>
              <a:rPr baseline="30000"/>
              <a:t>146</a:t>
            </a:r>
          </a:p>
          <a:p>
            <a:pPr lvl="0"/>
            <a:r>
              <a:rPr/>
              <a:t>.</a:t>
            </a:r>
            <a:r>
              <a:rPr baseline="30000"/>
              <a:t>92</a:t>
            </a:r>
          </a:p>
          <a:p>
            <a:pPr lvl="0" indent="0" marL="0">
              <a:buNone/>
            </a:pPr>
          </a:p>
          <a:p>
            <a:pPr lvl="0" indent="0" marL="0">
              <a:spcBef>
                <a:spcPts val="3000"/>
              </a:spcBef>
              <a:buNone/>
            </a:pPr>
            <a:r>
              <a:rPr b="1"/>
              <a:t>O que é efeito indireto?</a:t>
            </a:r>
          </a:p>
          <a:p>
            <a:pPr lvl="0"/>
            <a:r>
              <a:rPr/>
              <a:t>.</a:t>
            </a:r>
            <a:r>
              <a:rPr baseline="30000"/>
              <a:t>146</a:t>
            </a:r>
          </a:p>
          <a:p>
            <a:pPr lvl="0"/>
            <a:r>
              <a:rPr/>
              <a:t>.</a:t>
            </a:r>
            <a:r>
              <a:rPr baseline="30000"/>
              <a:t>92</a:t>
            </a:r>
          </a:p>
          <a:p>
            <a:pPr lvl="0" indent="0" marL="0">
              <a:buNone/>
            </a:pPr>
          </a:p>
          <a:p>
            <a:pPr lvl="0" indent="0" marL="0">
              <a:spcBef>
                <a:spcPts val="3000"/>
              </a:spcBef>
              <a:buNone/>
            </a:pPr>
            <a:r>
              <a:rPr b="1"/>
              <a:t>O que é efeito total?</a:t>
            </a:r>
          </a:p>
          <a:p>
            <a:pPr lvl="0"/>
            <a:r>
              <a:rPr/>
              <a:t>.</a:t>
            </a:r>
            <a:r>
              <a:rPr baseline="30000"/>
              <a:t>146</a:t>
            </a:r>
          </a:p>
          <a:p>
            <a:pPr lvl="0"/>
            <a:r>
              <a:rPr/>
              <a:t>.</a:t>
            </a:r>
            <a:r>
              <a:rPr baseline="30000"/>
              <a:t>92</a:t>
            </a:r>
          </a:p>
          <a:p>
            <a:pPr lvl="0" indent="0" marL="0">
              <a:buNone/>
            </a:pPr>
          </a:p>
        </p:txBody>
      </p:sp>
    </p:spTree>
  </p:cSl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Seleção de 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Correlação bivariada pode ser usada para seleção de variáveis em modelos de regressão multivariável?</a:t>
            </a:r>
          </a:p>
          <a:p>
            <a:pPr lvl="0"/>
            <a:r>
              <a:rPr/>
              <a:t>Seleção bivariada de variáveis - isto é, aplicação de testes de correlação em pares de variáveis candidatas e variável de desfecho afim de selecionar quais serão incluídas no modelo multivariável - é um dos erros mais comuns na literatura.</a:t>
            </a:r>
            <a:r>
              <a:rPr baseline="30000"/>
              <a:t>147,148</a:t>
            </a:r>
          </a:p>
          <a:p>
            <a:pPr lvl="0"/>
            <a:r>
              <a:rPr/>
              <a:t>A seleção bivariada de variáveis torna o modelo mais suscetível a otimismo no ajuste se as variáveis de confundimento não são adequadamente controladas.</a:t>
            </a:r>
            <a:r>
              <a:rPr baseline="30000"/>
              <a:t>147,148</a:t>
            </a:r>
          </a:p>
          <a:p>
            <a:pPr lvl="0" indent="0" marL="0">
              <a:buNone/>
            </a:pPr>
          </a:p>
          <a:p>
            <a:pPr lvl="0" indent="0" marL="0">
              <a:spcBef>
                <a:spcPts val="3000"/>
              </a:spcBef>
              <a:buNone/>
            </a:pPr>
            <a:r>
              <a:rPr b="1"/>
              <a:t>Por que métodos de regressão gradual não são recomendados para seleção de variáveis em modelos de regressão multivariável?</a:t>
            </a:r>
          </a:p>
          <a:p>
            <a:pPr lvl="0"/>
            <a:r>
              <a:rPr/>
              <a:t>Métodos diferentes de regressão gradual podem produzir diferentes seleções de variáveis de um mesmo banco de dados.</a:t>
            </a:r>
            <a:r>
              <a:rPr baseline="30000"/>
              <a:t>142</a:t>
            </a:r>
          </a:p>
          <a:p>
            <a:pPr lvl="0"/>
            <a:r>
              <a:rPr/>
              <a:t>Nenhum método de regressão gradual garante a seleção ótima de variáveis de um banco de dados.</a:t>
            </a:r>
            <a:r>
              <a:rPr baseline="30000"/>
              <a:t>142</a:t>
            </a:r>
          </a:p>
          <a:p>
            <a:pPr lvl="0"/>
            <a:r>
              <a:rPr/>
              <a:t>As regras de término da regressão baseadas em p-valor tendem a ser arbitrárias.</a:t>
            </a:r>
            <a:r>
              <a:rPr baseline="30000"/>
              <a:t>142</a:t>
            </a:r>
          </a:p>
          <a:p>
            <a:pPr lvl="0" indent="0" marL="0">
              <a:buNone/>
            </a:pPr>
          </a:p>
          <a:p>
            <a:pPr lvl="0" indent="0" marL="0">
              <a:spcBef>
                <a:spcPts val="3000"/>
              </a:spcBef>
              <a:buNone/>
            </a:pPr>
            <a:r>
              <a:rPr b="1"/>
              <a:t>O que pode ser feito para reduzir o número de variáveis candidatas em modelos de regressão multivariável?</a:t>
            </a:r>
          </a:p>
          <a:p>
            <a:pPr lvl="0"/>
            <a:r>
              <a:rPr/>
              <a:t>Verifique a existência de multicolinearidade entre as variáveis candidatas.</a:t>
            </a:r>
            <a:r>
              <a:rPr baseline="30000"/>
              <a:t>148</a:t>
            </a:r>
          </a:p>
          <a:p>
            <a:pPr lvl="0"/>
            <a:r>
              <a:rPr/>
              <a:t>Em caso de uma proporção baixa entre o número de participantes e de variáveis, use o conhecimento prévio da literatura para selecionar um pequeno conjunto de variáveis candidatas.</a:t>
            </a:r>
            <a:r>
              <a:rPr baseline="30000"/>
              <a:t>148</a:t>
            </a:r>
          </a:p>
          <a:p>
            <a:pPr lvl="0"/>
            <a:r>
              <a:rPr/>
              <a:t>Colapse categorias com contagem nula (células com valor igual a 0) de variáveis candidatas.</a:t>
            </a:r>
            <a:r>
              <a:rPr baseline="30000"/>
              <a:t>148</a:t>
            </a:r>
          </a:p>
          <a:p>
            <a:pPr lvl="0"/>
            <a:r>
              <a:rPr/>
              <a:t>Use simulações de dados para identificar qual(is) variável(is) está(ão) causando problemas de convergência do ajuste do modelo.</a:t>
            </a:r>
            <a:r>
              <a:rPr baseline="30000"/>
              <a:t>148</a:t>
            </a:r>
          </a:p>
          <a:p>
            <a:pPr lvl="0" indent="0" marL="0">
              <a:buNone/>
            </a:pPr>
          </a:p>
        </p:txBody>
      </p:sp>
    </p:spTree>
  </p:cSl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Redes</a:t>
            </a:r>
          </a:p>
        </p:txBody>
      </p:sp>
    </p:spTree>
  </p:cSl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redes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rede?</a:t>
            </a:r>
          </a:p>
          <a:p>
            <a:pPr lvl="0"/>
            <a:r>
              <a:rPr/>
              <a:t>.[REF]</a:t>
            </a:r>
          </a:p>
          <a:p>
            <a:pPr lvl="0" indent="0" marL="0">
              <a:buNone/>
            </a:pP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estatístico</a:t>
            </a:r>
          </a:p>
        </p:txBody>
      </p:sp>
    </p:spTree>
  </p:cSl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Testes estatísticos</a:t>
            </a:r>
          </a:p>
        </p:txBody>
      </p:sp>
    </p:spTree>
  </p:cSl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 de Qui-quadrado (</a:t>
            </a:r>
            <a14:m>
              <m:oMath xmlns:m="http://schemas.openxmlformats.org/officeDocument/2006/math">
                <m:sSup>
                  <m:e>
                    <m:r>
                      <m:t>χ</m:t>
                    </m:r>
                  </m:e>
                  <m:sup>
                    <m:r>
                      <m:t>2</m:t>
                    </m:r>
                  </m:sup>
                </m:sSup>
              </m:oMath>
            </a14:m>
            <a:r>
              <a:rPr/>
              <a:t>)</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r>
              <a:rPr>
                <a:latin typeface="Courier"/>
              </a:rPr>
              <a:t> </a:t>
            </a:r>
            <a:r>
              <a:rPr i="1">
                <a:solidFill>
                  <a:srgbClr val="60A0B0"/>
                </a:solidFill>
                <a:latin typeface="Courier"/>
              </a:rPr>
              <a:t># banco de dados tbl_cross &lt;- # banco de dados</a:t>
            </a:r>
            <a:br/>
            <a:r>
              <a:rPr>
                <a:latin typeface="Courier"/>
              </a:rPr>
              <a:t>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gtsummary</a:t>
            </a:r>
            <a:r>
              <a:rPr>
                <a:solidFill>
                  <a:srgbClr val="4070A0"/>
                </a:solidFill>
                <a:latin typeface="Courier"/>
              </a:rPr>
              <a:t>::</a:t>
            </a:r>
            <a:r>
              <a:rPr>
                <a:solidFill>
                  <a:srgbClr val="06287E"/>
                </a:solidFill>
                <a:latin typeface="Courier"/>
              </a:rPr>
              <a:t>tbl_cross</a:t>
            </a:r>
            <a:r>
              <a:rPr>
                <a:latin typeface="Courier"/>
              </a:rPr>
              <a:t>(</a:t>
            </a:r>
            <a:r>
              <a:rPr>
                <a:solidFill>
                  <a:srgbClr val="7D9029"/>
                </a:solidFill>
                <a:latin typeface="Courier"/>
              </a:rPr>
              <a:t>row =</a:t>
            </a:r>
            <a:r>
              <a:rPr>
                <a:latin typeface="Courier"/>
              </a:rPr>
              <a:t> trt, </a:t>
            </a:r>
            <a:r>
              <a:rPr>
                <a:solidFill>
                  <a:srgbClr val="7D9029"/>
                </a:solidFill>
                <a:latin typeface="Courier"/>
              </a:rPr>
              <a:t>col =</a:t>
            </a:r>
            <a:r>
              <a:rPr>
                <a:latin typeface="Courier"/>
              </a:rPr>
              <a:t> response, </a:t>
            </a:r>
            <a:r>
              <a:rPr>
                <a:solidFill>
                  <a:srgbClr val="7D9029"/>
                </a:solidFill>
                <a:latin typeface="Courier"/>
              </a:rPr>
              <a:t>statistic =</a:t>
            </a:r>
            <a:r>
              <a:rPr>
                <a:latin typeface="Courier"/>
              </a:rPr>
              <a:t> </a:t>
            </a:r>
            <a:r>
              <a:rPr>
                <a:solidFill>
                  <a:srgbClr val="4070A0"/>
                </a:solidFill>
                <a:latin typeface="Courier"/>
              </a:rPr>
              <a:t>"{n}"</a:t>
            </a: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gtsummary</a:t>
            </a:r>
            <a:r>
              <a:rPr>
                <a:solidFill>
                  <a:srgbClr val="4070A0"/>
                </a:solidFill>
                <a:latin typeface="Courier"/>
              </a:rPr>
              <a:t>::</a:t>
            </a:r>
            <a:r>
              <a:rPr>
                <a:solidFill>
                  <a:srgbClr val="06287E"/>
                </a:solidFill>
                <a:latin typeface="Courier"/>
              </a:rPr>
              <a:t>add_p</a:t>
            </a:r>
            <a:r>
              <a:rPr>
                <a:latin typeface="Courier"/>
              </a:rPr>
              <a:t>(</a:t>
            </a:r>
            <a:r>
              <a:rPr>
                <a:solidFill>
                  <a:srgbClr val="7D9029"/>
                </a:solidFill>
                <a:latin typeface="Courier"/>
              </a:rPr>
              <a:t>test =</a:t>
            </a:r>
            <a:r>
              <a:rPr>
                <a:latin typeface="Courier"/>
              </a:rPr>
              <a:t> </a:t>
            </a:r>
            <a:r>
              <a:rPr>
                <a:solidFill>
                  <a:srgbClr val="4070A0"/>
                </a:solidFill>
                <a:latin typeface="Courier"/>
              </a:rPr>
              <a:t>"chisq.test"</a:t>
            </a: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r>
              <a:rPr>
                <a:solidFill>
                  <a:srgbClr val="7D9029"/>
                </a:solidFill>
                <a:latin typeface="Courier"/>
              </a:rPr>
              <a:t>p.value =</a:t>
            </a:r>
            <a:r>
              <a:rPr>
                <a:latin typeface="Courier"/>
              </a:rPr>
              <a:t> </a:t>
            </a:r>
            <a:r>
              <a:rPr>
                <a:solidFill>
                  <a:srgbClr val="4070A0"/>
                </a:solidFill>
                <a:latin typeface="Courier"/>
              </a:rPr>
              <a:t>"**P-valor**"</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gtsummary</a:t>
            </a:r>
            <a:r>
              <a:rPr>
                <a:solidFill>
                  <a:srgbClr val="4070A0"/>
                </a:solidFill>
                <a:latin typeface="Courier"/>
              </a:rPr>
              <a:t>::</a:t>
            </a:r>
            <a:r>
              <a:rPr>
                <a:solidFill>
                  <a:srgbClr val="06287E"/>
                </a:solidFill>
                <a:latin typeface="Courier"/>
              </a:rPr>
              <a:t>modify_table_styling</a:t>
            </a:r>
            <a:r>
              <a:rPr>
                <a:latin typeface="Courier"/>
              </a:rPr>
              <a:t>(</a:t>
            </a:r>
            <a:r>
              <a:rPr>
                <a:solidFill>
                  <a:srgbClr val="7D9029"/>
                </a:solidFill>
                <a:latin typeface="Courier"/>
              </a:rPr>
              <a:t>rows =</a:t>
            </a:r>
            <a:r>
              <a:rPr>
                <a:latin typeface="Courier"/>
              </a:rPr>
              <a:t> </a:t>
            </a:r>
            <a:r>
              <a:rPr>
                <a:solidFill>
                  <a:srgbClr val="880000"/>
                </a:solidFill>
                <a:latin typeface="Courier"/>
              </a:rPr>
              <a:t>NULL</a:t>
            </a: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a:t>
            </a:r>
            <a:br/>
            <a:r>
              <a:rPr>
                <a:latin typeface="Courier"/>
              </a:rPr>
              <a:t>    response)))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gtsummary</a:t>
            </a:r>
            <a:r>
              <a:rPr>
                <a:solidFill>
                  <a:srgbClr val="4070A0"/>
                </a:solidFill>
                <a:latin typeface="Courier"/>
              </a:rPr>
              <a:t>::</a:t>
            </a:r>
            <a:r>
              <a:rPr>
                <a:solidFill>
                  <a:srgbClr val="06287E"/>
                </a:solidFill>
                <a:latin typeface="Courier"/>
              </a:rPr>
              <a:t>modify_caption</a:t>
            </a:r>
            <a:r>
              <a:rPr>
                <a:latin typeface="Courier"/>
              </a:rPr>
              <a:t>(</a:t>
            </a:r>
            <a:r>
              <a:rPr>
                <a:solidFill>
                  <a:srgbClr val="4070A0"/>
                </a:solidFill>
                <a:latin typeface="Courier"/>
              </a:rPr>
              <a:t>"Teste Qui-quadrado (com correção de Yates)"</a:t>
            </a:r>
            <a:r>
              <a:rPr>
                <a:latin typeface="Courier"/>
              </a:rPr>
              <a:t>)</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0.637</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r>
              <a:rPr>
                <a:latin typeface="Courier"/>
              </a:rPr>
              <a:t> </a:t>
            </a:r>
            <a:r>
              <a:rPr i="1">
                <a:solidFill>
                  <a:srgbClr val="60A0B0"/>
                </a:solidFill>
                <a:latin typeface="Courier"/>
              </a:rPr>
              <a:t># banco de dados tbl_cross &lt;- # banco de dados</a:t>
            </a:r>
            <a:br/>
            <a:r>
              <a:rPr>
                <a:latin typeface="Courier"/>
              </a:rPr>
              <a:t>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gtsummary</a:t>
            </a:r>
            <a:r>
              <a:rPr>
                <a:solidFill>
                  <a:srgbClr val="4070A0"/>
                </a:solidFill>
                <a:latin typeface="Courier"/>
              </a:rPr>
              <a:t>::</a:t>
            </a:r>
            <a:r>
              <a:rPr>
                <a:solidFill>
                  <a:srgbClr val="06287E"/>
                </a:solidFill>
                <a:latin typeface="Courier"/>
              </a:rPr>
              <a:t>tbl_cross</a:t>
            </a:r>
            <a:r>
              <a:rPr>
                <a:latin typeface="Courier"/>
              </a:rPr>
              <a:t>(</a:t>
            </a:r>
            <a:r>
              <a:rPr>
                <a:solidFill>
                  <a:srgbClr val="7D9029"/>
                </a:solidFill>
                <a:latin typeface="Courier"/>
              </a:rPr>
              <a:t>row =</a:t>
            </a:r>
            <a:r>
              <a:rPr>
                <a:latin typeface="Courier"/>
              </a:rPr>
              <a:t> trt, </a:t>
            </a:r>
            <a:r>
              <a:rPr>
                <a:solidFill>
                  <a:srgbClr val="7D9029"/>
                </a:solidFill>
                <a:latin typeface="Courier"/>
              </a:rPr>
              <a:t>col =</a:t>
            </a:r>
            <a:r>
              <a:rPr>
                <a:latin typeface="Courier"/>
              </a:rPr>
              <a:t> response, </a:t>
            </a:r>
            <a:r>
              <a:rPr>
                <a:solidFill>
                  <a:srgbClr val="7D9029"/>
                </a:solidFill>
                <a:latin typeface="Courier"/>
              </a:rPr>
              <a:t>statistic =</a:t>
            </a:r>
            <a:r>
              <a:rPr>
                <a:latin typeface="Courier"/>
              </a:rPr>
              <a:t> </a:t>
            </a:r>
            <a:r>
              <a:rPr>
                <a:solidFill>
                  <a:srgbClr val="4070A0"/>
                </a:solidFill>
                <a:latin typeface="Courier"/>
              </a:rPr>
              <a:t>"{n}"</a:t>
            </a: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gtsummary</a:t>
            </a:r>
            <a:r>
              <a:rPr>
                <a:solidFill>
                  <a:srgbClr val="4070A0"/>
                </a:solidFill>
                <a:latin typeface="Courier"/>
              </a:rPr>
              <a:t>::</a:t>
            </a:r>
            <a:r>
              <a:rPr>
                <a:solidFill>
                  <a:srgbClr val="06287E"/>
                </a:solidFill>
                <a:latin typeface="Courier"/>
              </a:rPr>
              <a:t>add_p</a:t>
            </a:r>
            <a:r>
              <a:rPr>
                <a:latin typeface="Courier"/>
              </a:rPr>
              <a:t>(</a:t>
            </a:r>
            <a:r>
              <a:rPr>
                <a:solidFill>
                  <a:srgbClr val="7D9029"/>
                </a:solidFill>
                <a:latin typeface="Courier"/>
              </a:rPr>
              <a:t>test =</a:t>
            </a:r>
            <a:r>
              <a:rPr>
                <a:latin typeface="Courier"/>
              </a:rPr>
              <a:t> </a:t>
            </a:r>
            <a:r>
              <a:rPr>
                <a:solidFill>
                  <a:srgbClr val="4070A0"/>
                </a:solidFill>
                <a:latin typeface="Courier"/>
              </a:rPr>
              <a:t>"chisq.test.no.correct"</a:t>
            </a: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a:t>
            </a:r>
            <a:br/>
            <a:r>
              <a:rPr>
                <a:latin typeface="Courier"/>
              </a:rPr>
              <a:t>    </a:t>
            </a:r>
            <a:r>
              <a:rPr>
                <a:solidFill>
                  <a:srgbClr val="7D9029"/>
                </a:solidFill>
                <a:latin typeface="Courier"/>
              </a:rPr>
              <a:t>digits =</a:t>
            </a:r>
            <a:r>
              <a:rPr>
                <a:latin typeface="Courier"/>
              </a:rPr>
              <a:t> </a:t>
            </a:r>
            <a:r>
              <a:rPr>
                <a:solidFill>
                  <a:srgbClr val="40A070"/>
                </a:solidFill>
                <a:latin typeface="Courier"/>
              </a:rPr>
              <a:t>3</a:t>
            </a:r>
            <a:r>
              <a:rPr>
                <a:latin typeface="Courier"/>
              </a:rPr>
              <a:t>))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r>
              <a:rPr>
                <a:solidFill>
                  <a:srgbClr val="7D9029"/>
                </a:solidFill>
                <a:latin typeface="Courier"/>
              </a:rPr>
              <a:t>p.value =</a:t>
            </a:r>
            <a:r>
              <a:rPr>
                <a:latin typeface="Courier"/>
              </a:rPr>
              <a:t> </a:t>
            </a:r>
            <a:r>
              <a:rPr>
                <a:solidFill>
                  <a:srgbClr val="4070A0"/>
                </a:solidFill>
                <a:latin typeface="Courier"/>
              </a:rPr>
              <a:t>"**P-valor**"</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gtsummary</a:t>
            </a:r>
            <a:r>
              <a:rPr>
                <a:solidFill>
                  <a:srgbClr val="4070A0"/>
                </a:solidFill>
                <a:latin typeface="Courier"/>
              </a:rPr>
              <a:t>::</a:t>
            </a:r>
            <a:r>
              <a:rPr>
                <a:solidFill>
                  <a:srgbClr val="06287E"/>
                </a:solidFill>
                <a:latin typeface="Courier"/>
              </a:rPr>
              <a:t>modify_table_styling</a:t>
            </a:r>
            <a:r>
              <a:rPr>
                <a:latin typeface="Courier"/>
              </a:rPr>
              <a:t>(</a:t>
            </a:r>
            <a:r>
              <a:rPr>
                <a:solidFill>
                  <a:srgbClr val="7D9029"/>
                </a:solidFill>
                <a:latin typeface="Courier"/>
              </a:rPr>
              <a:t>rows =</a:t>
            </a:r>
            <a:r>
              <a:rPr>
                <a:latin typeface="Courier"/>
              </a:rPr>
              <a:t> </a:t>
            </a:r>
            <a:r>
              <a:rPr>
                <a:solidFill>
                  <a:srgbClr val="880000"/>
                </a:solidFill>
                <a:latin typeface="Courier"/>
              </a:rPr>
              <a:t>NULL</a:t>
            </a: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a:t>
            </a:r>
            <a:br/>
            <a:r>
              <a:rPr>
                <a:latin typeface="Courier"/>
              </a:rPr>
              <a:t>    response)))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gtsummary</a:t>
            </a:r>
            <a:r>
              <a:rPr>
                <a:solidFill>
                  <a:srgbClr val="4070A0"/>
                </a:solidFill>
                <a:latin typeface="Courier"/>
              </a:rPr>
              <a:t>::</a:t>
            </a:r>
            <a:r>
              <a:rPr>
                <a:solidFill>
                  <a:srgbClr val="06287E"/>
                </a:solidFill>
                <a:latin typeface="Courier"/>
              </a:rPr>
              <a:t>modify_caption</a:t>
            </a:r>
            <a:r>
              <a:rPr>
                <a:latin typeface="Courier"/>
              </a:rPr>
              <a:t>(</a:t>
            </a:r>
            <a:r>
              <a:rPr>
                <a:solidFill>
                  <a:srgbClr val="4070A0"/>
                </a:solidFill>
                <a:latin typeface="Courier"/>
              </a:rPr>
              <a:t>"Teste Qui-quadrado (sem correção de Yates)"</a:t>
            </a:r>
            <a:r>
              <a:rPr>
                <a:latin typeface="Courier"/>
              </a:rPr>
              <a:t>)</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6"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0.530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7"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 exato de Fisher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r>
              <a:rPr>
                <a:latin typeface="Courier"/>
              </a:rPr>
              <a:t> </a:t>
            </a:r>
            <a:r>
              <a:rPr i="1">
                <a:solidFill>
                  <a:srgbClr val="60A0B0"/>
                </a:solidFill>
                <a:latin typeface="Courier"/>
              </a:rPr>
              <a:t># banco de dados tbl_cross &lt;- # banco de dados</a:t>
            </a:r>
            <a:br/>
            <a:r>
              <a:rPr>
                <a:latin typeface="Courier"/>
              </a:rPr>
              <a:t>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gtsummary</a:t>
            </a:r>
            <a:r>
              <a:rPr>
                <a:solidFill>
                  <a:srgbClr val="4070A0"/>
                </a:solidFill>
                <a:latin typeface="Courier"/>
              </a:rPr>
              <a:t>::</a:t>
            </a:r>
            <a:r>
              <a:rPr>
                <a:solidFill>
                  <a:srgbClr val="06287E"/>
                </a:solidFill>
                <a:latin typeface="Courier"/>
              </a:rPr>
              <a:t>tbl_cross</a:t>
            </a:r>
            <a:r>
              <a:rPr>
                <a:latin typeface="Courier"/>
              </a:rPr>
              <a:t>(</a:t>
            </a:r>
            <a:r>
              <a:rPr>
                <a:solidFill>
                  <a:srgbClr val="7D9029"/>
                </a:solidFill>
                <a:latin typeface="Courier"/>
              </a:rPr>
              <a:t>row =</a:t>
            </a:r>
            <a:r>
              <a:rPr>
                <a:latin typeface="Courier"/>
              </a:rPr>
              <a:t> trt, </a:t>
            </a:r>
            <a:r>
              <a:rPr>
                <a:solidFill>
                  <a:srgbClr val="7D9029"/>
                </a:solidFill>
                <a:latin typeface="Courier"/>
              </a:rPr>
              <a:t>col =</a:t>
            </a:r>
            <a:r>
              <a:rPr>
                <a:latin typeface="Courier"/>
              </a:rPr>
              <a:t> response, </a:t>
            </a:r>
            <a:r>
              <a:rPr>
                <a:solidFill>
                  <a:srgbClr val="7D9029"/>
                </a:solidFill>
                <a:latin typeface="Courier"/>
              </a:rPr>
              <a:t>statistic =</a:t>
            </a:r>
            <a:r>
              <a:rPr>
                <a:latin typeface="Courier"/>
              </a:rPr>
              <a:t> </a:t>
            </a:r>
            <a:r>
              <a:rPr>
                <a:solidFill>
                  <a:srgbClr val="4070A0"/>
                </a:solidFill>
                <a:latin typeface="Courier"/>
              </a:rPr>
              <a:t>"{n}"</a:t>
            </a: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gtsummary</a:t>
            </a:r>
            <a:r>
              <a:rPr>
                <a:solidFill>
                  <a:srgbClr val="4070A0"/>
                </a:solidFill>
                <a:latin typeface="Courier"/>
              </a:rPr>
              <a:t>::</a:t>
            </a:r>
            <a:r>
              <a:rPr>
                <a:solidFill>
                  <a:srgbClr val="06287E"/>
                </a:solidFill>
                <a:latin typeface="Courier"/>
              </a:rPr>
              <a:t>add_p</a:t>
            </a:r>
            <a:r>
              <a:rPr>
                <a:latin typeface="Courier"/>
              </a:rPr>
              <a:t>(</a:t>
            </a:r>
            <a:r>
              <a:rPr>
                <a:solidFill>
                  <a:srgbClr val="7D9029"/>
                </a:solidFill>
                <a:latin typeface="Courier"/>
              </a:rPr>
              <a:t>test =</a:t>
            </a:r>
            <a:r>
              <a:rPr>
                <a:latin typeface="Courier"/>
              </a:rPr>
              <a:t> </a:t>
            </a:r>
            <a:r>
              <a:rPr>
                <a:solidFill>
                  <a:srgbClr val="4070A0"/>
                </a:solidFill>
                <a:latin typeface="Courier"/>
              </a:rPr>
              <a:t>"fisher.test"</a:t>
            </a: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r>
              <a:rPr>
                <a:solidFill>
                  <a:srgbClr val="7D9029"/>
                </a:solidFill>
                <a:latin typeface="Courier"/>
              </a:rPr>
              <a:t>p.value =</a:t>
            </a:r>
            <a:r>
              <a:rPr>
                <a:latin typeface="Courier"/>
              </a:rPr>
              <a:t> </a:t>
            </a:r>
            <a:r>
              <a:rPr>
                <a:solidFill>
                  <a:srgbClr val="4070A0"/>
                </a:solidFill>
                <a:latin typeface="Courier"/>
              </a:rPr>
              <a:t>"**P-valor**"</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gtsummary</a:t>
            </a:r>
            <a:r>
              <a:rPr>
                <a:solidFill>
                  <a:srgbClr val="4070A0"/>
                </a:solidFill>
                <a:latin typeface="Courier"/>
              </a:rPr>
              <a:t>::</a:t>
            </a:r>
            <a:r>
              <a:rPr>
                <a:solidFill>
                  <a:srgbClr val="06287E"/>
                </a:solidFill>
                <a:latin typeface="Courier"/>
              </a:rPr>
              <a:t>modify_table_styling</a:t>
            </a:r>
            <a:r>
              <a:rPr>
                <a:latin typeface="Courier"/>
              </a:rPr>
              <a:t>(</a:t>
            </a:r>
            <a:r>
              <a:rPr>
                <a:solidFill>
                  <a:srgbClr val="7D9029"/>
                </a:solidFill>
                <a:latin typeface="Courier"/>
              </a:rPr>
              <a:t>rows =</a:t>
            </a:r>
            <a:r>
              <a:rPr>
                <a:latin typeface="Courier"/>
              </a:rPr>
              <a:t> </a:t>
            </a:r>
            <a:r>
              <a:rPr>
                <a:solidFill>
                  <a:srgbClr val="880000"/>
                </a:solidFill>
                <a:latin typeface="Courier"/>
              </a:rPr>
              <a:t>NULL</a:t>
            </a: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a:t>
            </a:r>
            <a:br/>
            <a:r>
              <a:rPr>
                <a:latin typeface="Courier"/>
              </a:rPr>
              <a:t>    response)))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gtsummary</a:t>
            </a:r>
            <a:r>
              <a:rPr>
                <a:solidFill>
                  <a:srgbClr val="4070A0"/>
                </a:solidFill>
                <a:latin typeface="Courier"/>
              </a:rPr>
              <a:t>::</a:t>
            </a:r>
            <a:r>
              <a:rPr>
                <a:solidFill>
                  <a:srgbClr val="06287E"/>
                </a:solidFill>
                <a:latin typeface="Courier"/>
              </a:rPr>
              <a:t>modify_caption</a:t>
            </a:r>
            <a:r>
              <a:rPr>
                <a:latin typeface="Courier"/>
              </a:rPr>
              <a:t>(</a:t>
            </a:r>
            <a:r>
              <a:rPr>
                <a:solidFill>
                  <a:srgbClr val="4070A0"/>
                </a:solidFill>
                <a:latin typeface="Courier"/>
              </a:rPr>
              <a:t>"Teste exato de Fisher"</a:t>
            </a:r>
            <a:r>
              <a:rPr>
                <a:latin typeface="Courier"/>
              </a:rPr>
              <a:t>)</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0.540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397983">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Fisher's exact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PARTE 4 - Produção Bibliográfica</a:t>
            </a:r>
          </a:p>
        </p:txBody>
      </p:sp>
    </p:spTree>
  </p:cSl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Computação estatística</a:t>
            </a:r>
          </a:p>
        </p:txBody>
      </p:sp>
    </p:spTree>
  </p:cSld>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Por onde começar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a:t>
            </a:r>
          </a:p>
          <a:p>
            <a:pPr lvl="0"/>
            <a:r>
              <a:rPr/>
              <a:t>R é um programa de computador com linguagem computacional direcionada para análise estatística.</a:t>
            </a:r>
            <a:r>
              <a:rPr baseline="30000"/>
              <a:t>149</a:t>
            </a:r>
          </a:p>
          <a:p>
            <a:pPr lvl="0"/>
            <a:r>
              <a:rPr>
                <a:hlinkClick r:id="rId2"/>
              </a:rPr>
              <a:t>R version 4.3.1 (2023-06-16)</a:t>
            </a:r>
            <a:r>
              <a:rPr/>
              <a:t>.</a:t>
            </a:r>
            <a:r>
              <a:rPr baseline="30000"/>
              <a:t>149</a:t>
            </a:r>
          </a:p>
          <a:p>
            <a:pPr lvl="0" indent="0" marL="0">
              <a:buNone/>
            </a:pPr>
          </a:p>
          <a:p>
            <a:pPr lvl="0" indent="0" marL="0">
              <a:spcBef>
                <a:spcPts val="3000"/>
              </a:spcBef>
              <a:buNone/>
            </a:pPr>
            <a:r>
              <a:rPr b="1"/>
              <a:t>O que são scripts?</a:t>
            </a:r>
          </a:p>
          <a:p>
            <a:pPr lvl="0"/>
            <a:r>
              <a:rPr/>
              <a:t>Um script é um arquivo de texto contendo (quase) os mesmos comandos que você digitaria na linha de comando do R. (Quase) refere-se ao fato de que se você estiver usando </a:t>
            </a:r>
            <a:r>
              <a:rPr i="1"/>
              <a:t>sink()</a:t>
            </a:r>
            <a:r>
              <a:rPr/>
              <a:t> para enviar a saída para um arquivo, você terá que incluir alguns comandos em </a:t>
            </a:r>
            <a:r>
              <a:rPr i="1"/>
              <a:t>print()</a:t>
            </a:r>
            <a:r>
              <a:rPr/>
              <a:t> para obter a mesma saída da linha de comando (</a:t>
            </a:r>
            <a:r>
              <a:rPr>
                <a:hlinkClick r:id="rId3"/>
              </a:rPr>
              <a:t>CRAN</a:t>
            </a:r>
            <a:r>
              <a:rPr/>
              <a:t>).</a:t>
            </a:r>
          </a:p>
          <a:p>
            <a:pPr lvl="0" indent="0" marL="0">
              <a:buNone/>
            </a:pPr>
          </a:p>
          <a:p>
            <a:pPr lvl="0" indent="0" marL="0">
              <a:spcBef>
                <a:spcPts val="3000"/>
              </a:spcBef>
              <a:buNone/>
            </a:pPr>
            <a:r>
              <a:rPr b="1"/>
              <a:t>Quais práticas são recomendadas na redação de scripts?</a:t>
            </a:r>
          </a:p>
          <a:p>
            <a:pPr lvl="0"/>
            <a:r>
              <a:rPr/>
              <a:t>Use nomes consistentes para as variáveis.</a:t>
            </a:r>
            <a:r>
              <a:rPr baseline="30000"/>
              <a:t>150</a:t>
            </a:r>
          </a:p>
          <a:p>
            <a:pPr lvl="0"/>
            <a:r>
              <a:rPr/>
              <a:t>Defina os tipos de variáveis adequadamente no banco de dados.</a:t>
            </a:r>
            <a:r>
              <a:rPr baseline="30000"/>
              <a:t>150</a:t>
            </a:r>
          </a:p>
          <a:p>
            <a:pPr lvl="0"/>
            <a:r>
              <a:rPr/>
              <a:t>Defina constantes - isto é, variáveis de valor fixo - ao invés de digitar valores.</a:t>
            </a:r>
            <a:r>
              <a:rPr baseline="30000"/>
              <a:t>150</a:t>
            </a:r>
          </a:p>
          <a:p>
            <a:pPr lvl="0"/>
            <a:r>
              <a:rPr/>
              <a:t>Use e cite os pacotes disponíveis para suas análises.</a:t>
            </a:r>
            <a:r>
              <a:rPr baseline="30000"/>
              <a:t>150</a:t>
            </a:r>
          </a:p>
          <a:p>
            <a:pPr lvl="0"/>
            <a:r>
              <a:rPr/>
              <a:t>Controle as versões do script.</a:t>
            </a:r>
            <a:r>
              <a:rPr baseline="30000"/>
              <a:t>150,151</a:t>
            </a:r>
          </a:p>
          <a:p>
            <a:pPr lvl="0"/>
            <a:r>
              <a:rPr/>
              <a:t>Teste o script antes de sua utilização.</a:t>
            </a:r>
            <a:r>
              <a:rPr baseline="30000"/>
              <a:t>150</a:t>
            </a:r>
          </a:p>
          <a:p>
            <a:pPr lvl="0"/>
            <a:r>
              <a:rPr/>
              <a:t>Conduza revisão por pares do código durante a redação (digitação em dupla).</a:t>
            </a:r>
            <a:r>
              <a:rPr baseline="30000"/>
              <a:t>150</a:t>
            </a:r>
          </a:p>
          <a:p>
            <a:pPr lvl="0" indent="0" marL="0">
              <a:buNone/>
            </a:pPr>
          </a:p>
          <a:p>
            <a:pPr lvl="0" indent="0" marL="0">
              <a:spcBef>
                <a:spcPts val="3000"/>
              </a:spcBef>
              <a:buNone/>
            </a:pPr>
            <a:r>
              <a:rPr b="1"/>
              <a:t>O que pode ser compartilhado?</a:t>
            </a:r>
          </a:p>
          <a:p>
            <a:pPr lvl="0"/>
            <a:r>
              <a:rPr/>
              <a:t>Idealmente, todos os scripts, pacotes/bibliotecas e dados necessários para outros reproduzirem seus dados.</a:t>
            </a:r>
            <a:r>
              <a:rPr baseline="30000"/>
              <a:t>151</a:t>
            </a:r>
          </a:p>
          <a:p>
            <a:pPr lvl="0"/>
            <a:r>
              <a:rPr/>
              <a:t>Minimamente, partes importantes incluindo implementações de novos algoritmos e dados que permitam reproduzir um resultado importante.</a:t>
            </a:r>
            <a:r>
              <a:rPr baseline="30000"/>
              <a:t>151</a:t>
            </a:r>
          </a:p>
          <a:p>
            <a:pPr lvl="0" indent="0" marL="0">
              <a:buNone/>
            </a:pPr>
          </a:p>
          <a:p>
            <a:pPr lvl="0" indent="0" marL="0">
              <a:spcBef>
                <a:spcPts val="3000"/>
              </a:spcBef>
              <a:buNone/>
            </a:pPr>
            <a:r>
              <a:rPr b="1"/>
              <a:t>Como preparar os scripts para compartilhamento?</a:t>
            </a:r>
          </a:p>
          <a:p>
            <a:pPr lvl="0"/>
            <a:r>
              <a:rPr/>
              <a:t>Crie links persistentes para versões do seu script.</a:t>
            </a:r>
            <a:r>
              <a:rPr baseline="30000"/>
              <a:t>151</a:t>
            </a:r>
          </a:p>
          <a:p>
            <a:pPr lvl="0"/>
            <a:r>
              <a:rPr/>
              <a:t>Escolha uma licença apropriada para garantir como outros usarão seus scripts.</a:t>
            </a:r>
            <a:r>
              <a:rPr baseline="30000"/>
              <a:t>151</a:t>
            </a:r>
          </a:p>
          <a:p>
            <a:pPr lvl="0"/>
            <a:r>
              <a:rPr/>
              <a:t>Providencie a documentação sobre seu script (ex.: arquivos </a:t>
            </a:r>
            <a:r>
              <a:rPr i="1"/>
              <a:t>README</a:t>
            </a:r>
            <a:r>
              <a:rPr/>
              <a:t>).</a:t>
            </a:r>
            <a:r>
              <a:rPr baseline="30000"/>
              <a:t>151</a:t>
            </a:r>
          </a:p>
          <a:p>
            <a:pPr lvl="0"/>
            <a:r>
              <a:rPr/>
              <a:t>Compartilhar todos os pacotes relacionados à sua análise.</a:t>
            </a:r>
            <a:r>
              <a:rPr baseline="30000"/>
              <a:t>152</a:t>
            </a:r>
          </a:p>
          <a:p>
            <a:pPr lvl="0" indent="0" marL="0">
              <a:buNone/>
            </a:pPr>
          </a:p>
          <a:p>
            <a:pPr lvl="0" indent="0" marL="0">
              <a:buNone/>
            </a:pPr>
            <a:r>
              <a:rPr/>
              <a:t>O pacote </a:t>
            </a:r>
            <a:r>
              <a:rPr i="1"/>
              <a:t>formatR</a:t>
            </a:r>
            <a:r>
              <a:rPr baseline="30000"/>
              <a:t>153</a:t>
            </a:r>
            <a:r>
              <a:rPr/>
              <a:t> fornece a função </a:t>
            </a:r>
            <a:r>
              <a:rPr i="1">
                <a:hlinkClick r:id="rId4"/>
              </a:rPr>
              <a:t>tidy_source</a:t>
            </a:r>
            <a:r>
              <a:rPr/>
              <a:t> para formatar um R script.</a:t>
            </a:r>
          </a:p>
          <a:p>
            <a:pPr lvl="0" indent="0" marL="0">
              <a:buNone/>
            </a:pPr>
          </a:p>
          <a:p>
            <a:pPr lvl="0" indent="0" marL="0">
              <a:spcBef>
                <a:spcPts val="3000"/>
              </a:spcBef>
              <a:buNone/>
            </a:pPr>
            <a:r>
              <a:rPr b="1"/>
              <a:t>Que programas de computador gratuitos podem ser usados para análise estatística com R?</a:t>
            </a:r>
          </a:p>
          <a:p>
            <a:pPr lvl="0"/>
            <a:r>
              <a:rPr>
                <a:hlinkClick r:id="rId5"/>
              </a:rPr>
              <a:t>RStudio</a:t>
            </a:r>
            <a:r>
              <a:rPr/>
              <a:t>.</a:t>
            </a:r>
          </a:p>
          <a:p>
            <a:pPr lvl="0"/>
            <a:r>
              <a:rPr>
                <a:hlinkClick r:id="rId6"/>
              </a:rPr>
              <a:t>JASP</a:t>
            </a:r>
            <a:r>
              <a:rPr/>
              <a:t>.</a:t>
            </a:r>
            <a:r>
              <a:rPr baseline="30000"/>
              <a:t>154</a:t>
            </a:r>
          </a:p>
          <a:p>
            <a:pPr lvl="0"/>
            <a:r>
              <a:rPr>
                <a:hlinkClick r:id="rId7"/>
              </a:rPr>
              <a:t>jamovi</a:t>
            </a:r>
            <a:r>
              <a:rPr/>
              <a:t>.</a:t>
            </a:r>
            <a:r>
              <a:rPr baseline="30000"/>
              <a:t>155</a:t>
            </a:r>
          </a:p>
          <a:p>
            <a:pPr lvl="0" indent="0" marL="0">
              <a:buNone/>
            </a:pPr>
          </a:p>
        </p:txBody>
      </p:sp>
    </p:spTree>
  </p:cSld>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Manuscritos reprodutíveis</a:t>
            </a:r>
          </a:p>
        </p:txBody>
      </p:sp>
    </p:spTree>
  </p:cSld>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Manuscritos reprodutíveis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manuscritos reprodutíveis?</a:t>
            </a:r>
          </a:p>
          <a:p>
            <a:pPr lvl="0"/>
            <a:r>
              <a:rPr/>
              <a:t>.</a:t>
            </a:r>
            <a:r>
              <a:rPr baseline="30000"/>
              <a:t>156</a:t>
            </a:r>
          </a:p>
          <a:p>
            <a:pPr lvl="0" indent="0" marL="0">
              <a:buNone/>
            </a:pPr>
          </a:p>
        </p:txBody>
      </p:sp>
    </p:spTree>
  </p:cSld>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Redação estatística</a:t>
            </a:r>
          </a:p>
        </p:txBody>
      </p:sp>
    </p:spTree>
  </p:cSld>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Plano de anális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plano de análise estatística?</a:t>
            </a:r>
          </a:p>
          <a:p>
            <a:pPr lvl="0"/>
            <a:r>
              <a:rPr/>
              <a:t>.[REF]</a:t>
            </a:r>
          </a:p>
          <a:p>
            <a:pPr lvl="0" indent="0" marL="0">
              <a:buNone/>
            </a:pP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Espaços amostrais e eventos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amostral?</a:t>
            </a:r>
          </a:p>
          <a:p>
            <a:pPr lvl="0"/>
            <a:r>
              <a:rPr/>
              <a:t>.[REF]</a:t>
            </a:r>
          </a:p>
          <a:p>
            <a:pPr lvl="0" indent="0" marL="0">
              <a:buNone/>
            </a:pPr>
          </a:p>
          <a:p>
            <a:pPr lvl="0" indent="0" marL="0">
              <a:spcBef>
                <a:spcPts val="3000"/>
              </a:spcBef>
              <a:buNone/>
            </a:pPr>
            <a:r>
              <a:rPr b="1"/>
              <a:t>O que é evento?</a:t>
            </a:r>
          </a:p>
          <a:p>
            <a:pPr lvl="0"/>
            <a:r>
              <a:rPr/>
              <a:t>.[REF]</a:t>
            </a:r>
          </a:p>
          <a:p>
            <a:pPr lvl="0" indent="0" marL="0">
              <a:buNone/>
            </a:pPr>
          </a:p>
          <a:p>
            <a:pPr lvl="0" indent="0" marL="0">
              <a:spcBef>
                <a:spcPts val="3000"/>
              </a:spcBef>
              <a:buNone/>
            </a:pPr>
            <a:r>
              <a:rPr b="1"/>
              <a:t>O que é espaço de eventos?</a:t>
            </a:r>
          </a:p>
          <a:p>
            <a:pPr lvl="0"/>
            <a:r>
              <a:rPr/>
              <a:t>.[REF]</a:t>
            </a:r>
          </a:p>
          <a:p>
            <a:pPr lvl="0" indent="0" marL="0">
              <a:buNone/>
            </a:pPr>
          </a:p>
        </p:txBody>
      </p:sp>
    </p:spTree>
  </p:cSld>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diretrizes?</a:t>
            </a:r>
          </a:p>
          <a:p>
            <a:pPr lvl="0"/>
            <a:r>
              <a:rPr/>
              <a:t>.[REF]</a:t>
            </a:r>
          </a:p>
          <a:p>
            <a:pPr lvl="0" indent="0" marL="0">
              <a:buNone/>
            </a:pPr>
          </a:p>
          <a:p>
            <a:pPr lvl="0" indent="0" marL="0">
              <a:spcBef>
                <a:spcPts val="3000"/>
              </a:spcBef>
              <a:buNone/>
            </a:pPr>
            <a:r>
              <a:rPr b="1"/>
              <a:t>Quais diretrizes estão disponíveis?</a:t>
            </a:r>
          </a:p>
          <a:p>
            <a:pPr lvl="0"/>
            <a:r>
              <a:rPr i="1"/>
              <a:t>Review of guidance papers on regression modeling in statistical series of medical journals</a:t>
            </a:r>
            <a:r>
              <a:rPr/>
              <a:t>.</a:t>
            </a:r>
            <a:r>
              <a:rPr baseline="30000"/>
              <a:t>157</a:t>
            </a:r>
          </a:p>
          <a:p>
            <a:pPr lvl="0"/>
            <a:r>
              <a:rPr i="1"/>
              <a:t>Principles and recommendations for incorporating estimands into clinical study protocol templates</a:t>
            </a:r>
            <a:r>
              <a:rPr/>
              <a:t>.</a:t>
            </a:r>
            <a:r>
              <a:rPr baseline="30000"/>
              <a:t>158</a:t>
            </a:r>
          </a:p>
          <a:p>
            <a:pPr lvl="0"/>
            <a:r>
              <a:rPr i="1"/>
              <a:t>How to write statistical analysis section in medical research</a:t>
            </a:r>
            <a:r>
              <a:rPr/>
              <a:t>.</a:t>
            </a:r>
            <a:r>
              <a:rPr baseline="30000"/>
              <a:t>107</a:t>
            </a:r>
          </a:p>
          <a:p>
            <a:pPr lvl="0"/>
            <a:r>
              <a:rPr i="1"/>
              <a:t>Recommendations for Statistical Reporting in Cardiovascular Medicine: A Special Report From the American Heart Association</a:t>
            </a:r>
            <a:r>
              <a:rPr/>
              <a:t>.</a:t>
            </a:r>
            <a:r>
              <a:rPr baseline="30000"/>
              <a:t>159</a:t>
            </a:r>
          </a:p>
          <a:p>
            <a:pPr lvl="0"/>
            <a:r>
              <a:rPr i="1"/>
              <a:t>Framework for the treatment and reporting of missing data in observational studies: The Treatment And Reporting of Missing data in Observational Studies framework</a:t>
            </a:r>
            <a:r>
              <a:rPr/>
              <a:t>.</a:t>
            </a:r>
            <a:r>
              <a:rPr baseline="30000"/>
              <a:t>160</a:t>
            </a:r>
          </a:p>
          <a:p>
            <a:pPr lvl="0"/>
            <a:r>
              <a:rPr i="1"/>
              <a:t>Guidelines for reporting of figures and tables for clinical research in urology</a:t>
            </a:r>
            <a:r>
              <a:rPr/>
              <a:t>.</a:t>
            </a:r>
            <a:r>
              <a:rPr baseline="30000"/>
              <a:t>161</a:t>
            </a:r>
          </a:p>
          <a:p>
            <a:pPr lvl="0"/>
            <a:r>
              <a:rPr i="1"/>
              <a:t>Who is in this study, anyway? Guidelines for a useful Table 1</a:t>
            </a:r>
            <a:r>
              <a:rPr/>
              <a:t>.</a:t>
            </a:r>
            <a:r>
              <a:rPr baseline="30000"/>
              <a:t>118</a:t>
            </a:r>
          </a:p>
          <a:p>
            <a:pPr lvl="0"/>
            <a:r>
              <a:rPr i="1"/>
              <a:t>Guidelines for Reporting of Statistics for Clinical Research in Urology</a:t>
            </a:r>
            <a:r>
              <a:rPr/>
              <a:t>.</a:t>
            </a:r>
            <a:r>
              <a:rPr baseline="30000"/>
              <a:t>162</a:t>
            </a:r>
          </a:p>
          <a:p>
            <a:pPr lvl="0"/>
            <a:r>
              <a:rPr i="1"/>
              <a:t>Reveal, Don’t Conceal: Transforming Data Visualization to Improve Transparency</a:t>
            </a:r>
            <a:r>
              <a:rPr/>
              <a:t>.</a:t>
            </a:r>
            <a:r>
              <a:rPr baseline="30000"/>
              <a:t>128</a:t>
            </a:r>
          </a:p>
          <a:p>
            <a:pPr lvl="0"/>
            <a:r>
              <a:rPr i="1"/>
              <a:t>Guidelines for the Content of Statistical Analysis Plans in Clinical Trials</a:t>
            </a:r>
            <a:r>
              <a:rPr/>
              <a:t>.</a:t>
            </a:r>
            <a:r>
              <a:rPr baseline="30000"/>
              <a:t>163</a:t>
            </a:r>
          </a:p>
          <a:p>
            <a:pPr lvl="0"/>
            <a:r>
              <a:rPr i="1"/>
              <a:t>Basic statistical reporting for articles published in Biomedical Journals: The ‘’Statistical Analyses and Methods in the Published Literature’’ or the SAMPL Guidelines</a:t>
            </a:r>
            <a:r>
              <a:rPr/>
              <a:t>.</a:t>
            </a:r>
            <a:r>
              <a:rPr baseline="30000"/>
              <a:t>164</a:t>
            </a:r>
          </a:p>
          <a:p>
            <a:pPr lvl="0"/>
            <a:r>
              <a:rPr i="1"/>
              <a:t>Beyond Bar and Line Graphs: Time for a New Data Presentation Paradigm</a:t>
            </a:r>
            <a:r>
              <a:rPr/>
              <a:t>.</a:t>
            </a:r>
            <a:r>
              <a:rPr baseline="30000"/>
              <a:t>165</a:t>
            </a:r>
          </a:p>
          <a:p>
            <a:pPr lvl="0"/>
            <a:r>
              <a:rPr i="1"/>
              <a:t>STRengthening analytical thinking for observational studies: the STRATOS initiative</a:t>
            </a:r>
            <a:r>
              <a:rPr/>
              <a:t>.</a:t>
            </a:r>
            <a:r>
              <a:rPr baseline="30000"/>
              <a:t>166</a:t>
            </a:r>
          </a:p>
          <a:p>
            <a:pPr lvl="0"/>
            <a:r>
              <a:rPr i="1"/>
              <a:t>Research methods and reporting</a:t>
            </a:r>
            <a:r>
              <a:rPr/>
              <a:t>.</a:t>
            </a:r>
            <a:r>
              <a:rPr baseline="30000"/>
              <a:t>167</a:t>
            </a:r>
          </a:p>
          <a:p>
            <a:pPr lvl="0"/>
            <a:r>
              <a:rPr i="1"/>
              <a:t>How to ensure your paper is rejected by the statistical reviewer</a:t>
            </a:r>
            <a:r>
              <a:rPr/>
              <a:t>.</a:t>
            </a:r>
            <a:r>
              <a:rPr baseline="30000"/>
              <a:t>168</a:t>
            </a:r>
          </a:p>
          <a:p>
            <a:pPr lvl="0" indent="0" marL="0">
              <a:buNone/>
            </a:pPr>
          </a:p>
        </p:txBody>
      </p:sp>
    </p:spTree>
  </p:cSld>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Checklists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checklists?</a:t>
            </a:r>
          </a:p>
          <a:p>
            <a:pPr lvl="0"/>
            <a:r>
              <a:rPr/>
              <a:t>Checklists têm sido recomendados para melhorar o relato das análises realizadas, aumentar a transparência do estudo e reprodutibilidade dos achados.</a:t>
            </a:r>
            <a:r>
              <a:rPr baseline="30000"/>
              <a:t>169</a:t>
            </a:r>
          </a:p>
          <a:p>
            <a:pPr lvl="0"/>
            <a:r>
              <a:rPr/>
              <a:t>Trabalhos acadêmicos que relatam análises de dados devem ser passar por revisão por pares que inclua apreciação da análise estatística, e sua adequação ao delineamento do estudo e instrumentos utilizados.</a:t>
            </a:r>
            <a:r>
              <a:rPr baseline="30000"/>
              <a:t>170</a:t>
            </a:r>
          </a:p>
          <a:p>
            <a:pPr lvl="0"/>
            <a:r>
              <a:rPr/>
              <a:t>Checklists não são suficientes para garantir a qualidade técnica da pesquisa, mas podem contribuir para a revisão por pares.</a:t>
            </a:r>
            <a:r>
              <a:rPr baseline="30000"/>
              <a:t>170</a:t>
            </a:r>
          </a:p>
          <a:p>
            <a:pPr lvl="0" indent="0" marL="0">
              <a:buNone/>
            </a:pPr>
          </a:p>
          <a:p>
            <a:pPr lvl="0" indent="0" marL="0">
              <a:spcBef>
                <a:spcPts val="3000"/>
              </a:spcBef>
              <a:buNone/>
            </a:pPr>
            <a:r>
              <a:rPr b="1"/>
              <a:t>Quais checklists estão disponíveis?</a:t>
            </a:r>
          </a:p>
          <a:p>
            <a:pPr lvl="0"/>
            <a:r>
              <a:rPr i="1"/>
              <a:t>A CHecklist for statistical Assessment of Medical Papers (the CHAMP statement): explanation and elaboration</a:t>
            </a:r>
            <a:r>
              <a:rPr/>
              <a:t>.</a:t>
            </a:r>
            <a:r>
              <a:rPr baseline="30000"/>
              <a:t>171</a:t>
            </a:r>
          </a:p>
          <a:p>
            <a:pPr lvl="0"/>
            <a:r>
              <a:rPr i="1"/>
              <a:t>Checklist for clinical applicability of subgroup analysis</a:t>
            </a:r>
            <a:r>
              <a:rPr/>
              <a:t>.</a:t>
            </a:r>
            <a:r>
              <a:rPr baseline="30000"/>
              <a:t>172</a:t>
            </a:r>
          </a:p>
          <a:p>
            <a:pPr lvl="0"/>
            <a:r>
              <a:rPr i="1"/>
              <a:t>Evidence‐based statistical analysis and methods in biomedical research (SAMBR) checklists according to design features</a:t>
            </a:r>
            <a:r>
              <a:rPr/>
              <a:t>.</a:t>
            </a:r>
            <a:r>
              <a:rPr baseline="30000"/>
              <a:t>106</a:t>
            </a:r>
          </a:p>
          <a:p>
            <a:pPr lvl="0" indent="0" marL="0">
              <a:buNone/>
            </a:pPr>
          </a:p>
        </p:txBody>
      </p:sp>
    </p:spTree>
  </p:cSld>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BIBLIOGRAFIA</a:t>
            </a:r>
          </a:p>
        </p:txBody>
      </p:sp>
    </p:spTree>
  </p:cSld>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Fontes externas</a:t>
            </a:r>
          </a:p>
        </p:txBody>
      </p:sp>
    </p:spTree>
  </p:cSld>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Heart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Reporting Recommendations - AHA/ASA journals</a:t>
            </a:r>
          </a:p>
          <a:p>
            <a:pPr lvl="0" indent="0" marL="0">
              <a:buNone/>
            </a:pPr>
          </a:p>
        </p:txBody>
      </p:sp>
    </p:spTree>
  </p:cSld>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Physiological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a:t>
            </a:r>
          </a:p>
          <a:p>
            <a:pPr lvl="0"/>
            <a:r>
              <a:rPr i="1">
                <a:hlinkClick r:id="rId3"/>
              </a:rPr>
              <a:t>Exploration in Statistics</a:t>
            </a:r>
          </a:p>
          <a:p>
            <a:pPr lvl="0"/>
            <a:r>
              <a:rPr i="1">
                <a:hlinkClick r:id="rId4"/>
              </a:rPr>
              <a:t>General Statistics</a:t>
            </a:r>
          </a:p>
          <a:p>
            <a:pPr lvl="0"/>
            <a:r>
              <a:rPr i="1">
                <a:hlinkClick r:id="rId5"/>
              </a:rPr>
              <a:t>Reporting Statistics</a:t>
            </a:r>
          </a:p>
          <a:p>
            <a:pPr lvl="0" indent="0" marL="0">
              <a:buNone/>
            </a:pPr>
          </a:p>
        </p:txBody>
      </p:sp>
    </p:spTree>
  </p:cSld>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Statistical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Inference in the 21st Century: A World Beyond p &lt; 0.05 - The American Statistical Association</a:t>
            </a:r>
          </a:p>
          <a:p>
            <a:pPr lvl="0" indent="0" marL="0">
              <a:buNone/>
            </a:pPr>
          </a:p>
        </p:txBody>
      </p:sp>
    </p:spTree>
  </p:cSld>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British Medicine Journal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 Latest from The BMJ</a:t>
            </a:r>
          </a:p>
          <a:p>
            <a:pPr lvl="0"/>
            <a:r>
              <a:rPr i="1">
                <a:hlinkClick r:id="rId3"/>
              </a:rPr>
              <a:t>Statistics notes - Latest from The BMJ</a:t>
            </a:r>
          </a:p>
          <a:p>
            <a:pPr lvl="0"/>
            <a:r>
              <a:rPr i="1">
                <a:hlinkClick r:id="rId4"/>
              </a:rPr>
              <a:t>Statistics and research methods - Latest from The BMJ</a:t>
            </a:r>
          </a:p>
          <a:p>
            <a:pPr lvl="0"/>
            <a:r>
              <a:rPr i="1">
                <a:hlinkClick r:id="rId5"/>
              </a:rPr>
              <a:t>Statistics at Square One</a:t>
            </a:r>
          </a:p>
          <a:p>
            <a:pPr lvl="0"/>
            <a:r>
              <a:rPr i="1">
                <a:hlinkClick r:id="rId6"/>
              </a:rPr>
              <a:t>Research methods &amp; reporting</a:t>
            </a:r>
          </a:p>
          <a:p>
            <a:pPr lvl="0" indent="0" marL="0">
              <a:buNone/>
            </a:pPr>
          </a:p>
        </p:txBody>
      </p:sp>
    </p:spTree>
  </p:cSld>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Enhancing the QUality And Transparency Of health Research Network</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t>Enhancing the Quality and Transparency of health research</a:t>
            </a:r>
            <a:r>
              <a:rPr/>
              <a:t> </a:t>
            </a:r>
            <a:r>
              <a:rPr>
                <a:hlinkClick r:id="rId2"/>
              </a:rPr>
              <a:t>EQUATOR Network</a:t>
            </a:r>
            <a:r>
              <a:rPr/>
              <a:t>.</a:t>
            </a:r>
            <a:r>
              <a:rPr baseline="30000"/>
              <a:t>173</a:t>
            </a:r>
          </a:p>
          <a:p>
            <a:pPr lvl="0" indent="0" marL="0">
              <a:buNone/>
            </a:pPr>
          </a:p>
        </p:txBody>
      </p:sp>
    </p:spTree>
  </p:cSld>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Journal of the Amercan Medical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JAMA Guide to Statistics and Methods - JAMA</a:t>
            </a:r>
          </a:p>
          <a:p>
            <a:pPr lvl="0" indent="0" marL="0">
              <a:buNone/>
            </a:pP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Probabilidade condicional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 condicional?</a:t>
            </a:r>
          </a:p>
          <a:p>
            <a:pPr lvl="0"/>
            <a:r>
              <a:rPr/>
              <a:t>.[REF]</a:t>
            </a:r>
          </a:p>
          <a:p>
            <a:pPr lvl="0" indent="0" marL="0">
              <a:buNone/>
            </a:pPr>
          </a:p>
        </p:txBody>
      </p:sp>
    </p:spTree>
  </p:cSld>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Nature Publishing Group</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for Biologists - Nature Publising Group</a:t>
            </a:r>
          </a:p>
          <a:p>
            <a:pPr lvl="0" indent="0" marL="0">
              <a:buNone/>
            </a:pPr>
          </a:p>
        </p:txBody>
      </p:sp>
    </p:spTree>
  </p:cSld>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Royal Statistical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Best Practices for Data Visualisation - Royal Statistical Society</a:t>
            </a:r>
          </a:p>
          <a:p>
            <a:pPr lvl="0" indent="0" marL="0">
              <a:buNone/>
            </a:pPr>
          </a:p>
        </p:txBody>
      </p:sp>
    </p:spTree>
  </p:cSld>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Wiley Online Library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Tutorials in Biostatistics Papers - Wiley Online Library</a:t>
            </a:r>
          </a:p>
          <a:p>
            <a:pPr lvl="0" indent="0" marL="0">
              <a:buNone/>
            </a:pPr>
          </a:p>
        </p:txBody>
      </p:sp>
    </p:spTree>
  </p:cSld>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Referências</a:t>
            </a:r>
          </a:p>
        </p:txBody>
      </p:sp>
    </p:spTree>
  </p:cSld>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1. Abelson RP. A variance explanation paradox: When a little is a lot. </a:t>
            </a:r>
            <a:r>
              <a:rPr i="1"/>
              <a:t>Psychological Bulletin</a:t>
            </a:r>
            <a:r>
              <a:rPr/>
              <a:t>. 1985;97(1):129-133. doi:</a:t>
            </a:r>
            <a:r>
              <a:rPr>
                <a:hlinkClick r:id="rId2"/>
              </a:rPr>
              <a:t>10.1037/0033-2909.97.1.129</a:t>
            </a:r>
          </a:p>
          <a:p>
            <a:pPr lvl="0" indent="0" marL="0">
              <a:buNone/>
            </a:pPr>
            <a:r>
              <a:rPr/>
              <a:t>2. Berkson J. Limitations of the application of fourfold table analysis to hospital data. </a:t>
            </a:r>
            <a:r>
              <a:rPr i="1"/>
              <a:t>Biometrics Bulletin</a:t>
            </a:r>
            <a:r>
              <a:rPr/>
              <a:t>. 1946;2(3):47. doi:</a:t>
            </a:r>
            <a:r>
              <a:rPr>
                <a:hlinkClick r:id="rId3"/>
              </a:rPr>
              <a:t>10.2307/3002000</a:t>
            </a:r>
          </a:p>
          <a:p>
            <a:pPr lvl="0" indent="0" marL="0">
              <a:buNone/>
            </a:pPr>
            <a:r>
              <a:rPr/>
              <a:t>3. Ellsberg D. Risk, ambiguity, and the savage axioms. </a:t>
            </a:r>
            <a:r>
              <a:rPr i="1"/>
              <a:t>The Quarterly Journal of Economics</a:t>
            </a:r>
            <a:r>
              <a:rPr/>
              <a:t>. 1961;75(4):643. doi:</a:t>
            </a:r>
            <a:r>
              <a:rPr>
                <a:hlinkClick r:id="rId4"/>
              </a:rPr>
              <a:t>10.2307/1884324</a:t>
            </a:r>
          </a:p>
          <a:p>
            <a:pPr lvl="0" indent="0" marL="0">
              <a:buNone/>
            </a:pPr>
            <a:r>
              <a:rPr/>
              <a:t>4. Freedman DA, Freedman DA. A Note on Screening Regression Equations. </a:t>
            </a:r>
            <a:r>
              <a:rPr i="1"/>
              <a:t>The American Statistician</a:t>
            </a:r>
            <a:r>
              <a:rPr/>
              <a:t>. 1983;37(2):152-155. doi:</a:t>
            </a:r>
            <a:r>
              <a:rPr>
                <a:hlinkClick r:id="rId5"/>
              </a:rPr>
              <a:t>10.1080/00031305.1983.10482729</a:t>
            </a:r>
          </a:p>
          <a:p>
            <a:pPr lvl="0" indent="0" marL="0">
              <a:buNone/>
            </a:pPr>
            <a:r>
              <a:rPr/>
              <a:t>5. Freedman LS, Pee D. Return to a note on screening regression equations. </a:t>
            </a:r>
            <a:r>
              <a:rPr i="1"/>
              <a:t>The American Statistician</a:t>
            </a:r>
            <a:r>
              <a:rPr/>
              <a:t>. 1989;43(4):279. doi:</a:t>
            </a:r>
            <a:r>
              <a:rPr>
                <a:hlinkClick r:id="rId6"/>
              </a:rPr>
              <a:t>10.2307/2685389</a:t>
            </a:r>
          </a:p>
          <a:p>
            <a:pPr lvl="0" indent="0" marL="0">
              <a:buNone/>
            </a:pPr>
            <a:r>
              <a:rPr/>
              <a:t>6. Hand DJ. On Comparing Two Treatments. </a:t>
            </a:r>
            <a:r>
              <a:rPr i="1"/>
              <a:t>The American Statistician</a:t>
            </a:r>
            <a:r>
              <a:rPr/>
              <a:t>. 1992;46(3):190-192. doi:</a:t>
            </a:r>
            <a:r>
              <a:rPr>
                <a:hlinkClick r:id="rId7"/>
              </a:rPr>
              <a:t>10.1080/00031305.1992.10475881</a:t>
            </a:r>
          </a:p>
          <a:p>
            <a:pPr lvl="0" indent="0" marL="0">
              <a:buNone/>
            </a:pPr>
            <a:r>
              <a:rPr/>
              <a:t>7. LINDLEY DV. A STATISTICAL PARADOX. </a:t>
            </a:r>
            <a:r>
              <a:rPr i="1"/>
              <a:t>Biometrika</a:t>
            </a:r>
            <a:r>
              <a:rPr/>
              <a:t>. 1957;44(1-2):187-192. doi:</a:t>
            </a:r>
            <a:r>
              <a:rPr>
                <a:hlinkClick r:id="rId8"/>
              </a:rPr>
              <a:t>10.1093/biomet/44.1-2.187</a:t>
            </a:r>
          </a:p>
          <a:p>
            <a:pPr lvl="0" indent="0" marL="0">
              <a:buNone/>
            </a:pPr>
            <a:r>
              <a:rPr/>
              <a:t>8. Lord FM. A paradox in the interpretation of group comparisons. </a:t>
            </a:r>
            <a:r>
              <a:rPr i="1"/>
              <a:t>Psychological Bulletin</a:t>
            </a:r>
            <a:r>
              <a:rPr/>
              <a:t>. 1967;68(5):304-305. doi:</a:t>
            </a:r>
            <a:r>
              <a:rPr>
                <a:hlinkClick r:id="rId9"/>
              </a:rPr>
              <a:t>10.1037/h0025105</a:t>
            </a:r>
          </a:p>
          <a:p>
            <a:pPr lvl="0" indent="0" marL="0">
              <a:buNone/>
            </a:pPr>
            <a:r>
              <a:rPr/>
              <a:t>9. Lord FM. Statistical adjustments when comparing preexisting groups. </a:t>
            </a:r>
            <a:r>
              <a:rPr i="1"/>
              <a:t>Psychological Bulletin</a:t>
            </a:r>
            <a:r>
              <a:rPr/>
              <a:t>. 1969;72(5):336-337. doi:</a:t>
            </a:r>
            <a:r>
              <a:rPr>
                <a:hlinkClick r:id="rId10"/>
              </a:rPr>
              <a:t>10.1037/h0028108</a:t>
            </a:r>
          </a:p>
          <a:p>
            <a:pPr lvl="0" indent="0" marL="0">
              <a:buNone/>
            </a:pPr>
            <a:r>
              <a:rPr/>
              <a:t>10. Simpson EH. The Interpretation of Interaction in Contingency Tables. </a:t>
            </a:r>
            <a:r>
              <a:rPr i="1"/>
              <a:t>Journal of the Royal Statistical Society: Series B (Methodological)</a:t>
            </a:r>
            <a:r>
              <a:rPr/>
              <a:t>. 1951;13(2):238-241. doi:</a:t>
            </a:r>
            <a:r>
              <a:rPr>
                <a:hlinkClick r:id="rId11"/>
              </a:rPr>
              <a:t>10.1111/j.2517-6161.1951.tb00088.x</a:t>
            </a:r>
          </a:p>
          <a:p>
            <a:pPr lvl="0" indent="0" marL="0">
              <a:buNone/>
            </a:pPr>
            <a:r>
              <a:rPr/>
              <a:t>11. Blyth CR. On Simpson’s Paradox and the Sure-Thing Principle. </a:t>
            </a:r>
            <a:r>
              <a:rPr i="1"/>
              <a:t>Journal of the American Statistical Association</a:t>
            </a:r>
            <a:r>
              <a:rPr/>
              <a:t>. 1972;67(338):364-366. doi:</a:t>
            </a:r>
            <a:r>
              <a:rPr>
                <a:hlinkClick r:id="rId12"/>
              </a:rPr>
              <a:t>10.1080/01621459.1972.10482387</a:t>
            </a:r>
          </a:p>
          <a:p>
            <a:pPr lvl="0" indent="0" marL="0">
              <a:buNone/>
            </a:pPr>
            <a:r>
              <a:rPr/>
              <a:t>12. Stein C. INADMISSIBILITY OF THE USUAL ESTIMATOR FOR THE MEAN OF a MULTIVARIATE NORMAL DISTRIBUTION. In: University of California Press; 1956:197-206. doi:</a:t>
            </a:r>
            <a:r>
              <a:rPr>
                <a:hlinkClick r:id="rId13"/>
              </a:rPr>
              <a:t>10.1525/9780520313880-018</a:t>
            </a:r>
          </a:p>
          <a:p>
            <a:pPr lvl="0" indent="0" marL="0">
              <a:buNone/>
            </a:pPr>
            <a:r>
              <a:rPr/>
              <a:t>13. De S, Sen A. The generalised Gamow-Stern problem. </a:t>
            </a:r>
            <a:r>
              <a:rPr i="1"/>
              <a:t>The Mathematical Gazette</a:t>
            </a:r>
            <a:r>
              <a:rPr/>
              <a:t>. 1996;80(488):345-348. doi:</a:t>
            </a:r>
            <a:r>
              <a:rPr>
                <a:hlinkClick r:id="rId14"/>
              </a:rPr>
              <a:t>10.2307/3619568</a:t>
            </a:r>
          </a:p>
          <a:p>
            <a:pPr lvl="0" indent="0" marL="0">
              <a:buNone/>
            </a:pPr>
            <a:r>
              <a:rPr/>
              <a:t>14. Feld SL. Why Your Friends Have More Friends Than You Do. </a:t>
            </a:r>
            <a:r>
              <a:rPr i="1"/>
              <a:t>American Journal of Sociology</a:t>
            </a:r>
            <a:r>
              <a:rPr/>
              <a:t>. 1991;96(6):1464-1477. doi:</a:t>
            </a:r>
            <a:r>
              <a:rPr>
                <a:hlinkClick r:id="rId15"/>
              </a:rPr>
              <a:t>10.1086/229693</a:t>
            </a:r>
          </a:p>
          <a:p>
            <a:pPr lvl="0" indent="0" marL="0">
              <a:buNone/>
            </a:pPr>
            <a:r>
              <a:rPr/>
              <a:t>15. Altman DG, Bland JM. Statistics Notes: Units of analysis. </a:t>
            </a:r>
            <a:r>
              <a:rPr i="1"/>
              <a:t>BMJ</a:t>
            </a:r>
            <a:r>
              <a:rPr/>
              <a:t>. 1997;314(7098):1874-1874. doi:</a:t>
            </a:r>
            <a:r>
              <a:rPr>
                <a:hlinkClick r:id="rId16"/>
              </a:rPr>
              <a:t>10.1136/bmj.314.7098.1874</a:t>
            </a:r>
          </a:p>
          <a:p>
            <a:pPr lvl="0" indent="0" marL="0">
              <a:buNone/>
            </a:pPr>
            <a:r>
              <a:rPr/>
              <a:t>16. Matthews JN, Altman DG, Campbell MJ, Royston P. Analysis of serial measurements in medical research. </a:t>
            </a:r>
            <a:r>
              <a:rPr i="1"/>
              <a:t>BMJ</a:t>
            </a:r>
            <a:r>
              <a:rPr/>
              <a:t>. 1990;300(6719):230-235. doi:</a:t>
            </a:r>
            <a:r>
              <a:rPr>
                <a:hlinkClick r:id="rId17"/>
              </a:rPr>
              <a:t>10.1136/bmj.300.6719.230</a:t>
            </a:r>
          </a:p>
          <a:p>
            <a:pPr lvl="0" indent="0" marL="0">
              <a:buNone/>
            </a:pPr>
            <a:r>
              <a:rPr/>
              <a:t>17. R Core Team. R: A language and environment for statistical computing. 2023. </a:t>
            </a:r>
            <a:r>
              <a:rPr>
                <a:hlinkClick r:id="rId18"/>
              </a:rPr>
              <a:t>https://www.R-project.org/.</a:t>
            </a:r>
          </a:p>
          <a:p>
            <a:pPr lvl="0" indent="0" marL="0">
              <a:buNone/>
            </a:pPr>
            <a:r>
              <a:rPr/>
              <a:t>18. Olson K. What Are Data? </a:t>
            </a:r>
            <a:r>
              <a:rPr i="1"/>
              <a:t>Qualitative Health Research</a:t>
            </a:r>
            <a:r>
              <a:rPr/>
              <a:t>. 2021;31(9):1567-1569. doi:</a:t>
            </a:r>
            <a:r>
              <a:rPr>
                <a:hlinkClick r:id="rId19"/>
              </a:rPr>
              <a:t>10.1177/10497323211015960</a:t>
            </a:r>
          </a:p>
          <a:p>
            <a:pPr lvl="0" indent="0" marL="0">
              <a:buNone/>
            </a:pPr>
            <a:r>
              <a:rPr/>
              <a:t>19. Vetter TR. Fundamentals of Research Data and Variables. </a:t>
            </a:r>
            <a:r>
              <a:rPr i="1"/>
              <a:t>Anesthesia &amp; Analgesia</a:t>
            </a:r>
            <a:r>
              <a:rPr/>
              <a:t>. 2017;125(4):1375-1380. doi:</a:t>
            </a:r>
            <a:r>
              <a:rPr>
                <a:hlinkClick r:id="rId20"/>
              </a:rPr>
              <a:t>10.1213/ane.0000000000002370</a:t>
            </a:r>
          </a:p>
          <a:p>
            <a:pPr lvl="0" indent="0" marL="0">
              <a:buNone/>
            </a:pPr>
            <a:r>
              <a:rPr/>
              <a:t>20. Altman DG, Bland JM. Missing data. </a:t>
            </a:r>
            <a:r>
              <a:rPr i="1"/>
              <a:t>BMJ</a:t>
            </a:r>
            <a:r>
              <a:rPr/>
              <a:t>. 2007;334(7590):424-424. doi:</a:t>
            </a:r>
            <a:r>
              <a:rPr>
                <a:hlinkClick r:id="rId21"/>
              </a:rPr>
              <a:t>10.1136/bmj.38977.682025.2c</a:t>
            </a:r>
          </a:p>
          <a:p>
            <a:pPr lvl="0" indent="0" marL="0">
              <a:buNone/>
            </a:pPr>
            <a:r>
              <a:rPr/>
              <a:t>21. Heymans MW, Twisk JWR. Handling missing data in clinical research. </a:t>
            </a:r>
            <a:r>
              <a:rPr i="1"/>
              <a:t>Journal of Clinical Epidemiology</a:t>
            </a:r>
            <a:r>
              <a:rPr/>
              <a:t>. September 2022. doi:</a:t>
            </a:r>
            <a:r>
              <a:rPr>
                <a:hlinkClick r:id="rId22"/>
              </a:rPr>
              <a:t>10.1016/j.jclinepi.2022.08.016</a:t>
            </a:r>
          </a:p>
          <a:p>
            <a:pPr lvl="0" indent="0" marL="0">
              <a:buNone/>
            </a:pPr>
            <a:r>
              <a:rPr/>
              <a:t>22. Carpenter JR, Smuk M. Missing data: A statistical framework for practice. </a:t>
            </a:r>
            <a:r>
              <a:rPr i="1"/>
              <a:t>Biometrical Journal</a:t>
            </a:r>
            <a:r>
              <a:rPr/>
              <a:t>. 2021;63(5):915-947. doi:</a:t>
            </a:r>
            <a:r>
              <a:rPr>
                <a:hlinkClick r:id="rId23"/>
              </a:rPr>
              <a:t>10.1002/bimj.202000196</a:t>
            </a:r>
          </a:p>
          <a:p>
            <a:pPr lvl="0" indent="0" marL="0">
              <a:buNone/>
            </a:pPr>
            <a:r>
              <a:rPr/>
              <a:t>23. Yanagida T. Misty: Miscellaneous functions ’t. yanagida’. 2023. </a:t>
            </a:r>
            <a:r>
              <a:rPr>
                <a:hlinkClick r:id="rId24"/>
              </a:rPr>
              <a:t>https://CRAN.R-project.org/package=misty.</a:t>
            </a:r>
          </a:p>
          <a:p>
            <a:pPr lvl="0" indent="0" marL="0">
              <a:buNone/>
            </a:pPr>
            <a:r>
              <a:rPr/>
              <a:t>24. Little RJA. A Test of Missing Completely at Random for Multivariate Data with Missing Values. </a:t>
            </a:r>
            <a:r>
              <a:rPr i="1"/>
              <a:t>Journal of the American Statistical Association</a:t>
            </a:r>
            <a:r>
              <a:rPr/>
              <a:t>. 1988;83(404):1198-1202. doi:</a:t>
            </a:r>
            <a:r>
              <a:rPr>
                <a:hlinkClick r:id="rId25"/>
              </a:rPr>
              <a:t>10.1080/01621459.1988.10478722</a:t>
            </a:r>
          </a:p>
          <a:p>
            <a:pPr lvl="0" indent="0" marL="0">
              <a:buNone/>
            </a:pPr>
            <a:r>
              <a:rPr/>
              <a:t>25. R Core Team. R: A language and environment for statistical computing. 2022. </a:t>
            </a:r>
            <a:r>
              <a:rPr>
                <a:hlinkClick r:id="rId26"/>
              </a:rPr>
              <a:t>https://www.R-project.org/.</a:t>
            </a:r>
          </a:p>
          <a:p>
            <a:pPr lvl="0" indent="0" marL="0">
              <a:buNone/>
            </a:pPr>
            <a:r>
              <a:rPr/>
              <a:t>26. Cao Y, Allore H, Vander Wyk B, Gutman R. Review and evaluation of imputation methods for multivariate longitudinal data with mixed-type incomplete variables. </a:t>
            </a:r>
            <a:r>
              <a:rPr i="1"/>
              <a:t>Statistics in Medicine</a:t>
            </a:r>
            <a:r>
              <a:rPr/>
              <a:t>. October 2022. doi:</a:t>
            </a:r>
            <a:r>
              <a:rPr>
                <a:hlinkClick r:id="rId27"/>
              </a:rPr>
              <a:t>10.1002/sim.9592</a:t>
            </a:r>
          </a:p>
          <a:p>
            <a:pPr lvl="0" indent="0" marL="0">
              <a:buNone/>
            </a:pPr>
            <a:r>
              <a:rPr/>
              <a:t>27. Buuren S van, Groothuis-Oudshoorn K. Mice: Multivariate imputation by chained equations in r. 2011;45:1-67. doi:</a:t>
            </a:r>
            <a:r>
              <a:rPr>
                <a:hlinkClick r:id="rId28"/>
              </a:rPr>
              <a:t>10.18637/jss.v045.i03</a:t>
            </a:r>
          </a:p>
          <a:p>
            <a:pPr lvl="0" indent="0" marL="0">
              <a:buNone/>
            </a:pPr>
            <a:r>
              <a:rPr/>
              <a:t>28. Robitzsch A, Grund S. Miceadds: Some additional multiple imputation functions, especially for ’mice’. 2023. </a:t>
            </a:r>
            <a:r>
              <a:rPr>
                <a:hlinkClick r:id="rId29"/>
              </a:rPr>
              <a:t>https://CRAN.R-project.org/package=miceadds.</a:t>
            </a:r>
          </a:p>
          <a:p>
            <a:pPr lvl="0" indent="0" marL="0">
              <a:buNone/>
            </a:pPr>
            <a:r>
              <a:rPr/>
              <a:t>29. Akl EA, Shawwa K, Kahale LA, et al. Reporting missing participant data in randomised trials: systematic survey of the methodological literature and a proposed guide. </a:t>
            </a:r>
            <a:r>
              <a:rPr i="1"/>
              <a:t>BMJ Open</a:t>
            </a:r>
            <a:r>
              <a:rPr/>
              <a:t>. 2015;5(12):e008431. doi:</a:t>
            </a:r>
            <a:r>
              <a:rPr>
                <a:hlinkClick r:id="rId30"/>
              </a:rPr>
              <a:t>10.1136/bmjopen-2015-008431</a:t>
            </a:r>
          </a:p>
          <a:p>
            <a:pPr lvl="0" indent="0" marL="0">
              <a:buNone/>
            </a:pPr>
            <a:r>
              <a:rPr/>
              <a:t>30. Baillie M, Cessie S le, Schmidt CO, Lusa L, Huebner M. Ten simple rules for initial data analysis. </a:t>
            </a:r>
            <a:r>
              <a:rPr i="1"/>
              <a:t>PLOS Computational Biology</a:t>
            </a:r>
            <a:r>
              <a:rPr/>
              <a:t>. 2022;18(2):e1009819. doi:</a:t>
            </a:r>
            <a:r>
              <a:rPr>
                <a:hlinkClick r:id="rId31"/>
              </a:rPr>
              <a:t>10.1371/journal.pcbi.1009819</a:t>
            </a:r>
          </a:p>
          <a:p>
            <a:pPr lvl="0" indent="0" marL="0">
              <a:buNone/>
            </a:pPr>
            <a:r>
              <a:rPr/>
              <a:t>31. Altman DG, Bland JM. Statistics notes Variables and parameters. </a:t>
            </a:r>
            <a:r>
              <a:rPr i="1"/>
              <a:t>BMJ</a:t>
            </a:r>
            <a:r>
              <a:rPr/>
              <a:t>. 1999;318(7199):1667-1667. doi:</a:t>
            </a:r>
            <a:r>
              <a:rPr>
                <a:hlinkClick r:id="rId32"/>
              </a:rPr>
              <a:t>10.1136/bmj.318.7199.1667</a:t>
            </a:r>
          </a:p>
          <a:p>
            <a:pPr lvl="0" indent="0" marL="0">
              <a:buNone/>
            </a:pPr>
            <a:r>
              <a:rPr/>
              <a:t>32. Ali Z, Bhaskar Sb. Basic statistical tools in research and data analysis. </a:t>
            </a:r>
            <a:r>
              <a:rPr i="1"/>
              <a:t>Indian Journal of Anaesthesia</a:t>
            </a:r>
            <a:r>
              <a:rPr/>
              <a:t>. 2016;60(9):662. doi:</a:t>
            </a:r>
            <a:r>
              <a:rPr>
                <a:hlinkClick r:id="rId33"/>
              </a:rPr>
              <a:t>10.4103/0019-5049.190623</a:t>
            </a:r>
          </a:p>
          <a:p>
            <a:pPr lvl="0" indent="0" marL="0">
              <a:buNone/>
            </a:pPr>
            <a:r>
              <a:rPr/>
              <a:t>33. Dettori JR, Norvell DC. The Anatomy of Data. </a:t>
            </a:r>
            <a:r>
              <a:rPr i="1"/>
              <a:t>Global Spine Journal</a:t>
            </a:r>
            <a:r>
              <a:rPr/>
              <a:t>. 2018;8(3):311-313. doi:</a:t>
            </a:r>
            <a:r>
              <a:rPr>
                <a:hlinkClick r:id="rId34"/>
              </a:rPr>
              <a:t>10.1177/2192568217746998</a:t>
            </a:r>
          </a:p>
          <a:p>
            <a:pPr lvl="0" indent="0" marL="0">
              <a:buNone/>
            </a:pPr>
            <a:r>
              <a:rPr/>
              <a:t>34. Kaliyadan F, Kulkarni V. Types of variables, descriptive statistics, and sample size. </a:t>
            </a:r>
            <a:r>
              <a:rPr i="1"/>
              <a:t>Indian Dermatology Online Journal</a:t>
            </a:r>
            <a:r>
              <a:rPr/>
              <a:t>. 2019;10(1):82. doi:</a:t>
            </a:r>
            <a:r>
              <a:rPr>
                <a:hlinkClick r:id="rId35"/>
              </a:rPr>
              <a:t>10.4103/idoj.idoj_468_18</a:t>
            </a:r>
          </a:p>
          <a:p>
            <a:pPr lvl="0" indent="0" marL="0">
              <a:buNone/>
            </a:pPr>
            <a:r>
              <a:rPr/>
              <a:t>35. Bland JM, Altman DG. Statistics Notes: Transforming data. </a:t>
            </a:r>
            <a:r>
              <a:rPr i="1"/>
              <a:t>BMJ</a:t>
            </a:r>
            <a:r>
              <a:rPr/>
              <a:t>. 1996;312(7033):770-770. doi:</a:t>
            </a:r>
            <a:r>
              <a:rPr>
                <a:hlinkClick r:id="rId36"/>
              </a:rPr>
              <a:t>10.1136/bmj.312.7033.770</a:t>
            </a:r>
          </a:p>
          <a:p>
            <a:pPr lvl="0" indent="0" marL="0">
              <a:buNone/>
            </a:pPr>
            <a:r>
              <a:rPr/>
              <a:t>36. Fedorov V, Mannino F, Zhang R. Consequences of dichotomization. </a:t>
            </a:r>
            <a:r>
              <a:rPr i="1"/>
              <a:t>Pharmaceutical Statistics</a:t>
            </a:r>
            <a:r>
              <a:rPr/>
              <a:t>. 2009;8(1):50-61. doi:</a:t>
            </a:r>
            <a:r>
              <a:rPr>
                <a:hlinkClick r:id="rId37"/>
              </a:rPr>
              <a:t>10.1002/pst.331</a:t>
            </a:r>
          </a:p>
          <a:p>
            <a:pPr lvl="0" indent="0" marL="0">
              <a:buNone/>
            </a:pPr>
            <a:r>
              <a:rPr/>
              <a:t>37. Osborne J. Improving your data transformations: Applying the box-cox transformation. </a:t>
            </a:r>
            <a:r>
              <a:rPr i="1"/>
              <a:t>University of Massachusetts Amherst</a:t>
            </a:r>
            <a:r>
              <a:rPr/>
              <a:t>. 2010. doi:</a:t>
            </a:r>
            <a:r>
              <a:rPr>
                <a:hlinkClick r:id="rId38"/>
              </a:rPr>
              <a:t>10.7275/QBPC-GK17</a:t>
            </a:r>
          </a:p>
          <a:p>
            <a:pPr lvl="0" indent="0" marL="0">
              <a:buNone/>
            </a:pPr>
            <a:r>
              <a:rPr/>
              <a:t>38. Box GEP, Cox DR. An Analysis of Transformations. </a:t>
            </a:r>
            <a:r>
              <a:rPr i="1"/>
              <a:t>Journal of the Royal Statistical Society: Series B (Methodological)</a:t>
            </a:r>
            <a:r>
              <a:rPr/>
              <a:t>. 1964;26(2):211-243. doi:</a:t>
            </a:r>
            <a:r>
              <a:rPr>
                <a:hlinkClick r:id="rId39"/>
              </a:rPr>
              <a:t>10.1111/j.2517-6161.1964.tb00553.x</a:t>
            </a:r>
          </a:p>
          <a:p>
            <a:pPr lvl="0" indent="0" marL="0">
              <a:buNone/>
            </a:pPr>
            <a:r>
              <a:rPr/>
              <a:t>39. Venables WN, Ripley BD. Modern applied statistics with s. 2002. </a:t>
            </a:r>
            <a:r>
              <a:rPr>
                <a:hlinkClick r:id="rId40"/>
              </a:rPr>
              <a:t>https://www.stats.ox.ac.uk/pub/MASS4/.</a:t>
            </a:r>
          </a:p>
          <a:p>
            <a:pPr lvl="0" indent="0" marL="0">
              <a:buNone/>
            </a:pPr>
            <a:r>
              <a:rPr/>
              <a:t>40. MacCallum RC, Zhang S, Preacher KJ, Rucker DD. On the practice of dichotomization of quantitative variables. </a:t>
            </a:r>
            <a:r>
              <a:rPr i="1"/>
              <a:t>Psychological Methods</a:t>
            </a:r>
            <a:r>
              <a:rPr/>
              <a:t>. 2002;7(1):19-40. doi:</a:t>
            </a:r>
            <a:r>
              <a:rPr>
                <a:hlinkClick r:id="rId41"/>
              </a:rPr>
              <a:t>10.1037/1082-989x.7.1.19</a:t>
            </a:r>
          </a:p>
          <a:p>
            <a:pPr lvl="0" indent="0" marL="0">
              <a:buNone/>
            </a:pPr>
            <a:r>
              <a:rPr/>
              <a:t>41. Altman DG, Royston P. The cost of dichotomising continuous variables. </a:t>
            </a:r>
            <a:r>
              <a:rPr i="1"/>
              <a:t>BMJ</a:t>
            </a:r>
            <a:r>
              <a:rPr/>
              <a:t>. 2006;332(7549):1080.1. doi:</a:t>
            </a:r>
            <a:r>
              <a:rPr>
                <a:hlinkClick r:id="rId42"/>
              </a:rPr>
              <a:t>10.1136/bmj.332.7549.1080</a:t>
            </a:r>
          </a:p>
          <a:p>
            <a:pPr lvl="0" indent="0" marL="0">
              <a:buNone/>
            </a:pPr>
            <a:r>
              <a:rPr/>
              <a:t>42. Royston P, Altman DG, Sauerbrei W. Dichotomizing continuous predictors in multiple regression: a bad idea. </a:t>
            </a:r>
            <a:r>
              <a:rPr i="1"/>
              <a:t>Statistics in Medicine</a:t>
            </a:r>
            <a:r>
              <a:rPr/>
              <a:t>. 2005;25(1):127-141. doi:</a:t>
            </a:r>
            <a:r>
              <a:rPr>
                <a:hlinkClick r:id="rId43"/>
              </a:rPr>
              <a:t>10.1002/sim.2331</a:t>
            </a:r>
          </a:p>
          <a:p>
            <a:pPr lvl="0" indent="0" marL="0">
              <a:buNone/>
            </a:pPr>
            <a:r>
              <a:rPr/>
              <a:t>43. Collins GS, Ogundimu EO, Cook JA, Manach YL, Altman DG. Quantifying the impact of different approaches for handling continuous predictors on the performance of a prognostic model. </a:t>
            </a:r>
            <a:r>
              <a:rPr i="1"/>
              <a:t>Statistics in Medicine</a:t>
            </a:r>
            <a:r>
              <a:rPr/>
              <a:t>. 2016;35(23):4124-4135. doi:</a:t>
            </a:r>
            <a:r>
              <a:rPr>
                <a:hlinkClick r:id="rId44"/>
              </a:rPr>
              <a:t>10.1002/sim.6986</a:t>
            </a:r>
          </a:p>
          <a:p>
            <a:pPr lvl="0" indent="0" marL="0">
              <a:buNone/>
            </a:pPr>
            <a:r>
              <a:rPr/>
              <a:t>44. Nelson SLP, Ramakrishnan V, Nietert PJ, Kamen DL, Ramos PS, Wolf BJ. An evaluation of common methods for dichotomization of continuous variables to discriminate disease status. </a:t>
            </a:r>
            <a:r>
              <a:rPr i="1"/>
              <a:t>Communications in Statistics - Theory and Methods</a:t>
            </a:r>
            <a:r>
              <a:rPr/>
              <a:t>. 2017;46(21):10823-10834. doi:</a:t>
            </a:r>
            <a:r>
              <a:rPr>
                <a:hlinkClick r:id="rId45"/>
              </a:rPr>
              <a:t>10.1080/03610926.2016.1248783</a:t>
            </a:r>
          </a:p>
          <a:p>
            <a:pPr lvl="0" indent="0" marL="0">
              <a:buNone/>
            </a:pPr>
            <a:r>
              <a:rPr/>
              <a:t>45. Bennette C, Vickers A. Against quantiles: categorization of continuous variables in epidemiologic research, and its discontents. </a:t>
            </a:r>
            <a:r>
              <a:rPr i="1"/>
              <a:t>BMC Medical Research Methodology</a:t>
            </a:r>
            <a:r>
              <a:rPr/>
              <a:t>. 2012;12(1). doi:</a:t>
            </a:r>
            <a:r>
              <a:rPr>
                <a:hlinkClick r:id="rId46"/>
              </a:rPr>
              <a:t>10.1186/1471-2288-12-21</a:t>
            </a:r>
          </a:p>
          <a:p>
            <a:pPr lvl="0" indent="0" marL="0">
              <a:buNone/>
            </a:pPr>
            <a:r>
              <a:rPr/>
              <a:t>46. Youden WJ. Index for rating diagnostic tests. </a:t>
            </a:r>
            <a:r>
              <a:rPr i="1"/>
              <a:t>Cancer</a:t>
            </a:r>
            <a:r>
              <a:rPr/>
              <a:t>. 1950;3(1):32-35. doi:</a:t>
            </a:r>
            <a:r>
              <a:rPr>
                <a:hlinkClick r:id="rId47"/>
              </a:rPr>
              <a:t>10.1002/1097-0142(1950)3:1&lt;32::aid-cncr2820030106&gt;3.0.co;2-3</a:t>
            </a:r>
          </a:p>
          <a:p>
            <a:pPr lvl="0" indent="0" marL="0">
              <a:buNone/>
            </a:pPr>
            <a:r>
              <a:rPr/>
              <a:t>47. Strobl C, Boulesteix AL, Augustin T. Unbiased split selection for classification trees based on the Gini Index. </a:t>
            </a:r>
            <a:r>
              <a:rPr i="1"/>
              <a:t>Computational Statistics &amp; Data Analysis</a:t>
            </a:r>
            <a:r>
              <a:rPr/>
              <a:t>. 2007;52(1):483-501. doi:</a:t>
            </a:r>
            <a:r>
              <a:rPr>
                <a:hlinkClick r:id="rId48"/>
              </a:rPr>
              <a:t>10.1016/j.csda.2006.12.030</a:t>
            </a:r>
          </a:p>
          <a:p>
            <a:pPr lvl="0" indent="0" marL="0">
              <a:buNone/>
            </a:pPr>
            <a:r>
              <a:rPr/>
              <a:t>48. Pearson K. X. </a:t>
            </a:r>
            <a:r>
              <a:rPr i="1"/>
              <a:t>On the criterion that a given system of deviations from the probable in the case of a correlated system of variables is such that it can be reasonably supposed to have arisen from random sampling</a:t>
            </a:r>
            <a:r>
              <a:rPr/>
              <a:t>. </a:t>
            </a:r>
            <a:r>
              <a:rPr i="1"/>
              <a:t>The London, Edinburgh, and Dublin Philosophical Magazine and Journal of Science</a:t>
            </a:r>
            <a:r>
              <a:rPr/>
              <a:t>. 1900;50(302):157-175. doi:</a:t>
            </a:r>
            <a:r>
              <a:rPr>
                <a:hlinkClick r:id="rId49"/>
              </a:rPr>
              <a:t>10.1080/14786440009463897</a:t>
            </a:r>
          </a:p>
          <a:p>
            <a:pPr lvl="0" indent="0" marL="0">
              <a:buNone/>
            </a:pPr>
            <a:r>
              <a:rPr/>
              <a:t>49. Greiner M, Pfeiffer D, Smith RD. Principles and practical application of the receiver-operating characteristic analysis for diagnostic tests. </a:t>
            </a:r>
            <a:r>
              <a:rPr i="1"/>
              <a:t>Preventive Veterinary Medicine</a:t>
            </a:r>
            <a:r>
              <a:rPr/>
              <a:t>. 2000;45(1-2):23-41. doi:</a:t>
            </a:r>
            <a:r>
              <a:rPr>
                <a:hlinkClick r:id="rId50"/>
              </a:rPr>
              <a:t>10.1016/s0167-5877(00)00115-x</a:t>
            </a:r>
          </a:p>
          <a:p>
            <a:pPr lvl="0" indent="0" marL="0">
              <a:buNone/>
            </a:pPr>
            <a:r>
              <a:rPr/>
              <a:t>50. Fleiss JL. Measuring nominal scale agreement among many raters. </a:t>
            </a:r>
            <a:r>
              <a:rPr i="1"/>
              <a:t>Psychological Bulletin</a:t>
            </a:r>
            <a:r>
              <a:rPr/>
              <a:t>. 1971;76(5):378-382. doi:</a:t>
            </a:r>
            <a:r>
              <a:rPr>
                <a:hlinkClick r:id="rId51"/>
              </a:rPr>
              <a:t>10.1037/h0031619</a:t>
            </a:r>
          </a:p>
          <a:p>
            <a:pPr lvl="0" indent="0" marL="0">
              <a:buNone/>
            </a:pPr>
            <a:r>
              <a:rPr/>
              <a:t>51. Wickham H. Forcats: Tools for working with categorical variables (factors). 2023. </a:t>
            </a:r>
            <a:r>
              <a:rPr>
                <a:hlinkClick r:id="rId52"/>
              </a:rPr>
              <a:t>https://CRAN.R-project.org/package=forcats.</a:t>
            </a:r>
          </a:p>
          <a:p>
            <a:pPr lvl="0" indent="0" marL="0">
              <a:buNone/>
            </a:pPr>
            <a:r>
              <a:rPr/>
              <a:t>52. Kanji G. 100 statistical tests. 2006. doi:</a:t>
            </a:r>
            <a:r>
              <a:rPr>
                <a:hlinkClick r:id="rId53"/>
              </a:rPr>
              <a:t>10.4135/9781849208499</a:t>
            </a:r>
          </a:p>
          <a:p>
            <a:pPr lvl="0" indent="0" marL="0">
              <a:buNone/>
            </a:pPr>
            <a:r>
              <a:rPr/>
              <a:t>53. Curran-Everett D. Explorations in statistics: standard deviations and standard errors. </a:t>
            </a:r>
            <a:r>
              <a:rPr i="1"/>
              <a:t>Advances in Physiology Education</a:t>
            </a:r>
            <a:r>
              <a:rPr/>
              <a:t>. 2008;32(3):203-208. doi:</a:t>
            </a:r>
            <a:r>
              <a:rPr>
                <a:hlinkClick r:id="rId54"/>
              </a:rPr>
              <a:t>10.1152/advan.90123.2008</a:t>
            </a:r>
          </a:p>
          <a:p>
            <a:pPr lvl="0" indent="0" marL="0">
              <a:buNone/>
            </a:pPr>
            <a:r>
              <a:rPr/>
              <a:t>54. Altman DG, Bland JM. Statistics Notes: Quartiles, quintiles, centiles, and other quantiles. </a:t>
            </a:r>
            <a:r>
              <a:rPr i="1"/>
              <a:t>BMJ</a:t>
            </a:r>
            <a:r>
              <a:rPr/>
              <a:t>. 1994;309(6960):996-996. doi:</a:t>
            </a:r>
            <a:r>
              <a:rPr>
                <a:hlinkClick r:id="rId55"/>
              </a:rPr>
              <a:t>10.1136/bmj.309.6960.996</a:t>
            </a:r>
          </a:p>
          <a:p>
            <a:pPr lvl="0" indent="0" marL="0">
              <a:buNone/>
            </a:pPr>
            <a:r>
              <a:rPr/>
              <a:t>55. R Core Team. </a:t>
            </a:r>
            <a:r>
              <a:rPr i="1"/>
              <a:t>R: A Language and Environment for Statistical Computing</a:t>
            </a:r>
            <a:r>
              <a:rPr/>
              <a:t>. Vienna, Austria: R Foundation for Statistical Computing; 2023. </a:t>
            </a:r>
            <a:r>
              <a:rPr>
                <a:hlinkClick r:id="rId56"/>
              </a:rPr>
              <a:t>https://www.R-project.org/.</a:t>
            </a:r>
          </a:p>
          <a:p>
            <a:pPr lvl="0" indent="0" marL="0">
              <a:buNone/>
            </a:pPr>
            <a:r>
              <a:rPr/>
              <a:t>56. Zuur AF, Ieno EN, Elphick CS. A protocol for data exploration to avoid common statistical problems. </a:t>
            </a:r>
            <a:r>
              <a:rPr i="1"/>
              <a:t>Methods in Ecology and Evolution</a:t>
            </a:r>
            <a:r>
              <a:rPr/>
              <a:t>. 2009;1(1):3-14. doi:</a:t>
            </a:r>
            <a:r>
              <a:rPr>
                <a:hlinkClick r:id="rId57"/>
              </a:rPr>
              <a:t>10.1111/j.2041-210x.2009.00001.x</a:t>
            </a:r>
          </a:p>
          <a:p>
            <a:pPr lvl="0" indent="0" marL="0">
              <a:buNone/>
            </a:pPr>
            <a:r>
              <a:rPr/>
              <a:t>57. Tierney N, Cook D. Expanding Tidy Data Principles to Facilitate Missing Data Exploration, Visualization and Assessment of Imputations. </a:t>
            </a:r>
            <a:r>
              <a:rPr i="1"/>
              <a:t>Journal of Statistical Software</a:t>
            </a:r>
            <a:r>
              <a:rPr/>
              <a:t>. 2023;105(7). doi:</a:t>
            </a:r>
            <a:r>
              <a:rPr>
                <a:hlinkClick r:id="rId58"/>
              </a:rPr>
              <a:t>10.18637/jss.v105.i07</a:t>
            </a:r>
          </a:p>
          <a:p>
            <a:pPr lvl="0" indent="0" marL="0">
              <a:buNone/>
            </a:pPr>
            <a:r>
              <a:rPr/>
              <a:t>58. Broman KW, Woo KH. Data Organization in Spreadsheets. </a:t>
            </a:r>
            <a:r>
              <a:rPr i="1"/>
              <a:t>The American Statistician</a:t>
            </a:r>
            <a:r>
              <a:rPr/>
              <a:t>. 2018;72(1):2-10. doi:</a:t>
            </a:r>
            <a:r>
              <a:rPr>
                <a:hlinkClick r:id="rId59"/>
              </a:rPr>
              <a:t>10.1080/00031305.2017.1375989</a:t>
            </a:r>
          </a:p>
          <a:p>
            <a:pPr lvl="0" indent="0" marL="0">
              <a:buNone/>
            </a:pPr>
            <a:r>
              <a:rPr/>
              <a:t>59. Juluru K, Eng J. Use of Spreadsheets for Research Data Collection and Preparation: </a:t>
            </a:r>
            <a:r>
              <a:rPr i="1"/>
              <a:t>Academic Radiology</a:t>
            </a:r>
            <a:r>
              <a:rPr/>
              <a:t>. 2015;22(12):1592-1599. doi:</a:t>
            </a:r>
            <a:r>
              <a:rPr>
                <a:hlinkClick r:id="rId60"/>
              </a:rPr>
              <a:t>10.1016/j.acra.2015.08.024</a:t>
            </a:r>
          </a:p>
          <a:p>
            <a:pPr lvl="0" indent="0" marL="0">
              <a:buNone/>
            </a:pPr>
            <a:r>
              <a:rPr/>
              <a:t>60. Dowle M, Srinivasan A. Data.table: Extension of ‘data.frame‘. 2023. </a:t>
            </a:r>
            <a:r>
              <a:rPr>
                <a:hlinkClick r:id="rId61"/>
              </a:rPr>
              <a:t>https://CRAN.R-project.org/package=data.table.</a:t>
            </a:r>
          </a:p>
          <a:p>
            <a:pPr lvl="0" indent="0" marL="0">
              <a:buNone/>
            </a:pPr>
            <a:r>
              <a:rPr/>
              <a:t>61. Ferketich S, Verran J. Technical Notes. </a:t>
            </a:r>
            <a:r>
              <a:rPr i="1"/>
              <a:t>Western Journal of Nursing Research</a:t>
            </a:r>
            <a:r>
              <a:rPr/>
              <a:t>. 1986;8(4):464-466. doi:</a:t>
            </a:r>
            <a:r>
              <a:rPr>
                <a:hlinkClick r:id="rId62"/>
              </a:rPr>
              <a:t>10.1177/019394598600800409</a:t>
            </a:r>
          </a:p>
          <a:p>
            <a:pPr lvl="0" indent="0" marL="0">
              <a:buNone/>
            </a:pPr>
            <a:r>
              <a:rPr/>
              <a:t>62. Kerr NL. HARKing: Hypothesizing After the Results are Known. </a:t>
            </a:r>
            <a:r>
              <a:rPr i="1"/>
              <a:t>Personality and Social Psychology Review</a:t>
            </a:r>
            <a:r>
              <a:rPr/>
              <a:t>. 1998;2(3):196-217. doi:</a:t>
            </a:r>
            <a:r>
              <a:rPr>
                <a:hlinkClick r:id="rId63"/>
              </a:rPr>
              <a:t>10.1207/s15327957pspr0203_4</a:t>
            </a:r>
          </a:p>
          <a:p>
            <a:pPr lvl="0" indent="0" marL="0">
              <a:buNone/>
            </a:pPr>
            <a:r>
              <a:rPr/>
              <a:t>63. Huebner M, Vach W, Cessie S le. A systematic approach to initial data analysis is good research practice. </a:t>
            </a:r>
            <a:r>
              <a:rPr i="1"/>
              <a:t>The Journal of Thoracic and Cardiovascular Surgery</a:t>
            </a:r>
            <a:r>
              <a:rPr/>
              <a:t>. 2016;151(1):25-27. doi:</a:t>
            </a:r>
            <a:r>
              <a:rPr>
                <a:hlinkClick r:id="rId64"/>
              </a:rPr>
              <a:t>10.1016/j.jtcvs.2015.09.085</a:t>
            </a:r>
          </a:p>
          <a:p>
            <a:pPr lvl="0" indent="0" marL="0">
              <a:buNone/>
            </a:pPr>
            <a:r>
              <a:rPr/>
              <a:t>64. Bland JM, Altman DG. Statistics Notes: Bootstrap resampling methods. </a:t>
            </a:r>
            <a:r>
              <a:rPr i="1"/>
              <a:t>BMJ</a:t>
            </a:r>
            <a:r>
              <a:rPr/>
              <a:t>. 2015;350(jun02 13):h2622-h2622. doi:</a:t>
            </a:r>
            <a:r>
              <a:rPr>
                <a:hlinkClick r:id="rId65"/>
              </a:rPr>
              <a:t>10.1136/bmj.h2622</a:t>
            </a:r>
          </a:p>
          <a:p>
            <a:pPr lvl="0" indent="0" marL="0">
              <a:buNone/>
            </a:pPr>
            <a:r>
              <a:rPr/>
              <a:t>65. Bacchetti P. Ethics and Sample Size. </a:t>
            </a:r>
            <a:r>
              <a:rPr i="1"/>
              <a:t>American Journal of Epidemiology</a:t>
            </a:r>
            <a:r>
              <a:rPr/>
              <a:t>. 2005;161(2):105-110. doi:</a:t>
            </a:r>
            <a:r>
              <a:rPr>
                <a:hlinkClick r:id="rId66"/>
              </a:rPr>
              <a:t>10.1093/aje/kwi014</a:t>
            </a:r>
          </a:p>
          <a:p>
            <a:pPr lvl="0" indent="0" marL="0">
              <a:buNone/>
            </a:pPr>
            <a:r>
              <a:rPr/>
              <a:t>66. Findley MG, Kikuta K, Denly M. External Validity. </a:t>
            </a:r>
            <a:r>
              <a:rPr i="1"/>
              <a:t>Annual Review of Political Science</a:t>
            </a:r>
            <a:r>
              <a:rPr/>
              <a:t>. 2021;24(1):365-393. doi:</a:t>
            </a:r>
            <a:r>
              <a:rPr>
                <a:hlinkClick r:id="rId67"/>
              </a:rPr>
              <a:t>10.1146/annurev-polisci-041719-102556</a:t>
            </a:r>
          </a:p>
          <a:p>
            <a:pPr lvl="0" indent="0" marL="0">
              <a:buNone/>
            </a:pPr>
            <a:r>
              <a:rPr/>
              <a:t>67. Bland JM, Altman DG. Statistics notes: Matching. </a:t>
            </a:r>
            <a:r>
              <a:rPr i="1"/>
              <a:t>BMJ</a:t>
            </a:r>
            <a:r>
              <a:rPr/>
              <a:t>. 1994;309(6962):1128-1128. doi:</a:t>
            </a:r>
            <a:r>
              <a:rPr>
                <a:hlinkClick r:id="rId68"/>
              </a:rPr>
              <a:t>10.1136/bmj.309.6962.1128</a:t>
            </a:r>
          </a:p>
          <a:p>
            <a:pPr lvl="0" indent="0" marL="0">
              <a:buNone/>
            </a:pPr>
            <a:r>
              <a:rPr/>
              <a:t>68. Grant MJ, Booth A. A typology of reviews: an analysis of 14 review types and associated methodologies. </a:t>
            </a:r>
            <a:r>
              <a:rPr i="1"/>
              <a:t>Health Information &amp; Libraries Journal</a:t>
            </a:r>
            <a:r>
              <a:rPr/>
              <a:t>. 2009;26(2):91-108. doi:</a:t>
            </a:r>
            <a:r>
              <a:rPr>
                <a:hlinkClick r:id="rId69"/>
              </a:rPr>
              <a:t>10.1111/j.1471-1842.2009.00848.x</a:t>
            </a:r>
          </a:p>
          <a:p>
            <a:pPr lvl="0" indent="0" marL="0">
              <a:buNone/>
            </a:pPr>
            <a:r>
              <a:rPr/>
              <a:t>69. Sut N. Study designs in medicine. </a:t>
            </a:r>
            <a:r>
              <a:rPr i="1"/>
              <a:t>Balkan Medical Journal</a:t>
            </a:r>
            <a:r>
              <a:rPr/>
              <a:t>. 2015;31(4):273-277. doi:</a:t>
            </a:r>
            <a:r>
              <a:rPr>
                <a:hlinkClick r:id="rId70"/>
              </a:rPr>
              <a:t>10.5152/balkanmedj.2014.1408</a:t>
            </a:r>
          </a:p>
          <a:p>
            <a:pPr lvl="0" indent="0" marL="0">
              <a:buNone/>
            </a:pPr>
            <a:r>
              <a:rPr/>
              <a:t>70. Souza AC de, Alexandre NMC, Guirardello E de B, Souza AC de, Alexandre NMC, Guirardello E de B. Propriedades psicométricas na avaliação de instrumentos: avaliação da confiabilidade e da validade. </a:t>
            </a:r>
            <a:r>
              <a:rPr i="1"/>
              <a:t>Epidemiologia e Serviços de Saúde</a:t>
            </a:r>
            <a:r>
              <a:rPr/>
              <a:t>. 2017;26(3):649-659. doi:</a:t>
            </a:r>
            <a:r>
              <a:rPr>
                <a:hlinkClick r:id="rId71"/>
              </a:rPr>
              <a:t>10.5123/s1679-49742017000300022</a:t>
            </a:r>
          </a:p>
          <a:p>
            <a:pPr lvl="0" indent="0" marL="0">
              <a:buNone/>
            </a:pPr>
            <a:r>
              <a:rPr/>
              <a:t>71. Reeves BC, Wells GA, Waddington H. Quasi-experimental study designs seriespaper 5: a checklist for classifying studies evaluating the effects on health interventionsa taxonomy without labels. </a:t>
            </a:r>
            <a:r>
              <a:rPr i="1"/>
              <a:t>Journal of Clinical Epidemiology</a:t>
            </a:r>
            <a:r>
              <a:rPr/>
              <a:t>. 2017;89:30-42. doi:</a:t>
            </a:r>
            <a:r>
              <a:rPr>
                <a:hlinkClick r:id="rId72"/>
              </a:rPr>
              <a:t>10.1016/j.jclinepi.2017.02.016</a:t>
            </a:r>
          </a:p>
          <a:p>
            <a:pPr lvl="0" indent="0" marL="0">
              <a:buNone/>
            </a:pPr>
            <a:r>
              <a:rPr/>
              <a:t>72. Echevarría-Guanilo ME, Gonçalves N, Romanoski PJ. PSYCHOMETRIC PROPERTIES OF MEASUREMENT INSTRUMENTS: CONCEPTUAL BASIS AND EVALUATION METHODS - PART II. </a:t>
            </a:r>
            <a:r>
              <a:rPr i="1"/>
              <a:t>Texto &amp; Contexto - Enfermagem</a:t>
            </a:r>
            <a:r>
              <a:rPr/>
              <a:t>. 2019;28. doi:</a:t>
            </a:r>
            <a:r>
              <a:rPr>
                <a:hlinkClick r:id="rId73"/>
              </a:rPr>
              <a:t>10.1590/1980-265x-tce-2017-0311</a:t>
            </a:r>
          </a:p>
          <a:p>
            <a:pPr lvl="0" indent="0" marL="0">
              <a:buNone/>
            </a:pPr>
            <a:r>
              <a:rPr/>
              <a:t>73. Chassé M, Fergusson DA. Diagnostic Accuracy Studies. </a:t>
            </a:r>
            <a:r>
              <a:rPr i="1"/>
              <a:t>Seminars in Nuclear Medicine</a:t>
            </a:r>
            <a:r>
              <a:rPr/>
              <a:t>. 2019;49(2):87-93. doi:</a:t>
            </a:r>
            <a:r>
              <a:rPr>
                <a:hlinkClick r:id="rId74"/>
              </a:rPr>
              <a:t>10.1053/j.semnuclmed.2018.11.005</a:t>
            </a:r>
          </a:p>
          <a:p>
            <a:pPr lvl="0" indent="0" marL="0">
              <a:buNone/>
            </a:pPr>
            <a:r>
              <a:rPr/>
              <a:t>74. Chidambaram AG, Josephson M. Clinical research study designs: The essentials. </a:t>
            </a:r>
            <a:r>
              <a:rPr i="1"/>
              <a:t>PEDIATRIC INVESTIGATION</a:t>
            </a:r>
            <a:r>
              <a:rPr/>
              <a:t>. 2019;3(4):245-252. doi:</a:t>
            </a:r>
            <a:r>
              <a:rPr>
                <a:hlinkClick r:id="rId75"/>
              </a:rPr>
              <a:t>10.1002/ped4.12166</a:t>
            </a:r>
          </a:p>
          <a:p>
            <a:pPr lvl="0" indent="0" marL="0">
              <a:buNone/>
            </a:pPr>
            <a:r>
              <a:rPr/>
              <a:t>75. Erdemir A, Mulugeta L, Ku JP, et al. Credible practice of modeling and simulation in healthcare: ten rules from a multidisciplinary perspective. </a:t>
            </a:r>
            <a:r>
              <a:rPr i="1"/>
              <a:t>Journal of Translational Medicine</a:t>
            </a:r>
            <a:r>
              <a:rPr/>
              <a:t>. 2020;18(1). doi:</a:t>
            </a:r>
            <a:r>
              <a:rPr>
                <a:hlinkClick r:id="rId76"/>
              </a:rPr>
              <a:t>10.1186/s12967-020-02540-4</a:t>
            </a:r>
          </a:p>
          <a:p>
            <a:pPr lvl="0" indent="0" marL="0">
              <a:buNone/>
            </a:pPr>
            <a:r>
              <a:rPr/>
              <a:t>76. Yang B, Olsen M, Vali Y, et al. Study designs for comparative diagnostic test accuracy: A methodological review and classification scheme. </a:t>
            </a:r>
            <a:r>
              <a:rPr i="1"/>
              <a:t>Journal of Clinical Epidemiology</a:t>
            </a:r>
            <a:r>
              <a:rPr/>
              <a:t>. 2021;138:128-138. doi:</a:t>
            </a:r>
            <a:r>
              <a:rPr>
                <a:hlinkClick r:id="rId77"/>
              </a:rPr>
              <a:t>10.1016/j.jclinepi.2021.04.013</a:t>
            </a:r>
          </a:p>
          <a:p>
            <a:pPr lvl="0" indent="0" marL="0">
              <a:buNone/>
            </a:pPr>
            <a:r>
              <a:rPr/>
              <a:t>77. Chipman H, Bingham D. Let’s practice what we preach: Planning and interpreting simulation studies with design and analysis of experiments. </a:t>
            </a:r>
            <a:r>
              <a:rPr i="1"/>
              <a:t>Canadian Journal of Statistics</a:t>
            </a:r>
            <a:r>
              <a:rPr/>
              <a:t>. 2022;50(4):1228-1249. doi:</a:t>
            </a:r>
            <a:r>
              <a:rPr>
                <a:hlinkClick r:id="rId78"/>
              </a:rPr>
              <a:t>10.1002/cjs.11719</a:t>
            </a:r>
          </a:p>
          <a:p>
            <a:pPr lvl="0" indent="0" marL="0">
              <a:buNone/>
            </a:pPr>
            <a:r>
              <a:rPr/>
              <a:t>78. Donthu N, Kumar S, Mukherjee D, Pandey N, Lim WM. How to conduct a bibliometric analysis: An overview and guidelines. </a:t>
            </a:r>
            <a:r>
              <a:rPr i="1"/>
              <a:t>Journal of Business Research</a:t>
            </a:r>
            <a:r>
              <a:rPr/>
              <a:t>. 2021;133:285-296. doi:</a:t>
            </a:r>
            <a:r>
              <a:rPr>
                <a:hlinkClick r:id="rId79"/>
              </a:rPr>
              <a:t>10.1016/j.jbusres.2021.04.070</a:t>
            </a:r>
          </a:p>
          <a:p>
            <a:pPr lvl="0" indent="0" marL="0">
              <a:buNone/>
            </a:pPr>
            <a:r>
              <a:rPr/>
              <a:t>79. Lim WM, Kumar S. Guidelines for interpreting the results of bibliometric analysis: A sensemaking approach. </a:t>
            </a:r>
            <a:r>
              <a:rPr i="1"/>
              <a:t>Global Business and Organizational Excellence</a:t>
            </a:r>
            <a:r>
              <a:rPr/>
              <a:t>. August 2023. doi:</a:t>
            </a:r>
            <a:r>
              <a:rPr>
                <a:hlinkClick r:id="rId80"/>
              </a:rPr>
              <a:t>10.1002/joe.22229</a:t>
            </a:r>
          </a:p>
          <a:p>
            <a:pPr lvl="0" indent="0" marL="0">
              <a:buNone/>
            </a:pPr>
            <a:r>
              <a:rPr/>
              <a:t>80. Bland JM, Altman DG. Comparisons within randomised groups can be very misleading. </a:t>
            </a:r>
            <a:r>
              <a:rPr i="1"/>
              <a:t>BMJ</a:t>
            </a:r>
            <a:r>
              <a:rPr/>
              <a:t>. 2011;342(may06 2):d561-d561. doi:</a:t>
            </a:r>
            <a:r>
              <a:rPr>
                <a:hlinkClick r:id="rId81"/>
              </a:rPr>
              <a:t>10.1136/bmj.d561</a:t>
            </a:r>
          </a:p>
          <a:p>
            <a:pPr lvl="0" indent="0" marL="0">
              <a:buNone/>
            </a:pPr>
            <a:r>
              <a:rPr/>
              <a:t>81. Bruce CL, Juszczak E, Ogollah R, Partlett C, Montgomery A. A systematic review of randomisation method use in RCTs and association of trial design characteristics with method selection. </a:t>
            </a:r>
            <a:r>
              <a:rPr i="1"/>
              <a:t>BMC Medical Research Methodology</a:t>
            </a:r>
            <a:r>
              <a:rPr/>
              <a:t>. 2022;22(1). doi:</a:t>
            </a:r>
            <a:r>
              <a:rPr>
                <a:hlinkClick r:id="rId82"/>
              </a:rPr>
              <a:t>10.1186/s12874-022-01786-4</a:t>
            </a:r>
          </a:p>
          <a:p>
            <a:pPr lvl="0" indent="0" marL="0">
              <a:buNone/>
            </a:pPr>
            <a:r>
              <a:rPr/>
              <a:t>82. Vickers AJ, Altman DG. Statistics Notes: Analysing controlled trials with baseline and follow up measurements. </a:t>
            </a:r>
            <a:r>
              <a:rPr i="1"/>
              <a:t>BMJ</a:t>
            </a:r>
            <a:r>
              <a:rPr/>
              <a:t>. 2001;323(7321):1123-1124. doi:</a:t>
            </a:r>
            <a:r>
              <a:rPr>
                <a:hlinkClick r:id="rId83"/>
              </a:rPr>
              <a:t>10.1136/bmj.323.7321.1123</a:t>
            </a:r>
          </a:p>
          <a:p>
            <a:pPr lvl="0" indent="0" marL="0">
              <a:buNone/>
            </a:pPr>
            <a:r>
              <a:rPr/>
              <a:t>83. O Connell NS, Dai L, Jiang Y, et al. Methods for analysis of pre-post data in clinical research: A comparison of five common methods. </a:t>
            </a:r>
            <a:r>
              <a:rPr i="1"/>
              <a:t>Journal of Biometrics &amp; Biostatistics</a:t>
            </a:r>
            <a:r>
              <a:rPr/>
              <a:t>. 2017;08(01). doi:</a:t>
            </a:r>
            <a:r>
              <a:rPr>
                <a:hlinkClick r:id="rId84"/>
              </a:rPr>
              <a:t>10.4172/2155-6180.1000334</a:t>
            </a:r>
          </a:p>
          <a:p>
            <a:pPr lvl="0" indent="0" marL="0">
              <a:buNone/>
            </a:pPr>
            <a:r>
              <a:rPr/>
              <a:t>84. Roberts C, Torgerson DJ. Understanding controlled trials: Baseline imbalance in randomised controlled trials. </a:t>
            </a:r>
            <a:r>
              <a:rPr i="1"/>
              <a:t>BMJ</a:t>
            </a:r>
            <a:r>
              <a:rPr/>
              <a:t>. 1999;319(7203):185-185. doi:</a:t>
            </a:r>
            <a:r>
              <a:rPr>
                <a:hlinkClick r:id="rId85"/>
              </a:rPr>
              <a:t>10.1136/bmj.319.7203.185</a:t>
            </a:r>
          </a:p>
          <a:p>
            <a:pPr lvl="0" indent="0" marL="0">
              <a:buNone/>
            </a:pPr>
            <a:r>
              <a:rPr/>
              <a:t>85. Hauck WW, Anderson S, Marcus SM. Should We Adjust for Covariates in Nonlinear Regression Analyses of Randomized Trials? </a:t>
            </a:r>
            <a:r>
              <a:rPr i="1"/>
              <a:t>Controlled Clinical Trials</a:t>
            </a:r>
            <a:r>
              <a:rPr/>
              <a:t>. 1998;19(3):249-256. doi:</a:t>
            </a:r>
            <a:r>
              <a:rPr>
                <a:hlinkClick r:id="rId86"/>
              </a:rPr>
              <a:t>10.1016/s0197-2456(97)00147-5</a:t>
            </a:r>
          </a:p>
          <a:p>
            <a:pPr lvl="0" indent="0" marL="0">
              <a:buNone/>
            </a:pPr>
            <a:r>
              <a:rPr/>
              <a:t>86. Kahan BC, Jairath V, Doré CJ, Morris TP. The risks and rewards of covariate adjustment in randomized trials: an assessment of 12 outcomes from 8 studies. </a:t>
            </a:r>
            <a:r>
              <a:rPr i="1"/>
              <a:t>Trials</a:t>
            </a:r>
            <a:r>
              <a:rPr/>
              <a:t>. 2014;15(1). doi:</a:t>
            </a:r>
            <a:r>
              <a:rPr>
                <a:hlinkClick r:id="rId87"/>
              </a:rPr>
              <a:t>10.1186/1745-6215-15-139</a:t>
            </a:r>
          </a:p>
          <a:p>
            <a:pPr lvl="0" indent="0" marL="0">
              <a:buNone/>
            </a:pPr>
            <a:r>
              <a:rPr/>
              <a:t>87. Stang A, Baethge C. Imbalance &lt;em&gt;p&lt;/em&gt; values for baseline covariates in randomized controlled trials: a last resort for the use of &lt;em&gt;p&lt;/em&gt; values? A pro and contra debate. </a:t>
            </a:r>
            <a:r>
              <a:rPr i="1"/>
              <a:t>Clinical Epidemiology</a:t>
            </a:r>
            <a:r>
              <a:rPr/>
              <a:t>. 2018;Volume 10:531-535. doi:</a:t>
            </a:r>
            <a:r>
              <a:rPr>
                <a:hlinkClick r:id="rId88"/>
              </a:rPr>
              <a:t>10.2147/clep.s161508</a:t>
            </a:r>
          </a:p>
          <a:p>
            <a:pPr lvl="0" indent="0" marL="0">
              <a:buNone/>
            </a:pPr>
            <a:r>
              <a:rPr/>
              <a:t>88. Bolzern JE, Mitchell A, Torgerson DJ. Baseline testing in cluster randomised controlled trials: should this be done? </a:t>
            </a:r>
            <a:r>
              <a:rPr i="1"/>
              <a:t>BMC Medical Research Methodology</a:t>
            </a:r>
            <a:r>
              <a:rPr/>
              <a:t>. 2019;19(1). doi:</a:t>
            </a:r>
            <a:r>
              <a:rPr>
                <a:hlinkClick r:id="rId89"/>
              </a:rPr>
              <a:t>10.1186/s12874-019-0750-8</a:t>
            </a:r>
          </a:p>
          <a:p>
            <a:pPr lvl="0" indent="0" marL="0">
              <a:buNone/>
            </a:pPr>
            <a:r>
              <a:rPr/>
              <a:t>89. Chen H, Lu Y, Slye N. Testing for baseline differences in clinical trials. </a:t>
            </a:r>
            <a:r>
              <a:rPr i="1"/>
              <a:t>International Journal of Clinical Trials</a:t>
            </a:r>
            <a:r>
              <a:rPr/>
              <a:t>. 2020;7(2):150. doi:</a:t>
            </a:r>
            <a:r>
              <a:rPr>
                <a:hlinkClick r:id="rId90"/>
              </a:rPr>
              <a:t>10.18203/2349-3259.ijct20201720</a:t>
            </a:r>
          </a:p>
          <a:p>
            <a:pPr lvl="0" indent="0" marL="0">
              <a:buNone/>
            </a:pPr>
            <a:r>
              <a:rPr/>
              <a:t>90. Gruijters SLK. Baseline comparisons and covariate fishing: Bad statistical habits we should have broken yesterday. July 2020. </a:t>
            </a:r>
            <a:r>
              <a:rPr>
                <a:hlinkClick r:id="rId91"/>
              </a:rPr>
              <a:t>http://dx.doi.org/10.31234/osf.io/qftwg.</a:t>
            </a:r>
          </a:p>
          <a:p>
            <a:pPr lvl="0" indent="0" marL="0">
              <a:buNone/>
            </a:pPr>
            <a:r>
              <a:rPr/>
              <a:t>91. Matthews JNS, Altman DG. Statistics Notes: Interaction 2: compare effect sizes not P values. </a:t>
            </a:r>
            <a:r>
              <a:rPr i="1"/>
              <a:t>BMJ</a:t>
            </a:r>
            <a:r>
              <a:rPr/>
              <a:t>. 1996;313(7060):808-808. doi:</a:t>
            </a:r>
            <a:r>
              <a:rPr>
                <a:hlinkClick r:id="rId92"/>
              </a:rPr>
              <a:t>10.1136/bmj.313.7060.808</a:t>
            </a:r>
          </a:p>
          <a:p>
            <a:pPr lvl="0" indent="0" marL="0">
              <a:buNone/>
            </a:pPr>
            <a:r>
              <a:rPr/>
              <a:t>92. Bours MJL. Using mediators to understand effect modification and interaction. </a:t>
            </a:r>
            <a:r>
              <a:rPr i="1"/>
              <a:t>Journal of Clinical Epidemiology</a:t>
            </a:r>
            <a:r>
              <a:rPr/>
              <a:t>. September 2023. doi:</a:t>
            </a:r>
            <a:r>
              <a:rPr>
                <a:hlinkClick r:id="rId93"/>
              </a:rPr>
              <a:t>10.1016/j.jclinepi.2023.09.005</a:t>
            </a:r>
          </a:p>
          <a:p>
            <a:pPr lvl="0" indent="0" marL="0">
              <a:buNone/>
            </a:pPr>
            <a:r>
              <a:rPr/>
              <a:t>93. Altman DG, Matthews JNS. Statistics Notes: Interaction 1: heterogeneity of effects. </a:t>
            </a:r>
            <a:r>
              <a:rPr i="1"/>
              <a:t>BMJ</a:t>
            </a:r>
            <a:r>
              <a:rPr/>
              <a:t>. 1996;313(7055):486-486. doi:</a:t>
            </a:r>
            <a:r>
              <a:rPr>
                <a:hlinkClick r:id="rId94"/>
              </a:rPr>
              <a:t>10.1136/bmj.313.7055.486</a:t>
            </a:r>
          </a:p>
          <a:p>
            <a:pPr lvl="0" indent="0" marL="0">
              <a:buNone/>
            </a:pPr>
            <a:r>
              <a:rPr/>
              <a:t>94. Altman DG. Statistics notes: Interaction revisited: The difference between two estimates. </a:t>
            </a:r>
            <a:r>
              <a:rPr i="1"/>
              <a:t>BMJ</a:t>
            </a:r>
            <a:r>
              <a:rPr/>
              <a:t>. 2003;326(7382):219-219. doi:</a:t>
            </a:r>
            <a:r>
              <a:rPr>
                <a:hlinkClick r:id="rId95"/>
              </a:rPr>
              <a:t>10.1136/bmj.326.7382.219</a:t>
            </a:r>
          </a:p>
          <a:p>
            <a:pPr lvl="0" indent="0" marL="0">
              <a:buNone/>
            </a:pPr>
            <a:r>
              <a:rPr/>
              <a:t>95. Hond AAH de, Steyerberg EW, Calster B van. Interpreting area under the receiver operating characteristic curve. </a:t>
            </a:r>
            <a:r>
              <a:rPr i="1"/>
              <a:t>The Lancet Digital Health</a:t>
            </a:r>
            <a:r>
              <a:rPr/>
              <a:t>. 2022;4(12):e853-e855. doi:</a:t>
            </a:r>
            <a:r>
              <a:rPr>
                <a:hlinkClick r:id="rId96"/>
              </a:rPr>
              <a:t>10.1016/s2589-7500(22)00188-1</a:t>
            </a:r>
          </a:p>
          <a:p>
            <a:pPr lvl="0" indent="0" marL="0">
              <a:buNone/>
            </a:pPr>
            <a:r>
              <a:rPr/>
              <a:t>96. Robin X, Turck N, Hainard A, et al. pROC: An open-source package for r and s+ to analyze and compare ROC curves. 2011;12:77.</a:t>
            </a:r>
          </a:p>
          <a:p>
            <a:pPr lvl="0" indent="0" marL="0">
              <a:buNone/>
            </a:pPr>
            <a:r>
              <a:rPr/>
              <a:t>97. Ferreira ADS, Meziat-Filho N, Ferreira APA. Double threshold receiver operating characteristic plot for three-modal continuous predictors. </a:t>
            </a:r>
            <a:r>
              <a:rPr i="1"/>
              <a:t>Computational Statistics</a:t>
            </a:r>
            <a:r>
              <a:rPr/>
              <a:t>. 2021;36(3):2231-2245. doi:</a:t>
            </a:r>
            <a:r>
              <a:rPr>
                <a:hlinkClick r:id="rId97"/>
              </a:rPr>
              <a:t>10.1007/s00180-021-01080-9</a:t>
            </a:r>
          </a:p>
          <a:p>
            <a:pPr lvl="0" indent="0" marL="0">
              <a:buNone/>
            </a:pPr>
            <a:r>
              <a:rPr/>
              <a:t>98. Altman DG, Bland JM. Measurement in medicine: The analysis of method comparison studies. </a:t>
            </a:r>
            <a:r>
              <a:rPr i="1"/>
              <a:t>The Statistician</a:t>
            </a:r>
            <a:r>
              <a:rPr/>
              <a:t>. 1983;32(3):307. doi:</a:t>
            </a:r>
            <a:r>
              <a:rPr>
                <a:hlinkClick r:id="rId98"/>
              </a:rPr>
              <a:t>10.2307/2987937</a:t>
            </a:r>
          </a:p>
          <a:p>
            <a:pPr lvl="0" indent="0" marL="0">
              <a:buNone/>
            </a:pPr>
            <a:r>
              <a:rPr/>
              <a:t>99. Borenstein M. In a meta-analysis, the I-squared statistic does not tell us how much the effect size varies. </a:t>
            </a:r>
            <a:r>
              <a:rPr i="1"/>
              <a:t>Journal of Clinical Epidemiology</a:t>
            </a:r>
            <a:r>
              <a:rPr/>
              <a:t>. October 2022. doi:</a:t>
            </a:r>
            <a:r>
              <a:rPr>
                <a:hlinkClick r:id="rId99"/>
              </a:rPr>
              <a:t>10.1016/j.jclinepi.2022.10.003</a:t>
            </a:r>
          </a:p>
          <a:p>
            <a:pPr lvl="0" indent="0" marL="0">
              <a:buNone/>
            </a:pPr>
            <a:r>
              <a:rPr/>
              <a:t>100. Rücker G, Schwarzer G, Carpenter JR, Schumacher M. Undue reliance on I 2 in assessing heterogeneity may mislead. </a:t>
            </a:r>
            <a:r>
              <a:rPr i="1"/>
              <a:t>BMC Medical Research Methodology</a:t>
            </a:r>
            <a:r>
              <a:rPr/>
              <a:t>. 2008;8(1). doi:</a:t>
            </a:r>
            <a:r>
              <a:rPr>
                <a:hlinkClick r:id="rId100"/>
              </a:rPr>
              <a:t>10.1186/1471-2288-8-79</a:t>
            </a:r>
          </a:p>
          <a:p>
            <a:pPr lvl="0" indent="0" marL="0">
              <a:buNone/>
            </a:pPr>
            <a:r>
              <a:rPr/>
              <a:t>101. Grooth HJ de, Parienti JJ. Heterogeneity between studies can be explained more reliably with individual patient data. </a:t>
            </a:r>
            <a:r>
              <a:rPr i="1"/>
              <a:t>Intensive Care Medicine</a:t>
            </a:r>
            <a:r>
              <a:rPr/>
              <a:t>. July 2023. doi:</a:t>
            </a:r>
            <a:r>
              <a:rPr>
                <a:hlinkClick r:id="rId101"/>
              </a:rPr>
              <a:t>10.1007/s00134-023-07163-z</a:t>
            </a:r>
          </a:p>
          <a:p>
            <a:pPr lvl="0" indent="0" marL="0">
              <a:buNone/>
            </a:pPr>
            <a:r>
              <a:rPr/>
              <a:t>102. Lajeunesse MJ. Facilitating systematic reviews, data extraction, and meta-analysis with the metagear package for r. 2016;7:323-330.</a:t>
            </a:r>
          </a:p>
          <a:p>
            <a:pPr lvl="0" indent="0" marL="0">
              <a:buNone/>
            </a:pPr>
            <a:r>
              <a:rPr/>
              <a:t>103. Moher D, Shamseer L, Clarke M, et al. Preferred reporting items for systematic review and meta-analysis protocols (PRISMA-P) 2015 statement. </a:t>
            </a:r>
            <a:r>
              <a:rPr i="1"/>
              <a:t>Systematic Reviews</a:t>
            </a:r>
            <a:r>
              <a:rPr/>
              <a:t>. 2015;4(1). doi:</a:t>
            </a:r>
            <a:r>
              <a:rPr>
                <a:hlinkClick r:id="rId102"/>
              </a:rPr>
              <a:t>10.1186/2046-4053-4-1</a:t>
            </a:r>
          </a:p>
          <a:p>
            <a:pPr lvl="0" indent="0" marL="0">
              <a:buNone/>
            </a:pPr>
            <a:r>
              <a:rPr/>
              <a:t>104. Haddaway NR, Page MJ, Pritchard CC, McGuinness LA. PRISMA2020: An r package and shiny app for producing PRISMA 2020-compliant flow diagrams, with interactivity for optimised digital transparency and open synthesis. 2022;18:e1230. doi:</a:t>
            </a:r>
            <a:r>
              <a:rPr>
                <a:hlinkClick r:id="rId103"/>
              </a:rPr>
              <a:t>10.1002/cl2.1230</a:t>
            </a:r>
          </a:p>
          <a:p>
            <a:pPr lvl="0" indent="0" marL="0">
              <a:buNone/>
            </a:pPr>
            <a:r>
              <a:rPr/>
              <a:t>105. Haddaway NR, Page MJ, Pritchard CC, McGuinness LA. PRISMA2020: An r package and shiny app for producing PRISMA 2020-compliant flow diagrams, with interactivity for optimised digital transparency and open synthesis. 2022;18:e1230. doi:</a:t>
            </a:r>
            <a:r>
              <a:rPr>
                <a:hlinkClick r:id="rId104"/>
              </a:rPr>
              <a:t>10.1002/cl2.1230</a:t>
            </a:r>
          </a:p>
          <a:p>
            <a:pPr lvl="0" indent="0" marL="0">
              <a:buNone/>
            </a:pPr>
            <a:r>
              <a:rPr/>
              <a:t>106. Dwivedi AK, Shukla R. Evidence-based statistical analysis and methods in biomedical research (SAMBR) checklists according to design features. </a:t>
            </a:r>
            <a:r>
              <a:rPr i="1"/>
              <a:t>CANCER REPORTS</a:t>
            </a:r>
            <a:r>
              <a:rPr/>
              <a:t>. 2019;3(4). doi:</a:t>
            </a:r>
            <a:r>
              <a:rPr>
                <a:hlinkClick r:id="rId105"/>
              </a:rPr>
              <a:t>10.1002/cnr2.1211</a:t>
            </a:r>
          </a:p>
          <a:p>
            <a:pPr lvl="0" indent="0" marL="0">
              <a:buNone/>
            </a:pPr>
            <a:r>
              <a:rPr/>
              <a:t>107. Dwivedi AK. How to Write Statistical Analysis Section in Medical Research. </a:t>
            </a:r>
            <a:r>
              <a:rPr i="1"/>
              <a:t>Journal of Investigative Medicine</a:t>
            </a:r>
            <a:r>
              <a:rPr/>
              <a:t>. 2022;70(8):1759-1770. doi:</a:t>
            </a:r>
            <a:r>
              <a:rPr>
                <a:hlinkClick r:id="rId106"/>
              </a:rPr>
              <a:t>10.1136/jim-2022-002479</a:t>
            </a:r>
          </a:p>
          <a:p>
            <a:pPr lvl="0" indent="0" marL="0">
              <a:buNone/>
            </a:pPr>
            <a:r>
              <a:rPr/>
              <a:t>108. Kim N, Fischer AH, Dyring-Andersen B, Rosner B, Okoye GA. Research Techniques Made Simple: Choosing Appropriate Statistical Methods for Clinical Research. </a:t>
            </a:r>
            <a:r>
              <a:rPr i="1"/>
              <a:t>Journal of Investigative Dermatology</a:t>
            </a:r>
            <a:r>
              <a:rPr/>
              <a:t>. 2017;137(10):e173-e178. doi:</a:t>
            </a:r>
            <a:r>
              <a:rPr>
                <a:hlinkClick r:id="rId107"/>
              </a:rPr>
              <a:t>10.1016/j.jid.2017.08.007</a:t>
            </a:r>
          </a:p>
          <a:p>
            <a:pPr lvl="0" indent="0" marL="0">
              <a:buNone/>
            </a:pPr>
            <a:r>
              <a:rPr/>
              <a:t>109. Marusteri M, Bacarea V. Comparing groups for statistical differences: How to choose the right statistical test? </a:t>
            </a:r>
            <a:r>
              <a:rPr i="1"/>
              <a:t>Biochemia Medica</a:t>
            </a:r>
            <a:r>
              <a:rPr/>
              <a:t>. 2010:15-32. doi:</a:t>
            </a:r>
            <a:r>
              <a:rPr>
                <a:hlinkClick r:id="rId108"/>
              </a:rPr>
              <a:t>10.11613/bm.2010.004</a:t>
            </a:r>
          </a:p>
          <a:p>
            <a:pPr lvl="0" indent="0" marL="0">
              <a:buNone/>
            </a:pPr>
            <a:r>
              <a:rPr/>
              <a:t>110. Mishra P, Pandey C, Singh U, Keshri A, Sabaretnam M. Selection of appropriate statistical methods for data analysis. </a:t>
            </a:r>
            <a:r>
              <a:rPr i="1"/>
              <a:t>Annals of Cardiac Anaesthesia</a:t>
            </a:r>
            <a:r>
              <a:rPr/>
              <a:t>. 2019;22(3):297. doi:</a:t>
            </a:r>
            <a:r>
              <a:rPr>
                <a:hlinkClick r:id="rId109"/>
              </a:rPr>
              <a:t>10.4103/aca.aca_248_18</a:t>
            </a:r>
          </a:p>
          <a:p>
            <a:pPr lvl="0" indent="0" marL="0">
              <a:buNone/>
            </a:pPr>
            <a:r>
              <a:rPr/>
              <a:t>111. Ray A, Najmi A, Sadasivam B. How to choose and interpret a statistical test? An update for budding researchers. </a:t>
            </a:r>
            <a:r>
              <a:rPr i="1"/>
              <a:t>Journal of Family Medicine and Primary Care</a:t>
            </a:r>
            <a:r>
              <a:rPr/>
              <a:t>. 2021;10(8):2763. doi:</a:t>
            </a:r>
            <a:r>
              <a:rPr>
                <a:hlinkClick r:id="rId110"/>
              </a:rPr>
              <a:t>10.4103/jfmpc.jfmpc_433_21</a:t>
            </a:r>
          </a:p>
          <a:p>
            <a:pPr lvl="0" indent="0" marL="0">
              <a:buNone/>
            </a:pPr>
            <a:r>
              <a:rPr/>
              <a:t>112. Nayak B, Hazra A. How to choose the right statistical test? </a:t>
            </a:r>
            <a:r>
              <a:rPr i="1"/>
              <a:t>Indian Journal of Ophthalmology</a:t>
            </a:r>
            <a:r>
              <a:rPr/>
              <a:t>. 2011;59(2):85. doi:</a:t>
            </a:r>
            <a:r>
              <a:rPr>
                <a:hlinkClick r:id="rId111"/>
              </a:rPr>
              <a:t>10.4103/0301-4738.77005</a:t>
            </a:r>
          </a:p>
          <a:p>
            <a:pPr lvl="0" indent="0" marL="0">
              <a:buNone/>
            </a:pPr>
            <a:r>
              <a:rPr/>
              <a:t>113. Shankar S, Singh R. Demystifying statistics: How to choose a statistical test? </a:t>
            </a:r>
            <a:r>
              <a:rPr i="1"/>
              <a:t>Indian Journal of Rheumatology</a:t>
            </a:r>
            <a:r>
              <a:rPr/>
              <a:t>. 2014;9(2):77-81. doi:</a:t>
            </a:r>
            <a:r>
              <a:rPr>
                <a:hlinkClick r:id="rId112"/>
              </a:rPr>
              <a:t>10.1016/j.injr.2014.04.002</a:t>
            </a:r>
          </a:p>
          <a:p>
            <a:pPr lvl="0" indent="0" marL="0">
              <a:buNone/>
            </a:pPr>
            <a:r>
              <a:rPr/>
              <a:t>114. Krasser R. Explore: Simplifies exploratory data analysis. 2023. </a:t>
            </a:r>
            <a:r>
              <a:rPr>
                <a:hlinkClick r:id="rId113"/>
              </a:rPr>
              <a:t>https://CRAN.R-project.org/package=explore.</a:t>
            </a:r>
          </a:p>
          <a:p>
            <a:pPr lvl="0" indent="0" marL="0">
              <a:buNone/>
            </a:pPr>
            <a:r>
              <a:rPr/>
              <a:t>115. R Core Team. R: A language and environment for statistical computing. 2023. </a:t>
            </a:r>
            <a:r>
              <a:rPr>
                <a:hlinkClick r:id="rId114"/>
              </a:rPr>
              <a:t>https://www.R-project.org/.</a:t>
            </a:r>
          </a:p>
          <a:p>
            <a:pPr lvl="0" indent="0" marL="0">
              <a:buNone/>
            </a:pPr>
            <a:r>
              <a:rPr/>
              <a:t>116. Cui B. DataExplorer: Automate data exploration and treatment. 2020. </a:t>
            </a:r>
            <a:r>
              <a:rPr>
                <a:hlinkClick r:id="rId115"/>
              </a:rPr>
              <a:t>https://CRAN.R-project.org/package=DataExplorer.</a:t>
            </a:r>
          </a:p>
          <a:p>
            <a:pPr lvl="0" indent="0" marL="0">
              <a:buNone/>
            </a:pPr>
            <a:r>
              <a:rPr/>
              <a:t>117. Inskip H, Ntani G, Westbury L, et al. Getting started with tables. </a:t>
            </a:r>
            <a:r>
              <a:rPr i="1"/>
              <a:t>Archives of Public Health</a:t>
            </a:r>
            <a:r>
              <a:rPr/>
              <a:t>. 2017;75(1). doi:</a:t>
            </a:r>
            <a:r>
              <a:rPr>
                <a:hlinkClick r:id="rId116"/>
              </a:rPr>
              <a:t>10.1186/s13690-017-0180-1</a:t>
            </a:r>
          </a:p>
          <a:p>
            <a:pPr lvl="0" indent="0" marL="0">
              <a:buNone/>
            </a:pPr>
            <a:r>
              <a:rPr/>
              <a:t>118. Hayes-Larson E, Kezios KL, Mooney SJ, Lovasi G. Who is in this study, anyway? Guidelines for a useful Table 1. </a:t>
            </a:r>
            <a:r>
              <a:rPr i="1"/>
              <a:t>Journal of Clinical Epidemiology</a:t>
            </a:r>
            <a:r>
              <a:rPr/>
              <a:t>. 2019;114:125-132. doi:</a:t>
            </a:r>
            <a:r>
              <a:rPr>
                <a:hlinkClick r:id="rId117"/>
              </a:rPr>
              <a:t>10.1016/j.jclinepi.2019.06.011</a:t>
            </a:r>
          </a:p>
          <a:p>
            <a:pPr lvl="0" indent="0" marL="0">
              <a:buNone/>
            </a:pPr>
            <a:r>
              <a:rPr/>
              <a:t>119. Kwak SG, Kang H, Kim JH, et al. The principles of presenting statistical results: Table. </a:t>
            </a:r>
            <a:r>
              <a:rPr i="1"/>
              <a:t>Korean Journal of Anesthesiology</a:t>
            </a:r>
            <a:r>
              <a:rPr/>
              <a:t>. 2021;74(2):115-119. doi:</a:t>
            </a:r>
            <a:r>
              <a:rPr>
                <a:hlinkClick r:id="rId118"/>
              </a:rPr>
              <a:t>10.4097/kja.20582</a:t>
            </a:r>
          </a:p>
          <a:p>
            <a:pPr lvl="0" indent="0" marL="0">
              <a:buNone/>
            </a:pPr>
            <a:r>
              <a:rPr/>
              <a:t>120. Rich B. table1: Tables of descriptive statistics in HTML. 2023. </a:t>
            </a:r>
            <a:r>
              <a:rPr>
                <a:hlinkClick r:id="rId119"/>
              </a:rPr>
              <a:t>https://CRAN.R-project.org/package=table1.</a:t>
            </a:r>
          </a:p>
          <a:p>
            <a:pPr lvl="0" indent="0" marL="0">
              <a:buNone/>
            </a:pPr>
            <a:r>
              <a:rPr/>
              <a:t>121. Gohel D, Skintzos P. Flextable: Functions for tabular reporting. 2023. </a:t>
            </a:r>
            <a:r>
              <a:rPr>
                <a:hlinkClick r:id="rId120"/>
              </a:rPr>
              <a:t>https://CRAN.R-project.org/package=flextable.</a:t>
            </a:r>
          </a:p>
          <a:p>
            <a:pPr lvl="0" indent="0" marL="0">
              <a:buNone/>
            </a:pPr>
            <a:r>
              <a:rPr/>
              <a:t>122. Westreich D, Greenland S. The Table 2 Fallacy: Presenting and Interpreting Confounder and Modifier Coefficients. </a:t>
            </a:r>
            <a:r>
              <a:rPr i="1"/>
              <a:t>American Journal of Epidemiology</a:t>
            </a:r>
            <a:r>
              <a:rPr/>
              <a:t>. 2013;177(4):292-298. doi:</a:t>
            </a:r>
            <a:r>
              <a:rPr>
                <a:hlinkClick r:id="rId121"/>
              </a:rPr>
              <a:t>10.1093/aje/kws412</a:t>
            </a:r>
          </a:p>
          <a:p>
            <a:pPr lvl="0" indent="0" marL="0">
              <a:buNone/>
            </a:pPr>
            <a:r>
              <a:rPr/>
              <a:t>123. Park JH, Lee DK, Kang H, et al. The principles of presenting statistical results using figures. </a:t>
            </a:r>
            <a:r>
              <a:rPr i="1"/>
              <a:t>Korean Journal of Anesthesiology</a:t>
            </a:r>
            <a:r>
              <a:rPr/>
              <a:t>. 2022;75(2):139-150. doi:</a:t>
            </a:r>
            <a:r>
              <a:rPr>
                <a:hlinkClick r:id="rId122"/>
              </a:rPr>
              <a:t>10.4097/kja.21508</a:t>
            </a:r>
          </a:p>
          <a:p>
            <a:pPr lvl="0" indent="0" marL="0">
              <a:buNone/>
            </a:pPr>
            <a:r>
              <a:rPr/>
              <a:t>124. Wickham H. ggplot2: Elegant graphics for data analysis. 2016. </a:t>
            </a:r>
            <a:r>
              <a:rPr>
                <a:hlinkClick r:id="rId123"/>
              </a:rPr>
              <a:t>https://ggplot2.tidyverse.org.</a:t>
            </a:r>
          </a:p>
          <a:p>
            <a:pPr lvl="0" indent="0" marL="0">
              <a:buNone/>
            </a:pPr>
            <a:r>
              <a:rPr/>
              <a:t>125. Sievert C. Interactive web-based data visualization with r, plotly, and shiny. 2020. </a:t>
            </a:r>
            <a:r>
              <a:rPr>
                <a:hlinkClick r:id="rId124"/>
              </a:rPr>
              <a:t>https://plotly-r.com.</a:t>
            </a:r>
          </a:p>
          <a:p>
            <a:pPr lvl="0" indent="0" marL="0">
              <a:buNone/>
            </a:pPr>
            <a:r>
              <a:rPr/>
              <a:t>126. Wei T, Simko V. R package ’corrplot’: Visualization of a correlation matrix. 2021. </a:t>
            </a:r>
            <a:r>
              <a:rPr>
                <a:hlinkClick r:id="rId125"/>
              </a:rPr>
              <a:t>https://github.com/taiyun/corrplot.</a:t>
            </a:r>
          </a:p>
          <a:p>
            <a:pPr lvl="0" indent="0" marL="0">
              <a:buNone/>
            </a:pPr>
            <a:r>
              <a:rPr/>
              <a:t>127. Cumming G, Fidler F, Vaux DL. Error bars in experimental biology. </a:t>
            </a:r>
            <a:r>
              <a:rPr i="1"/>
              <a:t>The Journal of Cell Biology</a:t>
            </a:r>
            <a:r>
              <a:rPr/>
              <a:t>. 2007;177(1):7-11. doi:</a:t>
            </a:r>
            <a:r>
              <a:rPr>
                <a:hlinkClick r:id="rId126"/>
              </a:rPr>
              <a:t>10.1083/jcb.200611141</a:t>
            </a:r>
          </a:p>
          <a:p>
            <a:pPr lvl="0" indent="0" marL="0">
              <a:buNone/>
            </a:pPr>
            <a:r>
              <a:rPr/>
              <a:t>128. Weissgerber TL, Winham SJ, Heinzen EP, et al. Reveal, Don’t Conceal. </a:t>
            </a:r>
            <a:r>
              <a:rPr i="1"/>
              <a:t>Circulation</a:t>
            </a:r>
            <a:r>
              <a:rPr/>
              <a:t>. 2019;140(18):1506-1518. doi:</a:t>
            </a:r>
            <a:r>
              <a:rPr>
                <a:hlinkClick r:id="rId127"/>
              </a:rPr>
              <a:t>10.1161/circulationaha.118.037777</a:t>
            </a:r>
          </a:p>
          <a:p>
            <a:pPr lvl="0" indent="0" marL="0">
              <a:buNone/>
            </a:pPr>
            <a:r>
              <a:rPr/>
              <a:t>129. Xiao N. Ggsci: Scientific journal and sci-fi themed color palettes for ’ggplot2’. 2023. </a:t>
            </a:r>
            <a:r>
              <a:rPr>
                <a:hlinkClick r:id="rId128"/>
              </a:rPr>
              <a:t>https://CRAN.R-project.org/package=ggsci.</a:t>
            </a:r>
          </a:p>
          <a:p>
            <a:pPr lvl="0" indent="0" marL="0">
              <a:buNone/>
            </a:pPr>
            <a:r>
              <a:rPr/>
              <a:t>130. Urbanek S, Johnson K. Tiff: Read and write TIFF images. 2022. </a:t>
            </a:r>
            <a:r>
              <a:rPr>
                <a:hlinkClick r:id="rId129"/>
              </a:rPr>
              <a:t>https://CRAN.R-project.org/package=tiff.</a:t>
            </a:r>
          </a:p>
          <a:p>
            <a:pPr lvl="0" indent="0" marL="0">
              <a:buNone/>
            </a:pPr>
            <a:r>
              <a:rPr/>
              <a:t>131. Curran-Everett D. Explorations in statistics: hypothesis tests and </a:t>
            </a:r>
            <a:r>
              <a:rPr i="1"/>
              <a:t>P</a:t>
            </a:r>
            <a:r>
              <a:rPr/>
              <a:t> values. </a:t>
            </a:r>
            <a:r>
              <a:rPr i="1"/>
              <a:t>Advances in Physiology Education</a:t>
            </a:r>
            <a:r>
              <a:rPr/>
              <a:t>. 2009;33(2):81-86. doi:</a:t>
            </a:r>
            <a:r>
              <a:rPr>
                <a:hlinkClick r:id="rId130"/>
              </a:rPr>
              <a:t>10.1152/advan.90218.2008</a:t>
            </a:r>
          </a:p>
          <a:p>
            <a:pPr lvl="0" indent="0" marL="0">
              <a:buNone/>
            </a:pPr>
            <a:r>
              <a:rPr/>
              <a:t>132. Sullivan GM, Feinn R. Using Effect Sizeor Why the </a:t>
            </a:r>
            <a:r>
              <a:rPr i="1"/>
              <a:t>P</a:t>
            </a:r>
            <a:r>
              <a:rPr/>
              <a:t> Value Is Not Enough. </a:t>
            </a:r>
            <a:r>
              <a:rPr i="1"/>
              <a:t>Journal of Graduate Medical Education</a:t>
            </a:r>
            <a:r>
              <a:rPr/>
              <a:t>. 2012;4(3):279-282. doi:</a:t>
            </a:r>
            <a:r>
              <a:rPr>
                <a:hlinkClick r:id="rId131"/>
              </a:rPr>
              <a:t>10.4300/jgme-d-12-00156.1</a:t>
            </a:r>
          </a:p>
          <a:p>
            <a:pPr lvl="0" indent="0" marL="0">
              <a:buNone/>
            </a:pPr>
            <a:r>
              <a:rPr/>
              <a:t>133. Vandenbroucke JP, Pearce N. From ideas to studies: how to get ideas and sharpen them into research questions. </a:t>
            </a:r>
            <a:r>
              <a:rPr i="1"/>
              <a:t>Clinical Epidemiology</a:t>
            </a:r>
            <a:r>
              <a:rPr/>
              <a:t>. 2018;Volume 10:253-264. doi:</a:t>
            </a:r>
            <a:r>
              <a:rPr>
                <a:hlinkClick r:id="rId132"/>
              </a:rPr>
              <a:t>10.2147/clep.s142940</a:t>
            </a:r>
          </a:p>
          <a:p>
            <a:pPr lvl="0" indent="0" marL="0">
              <a:buNone/>
            </a:pPr>
            <a:r>
              <a:rPr/>
              <a:t>134. Lakens D, Scheel AM, Isager PM. Equivalence Testing for Psychological Research: A Tutorial. </a:t>
            </a:r>
            <a:r>
              <a:rPr i="1"/>
              <a:t>Advances in Methods and Practices in Psychological Science</a:t>
            </a:r>
            <a:r>
              <a:rPr/>
              <a:t>. 2018;1(2):259-269. doi:</a:t>
            </a:r>
            <a:r>
              <a:rPr>
                <a:hlinkClick r:id="rId133"/>
              </a:rPr>
              <a:t>10.1177/2515245918770963</a:t>
            </a:r>
          </a:p>
          <a:p>
            <a:pPr lvl="0" indent="0" marL="0">
              <a:buNone/>
            </a:pPr>
            <a:r>
              <a:rPr/>
              <a:t>135. Kim HY. Statistical notes for clinical researchers: effect size. </a:t>
            </a:r>
            <a:r>
              <a:rPr i="1"/>
              <a:t>Restorative Dentistry &amp; Endodontics</a:t>
            </a:r>
            <a:r>
              <a:rPr/>
              <a:t>. 2015;40(4):328. doi:</a:t>
            </a:r>
            <a:r>
              <a:rPr>
                <a:hlinkClick r:id="rId134"/>
              </a:rPr>
              <a:t>10.5395/rde.2015.40.4.328</a:t>
            </a:r>
          </a:p>
          <a:p>
            <a:pPr lvl="0" indent="0" marL="0">
              <a:buNone/>
            </a:pPr>
            <a:r>
              <a:rPr/>
              <a:t>136. Khamis H. Measures of Association: How to Choose? </a:t>
            </a:r>
            <a:r>
              <a:rPr i="1"/>
              <a:t>Journal of Diagnostic Medical Sonography</a:t>
            </a:r>
            <a:r>
              <a:rPr/>
              <a:t>. 2008;24(3):155-162. doi:</a:t>
            </a:r>
            <a:r>
              <a:rPr>
                <a:hlinkClick r:id="rId135"/>
              </a:rPr>
              <a:t>10.1177/8756479308317006</a:t>
            </a:r>
          </a:p>
          <a:p>
            <a:pPr lvl="0" indent="0" marL="0">
              <a:buNone/>
            </a:pPr>
            <a:r>
              <a:rPr/>
              <a:t>137. Allison JS, Santana L, (Jaco) Visagie IJH. A primer on simple measures of association taught at undergraduate level. </a:t>
            </a:r>
            <a:r>
              <a:rPr i="1"/>
              <a:t>Teaching Statistics</a:t>
            </a:r>
            <a:r>
              <a:rPr/>
              <a:t>. 2022;44(3):96-103. doi:</a:t>
            </a:r>
            <a:r>
              <a:rPr>
                <a:hlinkClick r:id="rId136"/>
              </a:rPr>
              <a:t>10.1111/test.12307</a:t>
            </a:r>
          </a:p>
          <a:p>
            <a:pPr lvl="0" indent="0" marL="0">
              <a:buNone/>
            </a:pPr>
            <a:r>
              <a:rPr/>
              <a:t>138. McHugh ML. The chi-square test of independence. </a:t>
            </a:r>
            <a:r>
              <a:rPr i="1"/>
              <a:t>Biochemia Medica</a:t>
            </a:r>
            <a:r>
              <a:rPr/>
              <a:t>. 2013:143-149. doi:</a:t>
            </a:r>
            <a:r>
              <a:rPr>
                <a:hlinkClick r:id="rId137"/>
              </a:rPr>
              <a:t>10.11613/bm.2013.018</a:t>
            </a:r>
          </a:p>
          <a:p>
            <a:pPr lvl="0" indent="0" marL="0">
              <a:buNone/>
            </a:pPr>
            <a:r>
              <a:rPr/>
              <a:t>139. Kim HY. Statistical notes for clinical researchers: Chi-squared test and Fisher’s exact test. </a:t>
            </a:r>
            <a:r>
              <a:rPr i="1"/>
              <a:t>Restorative Dentistry &amp; Endodontics</a:t>
            </a:r>
            <a:r>
              <a:rPr/>
              <a:t>. 2017;42(2):152. doi:</a:t>
            </a:r>
            <a:r>
              <a:rPr>
                <a:hlinkClick r:id="rId138"/>
              </a:rPr>
              <a:t>10.5395/rde.2017.42.2.152</a:t>
            </a:r>
          </a:p>
          <a:p>
            <a:pPr lvl="0" indent="0" marL="0">
              <a:buNone/>
            </a:pPr>
            <a:r>
              <a:rPr/>
              <a:t>140. Sjoberg DD, Whiting K, Curry M, Lavery JA, Larmarange J. Reproducible summary tables with the gtsummary package. 2021;13:570-580. doi:</a:t>
            </a:r>
            <a:r>
              <a:rPr>
                <a:hlinkClick r:id="rId139"/>
              </a:rPr>
              <a:t>10.32614/RJ-2021-053</a:t>
            </a:r>
          </a:p>
          <a:p>
            <a:pPr lvl="0" indent="0" marL="0">
              <a:buNone/>
            </a:pPr>
            <a:r>
              <a:rPr/>
              <a:t>141. Suits DB. Use of Dummy Variables in Regression Equations. </a:t>
            </a:r>
            <a:r>
              <a:rPr i="1"/>
              <a:t>Journal of the American Statistical Association</a:t>
            </a:r>
            <a:r>
              <a:rPr/>
              <a:t>. 1957;52(280):548-551. doi:</a:t>
            </a:r>
            <a:r>
              <a:rPr>
                <a:hlinkClick r:id="rId140"/>
              </a:rPr>
              <a:t>10.1080/01621459.1957.10501412</a:t>
            </a:r>
          </a:p>
          <a:p>
            <a:pPr lvl="0" indent="0" marL="0">
              <a:buNone/>
            </a:pPr>
            <a:r>
              <a:rPr/>
              <a:t>142. Healy MJ. Statistics from the inside. 16. Multiple regression (2). </a:t>
            </a:r>
            <a:r>
              <a:rPr i="1"/>
              <a:t>Archives of Disease in Childhood</a:t>
            </a:r>
            <a:r>
              <a:rPr/>
              <a:t>. 1995;73(3):270-274. doi:</a:t>
            </a:r>
            <a:r>
              <a:rPr>
                <a:hlinkClick r:id="rId141"/>
              </a:rPr>
              <a:t>10.1136/adc.73.3.270</a:t>
            </a:r>
          </a:p>
          <a:p>
            <a:pPr lvl="0" indent="0" marL="0">
              <a:buNone/>
            </a:pPr>
            <a:r>
              <a:rPr/>
              <a:t>143. Kaplan J. fastDummies: Fast creation of dummy (binary) columns and rows from categorical variables. 2023. </a:t>
            </a:r>
            <a:r>
              <a:rPr>
                <a:hlinkClick r:id="rId142"/>
              </a:rPr>
              <a:t>https://CRAN.R-project.org/package=fastDummies.</a:t>
            </a:r>
          </a:p>
          <a:p>
            <a:pPr lvl="0" indent="0" marL="0">
              <a:buNone/>
            </a:pPr>
            <a:r>
              <a:rPr/>
              <a:t>144. Hidalgo B, Goodman M. Multivariate or Multivariable Regression? </a:t>
            </a:r>
            <a:r>
              <a:rPr i="1"/>
              <a:t>American Journal of Public Health</a:t>
            </a:r>
            <a:r>
              <a:rPr/>
              <a:t>. 2013;103(1):39-40. doi:</a:t>
            </a:r>
            <a:r>
              <a:rPr>
                <a:hlinkClick r:id="rId143"/>
              </a:rPr>
              <a:t>10.2105/ajph.2012.300897</a:t>
            </a:r>
          </a:p>
          <a:p>
            <a:pPr lvl="0" indent="0" marL="0">
              <a:buNone/>
            </a:pPr>
            <a:r>
              <a:rPr/>
              <a:t>145. Arel-Bundock V. Modelsummary: Data and model summaries in r. 2022;103. doi:</a:t>
            </a:r>
            <a:r>
              <a:rPr>
                <a:hlinkClick r:id="rId144"/>
              </a:rPr>
              <a:t>10.18637/jss.v103.i01</a:t>
            </a:r>
          </a:p>
          <a:p>
            <a:pPr lvl="0" indent="0" marL="0">
              <a:buNone/>
            </a:pPr>
            <a:r>
              <a:rPr/>
              <a:t>146. Baron RM, Kenny DA. The moderatormediator variable distinction in social psychological research: Conceptual, strategic, and statistical considerations. </a:t>
            </a:r>
            <a:r>
              <a:rPr i="1"/>
              <a:t>Journal of Personality and Social Psychology</a:t>
            </a:r>
            <a:r>
              <a:rPr/>
              <a:t>. 1986;51(6):1173-1182. doi:</a:t>
            </a:r>
            <a:r>
              <a:rPr>
                <a:hlinkClick r:id="rId145"/>
              </a:rPr>
              <a:t>10.1037/0022-3514.51.6.1173</a:t>
            </a:r>
          </a:p>
          <a:p>
            <a:pPr lvl="0" indent="0" marL="0">
              <a:buNone/>
            </a:pPr>
            <a:r>
              <a:rPr/>
              <a:t>147. DALES LG, URY HK. An Improper Use of Statistical Significance Testing in Studying Covariables. </a:t>
            </a:r>
            <a:r>
              <a:rPr i="1"/>
              <a:t>International Journal of Epidemiology</a:t>
            </a:r>
            <a:r>
              <a:rPr/>
              <a:t>. 1978;7(4):373-376. doi:</a:t>
            </a:r>
            <a:r>
              <a:rPr>
                <a:hlinkClick r:id="rId146"/>
              </a:rPr>
              <a:t>10.1093/ije/7.4.373</a:t>
            </a:r>
          </a:p>
          <a:p>
            <a:pPr lvl="0" indent="0" marL="0">
              <a:buNone/>
            </a:pPr>
            <a:r>
              <a:rPr/>
              <a:t>148. Sun GW, Shook TL, Kay GL. Inappropriate use of bivariable analysis to screen risk factors for use in multivariable analysis. </a:t>
            </a:r>
            <a:r>
              <a:rPr i="1"/>
              <a:t>Journal of Clinical Epidemiology</a:t>
            </a:r>
            <a:r>
              <a:rPr/>
              <a:t>. 1996;49(8):907-916. doi:</a:t>
            </a:r>
            <a:r>
              <a:rPr>
                <a:hlinkClick r:id="rId147"/>
              </a:rPr>
              <a:t>10.1016/0895-4356(96)00025-x</a:t>
            </a:r>
          </a:p>
          <a:p>
            <a:pPr lvl="0" indent="0" marL="0">
              <a:buNone/>
            </a:pPr>
            <a:r>
              <a:rPr/>
              <a:t>149. Ihaka R, Gentleman R. R: A language for data analysis and graphics. </a:t>
            </a:r>
            <a:r>
              <a:rPr i="1"/>
              <a:t>Journal of Computational and Graphical Statistics</a:t>
            </a:r>
            <a:r>
              <a:rPr/>
              <a:t>. 1996;5(3):299. doi:</a:t>
            </a:r>
            <a:r>
              <a:rPr>
                <a:hlinkClick r:id="rId148"/>
              </a:rPr>
              <a:t>10.2307/1390807</a:t>
            </a:r>
          </a:p>
          <a:p>
            <a:pPr lvl="0" indent="0" marL="0">
              <a:buNone/>
            </a:pPr>
            <a:r>
              <a:rPr/>
              <a:t>150. Schwab, Simon, Held, Leonhard. Statistical programming: Small mistakes, big impacts. </a:t>
            </a:r>
            <a:r>
              <a:rPr i="1"/>
              <a:t>Wiley-Blackwell Publishing, Inc</a:t>
            </a:r>
            <a:r>
              <a:rPr/>
              <a:t>. 2021. doi:</a:t>
            </a:r>
            <a:r>
              <a:rPr>
                <a:hlinkClick r:id="rId149"/>
              </a:rPr>
              <a:t>10.5167/UZH-205154</a:t>
            </a:r>
          </a:p>
          <a:p>
            <a:pPr lvl="0" indent="0" marL="0">
              <a:buNone/>
            </a:pPr>
            <a:r>
              <a:rPr/>
              <a:t>151. Eglen SJ, Marwick B, Halchenko YO, et al. Toward standard practices for sharing computer code and programs in neuroscience. </a:t>
            </a:r>
            <a:r>
              <a:rPr i="1"/>
              <a:t>Nature Neuroscience</a:t>
            </a:r>
            <a:r>
              <a:rPr/>
              <a:t>. 2017;20(6):770-773. doi:</a:t>
            </a:r>
            <a:r>
              <a:rPr>
                <a:hlinkClick r:id="rId150"/>
              </a:rPr>
              <a:t>10.1038/nn.4550</a:t>
            </a:r>
          </a:p>
          <a:p>
            <a:pPr lvl="0" indent="0" marL="0">
              <a:buNone/>
            </a:pPr>
            <a:r>
              <a:rPr/>
              <a:t>152. Zhao Y, Xiao N, Anderson K, Zhang Y. Electronic common technical document submission with analysis using R. </a:t>
            </a:r>
            <a:r>
              <a:rPr i="1"/>
              <a:t>Clinical Trials</a:t>
            </a:r>
            <a:r>
              <a:rPr/>
              <a:t>. 2022;20(1):89-92. doi:</a:t>
            </a:r>
            <a:r>
              <a:rPr>
                <a:hlinkClick r:id="rId151"/>
              </a:rPr>
              <a:t>10.1177/17407745221123244</a:t>
            </a:r>
          </a:p>
          <a:p>
            <a:pPr lvl="0" indent="0" marL="0">
              <a:buNone/>
            </a:pPr>
            <a:r>
              <a:rPr/>
              <a:t>153. Xie Y. formatR: Format r code automatically. 2022. </a:t>
            </a:r>
            <a:r>
              <a:rPr>
                <a:hlinkClick r:id="rId152"/>
              </a:rPr>
              <a:t>https://CRAN.R-project.org/package=formatR.</a:t>
            </a:r>
          </a:p>
          <a:p>
            <a:pPr lvl="0" indent="0" marL="0">
              <a:buNone/>
            </a:pPr>
            <a:r>
              <a:rPr/>
              <a:t>154. Love J, Selker R, Marsman M, et al. </a:t>
            </a:r>
            <a:r>
              <a:rPr b="1"/>
              <a:t>JASP</a:t>
            </a:r>
            <a:r>
              <a:rPr/>
              <a:t>: Graphical Statistical Software for Common Statistical Designs. </a:t>
            </a:r>
            <a:r>
              <a:rPr i="1"/>
              <a:t>Journal of Statistical Software</a:t>
            </a:r>
            <a:r>
              <a:rPr/>
              <a:t>. 2019;88(2). doi:</a:t>
            </a:r>
            <a:r>
              <a:rPr>
                <a:hlinkClick r:id="rId153"/>
              </a:rPr>
              <a:t>10.18637/jss.v088.i02</a:t>
            </a:r>
          </a:p>
          <a:p>
            <a:pPr lvl="0" indent="0" marL="0">
              <a:buNone/>
            </a:pPr>
            <a:r>
              <a:rPr/>
              <a:t>155. ŞAHİN M, AYBEK E. Jamovi: An easy to use statistical software for the social scientists. </a:t>
            </a:r>
            <a:r>
              <a:rPr i="1"/>
              <a:t>International Journal of Assessment Tools in Education</a:t>
            </a:r>
            <a:r>
              <a:rPr/>
              <a:t>. 2020;6(4):670-692. doi:</a:t>
            </a:r>
            <a:r>
              <a:rPr>
                <a:hlinkClick r:id="rId154"/>
              </a:rPr>
              <a:t>10.21449/ijate.661803</a:t>
            </a:r>
          </a:p>
          <a:p>
            <a:pPr lvl="0" indent="0" marL="0">
              <a:buNone/>
            </a:pPr>
            <a:r>
              <a:rPr/>
              <a:t>156. Allaire J, Xie Y, Dervieux C, et al. </a:t>
            </a:r>
            <a:r>
              <a:rPr i="1"/>
              <a:t>Rmarkdown: Dynamic Documents for r</a:t>
            </a:r>
            <a:r>
              <a:rPr/>
              <a:t>.; 2023. </a:t>
            </a:r>
            <a:r>
              <a:rPr>
                <a:hlinkClick r:id="rId155"/>
              </a:rPr>
              <a:t>https://CRAN.R-project.org/package=rmarkdown.</a:t>
            </a:r>
          </a:p>
          <a:p>
            <a:pPr lvl="0" indent="0" marL="0">
              <a:buNone/>
            </a:pPr>
            <a:r>
              <a:rPr/>
              <a:t>157. Wallisch C, Bach P, Hafermann L, et al. Review of guidance papers on regression modeling in statistical series of medical journals. Mathes T, ed. </a:t>
            </a:r>
            <a:r>
              <a:rPr i="1"/>
              <a:t>PLOS ONE</a:t>
            </a:r>
            <a:r>
              <a:rPr/>
              <a:t>. 2022;17(1):e0262918. doi:</a:t>
            </a:r>
            <a:r>
              <a:rPr>
                <a:hlinkClick r:id="rId156"/>
              </a:rPr>
              <a:t>10.1371/journal.pone.0262918</a:t>
            </a:r>
          </a:p>
          <a:p>
            <a:pPr lvl="0" indent="0" marL="0">
              <a:buNone/>
            </a:pPr>
            <a:r>
              <a:rPr/>
              <a:t>158. Lynggaard H, Bell J, Lösch C, et al. Principles and recommendations for incorporating estimands into clinical study protocol templates. </a:t>
            </a:r>
            <a:r>
              <a:rPr i="1"/>
              <a:t>Trials</a:t>
            </a:r>
            <a:r>
              <a:rPr/>
              <a:t>. 2022;23(1). doi:</a:t>
            </a:r>
            <a:r>
              <a:rPr>
                <a:hlinkClick r:id="rId157"/>
              </a:rPr>
              <a:t>10.1186/s13063-022-06515-2</a:t>
            </a:r>
          </a:p>
          <a:p>
            <a:pPr lvl="0" indent="0" marL="0">
              <a:buNone/>
            </a:pPr>
            <a:r>
              <a:rPr/>
              <a:t>159. Althouse AD, Below JE, Claggett BL, et al. Recommendations for Statistical Reporting in Cardiovascular Medicine: A Special Report From the American Heart Association. </a:t>
            </a:r>
            <a:r>
              <a:rPr i="1"/>
              <a:t>Circulation</a:t>
            </a:r>
            <a:r>
              <a:rPr/>
              <a:t>. 2021;144(4). doi:</a:t>
            </a:r>
            <a:r>
              <a:rPr>
                <a:hlinkClick r:id="rId158"/>
              </a:rPr>
              <a:t>10.1161/circulationaha.121.055393</a:t>
            </a:r>
          </a:p>
          <a:p>
            <a:pPr lvl="0" indent="0" marL="0">
              <a:buNone/>
            </a:pPr>
            <a:r>
              <a:rPr/>
              <a:t>160. Lee KJ, Tilling KM, Cornish RP, et al. Framework for the treatment and reporting of missing data in observational studies: The Treatment And Reporting of Missing data in Observational Studies framework. </a:t>
            </a:r>
            <a:r>
              <a:rPr i="1"/>
              <a:t>Journal of Clinical Epidemiology</a:t>
            </a:r>
            <a:r>
              <a:rPr/>
              <a:t>. 2021;134:79-88. doi:</a:t>
            </a:r>
            <a:r>
              <a:rPr>
                <a:hlinkClick r:id="rId159"/>
              </a:rPr>
              <a:t>10.1016/j.jclinepi.2021.01.008</a:t>
            </a:r>
          </a:p>
          <a:p>
            <a:pPr lvl="0" indent="0" marL="0">
              <a:buNone/>
            </a:pPr>
            <a:r>
              <a:rPr/>
              <a:t>161. Vickers AJ, Assel MJ, Sjoberg DD, et al. Guidelines for Reporting of Figures and Tables for Clinical Research in Urology. </a:t>
            </a:r>
            <a:r>
              <a:rPr i="1"/>
              <a:t>Urology</a:t>
            </a:r>
            <a:r>
              <a:rPr/>
              <a:t>. 2020;142:1-13. doi:</a:t>
            </a:r>
            <a:r>
              <a:rPr>
                <a:hlinkClick r:id="rId160"/>
              </a:rPr>
              <a:t>10.1016/j.urology.2020.05.002</a:t>
            </a:r>
          </a:p>
          <a:p>
            <a:pPr lvl="0" indent="0" marL="0">
              <a:buNone/>
            </a:pPr>
            <a:r>
              <a:rPr/>
              <a:t>162. Assel M, Sjoberg D, Elders A, et al. Guidelines for Reporting of Statistics for Clinical Research in Urology. </a:t>
            </a:r>
            <a:r>
              <a:rPr i="1"/>
              <a:t>Journal of Urology</a:t>
            </a:r>
            <a:r>
              <a:rPr/>
              <a:t>. 2019;201(3):595-604. doi:</a:t>
            </a:r>
            <a:r>
              <a:rPr>
                <a:hlinkClick r:id="rId161"/>
              </a:rPr>
              <a:t>10.1097/ju.0000000000000001</a:t>
            </a:r>
          </a:p>
          <a:p>
            <a:pPr lvl="0" indent="0" marL="0">
              <a:buNone/>
            </a:pPr>
            <a:r>
              <a:rPr/>
              <a:t>163. Gamble C, Krishan A, Stocken D, et al. Guidelines for the Content of Statistical Analysis Plans in Clinical Trials. </a:t>
            </a:r>
            <a:r>
              <a:rPr i="1"/>
              <a:t>JAMA</a:t>
            </a:r>
            <a:r>
              <a:rPr/>
              <a:t>. 2017;318(23):2337. doi:</a:t>
            </a:r>
            <a:r>
              <a:rPr>
                <a:hlinkClick r:id="rId162"/>
              </a:rPr>
              <a:t>10.1001/jama.2017.18556</a:t>
            </a:r>
          </a:p>
          <a:p>
            <a:pPr lvl="0" indent="0" marL="0">
              <a:buNone/>
            </a:pPr>
            <a:r>
              <a:rPr/>
              <a:t>164. Lang TA, Altman DG. Basic statistical reporting for articles published in Biomedical Journals: The “Statistical Analyses and Methods in the Published Literature” or the SAMPL Guidelines. </a:t>
            </a:r>
            <a:r>
              <a:rPr i="1"/>
              <a:t>International Journal of Nursing Studies</a:t>
            </a:r>
            <a:r>
              <a:rPr/>
              <a:t>. 2015;52(1):5-9. doi:</a:t>
            </a:r>
            <a:r>
              <a:rPr>
                <a:hlinkClick r:id="rId163"/>
              </a:rPr>
              <a:t>10.1016/j.ijnurstu.2014.09.006</a:t>
            </a:r>
          </a:p>
          <a:p>
            <a:pPr lvl="0" indent="0" marL="0">
              <a:buNone/>
            </a:pPr>
            <a:r>
              <a:rPr/>
              <a:t>165. Weissgerber TL, Milic NM, Winham SJ, Garovic VD. Beyond Bar and Line Graphs: Time for a New Data Presentation Paradigm. </a:t>
            </a:r>
            <a:r>
              <a:rPr i="1"/>
              <a:t>PLOS Biology</a:t>
            </a:r>
            <a:r>
              <a:rPr/>
              <a:t>. 2015;13(4):e1002128. doi:</a:t>
            </a:r>
            <a:r>
              <a:rPr>
                <a:hlinkClick r:id="rId164"/>
              </a:rPr>
              <a:t>10.1371/journal.pbio.1002128</a:t>
            </a:r>
          </a:p>
          <a:p>
            <a:pPr lvl="0" indent="0" marL="0">
              <a:buNone/>
            </a:pPr>
            <a:r>
              <a:rPr/>
              <a:t>166. Sauerbrei W, Abrahamowicz M, Altman DG, Cessie S, Carpenter J. STRengthening Analytical Thinking for Observational Studies: the STRATOS initiative. </a:t>
            </a:r>
            <a:r>
              <a:rPr i="1"/>
              <a:t>Statistics in Medicine</a:t>
            </a:r>
            <a:r>
              <a:rPr/>
              <a:t>. 2014;33(30):5413-5432. doi:</a:t>
            </a:r>
            <a:r>
              <a:rPr>
                <a:hlinkClick r:id="rId165"/>
              </a:rPr>
              <a:t>10.1002/sim.6265</a:t>
            </a:r>
          </a:p>
          <a:p>
            <a:pPr lvl="0" indent="0" marL="0">
              <a:buNone/>
            </a:pPr>
            <a:r>
              <a:rPr/>
              <a:t>167. Groves T. Research methods and reporting. </a:t>
            </a:r>
            <a:r>
              <a:rPr i="1"/>
              <a:t>BMJ</a:t>
            </a:r>
            <a:r>
              <a:rPr/>
              <a:t>. 2008;337(oct22 1):a2201-a2201. doi:</a:t>
            </a:r>
            <a:r>
              <a:rPr>
                <a:hlinkClick r:id="rId166"/>
              </a:rPr>
              <a:t>10.1136/bmj.a2201</a:t>
            </a:r>
          </a:p>
          <a:p>
            <a:pPr lvl="0" indent="0" marL="0">
              <a:buNone/>
            </a:pPr>
            <a:r>
              <a:rPr/>
              <a:t>168. Stratton IM, Neil A. How to ensure your paper is rejected by the statistical reviewer. </a:t>
            </a:r>
            <a:r>
              <a:rPr i="1"/>
              <a:t>Diabetic Medicine</a:t>
            </a:r>
            <a:r>
              <a:rPr/>
              <a:t>. 2005;22(4):371-373. doi:</a:t>
            </a:r>
            <a:r>
              <a:rPr>
                <a:hlinkClick r:id="rId167"/>
              </a:rPr>
              <a:t>10.1111/j.1464-5491.2004.01443.x</a:t>
            </a:r>
          </a:p>
          <a:p>
            <a:pPr lvl="0" indent="0" marL="0">
              <a:buNone/>
            </a:pPr>
            <a:r>
              <a:rPr/>
              <a:t>169. Gardner MJ, Machin D, Campbell MJ. Use of check lists in assessing the statistical content of medical studies. </a:t>
            </a:r>
            <a:r>
              <a:rPr i="1"/>
              <a:t>BMJ</a:t>
            </a:r>
            <a:r>
              <a:rPr/>
              <a:t>. 1986;292(6523):810-812. doi:</a:t>
            </a:r>
            <a:r>
              <a:rPr>
                <a:hlinkClick r:id="rId168"/>
              </a:rPr>
              <a:t>10.1136/bmj.292.6523.810</a:t>
            </a:r>
          </a:p>
          <a:p>
            <a:pPr lvl="0" indent="0" marL="0">
              <a:buNone/>
            </a:pPr>
            <a:r>
              <a:rPr/>
              <a:t>170. Mascha EJ, Vetter TR. The Statistical Checklist and Statistical Review. </a:t>
            </a:r>
            <a:r>
              <a:rPr i="1"/>
              <a:t>Anesthesia &amp; Analgesia</a:t>
            </a:r>
            <a:r>
              <a:rPr/>
              <a:t>. 2017;124(3):719-721. doi:</a:t>
            </a:r>
            <a:r>
              <a:rPr>
                <a:hlinkClick r:id="rId169"/>
              </a:rPr>
              <a:t>10.1213/ane.0000000000001863</a:t>
            </a:r>
          </a:p>
          <a:p>
            <a:pPr lvl="0" indent="0" marL="0">
              <a:buNone/>
            </a:pPr>
            <a:r>
              <a:rPr/>
              <a:t>171. Mansournia MA, Collins GS, Nielsen RO, et al. A CHecklist for statistical Assessment of Medical Papers (the CHAMP statement): explanation and elaboration. </a:t>
            </a:r>
            <a:r>
              <a:rPr i="1"/>
              <a:t>British Journal of Sports Medicine</a:t>
            </a:r>
            <a:r>
              <a:rPr/>
              <a:t>. 2021;55(18):1009-1017. doi:</a:t>
            </a:r>
            <a:r>
              <a:rPr>
                <a:hlinkClick r:id="rId170"/>
              </a:rPr>
              <a:t>10.1136/bjsports-2020-103652</a:t>
            </a:r>
          </a:p>
          <a:p>
            <a:pPr lvl="0" indent="0" marL="0">
              <a:buNone/>
            </a:pPr>
            <a:r>
              <a:rPr/>
              <a:t>172. Gil-Sierra MD, Fénix-Caballero S, Abdel kader-Martin L, et al. Checklist for clinical applicability of subgroup analysis. </a:t>
            </a:r>
            <a:r>
              <a:rPr i="1"/>
              <a:t>Journal of Clinical Pharmacy and Therapeutics</a:t>
            </a:r>
            <a:r>
              <a:rPr/>
              <a:t>. 2019;45(3):530-538. doi:</a:t>
            </a:r>
            <a:r>
              <a:rPr>
                <a:hlinkClick r:id="rId171"/>
              </a:rPr>
              <a:t>10.1111/jcpt.13102</a:t>
            </a:r>
          </a:p>
          <a:p>
            <a:pPr lvl="0" indent="0" marL="0">
              <a:buNone/>
            </a:pPr>
            <a:r>
              <a:rPr/>
              <a:t>173. Altman DG, Simera I, Hoey J, Moher D, Schulz K. EQUATOR: reporting guidelines for health research. </a:t>
            </a:r>
            <a:r>
              <a:rPr i="1"/>
              <a:t>The Lancet</a:t>
            </a:r>
            <a:r>
              <a:rPr/>
              <a:t>. 2008;371(9619):1149-1150. doi:</a:t>
            </a:r>
            <a:r>
              <a:rPr>
                <a:hlinkClick r:id="rId172"/>
              </a:rPr>
              <a:t>10.1016/s0140-6736(08)60505-x</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grandes números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fraca dos grandes números?</a:t>
            </a:r>
          </a:p>
          <a:p>
            <a:pPr lvl="0"/>
            <a:r>
              <a:rPr/>
              <a:t>.[REF]</a:t>
            </a:r>
          </a:p>
          <a:p>
            <a:pPr lvl="0" indent="0" marL="0">
              <a:buNone/>
            </a:pPr>
          </a:p>
          <a:p>
            <a:pPr lvl="0" indent="0" marL="0">
              <a:spcBef>
                <a:spcPts val="3000"/>
              </a:spcBef>
              <a:buNone/>
            </a:pPr>
            <a:r>
              <a:rPr b="1"/>
              <a:t>O que é a lei forte dos grandes números?</a:t>
            </a:r>
          </a:p>
          <a:p>
            <a:pPr lvl="0"/>
            <a:r>
              <a:rPr/>
              <a:t>.[REF]</a:t>
            </a:r>
          </a:p>
          <a:p>
            <a:pPr lvl="0" indent="0" marL="0">
              <a:buNone/>
            </a:pP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Teorema central do limite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teorema central do limite?</a:t>
            </a:r>
          </a:p>
          <a:p>
            <a:pPr lvl="0"/>
            <a:r>
              <a:rPr/>
              <a:t>.[REF]</a:t>
            </a:r>
          </a:p>
          <a:p>
            <a:pPr lvl="0" indent="0" marL="0">
              <a:buNone/>
            </a:pP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para a média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regressão para a média?</a:t>
            </a:r>
          </a:p>
          <a:p>
            <a:pPr lvl="0"/>
            <a:r>
              <a:rPr/>
              <a:t>.[REF]</a:t>
            </a:r>
          </a:p>
          <a:p>
            <a:pPr lvl="0" indent="0" marL="0">
              <a:buNone/>
            </a:pP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Paradoxos estatísticos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Ferreira, Arthur de Sá. </a:t>
            </a:r>
            <a:r>
              <a:rPr b="1"/>
              <a:t>Ciência com R: Perguntas e respostas para pesquisadores e analistas de dados</a:t>
            </a:r>
            <a:r>
              <a:rPr/>
              <a:t>. Rio de Janeiro: 1a edição, 2023. 127p. </a:t>
            </a:r>
            <a:r>
              <a:rPr>
                <a:hlinkClick r:id="rId2"/>
              </a:rPr>
              <a:t>doi: 10.5281/zenodo.8320233</a:t>
            </a:r>
          </a:p>
          <a:p>
            <a:pPr lvl="0" indent="0" marL="0">
              <a:buNone/>
            </a:pPr>
          </a:p>
          <a:p>
            <a:pPr lvl="0" indent="0" marL="0">
              <a:buNone/>
            </a:pPr>
            <a:r>
              <a:rPr/>
              <a:t>Copyright © 2023 Arthur de Sá Ferreira</a:t>
            </a:r>
          </a:p>
          <a:p>
            <a:pPr lvl="0" indent="0" marL="0">
              <a:buNone/>
            </a:pPr>
            <a:r>
              <a:rPr/>
              <a:t>Todos os direitos reservados. Nenhuma parte deste livro pode ser reproduzida ou usada de qualquer maneira sem a permissão prévia por escrito do proprietário dos direitos autorais, exceto para o uso de breves citações em uma resenha do livro.</a:t>
            </a:r>
          </a:p>
          <a:p>
            <a:pPr lvl="0" indent="0" marL="0">
              <a:buNone/>
            </a:pPr>
            <a:r>
              <a:rPr/>
              <a:t>Para solicitar permissões, entre em contato com </a:t>
            </a:r>
            <a:r>
              <a:rPr>
                <a:hlinkClick r:id="rId3"/>
              </a:rPr>
              <a:t>cienciacomr@gmail.com</a:t>
            </a:r>
          </a:p>
          <a:p>
            <a:pPr lvl="0" indent="0" marL="0">
              <a:buNone/>
            </a:pPr>
            <a:r>
              <a:rPr/>
              <a:t>Capa dura: ISBN</a:t>
            </a:r>
          </a:p>
          <a:p>
            <a:pPr lvl="0" indent="0" marL="0">
              <a:buNone/>
            </a:pPr>
            <a:r>
              <a:rPr/>
              <a:t>Brochura: ISBN</a:t>
            </a:r>
          </a:p>
          <a:p>
            <a:pPr lvl="0" indent="0" marL="0">
              <a:buNone/>
            </a:pPr>
            <a:r>
              <a:rPr/>
              <a:t>E-book: ISBN</a:t>
            </a:r>
          </a:p>
          <a:p>
            <a:pPr lvl="0" indent="0" marL="0">
              <a:buNone/>
            </a:pPr>
          </a:p>
          <a:p>
            <a:pPr lvl="0" indent="0" marL="0">
              <a:buNone/>
            </a:pPr>
            <a:r>
              <a:rPr/>
              <a:t>A versão online desta obra está licenciada com uma Licença Creative Commons Atribuição-NãoComercial 4.0 Internacional.</a:t>
            </a:r>
          </a:p>
          <a:p>
            <a:pPr lvl="0" indent="0" marL="0">
              <a:buNone/>
            </a:pP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Paradoxos estatísticos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paradoxos estatísticos?</a:t>
            </a:r>
          </a:p>
          <a:p>
            <a:pPr lvl="0"/>
            <a:r>
              <a:rPr/>
              <a:t>.[REF]</a:t>
            </a:r>
          </a:p>
          <a:p>
            <a:pPr lvl="0" indent="0" marL="0">
              <a:buNone/>
            </a:pP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Abelson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a:t>
            </a:r>
          </a:p>
          <a:p>
            <a:pPr lvl="0" indent="0" marL="0">
              <a:buNone/>
            </a:pP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Berkson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2</a:t>
            </a:r>
          </a:p>
          <a:p>
            <a:pPr lvl="0" indent="0" marL="0">
              <a:buNone/>
            </a:pP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Ellsberg</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3</a:t>
            </a:r>
          </a:p>
          <a:p>
            <a:pPr lvl="0" indent="0" marL="0">
              <a:buNone/>
            </a:pP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Freedman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4,5</a:t>
            </a:r>
          </a:p>
          <a:p>
            <a:pPr lvl="0" indent="0" marL="0">
              <a:buNone/>
            </a:pP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Hand</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6</a:t>
            </a:r>
          </a:p>
          <a:p>
            <a:pPr lvl="0" indent="0" marL="0">
              <a:buNone/>
            </a:pP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Lindley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7</a:t>
            </a:r>
          </a:p>
          <a:p>
            <a:pPr lvl="0" indent="0" marL="0">
              <a:buNone/>
            </a:pP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Lord</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8,9</a:t>
            </a:r>
          </a:p>
          <a:p>
            <a:pPr lvl="0" indent="0" marL="0">
              <a:buNone/>
            </a:pP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Proebsting</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Simpson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10,11</a:t>
            </a:r>
          </a:p>
          <a:p>
            <a:pPr lvl="0" indent="0" marL="0">
              <a:buNone/>
            </a:pP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Sobre o autor</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Stein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12</a:t>
            </a:r>
          </a:p>
          <a:p>
            <a:pPr lvl="0" indent="0" marL="0">
              <a:buNone/>
            </a:pP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Okie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da acurácia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do elevador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13</a:t>
            </a:r>
          </a:p>
          <a:p>
            <a:pPr lvl="0" indent="0" marL="0">
              <a:buNone/>
            </a:pP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do falso positivo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da amizade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14</a:t>
            </a:r>
          </a:p>
          <a:p>
            <a:pPr lvl="0" indent="0" marL="0">
              <a:buNone/>
            </a:pP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Unidade de análise</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Definição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unidade de análise?</a:t>
            </a:r>
          </a:p>
          <a:p>
            <a:pPr lvl="0"/>
            <a:r>
              <a:rPr/>
              <a:t>A unidade de análise (ou unidade experimental) de pesquisas na área de saúde geralmente é o indivíduo.</a:t>
            </a:r>
            <a:r>
              <a:rPr baseline="30000"/>
              <a:t>15</a:t>
            </a:r>
          </a:p>
          <a:p>
            <a:pPr lvl="0"/>
            <a:r>
              <a:rPr/>
              <a:t>A unidade de análise também pode ser a instituição em estudos multicêntricos (ex.: hospitais, clínicas) ou um estudo publicado em meta-análise (ex.: ensaios clínicos).</a:t>
            </a:r>
            <a:r>
              <a:rPr baseline="30000"/>
              <a:t>15</a:t>
            </a:r>
          </a:p>
          <a:p>
            <a:pPr lvl="0"/>
            <a:r>
              <a:rPr/>
              <a:t>É fundamental identificar corretamente a unidade de análise para evitar inflação do tamanho da amostra (ex.: medidas bilaterais resultando em o dobro de participantes), violações de suposições dos testes de hipótese (ex.: independência entre medidas e/ou unidade de análise) e resultados espúrios em testes de hipótese (ex.: p-valores menores que aqueles observados se a amostra não estivesse inflada).</a:t>
            </a:r>
            <a:r>
              <a:rPr baseline="30000"/>
              <a:t>15,16</a:t>
            </a:r>
          </a:p>
          <a:p>
            <a:pPr lvl="0" indent="0" marL="0">
              <a:buNone/>
            </a:pP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Medidas únicas ou múltiplas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coletadas as informações da unidade de análise?</a:t>
            </a:r>
          </a:p>
          <a:p>
            <a:pPr lvl="0"/>
            <a:r>
              <a:rPr/>
              <a:t>Da unidade de análise podem ser coletadas informações em medidas únicas, repetidas, seriadas ou múltiplas.</a:t>
            </a:r>
          </a:p>
          <a:p>
            <a:pPr lvl="0" indent="0" marL="0">
              <a:spcBef>
                <a:spcPts val="3000"/>
              </a:spcBef>
              <a:buNone/>
            </a:pPr>
            <a:r>
              <a:rPr b="1"/>
              <a:t>Medidas únicas</a:t>
            </a:r>
          </a:p>
          <a:p>
            <a:pPr lvl="0"/>
            <a:r>
              <a:rPr/>
              <a:t>A medida única da pressão arterial sistólica no braço esquerdo resulta em um valor pontual. O valor pontual será considerado representativo da variável para a unidade de análise (ex.: </a:t>
            </a:r>
            <a:r>
              <a:rPr b="1"/>
              <a:t>120 mmHg</a:t>
            </a:r>
            <a:r>
              <a:rPr/>
              <a:t> para o participante </a:t>
            </a:r>
            <a:r>
              <a:rPr b="1"/>
              <a:t>#9</a:t>
            </a:r>
            <a:r>
              <a:rPr/>
              <a:t>). Medidas únicas obtidas de diferentes unidades de análise podem ser consideradas independentes se observadas outras condições na coleta de dados.</a:t>
            </a:r>
          </a:p>
          <a:p>
            <a:pPr lvl="0" indent="0" marL="0">
              <a:buNone/>
            </a:pPr>
          </a:p>
          <a:p>
            <a:pPr lvl="0" indent="0" marL="0">
              <a:buNone/>
            </a:pPr>
          </a:p>
          <a:p>
            <a:pPr lvl="0" indent="0" marL="0">
              <a:spcBef>
                <a:spcPts val="3000"/>
              </a:spcBef>
              <a:buNone/>
            </a:pPr>
            <a:r>
              <a:rPr b="1"/>
              <a:t>Medidas repetidas</a:t>
            </a:r>
          </a:p>
          <a:p>
            <a:pPr lvl="0"/>
            <a:r>
              <a:rPr/>
              <a:t>A medida repetida da pressão arterial no braço esquerdo, resultando em um conjunto de valores pontuais (ex.: </a:t>
            </a:r>
            <a:r>
              <a:rPr b="1"/>
              <a:t>110 mmHg</a:t>
            </a:r>
            <a:r>
              <a:rPr/>
              <a:t>, </a:t>
            </a:r>
            <a:r>
              <a:rPr b="1"/>
              <a:t>118 mmHg</a:t>
            </a:r>
            <a:r>
              <a:rPr/>
              <a:t> e </a:t>
            </a:r>
            <a:r>
              <a:rPr b="1"/>
              <a:t>116 mmHg</a:t>
            </a:r>
            <a:r>
              <a:rPr/>
              <a:t> para o participante </a:t>
            </a:r>
            <a:r>
              <a:rPr b="1"/>
              <a:t>#5</a:t>
            </a:r>
            <a:r>
              <a:rPr/>
              <a:t>). As medidas repetidas podem ser tabuladas separadamente, por exemplo para análise da confiabilidade de obtenção dessa medida.</a:t>
            </a:r>
          </a:p>
          <a:p>
            <a:pPr lvl="0" indent="0" marL="0">
              <a:buNone/>
            </a:pPr>
          </a:p>
          <a:p>
            <a:pPr lvl="0" indent="0" marL="0">
              <a:buNone/>
            </a:pPr>
          </a:p>
          <a:p>
            <a:pPr lvl="0"/>
            <a:r>
              <a:rPr/>
              <a:t>As medidas repetidas podem ser agregadas por algum parâmetro — ex.: média, mediana, máximo, mínimo, entre outros—, observando-se a relevância biológica, clínica e/ou metodológica desta escolha. O valor agregado será considerado representativo da variável para a unidade de análise (ex.: média = </a:t>
            </a:r>
            <a:r>
              <a:rPr b="1"/>
              <a:t>115 mmHg</a:t>
            </a:r>
            <a:r>
              <a:rPr/>
              <a:t> para o participante </a:t>
            </a:r>
            <a:r>
              <a:rPr b="1"/>
              <a:t>#5</a:t>
            </a:r>
            <a:r>
              <a:rPr/>
              <a:t>). Medidas agregadas obtidas de diferentes unidades de análise podem ser consideradas independentes se observadas outras condições na coleta de dados.</a:t>
            </a:r>
          </a:p>
          <a:p>
            <a:pPr lvl="0" indent="0" marL="0">
              <a:buNone/>
            </a:pPr>
          </a:p>
          <a:p>
            <a:pPr lvl="0" indent="0" marL="0">
              <a:buNone/>
            </a:pPr>
          </a:p>
          <a:p>
            <a:pPr lvl="0" indent="0" marL="0">
              <a:buNone/>
            </a:pPr>
            <a:r>
              <a:rPr/>
              <a:t>O pacote </a:t>
            </a:r>
            <a:r>
              <a:rPr i="1"/>
              <a:t>stats</a:t>
            </a:r>
            <a:r>
              <a:rPr baseline="30000"/>
              <a:t>17</a:t>
            </a:r>
            <a:r>
              <a:rPr/>
              <a:t> fornece a função </a:t>
            </a:r>
            <a:r>
              <a:rPr i="1">
                <a:hlinkClick r:id="rId2"/>
              </a:rPr>
              <a:t>aggregate</a:t>
            </a:r>
            <a:r>
              <a:rPr/>
              <a:t> para agregar medidas repetidas utilizando uma função personalizada.</a:t>
            </a:r>
          </a:p>
          <a:p>
            <a:pPr lvl="0" indent="0" marL="0">
              <a:buNone/>
            </a:pPr>
          </a:p>
          <a:p>
            <a:pPr lvl="0" indent="0" marL="0">
              <a:spcBef>
                <a:spcPts val="3000"/>
              </a:spcBef>
              <a:buNone/>
            </a:pPr>
            <a:r>
              <a:rPr b="1"/>
              <a:t>Medidas seriadas</a:t>
            </a:r>
          </a:p>
          <a:p>
            <a:pPr lvl="0" indent="0" marL="0">
              <a:buNone/>
            </a:pPr>
          </a:p>
          <a:p>
            <a:pPr lvl="0"/>
            <a:r>
              <a:rPr/>
              <a:t>Medidas seriadas são possivelmente relacionadas e, portanto, dependentes na mesma unidade de análise. Por exemplo, a medida seriada da pressão arterial no braço esquerdo, em intervalos tipicamente regulares (ex.: </a:t>
            </a:r>
            <a:r>
              <a:rPr b="1"/>
              <a:t>114 mmHg</a:t>
            </a:r>
            <a:r>
              <a:rPr/>
              <a:t>, </a:t>
            </a:r>
            <a:r>
              <a:rPr b="1"/>
              <a:t>120 mmHg</a:t>
            </a:r>
            <a:r>
              <a:rPr/>
              <a:t> e </a:t>
            </a:r>
            <a:r>
              <a:rPr b="1"/>
              <a:t>110 mmHg</a:t>
            </a:r>
            <a:r>
              <a:rPr/>
              <a:t> em </a:t>
            </a:r>
            <a:r>
              <a:rPr b="1"/>
              <a:t>1 min</a:t>
            </a:r>
            <a:r>
              <a:rPr/>
              <a:t>, </a:t>
            </a:r>
            <a:r>
              <a:rPr b="1"/>
              <a:t>2 min</a:t>
            </a:r>
            <a:r>
              <a:rPr/>
              <a:t> e </a:t>
            </a:r>
            <a:r>
              <a:rPr b="1"/>
              <a:t>3 min</a:t>
            </a:r>
            <a:r>
              <a:rPr/>
              <a:t>, respectivamente, para o participante </a:t>
            </a:r>
            <a:r>
              <a:rPr b="1"/>
              <a:t>#1</a:t>
            </a:r>
            <a:r>
              <a:rPr/>
              <a:t>).</a:t>
            </a:r>
          </a:p>
          <a:p>
            <a:pPr lvl="0" indent="0" marL="0">
              <a:buNone/>
            </a:pPr>
          </a:p>
          <a:p>
            <a:pPr lvl="0" indent="0" marL="0">
              <a:buNone/>
            </a:pPr>
          </a:p>
          <a:p>
            <a:pPr lvl="0"/>
            <a:r>
              <a:rPr/>
              <a:t>Medidas seriadas também agregadas por parâmetros — ex.: máximo, mínimo, amplitude — são consideradas representativas da variação temporal ou de uma característica de interesse (ex.: amplitude = </a:t>
            </a:r>
            <a:r>
              <a:rPr b="1"/>
              <a:t>10 mmHg</a:t>
            </a:r>
            <a:r>
              <a:rPr/>
              <a:t> para o participante </a:t>
            </a:r>
            <a:r>
              <a:rPr b="1"/>
              <a:t>#1</a:t>
            </a:r>
            <a:r>
              <a:rPr/>
              <a:t>).</a:t>
            </a:r>
          </a:p>
          <a:p>
            <a:pPr lvl="0" indent="0" marL="0">
              <a:buNone/>
            </a:pPr>
          </a:p>
          <a:p>
            <a:pPr lvl="0" indent="0" marL="0">
              <a:buNone/>
            </a:pPr>
          </a:p>
          <a:p>
            <a:pPr lvl="0" indent="0" marL="0">
              <a:buNone/>
            </a:pPr>
            <a:r>
              <a:rPr/>
              <a:t>O pacote </a:t>
            </a:r>
            <a:r>
              <a:rPr i="1"/>
              <a:t>stats</a:t>
            </a:r>
            <a:r>
              <a:rPr baseline="30000"/>
              <a:t>17</a:t>
            </a:r>
            <a:r>
              <a:rPr/>
              <a:t> fornece a função </a:t>
            </a:r>
            <a:r>
              <a:rPr i="1">
                <a:hlinkClick r:id="rId3"/>
              </a:rPr>
              <a:t>aggregate</a:t>
            </a:r>
            <a:r>
              <a:rPr/>
              <a:t> para agregar medidas repetidas utilizando uma função personalizada.</a:t>
            </a:r>
          </a:p>
          <a:p>
            <a:pPr lvl="0" indent="0" marL="0">
              <a:buNone/>
            </a:pPr>
          </a:p>
          <a:p>
            <a:pPr lvl="0" indent="0" marL="0">
              <a:spcBef>
                <a:spcPts val="3000"/>
              </a:spcBef>
              <a:buNone/>
            </a:pPr>
            <a:r>
              <a:rPr b="1"/>
              <a:t>Medidas múltiplas</a:t>
            </a:r>
          </a:p>
          <a:p>
            <a:pPr lvl="0"/>
            <a:r>
              <a:rPr/>
              <a:t>A medida de pressão arterial bilateral resulta em um conjunto de valores pontuais (ex.: braço esquerdo = </a:t>
            </a:r>
            <a:r>
              <a:rPr b="1"/>
              <a:t>114 mmHg</a:t>
            </a:r>
            <a:r>
              <a:rPr/>
              <a:t>, braço direito = </a:t>
            </a:r>
            <a:r>
              <a:rPr b="1"/>
              <a:t>118 mmHg</a:t>
            </a:r>
            <a:r>
              <a:rPr/>
              <a:t> para o participante </a:t>
            </a:r>
            <a:r>
              <a:rPr b="1"/>
              <a:t>#8</a:t>
            </a:r>
            <a:r>
              <a:rPr/>
              <a:t>). Neste caso, ambos os valores pontuais são considerados representativos daquela unidade de análise. Medidas múltiplas também são possivelmente relacionadas e, portanto, são dependentes na mesma unidade de análise. Medidas múltiplas podem ser obtidas de modo repetido para análise agregada ou seriada.</a:t>
            </a:r>
          </a:p>
          <a:p>
            <a:pPr lvl="0" indent="0" marL="0">
              <a:buNone/>
            </a:pPr>
          </a:p>
          <a:p>
            <a:pPr lvl="0" indent="0" marL="0">
              <a:buNone/>
            </a:pPr>
          </a:p>
          <a:p>
            <a:pPr lvl="0" indent="0" marL="0">
              <a:buNone/>
            </a:pPr>
            <a:r>
              <a:rPr/>
              <a:t>O pacote </a:t>
            </a:r>
            <a:r>
              <a:rPr i="1"/>
              <a:t>stats</a:t>
            </a:r>
            <a:r>
              <a:rPr baseline="30000"/>
              <a:t>17</a:t>
            </a:r>
            <a:r>
              <a:rPr/>
              <a:t> fornece a função </a:t>
            </a:r>
            <a:r>
              <a:rPr i="1">
                <a:hlinkClick r:id="rId4"/>
              </a:rPr>
              <a:t>aggregate</a:t>
            </a:r>
            <a:r>
              <a:rPr/>
              <a:t> para agregar medidas repetidas utilizando uma função personalizada.</a:t>
            </a:r>
          </a:p>
          <a:p>
            <a:pPr lvl="0" indent="0" marL="0">
              <a:buNone/>
            </a:pP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Dados e metadados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ASF.png" id="2" name="Picture 1"/>
          <p:cNvPicPr>
            <a:picLocks noGrp="1" noChangeAspect="1"/>
          </p:cNvPicPr>
          <p:nvPr/>
        </p:nvPicPr>
        <p:blipFill>
          <a:blip r:embed="rId2"/>
          <a:stretch>
            <a:fillRect/>
          </a:stretch>
        </p:blipFill>
        <p:spPr bwMode="auto">
          <a:xfrm>
            <a:off x="5829300" y="977900"/>
            <a:ext cx="4889500" cy="4864100"/>
          </a:xfrm>
          <a:prstGeom prst="rect">
            <a:avLst/>
          </a:prstGeom>
          <a:noFill/>
          <a:ln w="9525">
            <a:noFill/>
            <a:headEnd/>
            <a:tailEnd/>
          </a:ln>
        </p:spPr>
      </p:pic>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a:t>
            </a:r>
          </a:p>
          <a:p>
            <a:pPr lvl="0"/>
            <a:r>
              <a:rPr/>
              <a:t>“Tudo são dados”.</a:t>
            </a:r>
            <a:r>
              <a:rPr baseline="30000"/>
              <a:t>18</a:t>
            </a:r>
          </a:p>
          <a:p>
            <a:pPr lvl="0" indent="0" marL="0">
              <a:buNone/>
            </a:pPr>
          </a:p>
          <a:p>
            <a:pPr lvl="0" indent="0" marL="0">
              <a:spcBef>
                <a:spcPts val="3000"/>
              </a:spcBef>
              <a:buNone/>
            </a:pPr>
            <a:r>
              <a:rPr b="1"/>
              <a:t>O que são dados primários e secundários?</a:t>
            </a:r>
          </a:p>
          <a:p>
            <a:pPr lvl="0"/>
            <a:r>
              <a:rPr/>
              <a:t>Dados primários são dados originais coletados intencionalmente para uma determinada análise exploratória ou inferencial planejada a priori.</a:t>
            </a:r>
            <a:r>
              <a:rPr baseline="30000"/>
              <a:t>19</a:t>
            </a:r>
          </a:p>
          <a:p>
            <a:pPr lvl="0"/>
            <a:r>
              <a:rPr/>
              <a:t>Dados secundários compreendem dados coletados inicialmente para análises de um estudo, e são subsequentemente utilizados para outras análises.</a:t>
            </a:r>
            <a:r>
              <a:rPr baseline="30000"/>
              <a:t>19</a:t>
            </a:r>
          </a:p>
          <a:p>
            <a:pPr lvl="0" indent="0" marL="0">
              <a:buNone/>
            </a:pP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perdidos?</a:t>
            </a:r>
          </a:p>
          <a:p>
            <a:pPr lvl="0"/>
            <a:r>
              <a:rPr/>
              <a:t>Dados perdidos são dados não coletados de um ou mais participantes, para uma ou mais variáveis.</a:t>
            </a:r>
            <a:r>
              <a:rPr baseline="30000"/>
              <a:t>20</a:t>
            </a:r>
          </a:p>
          <a:p>
            <a:pPr lvl="0" indent="0" marL="0">
              <a:buNone/>
            </a:pPr>
          </a:p>
          <a:p>
            <a:pPr lvl="0" indent="0" marL="0">
              <a:spcBef>
                <a:spcPts val="3000"/>
              </a:spcBef>
              <a:buNone/>
            </a:pPr>
            <a:r>
              <a:rPr b="1"/>
              <a:t>Qual o problema de um estudo ter dados perdidos?</a:t>
            </a:r>
          </a:p>
          <a:p>
            <a:pPr lvl="0"/>
            <a:r>
              <a:rPr/>
              <a:t>Uma grande quantidade de dados perdidos pode comprometer a integridade científica do estudo, considerando-se que o tamanho da amostra foi estimado para observar um determinado tamanho de efeito mínimo.</a:t>
            </a:r>
            <a:r>
              <a:rPr baseline="30000"/>
              <a:t>20</a:t>
            </a:r>
          </a:p>
          <a:p>
            <a:pPr lvl="0"/>
            <a:r>
              <a:rPr/>
              <a:t>Perda de participantes no estudo por dados perdidos pode reduzir o poder estatístico (erro tipo II).</a:t>
            </a:r>
            <a:r>
              <a:rPr baseline="30000"/>
              <a:t>20</a:t>
            </a:r>
          </a:p>
          <a:p>
            <a:pPr lvl="0"/>
            <a:r>
              <a:rPr/>
              <a:t>Não existe solução globalmente satisfatória para o problema de dados perdidos.</a:t>
            </a:r>
            <a:r>
              <a:rPr baseline="30000"/>
              <a:t>20</a:t>
            </a:r>
          </a:p>
          <a:p>
            <a:pPr lvl="0" indent="0" marL="0">
              <a:buNone/>
            </a:pPr>
          </a:p>
          <a:p>
            <a:pPr lvl="0" indent="0" marL="0">
              <a:spcBef>
                <a:spcPts val="3000"/>
              </a:spcBef>
              <a:buNone/>
            </a:pPr>
            <a:r>
              <a:rPr b="1"/>
              <a:t>Quais os mecanismos geradores de dados perdidos?</a:t>
            </a:r>
          </a:p>
          <a:p>
            <a:pPr lvl="0"/>
            <a:r>
              <a:rPr/>
              <a:t>Dados perdidos completamente ao acaso (</a:t>
            </a:r>
            <a:r>
              <a:rPr i="1"/>
              <a:t>missing completely at random</a:t>
            </a:r>
            <a:r>
              <a:rPr/>
              <a:t>, MCAR), em que os dados perdidos estão distribuídos aleatoriamente nos dados da amostra.</a:t>
            </a:r>
            <a:r>
              <a:rPr baseline="30000"/>
              <a:t>21,22</a:t>
            </a:r>
          </a:p>
          <a:p>
            <a:pPr lvl="0"/>
            <a:r>
              <a:rPr/>
              <a:t>Dados perdidos ao acaso (</a:t>
            </a:r>
            <a:r>
              <a:rPr i="1"/>
              <a:t>missing at random</a:t>
            </a:r>
            <a:r>
              <a:rPr/>
              <a:t>, MAR), em que a probabilidade de ocorrência de dados perdidos é relacionada a outras variáveis medidas.</a:t>
            </a:r>
            <a:r>
              <a:rPr baseline="30000"/>
              <a:t>21,22</a:t>
            </a:r>
          </a:p>
          <a:p>
            <a:pPr lvl="0"/>
            <a:r>
              <a:rPr/>
              <a:t>Dados perdidos não ao acaso (</a:t>
            </a:r>
            <a:r>
              <a:rPr i="1"/>
              <a:t>missing not at random</a:t>
            </a:r>
            <a:r>
              <a:rPr/>
              <a:t>, MNAR), em que a probabilidade da ocorrência de dados perdidos é relacionada com a própria variável.</a:t>
            </a:r>
            <a:r>
              <a:rPr baseline="30000"/>
              <a:t>21,22</a:t>
            </a:r>
          </a:p>
          <a:p>
            <a:pPr lvl="0" indent="0" marL="0">
              <a:buNone/>
            </a:pPr>
          </a:p>
          <a:p>
            <a:pPr lvl="0" indent="0" marL="0">
              <a:spcBef>
                <a:spcPts val="3000"/>
              </a:spcBef>
              <a:buNone/>
            </a:pPr>
            <a:r>
              <a:rPr b="1"/>
              <a:t>Como identificar o mecanismo gerador de dados perdidos em um banco de dados?</a:t>
            </a:r>
          </a:p>
          <a:p>
            <a:pPr lvl="0"/>
            <a:r>
              <a:rPr/>
              <a:t>Por definição, não é possível avaliar se os dados foram perdidos ao acaso (MAR) ou não (MNAR).</a:t>
            </a:r>
            <a:r>
              <a:rPr baseline="30000"/>
              <a:t>21</a:t>
            </a:r>
          </a:p>
          <a:p>
            <a:pPr lvl="0"/>
            <a:r>
              <a:rPr/>
              <a:t>Testes t e regressões logísticas podem ser aplicados para identificar relações entre variáveis com e sem dados perdidos, criando um fator de análise (‘dado perdido’ = 1, ‘dado observado’ = 0).</a:t>
            </a:r>
            <a:r>
              <a:rPr baseline="30000"/>
              <a:t>21</a:t>
            </a:r>
          </a:p>
          <a:p>
            <a:pPr lvl="0" indent="0" marL="0">
              <a:buNone/>
            </a:pPr>
          </a:p>
          <a:p>
            <a:pPr lvl="0" indent="0" marL="0">
              <a:buNone/>
            </a:pPr>
            <a:r>
              <a:rPr/>
              <a:t>O pacote </a:t>
            </a:r>
            <a:r>
              <a:rPr i="1"/>
              <a:t>misty</a:t>
            </a:r>
            <a:r>
              <a:rPr baseline="30000"/>
              <a:t>23</a:t>
            </a:r>
            <a:r>
              <a:rPr/>
              <a:t> fornece a função </a:t>
            </a:r>
            <a:r>
              <a:rPr i="1">
                <a:hlinkClick r:id="rId2"/>
              </a:rPr>
              <a:t>na.test</a:t>
            </a:r>
            <a:r>
              <a:rPr/>
              <a:t> para executar o Little’s Missing Completely at Random (MCAR) test</a:t>
            </a:r>
            <a:r>
              <a:rPr baseline="30000"/>
              <a:t>24</a:t>
            </a:r>
            <a:r>
              <a:rPr/>
              <a:t>.</a:t>
            </a:r>
          </a:p>
          <a:p>
            <a:pPr lvl="0" indent="0" marL="0">
              <a:buNone/>
            </a:pPr>
          </a:p>
          <a:p>
            <a:pPr lvl="0" indent="0" marL="0">
              <a:spcBef>
                <a:spcPts val="3000"/>
              </a:spcBef>
              <a:buNone/>
            </a:pPr>
            <a:r>
              <a:rPr b="1"/>
              <a:t>Que estratégias podem ser utilizadas na coleta de dados quando há expectativa de perda amostral?</a:t>
            </a:r>
          </a:p>
          <a:p>
            <a:pPr lvl="0"/>
            <a:r>
              <a:rPr/>
              <a:t>Na expectativa de ocorrência de perda amostral, com consequente ocorrência de dados perdidos, recomenda-se ampliar o tamanho da amostra com um % correspondente à tal estimativa - embora ainda não corrija potenciais vieses pela perda.</a:t>
            </a:r>
            <a:r>
              <a:rPr baseline="30000"/>
              <a:t>20</a:t>
            </a:r>
          </a:p>
          <a:p>
            <a:pPr lvl="0" indent="0" marL="0">
              <a:buNone/>
            </a:pPr>
          </a:p>
          <a:p>
            <a:pPr lvl="0" indent="0" marL="0">
              <a:spcBef>
                <a:spcPts val="3000"/>
              </a:spcBef>
              <a:buNone/>
            </a:pPr>
            <a:r>
              <a:rPr b="1"/>
              <a:t>Que estratégias podem ser utilizadas na análise quando há dados perdidos?</a:t>
            </a:r>
          </a:p>
          <a:p>
            <a:pPr lvl="0"/>
            <a:r>
              <a:rPr/>
              <a:t>Na ocorrência de dados perdidos, a análise mais comum compreende apenas os ‘casos completos’, com exclusão de participantes com algum dado perdido nas variáveis do estudo. Em casos de grande quantidade de dados perdidos, pode-se perder muito poder estatístico (erro tipo II elevado).</a:t>
            </a:r>
            <a:r>
              <a:rPr baseline="30000"/>
              <a:t>20</a:t>
            </a:r>
          </a:p>
          <a:p>
            <a:pPr lvl="0"/>
            <a:r>
              <a:rPr/>
              <a:t>A análise de dados completos é válida quando pode se argumentar que que a probabilidade de o participante ter dados completos depende apenas das covariáveis e não dos desfechos.</a:t>
            </a:r>
            <a:r>
              <a:rPr baseline="30000"/>
              <a:t>22</a:t>
            </a:r>
          </a:p>
          <a:p>
            <a:pPr lvl="0"/>
            <a:r>
              <a:rPr/>
              <a:t>A análise de dados completos é eficiente quando todos os dados perdidos estão no desfecho, ou quando cada participante com dados perdidos nas covariáveis também possui dados perdidos nos desfechos.</a:t>
            </a:r>
            <a:r>
              <a:rPr baseline="30000"/>
              <a:t>22</a:t>
            </a:r>
          </a:p>
          <a:p>
            <a:pPr lvl="0" indent="0" marL="0">
              <a:buNone/>
            </a:pPr>
          </a:p>
          <a:p>
            <a:pPr lvl="0" indent="0" marL="0">
              <a:buNone/>
            </a:pPr>
            <a:r>
              <a:rPr/>
              <a:t>O pacote </a:t>
            </a:r>
            <a:r>
              <a:rPr i="1"/>
              <a:t>stats</a:t>
            </a:r>
            <a:r>
              <a:rPr baseline="30000"/>
              <a:t>25</a:t>
            </a:r>
            <a:r>
              <a:rPr/>
              <a:t> fornece a função </a:t>
            </a:r>
            <a:r>
              <a:rPr i="1">
                <a:hlinkClick r:id="rId3"/>
              </a:rPr>
              <a:t>complete.cases</a:t>
            </a:r>
            <a:r>
              <a:rPr/>
              <a:t> para identificar os casos completos - isto é, sem dados perdidos - em um banco de dados.</a:t>
            </a:r>
          </a:p>
          <a:p>
            <a:pPr lvl="0" indent="0" marL="0">
              <a:buNone/>
            </a:pPr>
          </a:p>
          <a:p>
            <a:pPr lvl="0"/>
            <a:r>
              <a:rPr/>
              <a:t>Na ocorrência de dados perdidos, a imputação de dados (substituição por dados simulados plausíveis preditos pelos dados presentes) pode ser uma alternativa para manter o erro tipo II estipulado no plano de análise.</a:t>
            </a:r>
            <a:r>
              <a:rPr baseline="30000"/>
              <a:t>20</a:t>
            </a:r>
          </a:p>
          <a:p>
            <a:pPr lvl="0"/>
            <a:r>
              <a:rPr/>
              <a:t>A análise com imputação de dados pode ser útil quando pode-se argumentar que os dados foram perdidos ao acaso (MAR); quando o desfecho foi observado e os dados perdidos estão nas covariáveis; e variáveis auxiliares - preditoras do desfecho e não dos dados perdidos - estão disponíveis.</a:t>
            </a:r>
            <a:r>
              <a:rPr baseline="30000"/>
              <a:t>22</a:t>
            </a:r>
          </a:p>
          <a:p>
            <a:pPr lvl="0"/>
            <a:r>
              <a:rPr/>
              <a:t>Em dados longitudinais com um pequeno número de ‘ondas’ (medidas repetidas) e poucas variáveis, para análise com modelos de regressão univariados, a imputação via especificação condicional completa - também conhecido como imputação multivariada por equações encadeadas (</a:t>
            </a:r>
            <a:r>
              <a:rPr i="1"/>
              <a:t>multivaraite imputation by chained equations</a:t>
            </a:r>
            <a:r>
              <a:rPr/>
              <a:t>, MICE) - é eficiente do ponto de vista computacional e possui acurácia e precisão para estimação de parâmetros.</a:t>
            </a:r>
            <a:r>
              <a:rPr baseline="30000"/>
              <a:t>21,26</a:t>
            </a:r>
          </a:p>
          <a:p>
            <a:pPr lvl="0" indent="0" marL="0">
              <a:buNone/>
            </a:pPr>
          </a:p>
          <a:p>
            <a:pPr lvl="0" indent="0" marL="0">
              <a:buNone/>
            </a:pPr>
            <a:r>
              <a:rPr/>
              <a:t>Os pacotes </a:t>
            </a:r>
            <a:r>
              <a:rPr i="1"/>
              <a:t>mice</a:t>
            </a:r>
            <a:r>
              <a:rPr baseline="30000"/>
              <a:t>27</a:t>
            </a:r>
            <a:r>
              <a:rPr/>
              <a:t> e </a:t>
            </a:r>
            <a:r>
              <a:rPr i="1"/>
              <a:t>miceadds</a:t>
            </a:r>
            <a:r>
              <a:rPr baseline="30000"/>
              <a:t>28</a:t>
            </a:r>
            <a:r>
              <a:rPr/>
              <a:t> fornecem funções </a:t>
            </a:r>
            <a:r>
              <a:rPr i="1">
                <a:hlinkClick r:id="rId4"/>
              </a:rPr>
              <a:t>mice</a:t>
            </a:r>
            <a:r>
              <a:rPr/>
              <a:t> e </a:t>
            </a:r>
            <a:r>
              <a:rPr i="1">
                <a:hlinkClick r:id="rId5"/>
              </a:rPr>
              <a:t>mi.anova</a:t>
            </a:r>
            <a:r>
              <a:rPr/>
              <a:t> para imputação multivariada por equações encadeadas, respectivamente, para imputação de dados.</a:t>
            </a:r>
          </a:p>
          <a:p>
            <a:pPr lvl="0" indent="0" marL="0">
              <a:buNone/>
            </a:pPr>
          </a:p>
          <a:p>
            <a:pPr lvl="0" indent="0" marL="0">
              <a:spcBef>
                <a:spcPts val="3000"/>
              </a:spcBef>
              <a:buNone/>
            </a:pPr>
            <a:r>
              <a:rPr b="1"/>
              <a:t>Que estratégias podem ser utilizadas na redação de estudos em que há dados perdidos?</a:t>
            </a:r>
          </a:p>
          <a:p>
            <a:pPr lvl="0"/>
            <a:r>
              <a:rPr/>
              <a:t>Informar: o número de participantes com dados perdidos; diferenças nas taxas de dados perdidos entre os braços do estudo; os motivos dos dados perdidos; o fluxo de participantes; quaisquer diferenças entre os participantes com e sem dados perdidos; o padrão de ausência (por exemplo, se é aleatória); os métodos para tratamento de dados perdidos das variáveis em análise; os resultados de quaisquer análises de sensibilidade; as implicações dos dados perdidos na interpretação do resultados.</a:t>
            </a:r>
            <a:r>
              <a:rPr baseline="30000"/>
              <a:t>29</a:t>
            </a:r>
          </a:p>
          <a:p>
            <a:pPr lvl="0" indent="0" marL="0">
              <a:buNone/>
            </a:pP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metadados?</a:t>
            </a:r>
          </a:p>
          <a:p>
            <a:pPr lvl="0"/>
            <a:r>
              <a:rPr/>
              <a:t>Metadados são informações técnicas relacionadas às variáveis do estudo, tais como rótulos, limites de valores plausíveis, códigos para dados perdidos e unidades de medida.</a:t>
            </a:r>
            <a:r>
              <a:rPr baseline="30000"/>
              <a:t>30</a:t>
            </a:r>
          </a:p>
          <a:p>
            <a:pPr lvl="0"/>
            <a:r>
              <a:rPr/>
              <a:t>Metadados também são informações relacionadas ao delineamento e/ou protocolo do estudo, recrutamento dos participantes, e métodos para realização das medidas.</a:t>
            </a:r>
            <a:r>
              <a:rPr baseline="30000"/>
              <a:t>30</a:t>
            </a:r>
          </a:p>
          <a:p>
            <a:pPr lvl="0" indent="0" marL="0">
              <a:buNone/>
            </a:pP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Variáveis e fatores</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a:t>
            </a:r>
          </a:p>
          <a:p>
            <a:pPr lvl="0"/>
            <a:r>
              <a:rPr/>
              <a:t>Variáveis são informações que podem variar entre medidas em diferentes indivíduos e/ou repetições.</a:t>
            </a:r>
            <a:r>
              <a:rPr baseline="30000"/>
              <a:t>31</a:t>
            </a:r>
          </a:p>
          <a:p>
            <a:pPr lvl="0"/>
            <a:r>
              <a:rPr/>
              <a:t>Variáveis definem características de uma amostra extraída da população, tipicamente observados por aplicação de métodos de amostragem (isto é, seleção) da população de interesse.</a:t>
            </a:r>
            <a:r>
              <a:rPr baseline="30000"/>
              <a:t>19</a:t>
            </a:r>
          </a:p>
          <a:p>
            <a:pPr lvl="0" indent="0" marL="0">
              <a:buNone/>
            </a:pPr>
          </a:p>
          <a:p>
            <a:pPr lvl="0" indent="0" marL="0">
              <a:spcBef>
                <a:spcPts val="3000"/>
              </a:spcBef>
              <a:buNone/>
            </a:pPr>
            <a:r>
              <a:rPr b="1"/>
              <a:t>Como são classificadas as variáveis?</a:t>
            </a:r>
          </a:p>
          <a:p>
            <a:pPr lvl="0"/>
            <a:r>
              <a:rPr/>
              <a:t>Quanto à informação:</a:t>
            </a:r>
            <a:r>
              <a:rPr baseline="30000"/>
              <a:t>19,32–34</a:t>
            </a:r>
          </a:p>
          <a:p>
            <a:pPr lvl="1"/>
            <a:r>
              <a:rPr/>
              <a:t>Quantitativa</a:t>
            </a:r>
          </a:p>
          <a:p>
            <a:pPr lvl="1"/>
            <a:r>
              <a:rPr/>
              <a:t>Qualitativa</a:t>
            </a:r>
          </a:p>
          <a:p>
            <a:pPr lvl="0"/>
            <a:r>
              <a:rPr/>
              <a:t>Quanto ao conteúdo:</a:t>
            </a:r>
            <a:r>
              <a:rPr baseline="30000"/>
              <a:t>19,32–34</a:t>
            </a:r>
          </a:p>
          <a:p>
            <a:pPr lvl="1"/>
            <a:r>
              <a:rPr/>
              <a:t>Contínua (intervalo ou razão; discreta ou contínua)</a:t>
            </a:r>
          </a:p>
          <a:p>
            <a:pPr lvl="1"/>
            <a:r>
              <a:rPr/>
              <a:t>Categórica ordinal (numérica discreta ou nominal)</a:t>
            </a:r>
          </a:p>
          <a:p>
            <a:pPr lvl="1"/>
            <a:r>
              <a:rPr/>
              <a:t>Categórica nominal (multinominal ou dicotômica)</a:t>
            </a:r>
          </a:p>
          <a:p>
            <a:pPr lvl="0"/>
            <a:r>
              <a:rPr/>
              <a:t>Quanto à interpretação:</a:t>
            </a:r>
            <a:r>
              <a:rPr baseline="30000"/>
              <a:t>19,32–34</a:t>
            </a:r>
          </a:p>
          <a:p>
            <a:pPr lvl="1"/>
            <a:r>
              <a:rPr/>
              <a:t>Dependente (desfecho)</a:t>
            </a:r>
          </a:p>
          <a:p>
            <a:pPr lvl="1"/>
            <a:r>
              <a:rPr/>
              <a:t>Independente (preditora, covariável, confundidora, controle)</a:t>
            </a:r>
          </a:p>
          <a:p>
            <a:pPr lvl="1"/>
            <a:r>
              <a:rPr/>
              <a:t>Mediadora</a:t>
            </a:r>
          </a:p>
          <a:p>
            <a:pPr lvl="1"/>
            <a:r>
              <a:rPr/>
              <a:t>Moderadora</a:t>
            </a:r>
          </a:p>
          <a:p>
            <a:pPr lvl="1"/>
            <a:r>
              <a:rPr/>
              <a:t>Modificadora</a:t>
            </a:r>
          </a:p>
          <a:p>
            <a:pPr lvl="1"/>
            <a:r>
              <a:rPr/>
              <a:t>Auxiliar</a:t>
            </a:r>
          </a:p>
          <a:p>
            <a:pPr lvl="1"/>
            <a:r>
              <a:rPr/>
              <a:t>Indicadora</a:t>
            </a:r>
          </a:p>
          <a:p>
            <a:pPr lvl="0" indent="0" marL="0">
              <a:buNone/>
            </a:pPr>
          </a:p>
          <a:p>
            <a:pPr lvl="0" indent="0" marL="0">
              <a:spcBef>
                <a:spcPts val="3000"/>
              </a:spcBef>
              <a:buNone/>
            </a:pPr>
            <a:r>
              <a:rPr b="1"/>
              <a:t>Por que é importante classificar as variáveis?</a:t>
            </a:r>
          </a:p>
          <a:p>
            <a:pPr lvl="0"/>
            <a:r>
              <a:rPr/>
              <a:t>Identificar corretamente os tipos de variáveis da pesquisa é uma das etapas da escolha dos métodos estatísticos adequados para as análises e representações no texto, tabelas e gráficos.</a:t>
            </a:r>
            <a:r>
              <a:rPr baseline="30000"/>
              <a:t>33</a:t>
            </a:r>
          </a:p>
          <a:p>
            <a:pPr lvl="0" indent="0" marL="0">
              <a:buNone/>
            </a:pP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Transformação de variáveis contínuas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transformação de variáveis contínuas?</a:t>
            </a:r>
          </a:p>
          <a:p>
            <a:pPr lvl="0"/>
            <a:r>
              <a:rPr/>
              <a:t>Transformação significa aplicar uma função matemática à variável medida em sua unidade original.</a:t>
            </a:r>
            <a:r>
              <a:rPr baseline="30000"/>
              <a:t>35</a:t>
            </a:r>
          </a:p>
          <a:p>
            <a:pPr lvl="0"/>
            <a:r>
              <a:rPr/>
              <a:t>A transformação visa atender aos pressupostos dos modelos estatísticos quanto à distribuição da variável, em geral a distribuição gaussiana.</a:t>
            </a:r>
            <a:r>
              <a:rPr baseline="30000"/>
              <a:t>19,35</a:t>
            </a:r>
          </a:p>
          <a:p>
            <a:pPr lvl="0"/>
            <a:r>
              <a:rPr/>
              <a:t>A dicotomização pode ser interpretada como um caso particular de agrupamento.</a:t>
            </a:r>
            <a:r>
              <a:rPr baseline="30000"/>
              <a:t>36</a:t>
            </a:r>
          </a:p>
          <a:p>
            <a:pPr lvl="0" indent="0" marL="0">
              <a:buNone/>
            </a:pPr>
          </a:p>
          <a:p>
            <a:pPr lvl="0" indent="0" marL="0">
              <a:spcBef>
                <a:spcPts val="3000"/>
              </a:spcBef>
              <a:buNone/>
            </a:pPr>
            <a:r>
              <a:rPr b="1"/>
              <a:t>Por que transformar variáveis?</a:t>
            </a:r>
          </a:p>
          <a:p>
            <a:pPr lvl="0"/>
            <a:r>
              <a:rPr/>
              <a:t>Muitos procedimentos estatísticos supõem que as variáveis - ou seus termos de erro, mais especificamente - são normalmente distribuídas. A violação dessa suposição pode aumentar suas chances de cometer um erro do tipo I ou II.</a:t>
            </a:r>
            <a:r>
              <a:rPr baseline="30000"/>
              <a:t>37</a:t>
            </a:r>
          </a:p>
          <a:p>
            <a:pPr lvl="0"/>
            <a:r>
              <a:rPr/>
              <a:t>Mesmo quando se está usando análises consideradas robustas para violações dessas suposições ou testes não paramétricos (que não assumem explicitamente termos de erro normalmente distribuídos), atender a essas questões pode melhorar os resultados das análises (por exemplo, Zimmerman, 1995).</a:t>
            </a:r>
            <a:r>
              <a:rPr baseline="30000"/>
              <a:t>37</a:t>
            </a:r>
          </a:p>
          <a:p>
            <a:pPr lvl="0" indent="0" marL="0">
              <a:buNone/>
            </a:pPr>
          </a:p>
          <a:p>
            <a:pPr lvl="0" indent="0" marL="0">
              <a:spcBef>
                <a:spcPts val="3000"/>
              </a:spcBef>
              <a:buNone/>
            </a:pPr>
            <a:r>
              <a:rPr b="1"/>
              <a:t>Quais transformações podem ser aplicadas?</a:t>
            </a:r>
          </a:p>
          <a:p>
            <a:pPr lvl="0"/>
            <a:r>
              <a:rPr/>
              <a:t>Distribuições com assimetria à direita:</a:t>
            </a:r>
            <a:r>
              <a:rPr baseline="30000"/>
              <a:t>37</a:t>
            </a:r>
          </a:p>
          <a:p>
            <a:pPr lvl="1"/>
            <a:r>
              <a:rPr/>
              <a:t>Raiz quadrada</a:t>
            </a:r>
          </a:p>
          <a:p>
            <a:pPr lvl="1"/>
            <a:r>
              <a:rPr/>
              <a:t>Logaritmo natural</a:t>
            </a:r>
          </a:p>
          <a:p>
            <a:pPr lvl="1"/>
            <a:r>
              <a:rPr/>
              <a:t>Logaritmo base 10</a:t>
            </a:r>
          </a:p>
          <a:p>
            <a:pPr lvl="1"/>
            <a:r>
              <a:rPr/>
              <a:t>Transformação inversa</a:t>
            </a:r>
          </a:p>
          <a:p>
            <a:pPr lvl="0"/>
            <a:r>
              <a:rPr/>
              <a:t>Distribuições com assimetria à esquerda:</a:t>
            </a:r>
            <a:r>
              <a:rPr baseline="30000"/>
              <a:t>37</a:t>
            </a:r>
          </a:p>
          <a:p>
            <a:pPr lvl="1"/>
            <a:r>
              <a:rPr/>
              <a:t>Reflexão e raiz quadrada</a:t>
            </a:r>
          </a:p>
          <a:p>
            <a:pPr lvl="1"/>
            <a:r>
              <a:rPr/>
              <a:t>Reflexão e logaritmo natural</a:t>
            </a:r>
          </a:p>
          <a:p>
            <a:pPr lvl="1"/>
            <a:r>
              <a:rPr/>
              <a:t>Reflexão e logaritmo base 10</a:t>
            </a:r>
          </a:p>
          <a:p>
            <a:pPr lvl="1"/>
            <a:r>
              <a:rPr/>
              <a:t>Reflexão e transformação inversa</a:t>
            </a:r>
          </a:p>
          <a:p>
            <a:pPr lvl="0"/>
            <a:r>
              <a:rPr/>
              <a:t>Transformação arco-seno.</a:t>
            </a:r>
            <a:r>
              <a:rPr baseline="30000"/>
              <a:t>37</a:t>
            </a:r>
          </a:p>
          <a:p>
            <a:pPr lvl="0"/>
            <a:r>
              <a:rPr/>
              <a:t>Transformação de Box-Cox.</a:t>
            </a:r>
            <a:r>
              <a:rPr baseline="30000"/>
              <a:t>38</a:t>
            </a:r>
          </a:p>
          <a:p>
            <a:pPr lvl="0"/>
            <a:r>
              <a:rPr/>
              <a:t>Dicotomização.</a:t>
            </a:r>
          </a:p>
          <a:p>
            <a:pPr lvl="0" indent="0" marL="0">
              <a:buNone/>
            </a:pPr>
          </a:p>
          <a:p>
            <a:pPr lvl="0" indent="0" marL="0">
              <a:buNone/>
            </a:pPr>
            <a:r>
              <a:rPr/>
              <a:t>O pacote </a:t>
            </a:r>
            <a:r>
              <a:rPr i="1"/>
              <a:t>MASS</a:t>
            </a:r>
            <a:r>
              <a:rPr baseline="30000"/>
              <a:t>39</a:t>
            </a:r>
            <a:r>
              <a:rPr/>
              <a:t> fornece a função </a:t>
            </a:r>
            <a:r>
              <a:rPr i="1">
                <a:hlinkClick r:id="rId2"/>
              </a:rPr>
              <a:t>boxcox</a:t>
            </a:r>
            <a:r>
              <a:rPr/>
              <a:t> para executar a transformação de Box-Cox.</a:t>
            </a:r>
            <a:r>
              <a:rPr baseline="30000"/>
              <a:t>38</a:t>
            </a:r>
          </a:p>
          <a:p>
            <a:pPr lvl="0" indent="0" marL="0">
              <a:buNone/>
            </a:pP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Categorização de variáveis contínuas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catogorização de uma variável?</a:t>
            </a:r>
          </a:p>
          <a:p>
            <a:pPr lvl="0"/>
            <a:r>
              <a:rPr/>
              <a:t>.[REF]</a:t>
            </a:r>
          </a:p>
          <a:p>
            <a:pPr lvl="0" indent="0" marL="0">
              <a:buNone/>
            </a:pPr>
          </a:p>
          <a:p>
            <a:pPr lvl="0" indent="0" marL="0">
              <a:spcBef>
                <a:spcPts val="3000"/>
              </a:spcBef>
              <a:buNone/>
            </a:pPr>
            <a:r>
              <a:rPr b="1"/>
              <a:t>Por que não é recomendado categorizar variáveis contínuas?</a:t>
            </a:r>
          </a:p>
          <a:p>
            <a:pPr lvl="0"/>
            <a:r>
              <a:rPr/>
              <a:t>Nenhum dos argumentos usados para defender a categorização de variáveis se sustenta sob uma análise técnica rigorosa.</a:t>
            </a:r>
            <a:r>
              <a:rPr baseline="30000"/>
              <a:t>40</a:t>
            </a:r>
          </a:p>
          <a:p>
            <a:pPr lvl="0"/>
            <a:r>
              <a:rPr/>
              <a:t>Categorizar variáveis não é necessário para conduzir análises estatísticas. Ao invés de categorizar, priorize as variáveis contínuas.</a:t>
            </a:r>
            <a:r>
              <a:rPr baseline="30000"/>
              <a:t>41–43</a:t>
            </a:r>
          </a:p>
          <a:p>
            <a:pPr lvl="0"/>
            <a:r>
              <a:rPr/>
              <a:t>Em geral, não existe uma justificativa racional (plausibilidade biológica) para assumir que as categorias artificiais subjacentes existam.</a:t>
            </a:r>
            <a:r>
              <a:rPr baseline="30000"/>
              <a:t>41–43</a:t>
            </a:r>
          </a:p>
          <a:p>
            <a:pPr lvl="0"/>
            <a:r>
              <a:rPr/>
              <a:t>Caso exista um ponto de corte ou limiar verdadeiro que discrimine três ou mais grupos independentes, identificar tal ponto de corte ainda é um desafio.</a:t>
            </a:r>
            <a:r>
              <a:rPr baseline="30000"/>
              <a:t>44</a:t>
            </a:r>
          </a:p>
          <a:p>
            <a:pPr lvl="0"/>
            <a:r>
              <a:rPr/>
              <a:t>Categorização de variáveis contínuas aumenta a quantidade de testes de hipótese para comparações pareadas entre os quantis, inflando portanto o erro tipo I.</a:t>
            </a:r>
            <a:r>
              <a:rPr baseline="30000"/>
              <a:t>45</a:t>
            </a:r>
          </a:p>
          <a:p>
            <a:pPr lvl="0"/>
            <a:r>
              <a:rPr/>
              <a:t>Categorização de variáveis contínuas requer uma função teórica que pressupõe a homogeneidade da varia’vel dentro dos grupos, levando tanto a uma perda de poder como a uma estimativa imprecisa.</a:t>
            </a:r>
            <a:r>
              <a:rPr baseline="30000"/>
              <a:t>45</a:t>
            </a:r>
          </a:p>
          <a:p>
            <a:pPr lvl="0"/>
            <a:r>
              <a:rPr/>
              <a:t>Categorização de variáveis contínuas pode dificultar a comparação d resultados entre estudos devido aos pontos de corte baseados em dados de um banco usados para definir as categorias.</a:t>
            </a:r>
            <a:r>
              <a:rPr baseline="30000"/>
              <a:t>45</a:t>
            </a:r>
          </a:p>
          <a:p>
            <a:pPr lvl="0" indent="0" marL="0">
              <a:buNone/>
            </a:pPr>
          </a:p>
          <a:p>
            <a:pPr lvl="0" indent="0" marL="0">
              <a:spcBef>
                <a:spcPts val="3000"/>
              </a:spcBef>
              <a:buNone/>
            </a:pPr>
            <a:r>
              <a:rPr b="1"/>
              <a:t>Quais são as alternativas à categorização de variáveis contínuas?</a:t>
            </a:r>
          </a:p>
          <a:p>
            <a:pPr lvl="0"/>
            <a:r>
              <a:rPr/>
              <a:t>Análise com os dados das variável na escala de medida original .</a:t>
            </a:r>
            <a:r>
              <a:rPr baseline="30000"/>
              <a:t>40</a:t>
            </a:r>
          </a:p>
          <a:p>
            <a:pPr lvl="0"/>
            <a:r>
              <a:rPr/>
              <a:t>Análise com modelos de regressão com pesos locais (</a:t>
            </a:r>
            <a:r>
              <a:rPr i="1"/>
              <a:t>lowess</a:t>
            </a:r>
            <a:r>
              <a:rPr/>
              <a:t>) tais como </a:t>
            </a:r>
            <a:r>
              <a:rPr i="1"/>
              <a:t>splines</a:t>
            </a:r>
            <a:r>
              <a:rPr/>
              <a:t> e polinômios fracionais.</a:t>
            </a:r>
            <a:r>
              <a:rPr baseline="30000"/>
              <a:t>40</a:t>
            </a:r>
          </a:p>
          <a:p>
            <a:pPr lvl="0" indent="0" marL="0">
              <a:buNone/>
            </a:pP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Dicotomização de variáveis contínuas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 dicotômicas?</a:t>
                </a:r>
              </a:p>
              <a:p>
                <a:pPr lvl="0"/>
                <a:r>
                  <a:rPr/>
                  <a:t>Variáveis dicotômicas (ou binárias) podem representar categorias naturais tipo “presente/ausente”, “sim/não”.[REF]</a:t>
                </a:r>
              </a:p>
              <a:p>
                <a:pPr lvl="0"/>
                <a:r>
                  <a:rPr/>
                  <a:t>Variáveis dicotômicas podem representar categorias fictícias, criadas a partir de variáveis multinominais, em que cada nível é convertido em uma variável dicotômica </a:t>
                </a:r>
                <a:r>
                  <a:rPr i="1"/>
                  <a:t>dummy</a:t>
                </a:r>
                <a:r>
                  <a:rPr/>
                  <a:t>.[REF]</a:t>
                </a:r>
              </a:p>
              <a:p>
                <a:pPr lvl="0"/>
                <a:r>
                  <a:rPr/>
                  <a:t>Geralmente são representadas por “1” e “0”.[REF]</a:t>
                </a:r>
              </a:p>
              <a:p>
                <a:pPr lvl="0" indent="0" marL="0">
                  <a:buNone/>
                </a:pPr>
              </a:p>
              <a:p>
                <a:pPr lvl="0" indent="0" marL="0">
                  <a:spcBef>
                    <a:spcPts val="3000"/>
                  </a:spcBef>
                  <a:buNone/>
                </a:pPr>
                <a:r>
                  <a:rPr b="1"/>
                  <a:t>Quais argumentos são usados para defender a categorização ou dicotomização de variáveis contínuas?</a:t>
                </a:r>
              </a:p>
              <a:p>
                <a:pPr lvl="0"/>
                <a:r>
                  <a:rPr/>
                  <a:t>O argumento principal para dicotomização de variáveis é que tal procedimento facilita e simplifica a apresentação dos resultados, principalmente para o público em geral.</a:t>
                </a:r>
                <a:r>
                  <a:rPr baseline="30000"/>
                  <a:t>36</a:t>
                </a:r>
              </a:p>
              <a:p>
                <a:pPr lvl="0"/>
                <a:r>
                  <a:rPr/>
                  <a:t>Os pesquisadores não conhecem as consequências estatísticas da dicotomização.</a:t>
                </a:r>
                <a:r>
                  <a:rPr baseline="30000"/>
                  <a:t>40</a:t>
                </a:r>
              </a:p>
              <a:p>
                <a:pPr lvl="0"/>
                <a:r>
                  <a:rPr/>
                  <a:t>Os pesquisadores não conhecem os métodos adequados de análise não-paramétrica, não-linear e robusta.</a:t>
                </a:r>
                <a:r>
                  <a:rPr baseline="30000"/>
                  <a:t>40</a:t>
                </a:r>
              </a:p>
              <a:p>
                <a:pPr lvl="0"/>
                <a:r>
                  <a:rPr/>
                  <a:t>As categorias representam características existentes dos participantes da pesquisa, de modo que as análises devam ser feitas por grupos e não por indivíduos.</a:t>
                </a:r>
                <a:r>
                  <a:rPr baseline="30000"/>
                  <a:t>40</a:t>
                </a:r>
              </a:p>
              <a:p>
                <a:pPr lvl="0"/>
                <a:r>
                  <a:rPr/>
                  <a:t>A confiabilidade da(s) variável(eis) medida(s) é baixa e, portanto, categorizar os participantes resultaria em uma medida mais confiável.</a:t>
                </a:r>
                <a:r>
                  <a:rPr baseline="30000"/>
                  <a:t>40</a:t>
                </a:r>
              </a:p>
              <a:p>
                <a:pPr lvl="0" indent="0" marL="0">
                  <a:buNone/>
                </a:pPr>
              </a:p>
              <a:p>
                <a:pPr lvl="0" indent="0" marL="0">
                  <a:spcBef>
                    <a:spcPts val="3000"/>
                  </a:spcBef>
                  <a:buNone/>
                </a:pPr>
                <a:r>
                  <a:rPr b="1"/>
                  <a:t>Por que não é recomendado dicotomizar variáveis contínuas?</a:t>
                </a:r>
              </a:p>
              <a:p>
                <a:pPr lvl="0"/>
                <a:r>
                  <a:rPr/>
                  <a:t>Nenhum dos argumentos usados para defender a dicotomização de variáveis se sustenta sob uma análise técnica rigorosa.</a:t>
                </a:r>
                <a:r>
                  <a:rPr baseline="30000"/>
                  <a:t>40</a:t>
                </a:r>
              </a:p>
              <a:p>
                <a:pPr lvl="0"/>
                <a:r>
                  <a:rPr/>
                  <a:t>Dicotomizar variáveis não é necessário para conduzir análises estatísticas. Ao invés de dicotomizar, priorize as variáveis contínuas.</a:t>
                </a:r>
                <a:r>
                  <a:rPr baseline="30000"/>
                  <a:t>41–43</a:t>
                </a:r>
              </a:p>
              <a:p>
                <a:pPr lvl="0"/>
                <a:r>
                  <a:rPr/>
                  <a:t>Em geral, não existe uma justificativa racional (plausibilidade biológica) para assumir que as categorias artificiais subjacentes existam.</a:t>
                </a:r>
                <a:r>
                  <a:rPr baseline="30000"/>
                  <a:t>41–43</a:t>
                </a:r>
              </a:p>
              <a:p>
                <a:pPr lvl="0"/>
                <a:r>
                  <a:rPr/>
                  <a:t>Dicotomização causa perda de informação e consequentemente perda de poder estatístico para detectar efeitos.</a:t>
                </a:r>
                <a:r>
                  <a:rPr baseline="30000"/>
                  <a:t>40,41</a:t>
                </a:r>
              </a:p>
              <a:p>
                <a:pPr lvl="0"/>
                <a:r>
                  <a:rPr/>
                  <a:t>Dicotomização também classifica indivíduos com valores próximos na variável contínua como indivíduos em pontos opostos e extremos, artificialmente sugerindo que são muito diferentes.</a:t>
                </a:r>
                <a:r>
                  <a:rPr baseline="30000"/>
                  <a:t>41</a:t>
                </a:r>
              </a:p>
              <a:p>
                <a:pPr lvl="0"/>
                <a:r>
                  <a:rPr/>
                  <a:t>Dicotomização pode diminuir a variabilidade das variáveis.</a:t>
                </a:r>
                <a:r>
                  <a:rPr baseline="30000"/>
                  <a:t>41</a:t>
                </a:r>
              </a:p>
              <a:p>
                <a:pPr lvl="0"/>
                <a:r>
                  <a:rPr/>
                  <a:t>Dicotomização pode ocultar não-linearidades presentes na variável contínua.</a:t>
                </a:r>
                <a:r>
                  <a:rPr baseline="30000"/>
                  <a:t>40,41</a:t>
                </a:r>
              </a:p>
              <a:p>
                <a:pPr lvl="0"/>
                <a:r>
                  <a:rPr/>
                  <a:t>A média ou a mediana, embora amplamente utilizadas, não são bons parâmetros para dicotomizar variáveis.</a:t>
                </a:r>
                <a:r>
                  <a:rPr baseline="30000"/>
                  <a:t>36,41</a:t>
                </a:r>
              </a:p>
              <a:p>
                <a:pPr lvl="0"/>
                <a:r>
                  <a:rPr/>
                  <a:t>Caso exista um ponto de corte ou limiar verdadeiro que discrimine dois grupos independentes, identificar tal ponto de corte ainda é um desafio.</a:t>
                </a:r>
                <a:r>
                  <a:rPr baseline="30000"/>
                  <a:t>44</a:t>
                </a:r>
              </a:p>
              <a:p>
                <a:pPr lvl="0" indent="0" marL="0">
                  <a:buNone/>
                </a:pPr>
              </a:p>
              <a:p>
                <a:pPr lvl="0" indent="0" marL="0">
                  <a:spcBef>
                    <a:spcPts val="3000"/>
                  </a:spcBef>
                  <a:buNone/>
                </a:pPr>
                <a:r>
                  <a:rPr b="1"/>
                  <a:t>Quais cenários legitimam a dicotomização das variáveis contínuas?</a:t>
                </a:r>
              </a:p>
              <a:p>
                <a:pPr lvl="0"/>
                <a:r>
                  <a:rPr/>
                  <a:t>Quando existem dados e/ou análises que suportem a existência - não apenas a suposição ou teorização - de categorias com um ponto de corte claro e com significado entre elas.</a:t>
                </a:r>
                <a:r>
                  <a:rPr baseline="30000"/>
                  <a:t>40</a:t>
                </a:r>
              </a:p>
              <a:p>
                <a:pPr lvl="0"/>
                <a:r>
                  <a:rPr/>
                  <a:t>Quando a distribuição da variável contínua é muito assimétrica, de modo que uma grande quantidade de observações está em um dos extremos da escala.</a:t>
                </a:r>
                <a:r>
                  <a:rPr baseline="30000"/>
                  <a:t>40</a:t>
                </a:r>
              </a:p>
              <a:p>
                <a:pPr lvl="0" indent="0" marL="0">
                  <a:buNone/>
                </a:pPr>
              </a:p>
              <a:p>
                <a:pPr lvl="0" indent="0" marL="0">
                  <a:spcBef>
                    <a:spcPts val="3000"/>
                  </a:spcBef>
                  <a:buNone/>
                </a:pPr>
                <a:r>
                  <a:rPr b="1"/>
                  <a:t>Quais métodos são usados para dicotomizar variáveis contínuas?</a:t>
                </a:r>
              </a:p>
              <a:p>
                <a:pPr lvl="0"/>
                <a:r>
                  <a:rPr/>
                  <a:t>Em termos de tabelas de contingência 2x2, os seguintes métodos permitem</a:t>
                </a:r>
                <a:r>
                  <a:rPr baseline="30000"/>
                  <a:t>44</a:t>
                </a:r>
                <a:r>
                  <a:rPr/>
                  <a:t> a identificação do limiar verdadeiro:</a:t>
                </a:r>
              </a:p>
              <a:p>
                <a:pPr lvl="1"/>
                <a:r>
                  <a:rPr/>
                  <a:t>Youden.</a:t>
                </a:r>
                <a:r>
                  <a:rPr baseline="30000"/>
                  <a:t>46</a:t>
                </a:r>
              </a:p>
              <a:p>
                <a:pPr lvl="1"/>
                <a:r>
                  <a:rPr/>
                  <a:t>Gini Index.</a:t>
                </a:r>
                <a:r>
                  <a:rPr baseline="30000"/>
                  <a:t>47</a:t>
                </a:r>
              </a:p>
              <a:p>
                <a:pPr lvl="1"/>
                <a:r>
                  <a:rPr/>
                  <a:t>Estatística qui-quadrado (</a:t>
                </a:r>
                <a14:m>
                  <m:oMath xmlns:m="http://schemas.openxmlformats.org/officeDocument/2006/math">
                    <m:sSup>
                      <m:e>
                        <m:r>
                          <m:t>χ</m:t>
                        </m:r>
                      </m:e>
                      <m:sup>
                        <m:r>
                          <m:t>2</m:t>
                        </m:r>
                      </m:sup>
                    </m:sSup>
                  </m:oMath>
                </a14:m>
                <a:r>
                  <a:rPr/>
                  <a:t>).</a:t>
                </a:r>
                <a:r>
                  <a:rPr baseline="30000"/>
                  <a:t>48</a:t>
                </a:r>
              </a:p>
              <a:p>
                <a:pPr lvl="1"/>
                <a:r>
                  <a:rPr/>
                  <a:t>Risco relativo (</a:t>
                </a:r>
                <a14:m>
                  <m:oMath xmlns:m="http://schemas.openxmlformats.org/officeDocument/2006/math">
                    <m:r>
                      <m:t>R</m:t>
                    </m:r>
                    <m:r>
                      <m:t>R</m:t>
                    </m:r>
                  </m:oMath>
                </a14:m>
                <a:r>
                  <a:rPr/>
                  <a:t>).</a:t>
                </a:r>
                <a:r>
                  <a:rPr baseline="30000"/>
                  <a:t>49</a:t>
                </a:r>
              </a:p>
              <a:p>
                <a:pPr lvl="1"/>
                <a:r>
                  <a:rPr/>
                  <a:t>Kappa (</a:t>
                </a:r>
                <a14:m>
                  <m:oMath xmlns:m="http://schemas.openxmlformats.org/officeDocument/2006/math">
                    <m:r>
                      <m:t>κ</m:t>
                    </m:r>
                  </m:oMath>
                </a14:m>
                <a:r>
                  <a:rPr/>
                  <a:t>).</a:t>
                </a:r>
                <a:r>
                  <a:rPr baseline="30000"/>
                  <a:t>50</a:t>
                </a:r>
                <a:r>
                  <a:rPr/>
                  <a:t>.</a:t>
                </a:r>
              </a:p>
              <a:p>
                <a:pPr lvl="0" indent="0" marL="0">
                  <a:buNone/>
                </a:pPr>
              </a:p>
            </p:txBody>
          </p:sp>
        </mc:Choice>
      </mc:AlternateContent>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Fatores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fatores?</a:t>
            </a:r>
          </a:p>
          <a:p>
            <a:pPr lvl="0"/>
            <a:r>
              <a:rPr/>
              <a:t>Fator é um sinônimo de variável categórica.[REF]</a:t>
            </a:r>
          </a:p>
          <a:p>
            <a:pPr lvl="0"/>
            <a:r>
              <a:rPr/>
              <a:t>Na modelagem, fator é sinônimo de variável preditora, em particular quando se refere à modelagem de efeitos fixos e aleatórios – os fatores (variáveis) são fatores fixos ou fatores aleatórios.[REF]</a:t>
            </a:r>
          </a:p>
          <a:p>
            <a:pPr lvl="0" indent="0" marL="0">
              <a:buNone/>
            </a:pPr>
          </a:p>
          <a:p>
            <a:pPr lvl="0" indent="0" marL="0">
              <a:spcBef>
                <a:spcPts val="3000"/>
              </a:spcBef>
              <a:buNone/>
            </a:pPr>
            <a:r>
              <a:rPr b="1"/>
              <a:t>O que são níveis de um fator?</a:t>
            </a:r>
          </a:p>
          <a:p>
            <a:pPr lvl="0"/>
            <a:r>
              <a:rPr/>
              <a:t>Níveis de um fator são as possíveis categorias que descrevem um fator.[REF]</a:t>
            </a:r>
          </a:p>
          <a:p>
            <a:pPr lvl="0" indent="0" marL="0">
              <a:buNone/>
            </a:pPr>
          </a:p>
          <a:p>
            <a:pPr lvl="0" indent="0" marL="0">
              <a:buNone/>
            </a:pPr>
            <a:r>
              <a:rPr/>
              <a:t>O pacote </a:t>
            </a:r>
            <a:r>
              <a:rPr i="1"/>
              <a:t>forcats</a:t>
            </a:r>
            <a:r>
              <a:rPr baseline="30000"/>
              <a:t>51</a:t>
            </a:r>
            <a:r>
              <a:rPr/>
              <a:t> fornece a função </a:t>
            </a:r>
            <a:r>
              <a:rPr i="1">
                <a:hlinkClick r:id="rId2"/>
              </a:rPr>
              <a:t>as_factor</a:t>
            </a:r>
            <a:r>
              <a:rPr/>
              <a:t> para converter uma variável em fator.</a:t>
            </a:r>
          </a:p>
          <a:p>
            <a:pPr lvl="0" indent="0" marL="0">
              <a:buNone/>
            </a:pP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Distribuições e parâmetros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 </a:t>
            </a:r>
          </a:p>
          <a:p>
            <a:pPr lvl="0" indent="0" marL="0">
              <a:buNone/>
            </a:pPr>
            <a:r>
              <a:rPr b="1"/>
              <a:t>Arthur de Sá Ferreira, DSc</a:t>
            </a:r>
          </a:p>
          <a:p>
            <a:pPr lvl="0" indent="0" marL="0">
              <a:buNone/>
            </a:pPr>
          </a:p>
          <a:p>
            <a:pPr lvl="0" indent="0" marL="0">
              <a:buNone/>
            </a:pPr>
            <a:r>
              <a:rPr/>
              <a:t>Obtive minha Graduação em Fisioterapia pela Universidade Federal do Rio de Janeiro (UFRJ, 1999), Formação em Acupuntura pela Academia Brasileira de Arte e Ciência Oriental (ABACO, 2001), Mestrado em Engenharia Biomédica pela Universidade Federal do Rio de Janeiro (UFRJ, 2002) e Doutorado em Engenharia Biomédica pela Universidade Federal do Rio de Janeiro (UFRJ, 2006).</a:t>
            </a:r>
          </a:p>
          <a:p>
            <a:pPr lvl="0" indent="0" marL="0">
              <a:buNone/>
            </a:pPr>
            <a:r>
              <a:rPr/>
              <a:t>Tenho experiência em docência no ensino superior, atuando com professor da graduação em cursos de Fisioterapia, Enfermagem e Odontologia, entre outros (2001-atual); pós-graduação lato sensu em Fisioterapia (2001-atual) e stricto sensu em Ciências da Reabilitação (2010-atual).</a:t>
            </a:r>
          </a:p>
          <a:p>
            <a:pPr lvl="0" indent="0" marL="0">
              <a:buNone/>
            </a:pPr>
            <a:r>
              <a:rPr/>
              <a:t>Sou professor adjunto do Centro Universitário Augusto Motta (</a:t>
            </a:r>
            <a:r>
              <a:rPr>
                <a:hlinkClick r:id="rId2"/>
              </a:rPr>
              <a:t>UNISUAM</a:t>
            </a:r>
            <a:r>
              <a:rPr/>
              <a:t>), pesquisador dos Programas de Pós-graduação em Ciências da Reabilitação (</a:t>
            </a:r>
            <a:r>
              <a:rPr>
                <a:hlinkClick r:id="rId3"/>
              </a:rPr>
              <a:t>PPGCR</a:t>
            </a:r>
            <a:r>
              <a:rPr/>
              <a:t>) e Desenvolvimento Local (</a:t>
            </a:r>
            <a:r>
              <a:rPr>
                <a:hlinkClick r:id="rId4"/>
              </a:rPr>
              <a:t>PPGDL</a:t>
            </a:r>
            <a:r>
              <a:rPr/>
              <a:t>) e Coordenador do Comitê de Ética em Pesquisa (CEP) (2020-atual). Leciono as disciplinas Bioestatística I e II desde 2010 nesses Programas.</a:t>
            </a:r>
          </a:p>
          <a:p>
            <a:pPr lvl="0" indent="0" marL="0">
              <a:buNone/>
            </a:pPr>
            <a:r>
              <a:rPr/>
              <a:t>Fundei o Laboratório de Simulação Computacional e Modelagem em Reabilitação (LSCMR) em 2012, onde desenvolvo projetos de pesquisa principalmente nos seguintes temas: Bioestatística, Modelagem e simulação computacional, Processamento de sinais biomédicos, Movimento funcional humano, Medicina tradicional (chinesa), Distúrbios musculoesqueléticos, Doenças cardiovasculares e Doenças respiratórias.</a:t>
            </a:r>
          </a:p>
          <a:p>
            <a:pPr lvl="0" indent="0" marL="0">
              <a:buNone/>
            </a:pPr>
            <a:r>
              <a:rPr/>
              <a:t>Sou membro efetivo da Associação Brasileira de Pesquisa e Pós-Graduação em Fisioterapia (</a:t>
            </a:r>
            <a:r>
              <a:rPr>
                <a:hlinkClick r:id="rId5"/>
              </a:rPr>
              <a:t>ABRAPG-FT</a:t>
            </a:r>
            <a:r>
              <a:rPr/>
              <a:t>) (2007-atual), Consórcio Acadêmico Brasileiro de Saúde Integrativa (</a:t>
            </a:r>
            <a:r>
              <a:rPr>
                <a:hlinkClick r:id="rId6"/>
              </a:rPr>
              <a:t>CABSIN</a:t>
            </a:r>
            <a:r>
              <a:rPr/>
              <a:t>) (2019-atual), Committee on Publication Ethics (</a:t>
            </a:r>
            <a:r>
              <a:rPr>
                <a:hlinkClick r:id="rId7"/>
              </a:rPr>
              <a:t>COPE</a:t>
            </a:r>
            <a:r>
              <a:rPr/>
              <a:t>) (2018-atual) e Royal Statistical Society (</a:t>
            </a:r>
            <a:r>
              <a:rPr>
                <a:hlinkClick r:id="rId8"/>
              </a:rPr>
              <a:t>RSS</a:t>
            </a:r>
            <a:r>
              <a:rPr/>
              <a:t>) (2021-atual).</a:t>
            </a:r>
          </a:p>
          <a:p>
            <a:pPr lvl="0" indent="0" marL="0">
              <a:buNone/>
            </a:pPr>
            <a:r>
              <a:rPr/>
              <a:t>Componho o corpo editorial e de revisores de periódicos nacionais e internacionais como </a:t>
            </a:r>
            <a:r>
              <a:rPr>
                <a:hlinkClick r:id="rId9"/>
              </a:rPr>
              <a:t>Scientific Reports</a:t>
            </a:r>
            <a:r>
              <a:rPr/>
              <a:t>, </a:t>
            </a:r>
            <a:r>
              <a:rPr>
                <a:hlinkClick r:id="rId10"/>
              </a:rPr>
              <a:t>Frontiers in Rehabilitation Sciences</a:t>
            </a:r>
            <a:r>
              <a:rPr/>
              <a:t>, </a:t>
            </a:r>
            <a:r>
              <a:rPr>
                <a:hlinkClick r:id="rId11"/>
              </a:rPr>
              <a:t>Evidence-Based Complementary and Alternative Medicine</a:t>
            </a:r>
            <a:r>
              <a:rPr/>
              <a:t>, </a:t>
            </a:r>
            <a:r>
              <a:rPr>
                <a:hlinkClick r:id="rId12"/>
              </a:rPr>
              <a:t>Chinese Journal of Integrative Medicine</a:t>
            </a:r>
            <a:r>
              <a:rPr/>
              <a:t>, </a:t>
            </a:r>
            <a:r>
              <a:rPr>
                <a:hlinkClick r:id="rId13"/>
              </a:rPr>
              <a:t>Journal of Integrative Medicine</a:t>
            </a:r>
            <a:r>
              <a:rPr/>
              <a:t>, </a:t>
            </a:r>
            <a:r>
              <a:rPr>
                <a:hlinkClick r:id="rId14"/>
              </a:rPr>
              <a:t>Fisioterapia e Pesquisa</a:t>
            </a:r>
            <a:r>
              <a:rPr/>
              <a:t>.</a:t>
            </a:r>
          </a:p>
          <a:p>
            <a:pPr lvl="0" indent="0" marL="0">
              <a:buNone/>
            </a:pPr>
          </a:p>
          <a:p>
            <a:pPr lvl="0" indent="0" marL="0">
              <a:buNone/>
            </a:pPr>
            <a:r>
              <a:rPr b="1"/>
              <a:t>Currículos externos</a:t>
            </a:r>
          </a:p>
          <a:p>
            <a:pPr lvl="0" indent="0" marL="0">
              <a:buNone/>
            </a:pPr>
            <a:r>
              <a:rPr/>
              <a:t> </a:t>
            </a:r>
            <a:r>
              <a:rPr>
                <a:hlinkClick r:id="rId15"/>
              </a:rPr>
              <a:t> 5432142731317894</a:t>
            </a:r>
          </a:p>
          <a:p>
            <a:pPr lvl="0" indent="0" marL="0">
              <a:buNone/>
            </a:pPr>
            <a:r>
              <a:rPr/>
              <a:t>0000-0001-7014-2002</a:t>
            </a:r>
          </a:p>
          <a:p>
            <a:pPr lvl="0" indent="0" marL="0">
              <a:buNone/>
            </a:pPr>
            <a:r>
              <a:rPr/>
              <a:t> </a:t>
            </a:r>
            <a:r>
              <a:rPr>
                <a:hlinkClick r:id="rId16"/>
              </a:rPr>
              <a:t> F-6831-2012</a:t>
            </a:r>
          </a:p>
          <a:p>
            <a:pPr lvl="0" indent="0" marL="0">
              <a:buNone/>
            </a:pP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Distribuições de probabilidade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distribuições de probabilidade?</a:t>
            </a:r>
          </a:p>
          <a:p>
            <a:pPr lvl="0"/>
            <a:r>
              <a:rPr/>
              <a:t>Uma distribuição estatística é uma função que descreve os valores possíveis ou o intervalo de valores de uma variável (eixo horizontal) e a frequência com que cada valor é observado (eixo vertical).</a:t>
            </a:r>
            <a:r>
              <a:rPr baseline="30000"/>
              <a:t>19</a:t>
            </a:r>
          </a:p>
          <a:p>
            <a:pPr lvl="0" indent="0" marL="0">
              <a:buNone/>
            </a:pPr>
          </a:p>
          <a:p>
            <a:pPr lvl="0" indent="0" marL="0">
              <a:spcBef>
                <a:spcPts val="3000"/>
              </a:spcBef>
              <a:buNone/>
            </a:pPr>
            <a:r>
              <a:rPr b="1"/>
              <a:t>Quais características definem uma distribuição?</a:t>
            </a:r>
          </a:p>
          <a:p>
            <a:pPr lvl="0"/>
            <a:r>
              <a:rPr/>
              <a:t>Uma distribuição pode ser definida por modelos matemáticos e caracterizada por sua tendência central, dispersão, simetria, curtose.</a:t>
            </a:r>
          </a:p>
          <a:p>
            <a:pPr lvl="0" indent="0" marL="0">
              <a:buNone/>
            </a:pPr>
          </a:p>
          <a:p>
            <a:pPr lvl="0" indent="0" marL="0">
              <a:spcBef>
                <a:spcPts val="3000"/>
              </a:spcBef>
              <a:buNone/>
            </a:pPr>
            <a:r>
              <a:rPr b="1"/>
              <a:t>O que é a distribuição normal?</a:t>
            </a:r>
          </a:p>
          <a:p>
            <a:pPr lvl="0"/>
            <a:r>
              <a:rPr/>
              <a:t>A distribuição normal (ou gaussiana) é uma distribuição com desvios simétricos positivos e negativos em torno de um valor central.</a:t>
            </a:r>
            <a:r>
              <a:rPr baseline="30000"/>
              <a:t>32</a:t>
            </a:r>
          </a:p>
          <a:p>
            <a:pPr lvl="0"/>
            <a:r>
              <a:rPr/>
              <a:t>Em uma distribuição normal, o intervalo de 1 desvio-padrão (±1DP) inclui cerca de 68% dos dados; de 2 desvios-padrão (±2DP) cerca de 95% dos dados; e no intervalo de 3 desvios-padrão (±3DP) cerca de 99% dos dados.</a:t>
            </a:r>
            <a:r>
              <a:rPr baseline="30000"/>
              <a:t>32</a:t>
            </a:r>
          </a:p>
          <a:p>
            <a:pPr lvl="0" indent="0" marL="0">
              <a:buNone/>
            </a:pPr>
          </a:p>
          <a:p>
            <a:pPr lvl="0" indent="0" marL="0">
              <a:spcBef>
                <a:spcPts val="3000"/>
              </a:spcBef>
              <a:buNone/>
            </a:pPr>
            <a:r>
              <a:rPr b="1"/>
              <a:t>O que são distribuições não-normais?</a:t>
            </a:r>
          </a:p>
          <a:p>
            <a:pPr lvl="0"/>
            <a:r>
              <a:rPr/>
              <a:t>.[REF]</a:t>
            </a:r>
          </a:p>
          <a:p>
            <a:pPr lvl="0" indent="0" marL="0">
              <a:buNone/>
            </a:pPr>
          </a:p>
          <a:p>
            <a:pPr lvl="0" indent="0" marL="0">
              <a:spcBef>
                <a:spcPts val="3000"/>
              </a:spcBef>
              <a:buNone/>
            </a:pPr>
            <a:r>
              <a:rPr b="1"/>
              <a:t>Que métodos podem ser utilizados para identificar a normalidade da distribuição?</a:t>
            </a:r>
          </a:p>
          <a:p>
            <a:pPr lvl="0"/>
            <a:r>
              <a:rPr/>
              <a:t>Histogramas.</a:t>
            </a:r>
            <a:r>
              <a:rPr baseline="30000"/>
              <a:t>19</a:t>
            </a:r>
          </a:p>
          <a:p>
            <a:pPr lvl="0"/>
            <a:r>
              <a:rPr/>
              <a:t>Gráficos Q-Q.</a:t>
            </a:r>
            <a:r>
              <a:rPr baseline="30000"/>
              <a:t>19</a:t>
            </a:r>
          </a:p>
          <a:p>
            <a:pPr lvl="0"/>
            <a:r>
              <a:rPr/>
              <a:t>Testes de hipótese nula:</a:t>
            </a:r>
            <a:r>
              <a:rPr baseline="30000"/>
              <a:t>19</a:t>
            </a:r>
          </a:p>
          <a:p>
            <a:pPr lvl="1"/>
            <a:r>
              <a:rPr/>
              <a:t>Kolmogorov-Smirnov</a:t>
            </a:r>
          </a:p>
          <a:p>
            <a:pPr lvl="1"/>
            <a:r>
              <a:rPr/>
              <a:t>Shapiro-Wilk</a:t>
            </a:r>
          </a:p>
          <a:p>
            <a:pPr lvl="1"/>
            <a:r>
              <a:rPr/>
              <a:t>Anderson-Darling</a:t>
            </a:r>
          </a:p>
          <a:p>
            <a:pPr lvl="0" indent="0" marL="0">
              <a:buNone/>
            </a:pP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Parâmetros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parâmetros?</a:t>
            </a:r>
          </a:p>
          <a:p>
            <a:pPr lvl="0"/>
            <a:r>
              <a:rPr/>
              <a:t>Parâmetros são informações que definem um modelo teórico, como propriedades de uma coleção de indivíduos.</a:t>
            </a:r>
            <a:r>
              <a:rPr baseline="30000"/>
              <a:t>31</a:t>
            </a:r>
          </a:p>
          <a:p>
            <a:pPr lvl="0"/>
            <a:r>
              <a:rPr/>
              <a:t>Parâmetros definem características de uma população inteira, tipicamente não observados por ser inviável ter acesso a todos os indivíduos que constituem tal população.</a:t>
            </a:r>
            <a:r>
              <a:rPr baseline="30000"/>
              <a:t>19</a:t>
            </a:r>
          </a:p>
          <a:p>
            <a:pPr lvl="0" indent="0" marL="0">
              <a:buNone/>
            </a:pPr>
          </a:p>
          <a:p>
            <a:pPr lvl="0" indent="0" marL="0">
              <a:spcBef>
                <a:spcPts val="3000"/>
              </a:spcBef>
              <a:buNone/>
            </a:pPr>
            <a:r>
              <a:rPr b="1"/>
              <a:t>Que parâmetros podem ser estimados?</a:t>
            </a:r>
          </a:p>
          <a:p>
            <a:pPr lvl="0"/>
            <a:r>
              <a:rPr/>
              <a:t>Parâmetros de tendência central.</a:t>
            </a:r>
            <a:r>
              <a:rPr baseline="30000"/>
              <a:t>32,52</a:t>
            </a:r>
          </a:p>
          <a:p>
            <a:pPr lvl="0"/>
            <a:r>
              <a:rPr/>
              <a:t>Parâmetros de dispersão.</a:t>
            </a:r>
            <a:r>
              <a:rPr baseline="30000"/>
              <a:t>32,52,53</a:t>
            </a:r>
          </a:p>
          <a:p>
            <a:pPr lvl="0"/>
            <a:r>
              <a:rPr/>
              <a:t>Parâmetros de proporção.</a:t>
            </a:r>
            <a:r>
              <a:rPr baseline="30000"/>
              <a:t>32,52,54,54</a:t>
            </a:r>
          </a:p>
          <a:p>
            <a:pPr lvl="0"/>
            <a:r>
              <a:rPr/>
              <a:t>Parâmetros de distribuição.</a:t>
            </a:r>
            <a:r>
              <a:rPr baseline="30000"/>
              <a:t>52</a:t>
            </a:r>
          </a:p>
          <a:p>
            <a:pPr lvl="0"/>
            <a:r>
              <a:rPr/>
              <a:t>Parâmetros de extremos.</a:t>
            </a:r>
            <a:r>
              <a:rPr baseline="30000"/>
              <a:t>32</a:t>
            </a:r>
          </a:p>
          <a:p>
            <a:pPr lvl="0" indent="0" marL="0">
              <a:buNone/>
            </a:pP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esperados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parâmetros de tendência central podem ser estimados?</a:t>
            </a:r>
          </a:p>
          <a:p>
            <a:pPr lvl="0"/>
            <a:r>
              <a:rPr i="1"/>
              <a:t>Média</a:t>
            </a:r>
            <a:r>
              <a:rPr/>
              <a:t>.</a:t>
            </a:r>
            <a:r>
              <a:rPr baseline="30000"/>
              <a:t>32,52</a:t>
            </a:r>
          </a:p>
          <a:p>
            <a:pPr lvl="0"/>
            <a:r>
              <a:rPr i="1"/>
              <a:t>Mediana</a:t>
            </a:r>
            <a:r>
              <a:rPr/>
              <a:t>.</a:t>
            </a:r>
            <a:r>
              <a:rPr baseline="30000"/>
              <a:t>32,52</a:t>
            </a:r>
          </a:p>
          <a:p>
            <a:pPr lvl="0"/>
            <a:r>
              <a:rPr i="1"/>
              <a:t>Moda</a:t>
            </a:r>
            <a:r>
              <a:rPr/>
              <a:t>.</a:t>
            </a:r>
            <a:r>
              <a:rPr baseline="30000"/>
              <a:t>32,52</a:t>
            </a:r>
          </a:p>
          <a:p>
            <a:pPr lvl="0" indent="0" marL="0">
              <a:buNone/>
            </a:pPr>
          </a:p>
          <a:p>
            <a:pPr lvl="0" indent="0" marL="0">
              <a:spcBef>
                <a:spcPts val="3000"/>
              </a:spcBef>
              <a:buNone/>
            </a:pPr>
            <a:r>
              <a:rPr b="1"/>
              <a:t>Que parâmetros de dispersão podem ser estimados?</a:t>
            </a:r>
          </a:p>
          <a:p>
            <a:pPr lvl="0"/>
            <a:r>
              <a:rPr i="1"/>
              <a:t>Variância</a:t>
            </a:r>
            <a:r>
              <a:rPr/>
              <a:t>.</a:t>
            </a:r>
            <a:r>
              <a:rPr baseline="30000"/>
              <a:t>32,52</a:t>
            </a:r>
          </a:p>
          <a:p>
            <a:pPr lvl="0"/>
            <a:r>
              <a:rPr i="1"/>
              <a:t>Desvio-padrão</a:t>
            </a:r>
            <a:r>
              <a:rPr/>
              <a:t>: Estima a variabilidade entre as observações e a média amostra, e estima a variabilidade na população.</a:t>
            </a:r>
            <a:r>
              <a:rPr baseline="30000"/>
              <a:t>53</a:t>
            </a:r>
          </a:p>
          <a:p>
            <a:pPr lvl="0"/>
            <a:r>
              <a:rPr i="1"/>
              <a:t>Erro-padrão</a:t>
            </a:r>
            <a:r>
              <a:rPr/>
              <a:t>: Estima a variabilidade teórica entre médias amostrais.</a:t>
            </a:r>
            <a:r>
              <a:rPr baseline="30000"/>
              <a:t>53</a:t>
            </a:r>
          </a:p>
          <a:p>
            <a:pPr lvl="0"/>
            <a:r>
              <a:rPr i="1"/>
              <a:t>Amplitude</a:t>
            </a:r>
            <a:r>
              <a:rPr/>
              <a:t>.</a:t>
            </a:r>
            <a:r>
              <a:rPr baseline="30000"/>
              <a:t>32,52</a:t>
            </a:r>
          </a:p>
          <a:p>
            <a:pPr lvl="0"/>
            <a:r>
              <a:rPr i="1"/>
              <a:t>Intervalo interquartil</a:t>
            </a:r>
            <a:r>
              <a:rPr/>
              <a:t>.</a:t>
            </a:r>
            <a:r>
              <a:rPr baseline="30000"/>
              <a:t>32,52</a:t>
            </a:r>
          </a:p>
          <a:p>
            <a:pPr lvl="0"/>
            <a:r>
              <a:rPr i="1"/>
              <a:t>Intervalo de confiança</a:t>
            </a:r>
            <a:r>
              <a:rPr/>
              <a:t>.</a:t>
            </a:r>
            <a:r>
              <a:rPr baseline="30000"/>
              <a:t>32,52</a:t>
            </a:r>
          </a:p>
          <a:p>
            <a:pPr lvl="0" indent="0" marL="0">
              <a:buNone/>
            </a:pPr>
          </a:p>
          <a:p>
            <a:pPr lvl="0" indent="0" marL="0">
              <a:spcBef>
                <a:spcPts val="3000"/>
              </a:spcBef>
              <a:buNone/>
            </a:pPr>
            <a:r>
              <a:rPr b="1"/>
              <a:t>Que parâmetros de proporção podem ser estimados?</a:t>
            </a:r>
          </a:p>
          <a:p>
            <a:pPr lvl="0"/>
            <a:r>
              <a:rPr i="1"/>
              <a:t>Frequência absoluta</a:t>
            </a:r>
            <a:r>
              <a:rPr/>
              <a:t>.</a:t>
            </a:r>
            <a:r>
              <a:rPr baseline="30000"/>
              <a:t>32,52,54</a:t>
            </a:r>
          </a:p>
          <a:p>
            <a:pPr lvl="0"/>
            <a:r>
              <a:rPr i="1"/>
              <a:t>Frequência relativa</a:t>
            </a:r>
            <a:r>
              <a:rPr/>
              <a:t>.</a:t>
            </a:r>
            <a:r>
              <a:rPr baseline="30000"/>
              <a:t>32,52,54</a:t>
            </a:r>
          </a:p>
          <a:p>
            <a:pPr lvl="0"/>
            <a:r>
              <a:rPr i="1"/>
              <a:t>Percentil</a:t>
            </a:r>
            <a:r>
              <a:rPr/>
              <a:t>.</a:t>
            </a:r>
            <a:r>
              <a:rPr baseline="30000"/>
              <a:t>32,52,54</a:t>
            </a:r>
          </a:p>
          <a:p>
            <a:pPr lvl="0"/>
            <a:r>
              <a:rPr i="1"/>
              <a:t>Quantil</a:t>
            </a:r>
            <a:r>
              <a:rPr/>
              <a:t>: é o ponto de corte que define a divisão da amostra em grupos de tamanhos iguais. Portanto, não se referem aos grupos em si, mas aos valores que os dividem.</a:t>
            </a:r>
            <a:r>
              <a:rPr baseline="30000"/>
              <a:t>54</a:t>
            </a:r>
          </a:p>
          <a:p>
            <a:pPr lvl="0" indent="0" marL="0">
              <a:buNone/>
            </a:pPr>
          </a:p>
          <a:p>
            <a:pPr lvl="0" indent="0" marL="0">
              <a:buNone/>
            </a:pPr>
            <a:r>
              <a:rPr/>
              <a:t>O pacote </a:t>
            </a:r>
            <a:r>
              <a:rPr i="1"/>
              <a:t>stats</a:t>
            </a:r>
            <a:r>
              <a:rPr baseline="30000"/>
              <a:t>55</a:t>
            </a:r>
            <a:r>
              <a:rPr/>
              <a:t> fornece a função </a:t>
            </a:r>
            <a:r>
              <a:rPr i="1">
                <a:hlinkClick r:id="rId2"/>
              </a:rPr>
              <a:t>quantile</a:t>
            </a:r>
            <a:r>
              <a:rPr/>
              <a:t> para executar análise de percentis.</a:t>
            </a:r>
          </a:p>
          <a:p>
            <a:pPr lvl="0" indent="0" marL="0">
              <a:buNone/>
            </a:pPr>
          </a:p>
          <a:p>
            <a:pPr lvl="0" indent="0" marL="0">
              <a:spcBef>
                <a:spcPts val="3000"/>
              </a:spcBef>
              <a:buNone/>
            </a:pPr>
            <a:r>
              <a:rPr b="1"/>
              <a:t>Que parâmetros de distribuição podem ser estimados?</a:t>
            </a:r>
          </a:p>
          <a:p>
            <a:pPr lvl="0"/>
            <a:r>
              <a:rPr i="1"/>
              <a:t>Assimetria</a:t>
            </a:r>
            <a:r>
              <a:rPr/>
              <a:t>.</a:t>
            </a:r>
            <a:r>
              <a:rPr baseline="30000"/>
              <a:t>52</a:t>
            </a:r>
          </a:p>
          <a:p>
            <a:pPr lvl="0"/>
            <a:r>
              <a:rPr i="1"/>
              <a:t>Curtose</a:t>
            </a:r>
            <a:r>
              <a:rPr/>
              <a:t>.</a:t>
            </a:r>
            <a:r>
              <a:rPr baseline="30000"/>
              <a:t>52</a:t>
            </a:r>
          </a:p>
          <a:p>
            <a:pPr lvl="0" indent="0" marL="0">
              <a:buNone/>
            </a:pPr>
          </a:p>
          <a:p>
            <a:pPr lvl="0" indent="0" marL="0">
              <a:spcBef>
                <a:spcPts val="3000"/>
              </a:spcBef>
              <a:buNone/>
            </a:pPr>
            <a:r>
              <a:rPr b="1"/>
              <a:t>Que parâmetros extremos podem ser estimados?</a:t>
            </a:r>
          </a:p>
          <a:p>
            <a:pPr lvl="0"/>
            <a:r>
              <a:rPr i="1"/>
              <a:t>Mínimo</a:t>
            </a:r>
            <a:r>
              <a:rPr/>
              <a:t>.</a:t>
            </a:r>
            <a:r>
              <a:rPr baseline="30000"/>
              <a:t>32</a:t>
            </a:r>
          </a:p>
          <a:p>
            <a:pPr lvl="0"/>
            <a:r>
              <a:rPr i="1"/>
              <a:t>Máximo</a:t>
            </a:r>
            <a:r>
              <a:rPr/>
              <a:t>.</a:t>
            </a:r>
            <a:r>
              <a:rPr baseline="30000"/>
              <a:t>32</a:t>
            </a:r>
          </a:p>
          <a:p>
            <a:pPr lvl="0" indent="0" marL="0">
              <a:buNone/>
            </a:pPr>
          </a:p>
          <a:p>
            <a:pPr lvl="0" indent="0" marL="0">
              <a:buNone/>
            </a:pPr>
            <a:r>
              <a:rPr/>
              <a:t>O pacote </a:t>
            </a:r>
            <a:r>
              <a:rPr i="1"/>
              <a:t>stats</a:t>
            </a:r>
            <a:r>
              <a:rPr baseline="30000"/>
              <a:t>55</a:t>
            </a:r>
            <a:r>
              <a:rPr/>
              <a:t> fornece a função </a:t>
            </a:r>
            <a:r>
              <a:rPr i="1">
                <a:hlinkClick r:id="rId3"/>
              </a:rPr>
              <a:t>quantile</a:t>
            </a:r>
            <a:r>
              <a:rPr/>
              <a:t> para executar análise de percentis.</a:t>
            </a:r>
          </a:p>
          <a:p>
            <a:pPr lvl="0" indent="0" marL="0">
              <a:buNone/>
            </a:pP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discrepantes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valores discrepantes?</a:t>
            </a:r>
          </a:p>
          <a:p>
            <a:pPr lvl="0"/>
            <a:r>
              <a:rPr/>
              <a:t>Em termos gerais, um valor discrepante - “fora da curva” ou </a:t>
            </a:r>
            <a:r>
              <a:rPr i="1"/>
              <a:t>outlier</a:t>
            </a:r>
            <a:r>
              <a:rPr/>
              <a:t> - é uma observação que possui um valor relativamente grande ou pequeno em comparação com a maioria das observações.</a:t>
            </a:r>
            <a:r>
              <a:rPr baseline="30000"/>
              <a:t>56</a:t>
            </a:r>
          </a:p>
          <a:p>
            <a:pPr lvl="0"/>
            <a:r>
              <a:rPr/>
              <a:t>Mais especificamente, um valor discrepante é uma observação incomun que exerce influencia indevida em uma análise.</a:t>
            </a:r>
            <a:r>
              <a:rPr baseline="30000"/>
              <a:t>56</a:t>
            </a:r>
          </a:p>
          <a:p>
            <a:pPr lvl="0" indent="0" marL="0">
              <a:buNone/>
            </a:pPr>
          </a:p>
          <a:p>
            <a:pPr lvl="0" indent="0" marL="0">
              <a:spcBef>
                <a:spcPts val="3000"/>
              </a:spcBef>
              <a:buNone/>
            </a:pPr>
            <a:r>
              <a:rPr b="1"/>
              <a:t>Como conduzir análises com valores discrepantes?</a:t>
            </a:r>
          </a:p>
          <a:p>
            <a:pPr lvl="0"/>
            <a:r>
              <a:rPr/>
              <a:t>Erros de observação e de medição são uma justificativa válida para descartar observações discrepantes.</a:t>
            </a:r>
            <a:r>
              <a:rPr baseline="30000"/>
              <a:t>56</a:t>
            </a:r>
          </a:p>
          <a:p>
            <a:pPr lvl="0"/>
            <a:r>
              <a:rPr/>
              <a:t>Valores discrepantes na variável de desfecho podem exigir uma abordagem mais refinada, especialmente quando representam uma variação real na variável que está sendo medida.</a:t>
            </a:r>
            <a:r>
              <a:rPr baseline="30000"/>
              <a:t>56</a:t>
            </a:r>
          </a:p>
          <a:p>
            <a:pPr lvl="0"/>
            <a:r>
              <a:rPr/>
              <a:t>Valores discrepantes em uma (co)variável podem surgir devido a um projeto experimental inadequado; nesse caso, abandonar a observação ou transformar a covariável são opções adequadas.</a:t>
            </a:r>
            <a:r>
              <a:rPr baseline="30000"/>
              <a:t>56</a:t>
            </a:r>
          </a:p>
          <a:p>
            <a:pPr lvl="0"/>
            <a:r>
              <a:rPr/>
              <a:t>É importante reportar se existem valores discrepantes e como foram tratados.</a:t>
            </a:r>
            <a:r>
              <a:rPr baseline="30000"/>
              <a:t>56</a:t>
            </a:r>
          </a:p>
          <a:p>
            <a:pPr lvl="0" indent="0" marL="0">
              <a:buNone/>
            </a:pP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Tabulação de dados</a:t>
            </a: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Planilhas eletrônicas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organização de uma tabela de dados?</a:t>
            </a:r>
          </a:p>
          <a:p>
            <a:pPr lvl="0"/>
            <a:r>
              <a:rPr/>
              <a:t>Cada variável possui sua própria coluna (vertical).</a:t>
            </a:r>
            <a:r>
              <a:rPr baseline="30000"/>
              <a:t>57</a:t>
            </a:r>
          </a:p>
          <a:p>
            <a:pPr lvl="0"/>
            <a:r>
              <a:rPr/>
              <a:t>Cada observação possui sua própria linha (horizontal).</a:t>
            </a:r>
            <a:r>
              <a:rPr baseline="30000"/>
              <a:t>57</a:t>
            </a:r>
          </a:p>
          <a:p>
            <a:pPr lvl="0"/>
            <a:r>
              <a:rPr/>
              <a:t>Cada valor possui sua própria célula especificada em um par (linha, coluna).</a:t>
            </a:r>
            <a:r>
              <a:rPr baseline="30000"/>
              <a:t>57</a:t>
            </a:r>
          </a:p>
          <a:p>
            <a:pPr lvl="0"/>
            <a:r>
              <a:rPr/>
              <a:t>Cada célula possui seu próprio dado.</a:t>
            </a:r>
            <a:r>
              <a:rPr baseline="30000"/>
              <a:t>57</a:t>
            </a:r>
          </a:p>
          <a:p>
            <a:pPr lvl="0" indent="0" marL="0">
              <a:buNone/>
            </a:pPr>
          </a:p>
          <a:p>
            <a:pPr lvl="0" indent="0" marL="0">
              <a:spcBef>
                <a:spcPts val="3000"/>
              </a:spcBef>
              <a:buNone/>
            </a:pPr>
            <a:r>
              <a:rPr b="1"/>
              <a:t>Qual a estrutura básica de uma tabela para análise estatística?</a:t>
            </a:r>
          </a:p>
          <a:p>
            <a:pPr lvl="0"/>
            <a:r>
              <a:rPr/>
              <a:t>Use apenas 1 (uma) planilha eletrônica para conter todas as informações coletadas. Evite múltiplas abas no mesmo arquivo, assim como múltiplos arquivos quando possível.</a:t>
            </a:r>
            <a:r>
              <a:rPr baseline="30000"/>
              <a:t>58</a:t>
            </a:r>
          </a:p>
          <a:p>
            <a:pPr lvl="0"/>
            <a:r>
              <a:rPr/>
              <a:t>Use apenas 1 (uma) linha de cabeçalho para nomear os fatores e variáveis do seu estudo.</a:t>
            </a:r>
            <a:r>
              <a:rPr baseline="30000"/>
              <a:t>58</a:t>
            </a:r>
          </a:p>
          <a:p>
            <a:pPr lvl="0"/>
            <a:r>
              <a:rPr/>
              <a:t>Tipicamente, cada linha representa um participante e cada coluna representa uma variável ou fator do estudo. Estudos com medidas repetidas dos participantes podem conter múltiplas linhas para o mesmo participante (repetindo os dados na mesma coluna, conhecido como </a:t>
            </a:r>
            <a:r>
              <a:rPr i="1"/>
              <a:t>formato curto</a:t>
            </a:r>
            <a:r>
              <a:rPr/>
              <a:t>) ou só uma linha para o participante (repetindo os dados em colunas separadas, conhecido como </a:t>
            </a:r>
            <a:r>
              <a:rPr i="1"/>
              <a:t>formato longo</a:t>
            </a:r>
            <a:r>
              <a:rPr/>
              <a:t> ).</a:t>
            </a:r>
            <a:r>
              <a:rPr baseline="30000"/>
              <a:t>59</a:t>
            </a:r>
          </a:p>
          <a:p>
            <a:pPr lvl="0" indent="0" marL="0">
              <a:buNone/>
            </a:pPr>
          </a:p>
          <a:p>
            <a:pPr lvl="0" indent="0" marL="0">
              <a:buNone/>
            </a:pPr>
          </a:p>
          <a:p>
            <a:pPr lvl="0" indent="0" marL="0">
              <a:spcBef>
                <a:spcPts val="3000"/>
              </a:spcBef>
              <a:buNone/>
            </a:pPr>
            <a:r>
              <a:rPr b="1"/>
              <a:t>O que usar para organizar tabelas para análise computadorizada?</a:t>
            </a:r>
          </a:p>
          <a:p>
            <a:pPr lvl="0"/>
            <a:r>
              <a:rPr/>
              <a:t>Seja consistente em: códigos para as variáveis categóricas; códigos para dados perdidos; nomes das variáveis; identificadores de participantes; nome dos arquivos; formato de datas; uso de caracteres de espaço.</a:t>
            </a:r>
            <a:r>
              <a:rPr baseline="30000"/>
              <a:t>58,59</a:t>
            </a:r>
          </a:p>
          <a:p>
            <a:pPr lvl="0"/>
            <a:r>
              <a:rPr/>
              <a:t>Crie um dicionário de dados (metadados) em um arquivo separado contendo: nome da variável, descrição da variável, unidades de medida e valores extremos possíveis.</a:t>
            </a:r>
            <a:r>
              <a:rPr baseline="30000"/>
              <a:t>58</a:t>
            </a:r>
          </a:p>
          <a:p>
            <a:pPr lvl="0"/>
            <a:r>
              <a:rPr/>
              <a:t>Use recursos para validação de dados antes e durante a digitação de dados.</a:t>
            </a:r>
            <a:r>
              <a:rPr baseline="30000"/>
              <a:t>58,59</a:t>
            </a:r>
          </a:p>
          <a:p>
            <a:pPr lvl="0" indent="0" marL="0">
              <a:buNone/>
            </a:pPr>
          </a:p>
          <a:p>
            <a:pPr lvl="0" indent="0" marL="0">
              <a:buNone/>
            </a:pPr>
            <a:r>
              <a:rPr/>
              <a:t>O pacote </a:t>
            </a:r>
            <a:r>
              <a:rPr i="1"/>
              <a:t>data.table</a:t>
            </a:r>
            <a:r>
              <a:rPr baseline="30000"/>
              <a:t>60</a:t>
            </a:r>
            <a:r>
              <a:rPr/>
              <a:t> fornece a função </a:t>
            </a:r>
            <a:r>
              <a:rPr i="1">
                <a:hlinkClick r:id="rId2"/>
              </a:rPr>
              <a:t>melt.data.table</a:t>
            </a:r>
            <a:r>
              <a:rPr/>
              <a:t> para reorganizar a tabela em diferentes formatos.</a:t>
            </a:r>
          </a:p>
          <a:p>
            <a:pPr lvl="0" indent="0" marL="0">
              <a:buNone/>
            </a:pPr>
          </a:p>
          <a:p>
            <a:pPr lvl="0" indent="0" marL="0">
              <a:spcBef>
                <a:spcPts val="3000"/>
              </a:spcBef>
              <a:buNone/>
            </a:pPr>
            <a:r>
              <a:rPr b="1"/>
              <a:t>O que não usar para organizar tabelas para análise computadorizada?</a:t>
            </a:r>
          </a:p>
          <a:p>
            <a:pPr lvl="0"/>
            <a:r>
              <a:rPr/>
              <a:t>Não deixe células em branco: substitua dados perdidos por um código sistemático (ex.: NA [</a:t>
            </a:r>
            <a:r>
              <a:rPr i="1"/>
              <a:t>not available</a:t>
            </a:r>
            <a:r>
              <a:rPr/>
              <a:t>]).</a:t>
            </a:r>
            <a:r>
              <a:rPr baseline="30000"/>
              <a:t>58</a:t>
            </a:r>
          </a:p>
          <a:p>
            <a:pPr lvl="0"/>
            <a:r>
              <a:rPr/>
              <a:t>Não inclua análises estatísticas ou gráficos nas tabelas de dados brutos.</a:t>
            </a:r>
            <a:r>
              <a:rPr baseline="30000"/>
              <a:t>58</a:t>
            </a:r>
          </a:p>
          <a:p>
            <a:pPr lvl="0"/>
            <a:r>
              <a:rPr/>
              <a:t>Não utilize cores como informação. Se necessário, crie colunas adicionais - variáveis instrumentais ou auxiliares - para identificar a informação de modo que possa ser analisada.</a:t>
            </a:r>
            <a:r>
              <a:rPr baseline="30000"/>
              <a:t>58</a:t>
            </a:r>
          </a:p>
          <a:p>
            <a:pPr lvl="0"/>
            <a:r>
              <a:rPr/>
              <a:t>Não use células mescladas.</a:t>
            </a:r>
          </a:p>
          <a:p>
            <a:pPr lvl="0"/>
            <a:r>
              <a:rPr/>
              <a:t>Delete linhas e/ou colunas totalmente em branco (sem unidades de análise e/ou sem variáveis).</a:t>
            </a:r>
          </a:p>
          <a:p>
            <a:pPr lvl="0" indent="0" marL="0">
              <a:buNone/>
            </a:pPr>
          </a:p>
          <a:p>
            <a:pPr lvl="0" indent="0" marL="0">
              <a:spcBef>
                <a:spcPts val="3000"/>
              </a:spcBef>
              <a:buNone/>
            </a:pPr>
            <a:r>
              <a:rPr b="1"/>
              <a:t>O que é recomendado e o que deve ser evitado na organização das tabelas para análise?</a:t>
            </a:r>
          </a:p>
          <a:p>
            <a:pPr lvl="0" indent="0" marL="0">
              <a:buNone/>
            </a:pPr>
          </a:p>
          <a:p>
            <a:pPr lvl="0" indent="0" marL="0">
              <a:buNone/>
            </a:pP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inicial de dados</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inicial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inicial de dados?</a:t>
            </a:r>
          </a:p>
          <a:p>
            <a:pPr lvl="0"/>
            <a:r>
              <a:rPr/>
              <a:t>Análise inicial de dados é uma sequência de procedimentos que visam principalmente a transparência e integridade das pré-condições do estudo para conduzir a análise estatística apropriada de modo responsável para responder aos problemas da pesquisa.</a:t>
            </a:r>
            <a:r>
              <a:rPr baseline="30000"/>
              <a:t>30</a:t>
            </a:r>
          </a:p>
          <a:p>
            <a:pPr lvl="0"/>
            <a:r>
              <a:rPr/>
              <a:t>O objetivo da análise inicial de dados é propiciar dados prontos para análise estatística, incluindo informações confiáveis sobre as propriedades dos dados.</a:t>
            </a:r>
            <a:r>
              <a:rPr baseline="30000"/>
              <a:t>30</a:t>
            </a:r>
          </a:p>
          <a:p>
            <a:pPr lvl="0"/>
            <a:r>
              <a:rPr/>
              <a:t>A análise inicial de dados pode ser dividida nas seguintes etapas:</a:t>
            </a:r>
            <a:r>
              <a:rPr baseline="30000"/>
              <a:t>30</a:t>
            </a:r>
          </a:p>
          <a:p>
            <a:pPr lvl="1"/>
            <a:r>
              <a:rPr/>
              <a:t>Configuração dos metadados</a:t>
            </a:r>
          </a:p>
          <a:p>
            <a:pPr lvl="1"/>
            <a:r>
              <a:rPr/>
              <a:t>Limpeza dos dados</a:t>
            </a:r>
          </a:p>
          <a:p>
            <a:pPr lvl="1"/>
            <a:r>
              <a:rPr/>
              <a:t>Verificação dos dados</a:t>
            </a:r>
          </a:p>
          <a:p>
            <a:pPr lvl="1"/>
            <a:r>
              <a:rPr/>
              <a:t>R elatório inicial dos dados</a:t>
            </a:r>
          </a:p>
          <a:p>
            <a:pPr lvl="1"/>
            <a:r>
              <a:rPr/>
              <a:t>Refinamento e atualização do plano de análise estatística</a:t>
            </a:r>
          </a:p>
          <a:p>
            <a:pPr lvl="1"/>
            <a:r>
              <a:rPr/>
              <a:t>Documentação e relatório da análise inicial de dados</a:t>
            </a:r>
          </a:p>
          <a:p>
            <a:pPr lvl="0"/>
            <a:r>
              <a:rPr/>
              <a:t>A análise inicial de dados não deve ser confundida com análise exploratória</a:t>
            </a:r>
            <a:r>
              <a:rPr baseline="30000"/>
              <a:t>61</a:t>
            </a:r>
            <a:r>
              <a:rPr/>
              <a:t>, nem deve ser utilizada para hipotetizar após os dados serem coletados (conhecido como </a:t>
            </a:r>
            <a:r>
              <a:rPr i="1"/>
              <a:t>Hypothesizing After Results are Known</a:t>
            </a:r>
            <a:r>
              <a:rPr/>
              <a:t>, HARKing)</a:t>
            </a:r>
            <a:r>
              <a:rPr baseline="30000"/>
              <a:t>62</a:t>
            </a:r>
            <a:r>
              <a:rPr/>
              <a:t>.</a:t>
            </a:r>
          </a:p>
          <a:p>
            <a:pPr lvl="0" indent="0" marL="0">
              <a:buNone/>
            </a:pPr>
          </a:p>
          <a:p>
            <a:pPr lvl="0" indent="0" marL="0">
              <a:spcBef>
                <a:spcPts val="3000"/>
              </a:spcBef>
              <a:buNone/>
            </a:pPr>
            <a:r>
              <a:rPr b="1"/>
              <a:t>Como conduzir uma análise inicial de dados?</a:t>
            </a:r>
          </a:p>
          <a:p>
            <a:pPr lvl="0"/>
            <a:r>
              <a:rPr/>
              <a:t>Desenvolva um plano de análise inicial de dados consistente com os objetivos da pesquisa. Por exemplo, verifique a distribuição e escala das variáveis, procure por observações não-usuais ou improváveis, avalie possíveis padrões de dados perdidos.</a:t>
            </a:r>
            <a:r>
              <a:rPr baseline="30000"/>
              <a:t>30</a:t>
            </a:r>
          </a:p>
          <a:p>
            <a:pPr lvl="0"/>
            <a:r>
              <a:rPr/>
              <a:t>Não altere diretamente os dados de uma tabela obtida de uma fonte. Use scripts para implementar eventuais alterações, de modo a manter o registro de todas as modificações realizadas no banco de dados.</a:t>
            </a:r>
            <a:r>
              <a:rPr baseline="30000"/>
              <a:t>30</a:t>
            </a:r>
          </a:p>
          <a:p>
            <a:pPr lvl="0"/>
            <a:r>
              <a:rPr/>
              <a:t>Use os metadados do estudo para guiar a análise inicial dos dados e compartilhe com os dados para maior transparência e reprodutibilidade.</a:t>
            </a:r>
            <a:r>
              <a:rPr baseline="30000"/>
              <a:t>30</a:t>
            </a:r>
          </a:p>
          <a:p>
            <a:pPr lvl="0"/>
            <a:r>
              <a:rPr/>
              <a:t>Representação gráfica dos dados pode ajudar a identificar características e padrões no banco de dados, tais como suposições e tendências.</a:t>
            </a:r>
            <a:r>
              <a:rPr baseline="30000"/>
              <a:t>30</a:t>
            </a:r>
          </a:p>
          <a:p>
            <a:pPr lvl="0"/>
            <a:r>
              <a:rPr/>
              <a:t>Verifique a frequência e proporção de dados perdidos em cada variável, e depois examine por padrões de dados perdidos simultaneamente por duas ou mais variáveis.</a:t>
            </a:r>
            <a:r>
              <a:rPr baseline="30000"/>
              <a:t>30</a:t>
            </a:r>
          </a:p>
          <a:p>
            <a:pPr lvl="0"/>
            <a:r>
              <a:rPr/>
              <a:t>Verifique a frequência e proporção de dados perdidos em cada variável, e depois examine por padrões de dados perdidos simultaneamente por duas ou mais variáveis.</a:t>
            </a:r>
            <a:r>
              <a:rPr baseline="30000"/>
              <a:t>30</a:t>
            </a:r>
          </a:p>
          <a:p>
            <a:pPr lvl="0" indent="0" marL="0">
              <a:buNone/>
            </a:pPr>
          </a:p>
          <a:p>
            <a:pPr lvl="0" indent="0" marL="0">
              <a:spcBef>
                <a:spcPts val="3000"/>
              </a:spcBef>
              <a:buNone/>
            </a:pPr>
            <a:r>
              <a:rPr b="1"/>
              <a:t>Quais problemas podem ser detectados na análise inicial de dados?</a:t>
            </a:r>
          </a:p>
          <a:p>
            <a:pPr lvl="0"/>
            <a:r>
              <a:rPr/>
              <a:t>Registros duplicados, que devem ser excluídos para não inflar a amostra.</a:t>
            </a:r>
            <a:r>
              <a:rPr baseline="30000"/>
              <a:t>63</a:t>
            </a:r>
          </a:p>
          <a:p>
            <a:pPr lvl="0"/>
            <a:r>
              <a:rPr/>
              <a:t>Codificação 0 ou 1 para variáveis dicotômicas para representar a direção esperada da associação entre elas.</a:t>
            </a:r>
            <a:r>
              <a:rPr baseline="30000"/>
              <a:t>63</a:t>
            </a:r>
          </a:p>
          <a:p>
            <a:pPr lvl="0"/>
            <a:r>
              <a:rPr/>
              <a:t>Ordenação cronológica de variáveis com registros temporais (retrospectivos ou prospectivos).</a:t>
            </a:r>
            <a:r>
              <a:rPr baseline="30000"/>
              <a:t>63</a:t>
            </a:r>
          </a:p>
          <a:p>
            <a:pPr lvl="0"/>
            <a:r>
              <a:rPr/>
              <a:t>A distribuição das variáveis para verificação das suposições das análises planejadas.</a:t>
            </a:r>
            <a:r>
              <a:rPr baseline="30000"/>
              <a:t>63</a:t>
            </a:r>
          </a:p>
          <a:p>
            <a:pPr lvl="0"/>
            <a:r>
              <a:rPr/>
              <a:t>Ocorrência de efeitos teto e piso nas variáveis.</a:t>
            </a:r>
            <a:r>
              <a:rPr baseline="30000"/>
              <a:t>63</a:t>
            </a:r>
          </a:p>
          <a:p>
            <a:pPr lvl="0" indent="0" marL="0">
              <a:buNone/>
            </a:pP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PARTE 2 - Epidemiologia Aplicada</a:t>
            </a: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metodológico</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Dedicatória</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População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população?</a:t>
            </a:r>
          </a:p>
          <a:p>
            <a:pPr lvl="0"/>
            <a:r>
              <a:rPr/>
              <a:t>.[REF]</a:t>
            </a:r>
          </a:p>
          <a:p>
            <a:pPr lvl="0" indent="0" marL="0">
              <a:buNone/>
            </a:pPr>
          </a:p>
          <a:p>
            <a:pPr lvl="0" indent="0" marL="0">
              <a:spcBef>
                <a:spcPts val="3000"/>
              </a:spcBef>
              <a:buNone/>
            </a:pPr>
            <a:r>
              <a:rPr b="1"/>
              <a:t>Qual é a relação entre população e amostra?</a:t>
            </a:r>
          </a:p>
          <a:p>
            <a:pPr lvl="0"/>
            <a:r>
              <a:rPr/>
              <a:t>Em pesquisa científica, utilizam-se dados de uma amostra de participantes (ou outras unidades de análise) para realizar inferências sobre a população.</a:t>
            </a:r>
            <a:r>
              <a:rPr baseline="30000"/>
              <a:t>64</a:t>
            </a:r>
          </a:p>
          <a:p>
            <a:pPr lvl="0" indent="0" marL="0">
              <a:buNone/>
            </a:pP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amostragem?</a:t>
            </a:r>
          </a:p>
          <a:p>
            <a:pPr lvl="0"/>
            <a:r>
              <a:rPr/>
              <a:t>.[REF]</a:t>
            </a:r>
          </a:p>
          <a:p>
            <a:pPr lvl="0" indent="0" marL="0">
              <a:buNone/>
            </a:pP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da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tamanho da amostra?</a:t>
            </a:r>
          </a:p>
          <a:p>
            <a:pPr lvl="0"/>
            <a:r>
              <a:rPr/>
              <a:t>.[REF]</a:t>
            </a:r>
          </a:p>
          <a:p>
            <a:pPr lvl="0" indent="0" marL="0">
              <a:buNone/>
            </a:pPr>
          </a:p>
          <a:p>
            <a:pPr lvl="0" indent="0" marL="0">
              <a:spcBef>
                <a:spcPts val="3000"/>
              </a:spcBef>
              <a:buNone/>
            </a:pPr>
            <a:r>
              <a:rPr b="1"/>
              <a:t>Como é determinado o tamanho da amostra de um estudo?</a:t>
            </a:r>
          </a:p>
          <a:p>
            <a:pPr lvl="0"/>
            <a:r>
              <a:rPr/>
              <a:t>.[REF]</a:t>
            </a:r>
          </a:p>
          <a:p>
            <a:pPr lvl="0" indent="0" marL="0">
              <a:buNone/>
            </a:pPr>
          </a:p>
          <a:p>
            <a:pPr lvl="0" indent="0" marL="0">
              <a:spcBef>
                <a:spcPts val="3000"/>
              </a:spcBef>
              <a:buNone/>
            </a:pPr>
            <a:r>
              <a:rPr b="1"/>
              <a:t>Quais aspectos éticos estão envolvidos no tamanho da amostra?</a:t>
            </a:r>
          </a:p>
          <a:p>
            <a:pPr lvl="0"/>
            <a:r>
              <a:rPr/>
              <a:t>O tratamento ético dos participantes do estudo, portanto, não exige que se considere se o poder do estudo é inferior à meta convencional de 80% ou 90%.</a:t>
            </a:r>
            <a:r>
              <a:rPr baseline="30000"/>
              <a:t>65</a:t>
            </a:r>
          </a:p>
          <a:p>
            <a:pPr lvl="0"/>
            <a:r>
              <a:rPr/>
              <a:t>Estudos com poder &lt;80% não são necessariamente antiéticos.</a:t>
            </a:r>
            <a:r>
              <a:rPr baseline="30000"/>
              <a:t>65</a:t>
            </a:r>
          </a:p>
          <a:p>
            <a:pPr lvl="0"/>
            <a:r>
              <a:rPr/>
              <a:t>Grandes estudos podem ser desejáveis por outras razões que não as éticas.</a:t>
            </a:r>
            <a:r>
              <a:rPr baseline="30000"/>
              <a:t>65</a:t>
            </a:r>
          </a:p>
          <a:p>
            <a:pPr lvl="0" indent="0" marL="0">
              <a:buNone/>
            </a:pP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reamostragem?</a:t>
            </a:r>
          </a:p>
          <a:p>
            <a:pPr lvl="0"/>
            <a:r>
              <a:rPr/>
              <a:t>Reamostragem é um procedimento que cria vários conjuntos de dados sorteados a partir de um conjunto de dados real - a amostra da população - sem a necessidade de fazer suposições sobre os dados e suas distribuições .</a:t>
            </a:r>
            <a:r>
              <a:rPr baseline="30000"/>
              <a:t>64</a:t>
            </a:r>
          </a:p>
          <a:p>
            <a:pPr lvl="0"/>
            <a:r>
              <a:rPr/>
              <a:t>O procedimento é repetido várias vezes para usar a variabilidade dos resultados para obter um intervalo de confiança do parâmetro.</a:t>
            </a:r>
            <a:r>
              <a:rPr baseline="30000"/>
              <a:t>64</a:t>
            </a:r>
          </a:p>
          <a:p>
            <a:pPr lvl="0" indent="0" marL="0">
              <a:buNone/>
            </a:pPr>
          </a:p>
          <a:p>
            <a:pPr lvl="0" indent="0" marL="0">
              <a:spcBef>
                <a:spcPts val="3000"/>
              </a:spcBef>
              <a:buNone/>
            </a:pPr>
            <a:r>
              <a:rPr b="1"/>
              <a:t>Por que utilizar reamostragem?</a:t>
            </a:r>
          </a:p>
          <a:p>
            <a:pPr lvl="0"/>
            <a:r>
              <a:rPr/>
              <a:t>Quando se dispõe de dados de apenas 1 amostra, as diversas suposições que são feitas podem não ser atingidas.</a:t>
            </a:r>
            <a:r>
              <a:rPr baseline="30000"/>
              <a:t>64</a:t>
            </a:r>
          </a:p>
          <a:p>
            <a:pPr lvl="0"/>
            <a:r>
              <a:rPr/>
              <a:t>Procedimentos de reamostragem produzem um conjunto de observações escolhidas aleatoriamente da amostra, igualmente representativo da população original.</a:t>
            </a:r>
            <a:r>
              <a:rPr baseline="30000"/>
              <a:t>64</a:t>
            </a:r>
          </a:p>
          <a:p>
            <a:pPr lvl="0"/>
            <a:r>
              <a:rPr/>
              <a:t>Procedimentos de reamostragem permitem estimar o erro-padrão e intervalos de confiança sem a necessidade de tais suposições, sendo portanto um conjunto de procedimentos não-paramétricos.</a:t>
            </a:r>
            <a:r>
              <a:rPr baseline="30000"/>
              <a:t>64</a:t>
            </a:r>
          </a:p>
          <a:p>
            <a:pPr lvl="0" indent="0" marL="0">
              <a:buNone/>
            </a:pPr>
          </a:p>
          <a:p>
            <a:pPr lvl="0" indent="0" marL="0">
              <a:spcBef>
                <a:spcPts val="3000"/>
              </a:spcBef>
              <a:buNone/>
            </a:pPr>
            <a:r>
              <a:rPr b="1"/>
              <a:t>Quais procedimentos de reamostragem podem ser realizados?</a:t>
            </a:r>
          </a:p>
          <a:p>
            <a:pPr lvl="0"/>
            <a:r>
              <a:rPr i="1"/>
              <a:t>Bootstrap</a:t>
            </a:r>
            <a:r>
              <a:rPr/>
              <a:t>: Cada iteração gera uma amostra </a:t>
            </a:r>
            <a:r>
              <a:rPr i="1"/>
              <a:t>bootstrap</a:t>
            </a:r>
            <a:r>
              <a:rPr/>
              <a:t> do mesmo tamanho do conjunto de dados original escolhendo aleatoriamente observações reais, uma de cada vez. Cada observação tem chances iguais de ser escolhida a cada vez, portanto, algumas observações serão escolhidas mais de uma vez e outras nem serão escolhidas.</a:t>
            </a:r>
            <a:r>
              <a:rPr baseline="30000"/>
              <a:t>64</a:t>
            </a:r>
          </a:p>
          <a:p>
            <a:pPr lvl="0" indent="0" marL="0">
              <a:buNone/>
            </a:pP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do estudo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interna?</a:t>
            </a:r>
          </a:p>
          <a:p>
            <a:pPr lvl="0"/>
            <a:r>
              <a:rPr/>
              <a:t>.</a:t>
            </a:r>
            <a:r>
              <a:rPr baseline="30000"/>
              <a:t>66</a:t>
            </a:r>
          </a:p>
          <a:p>
            <a:pPr lvl="0" indent="0" marL="0">
              <a:buNone/>
            </a:pPr>
          </a:p>
          <a:p>
            <a:pPr lvl="0" indent="0" marL="0">
              <a:spcBef>
                <a:spcPts val="3000"/>
              </a:spcBef>
              <a:buNone/>
            </a:pPr>
            <a:r>
              <a:rPr b="1"/>
              <a:t>O que é validade externa?</a:t>
            </a:r>
          </a:p>
          <a:p>
            <a:pPr lvl="0"/>
            <a:r>
              <a:rPr/>
              <a:t>.</a:t>
            </a:r>
            <a:r>
              <a:rPr baseline="30000"/>
              <a:t>66</a:t>
            </a:r>
          </a:p>
          <a:p>
            <a:pPr lvl="0" indent="0" marL="0">
              <a:buNone/>
            </a:pP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Pareamento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pareamento?</a:t>
            </a:r>
          </a:p>
          <a:p>
            <a:pPr lvl="0"/>
            <a:r>
              <a:rPr/>
              <a:t>Pareamento significa que para cada participante de um grupo (por exemplo, com alguma condição clínica), existe um (ou mais) participantes (por exemplo, grupo controle) que possui características iguais ou similares relativas a algumas variáveis de interesse.</a:t>
            </a:r>
            <a:r>
              <a:rPr baseline="30000"/>
              <a:t>67</a:t>
            </a:r>
          </a:p>
          <a:p>
            <a:pPr lvl="0"/>
            <a:r>
              <a:rPr/>
              <a:t>As variáveis escolhidas para pareamento devem ter relação com as variáveis de desfecho, mas não são de interesse elas mesmas.</a:t>
            </a:r>
            <a:r>
              <a:rPr baseline="30000"/>
              <a:t>67</a:t>
            </a:r>
          </a:p>
          <a:p>
            <a:pPr lvl="0"/>
            <a:r>
              <a:rPr/>
              <a:t>O ajuste por pareamento deve ser incluído nas análises estatísticas mesmo que as variáveis de pareamento não sejam consideradas prognósticas ou confundidores na amostra estudada.</a:t>
            </a:r>
            <a:r>
              <a:rPr baseline="30000"/>
              <a:t>67</a:t>
            </a:r>
          </a:p>
          <a:p>
            <a:pPr lvl="0"/>
            <a:r>
              <a:rPr/>
              <a:t>A ausência de evidência estatística de diferença entre grupos não é considerada pareamento.</a:t>
            </a:r>
            <a:r>
              <a:rPr baseline="30000"/>
              <a:t>67</a:t>
            </a:r>
          </a:p>
          <a:p>
            <a:pPr lvl="0" indent="0" marL="0">
              <a:buNone/>
            </a:pP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Alocação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alocação?</a:t>
            </a:r>
          </a:p>
          <a:p>
            <a:pPr lvl="0"/>
            <a:r>
              <a:rPr/>
              <a:t>.[REF]</a:t>
            </a:r>
          </a:p>
          <a:p>
            <a:pPr lvl="0" indent="0" marL="0">
              <a:buNone/>
            </a:pP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Aleatorização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aleatorização?</a:t>
            </a:r>
          </a:p>
          <a:p>
            <a:pPr lvl="0" indent="0" marL="0">
              <a:buNone/>
            </a:pP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Vieses metodológicos</a:t>
            </a:r>
          </a:p>
        </p:txBody>
      </p:sp>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Vieses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vieses?</a:t>
            </a:r>
          </a:p>
          <a:p>
            <a:pPr lvl="0"/>
            <a:r>
              <a:rPr/>
              <a:t>.[REF]</a:t>
            </a:r>
          </a:p>
          <a:p>
            <a:pPr lvl="0" indent="0" marL="0">
              <a:buNone/>
            </a:pP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Esta obra é dedicada a todos que, em princípio, buscam conhecimento para melhorar a qualidade da pesquisa científica - seja a sua própria, a de colegas ou a de desconhecidos - mas, em última análise, desejam mesmo prover melhores condições de saúde e desenvolvimento da sociedade.</a:t>
            </a:r>
          </a:p>
          <a:p>
            <a:pPr lvl="0" indent="0" marL="0">
              <a:buNone/>
            </a:pPr>
            <a:r>
              <a:rPr/>
              <a:t>Dedico também ao leitor eventual que chegou aqui por acaso.</a:t>
            </a:r>
          </a:p>
          <a:p>
            <a:pPr lvl="0" indent="0" marL="0">
              <a:buNone/>
            </a:pP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Falácia do jogador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falácia do jogador?</a:t>
            </a:r>
          </a:p>
          <a:p>
            <a:pPr lvl="0"/>
            <a:r>
              <a:rPr/>
              <a:t>.[REF]</a:t>
            </a:r>
          </a:p>
          <a:p>
            <a:pPr lvl="0" indent="0" marL="0">
              <a:buNone/>
            </a:pP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Delineamento de estudos</a:t>
            </a: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Classificação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classificados os estudos científicos?</a:t>
            </a:r>
          </a:p>
          <a:p>
            <a:pPr lvl="0"/>
            <a:r>
              <a:rPr/>
              <a:t>Estudos científicos podem ser classificados em </a:t>
            </a:r>
            <a:r>
              <a:rPr i="1"/>
              <a:t>básicos</a:t>
            </a:r>
            <a:r>
              <a:rPr/>
              <a:t>, </a:t>
            </a:r>
            <a:r>
              <a:rPr i="1"/>
              <a:t>observacionais</a:t>
            </a:r>
            <a:r>
              <a:rPr/>
              <a:t>, </a:t>
            </a:r>
            <a:r>
              <a:rPr i="1"/>
              <a:t>experimentais</a:t>
            </a:r>
            <a:r>
              <a:rPr/>
              <a:t>, </a:t>
            </a:r>
            <a:r>
              <a:rPr i="1"/>
              <a:t>acurácia diagnóstica</a:t>
            </a:r>
            <a:r>
              <a:rPr/>
              <a:t>, </a:t>
            </a:r>
            <a:r>
              <a:rPr i="1"/>
              <a:t>propriedades psicométricas</a:t>
            </a:r>
            <a:r>
              <a:rPr/>
              <a:t>, </a:t>
            </a:r>
            <a:r>
              <a:rPr i="1"/>
              <a:t>avaliação econômica</a:t>
            </a:r>
            <a:r>
              <a:rPr/>
              <a:t> e </a:t>
            </a:r>
            <a:r>
              <a:rPr i="1"/>
              <a:t>revisões de literatura</a:t>
            </a:r>
            <a:r>
              <a:rPr/>
              <a:t>:</a:t>
            </a:r>
            <a:r>
              <a:rPr baseline="30000"/>
              <a:t>68–77</a:t>
            </a:r>
          </a:p>
          <a:p>
            <a:pPr lvl="0"/>
            <a:r>
              <a:rPr i="1"/>
              <a:t>Estudos básicos</a:t>
            </a:r>
            <a:r>
              <a:rPr baseline="30000"/>
              <a:t>69,74</a:t>
            </a:r>
          </a:p>
          <a:p>
            <a:pPr lvl="1"/>
            <a:r>
              <a:rPr/>
              <a:t>Genética</a:t>
            </a:r>
          </a:p>
          <a:p>
            <a:pPr lvl="1"/>
            <a:r>
              <a:rPr/>
              <a:t>Celular</a:t>
            </a:r>
          </a:p>
          <a:p>
            <a:pPr lvl="1"/>
            <a:r>
              <a:rPr/>
              <a:t>Experimentos com animais</a:t>
            </a:r>
          </a:p>
          <a:p>
            <a:pPr lvl="1"/>
            <a:r>
              <a:rPr/>
              <a:t>Desenvolvimento de métodos</a:t>
            </a:r>
          </a:p>
          <a:p>
            <a:pPr lvl="0"/>
            <a:r>
              <a:rPr i="1"/>
              <a:t>Estudos de simulação computacional</a:t>
            </a:r>
            <a:r>
              <a:rPr baseline="30000"/>
              <a:t>75,77</a:t>
            </a:r>
          </a:p>
          <a:p>
            <a:pPr lvl="0"/>
            <a:r>
              <a:rPr i="1"/>
              <a:t>Estudos observacionais</a:t>
            </a:r>
            <a:r>
              <a:rPr baseline="30000"/>
              <a:t>69,74</a:t>
            </a:r>
          </a:p>
          <a:p>
            <a:pPr lvl="1"/>
            <a:r>
              <a:rPr/>
              <a:t>Descritivo</a:t>
            </a:r>
          </a:p>
          <a:p>
            <a:pPr lvl="2"/>
            <a:r>
              <a:rPr/>
              <a:t>Estudo de caso</a:t>
            </a:r>
          </a:p>
          <a:p>
            <a:pPr lvl="2"/>
            <a:r>
              <a:rPr/>
              <a:t>Série de casos</a:t>
            </a:r>
          </a:p>
          <a:p>
            <a:pPr lvl="2"/>
            <a:r>
              <a:rPr/>
              <a:t>Transversal</a:t>
            </a:r>
          </a:p>
          <a:p>
            <a:pPr lvl="1"/>
            <a:r>
              <a:rPr/>
              <a:t>Analítico</a:t>
            </a:r>
          </a:p>
          <a:p>
            <a:pPr lvl="2"/>
            <a:r>
              <a:rPr/>
              <a:t>Transversal</a:t>
            </a:r>
          </a:p>
          <a:p>
            <a:pPr lvl="2"/>
            <a:r>
              <a:rPr/>
              <a:t>Caso-Controle</a:t>
            </a:r>
          </a:p>
          <a:p>
            <a:pPr lvl="3"/>
            <a:r>
              <a:rPr/>
              <a:t>Caso-Controle aninhado</a:t>
            </a:r>
          </a:p>
          <a:p>
            <a:pPr lvl="3"/>
            <a:r>
              <a:rPr/>
              <a:t>Caso-Coorte</a:t>
            </a:r>
          </a:p>
          <a:p>
            <a:pPr lvl="1"/>
            <a:r>
              <a:rPr/>
              <a:t>Coorte prospectiva ou retrospectiva</a:t>
            </a:r>
          </a:p>
          <a:p>
            <a:pPr lvl="0"/>
            <a:r>
              <a:rPr i="1"/>
              <a:t>Estudos de desempenho diagnóstico</a:t>
            </a:r>
            <a:r>
              <a:rPr baseline="30000"/>
              <a:t>73,76</a:t>
            </a:r>
          </a:p>
          <a:p>
            <a:pPr lvl="1"/>
            <a:r>
              <a:rPr/>
              <a:t>Transversal</a:t>
            </a:r>
          </a:p>
          <a:p>
            <a:pPr lvl="1"/>
            <a:r>
              <a:rPr/>
              <a:t>Caso-Controle</a:t>
            </a:r>
          </a:p>
          <a:p>
            <a:pPr lvl="1"/>
            <a:r>
              <a:rPr/>
              <a:t>Comparativo</a:t>
            </a:r>
          </a:p>
          <a:p>
            <a:pPr lvl="1"/>
            <a:r>
              <a:rPr/>
              <a:t>Totalmente pareado</a:t>
            </a:r>
          </a:p>
          <a:p>
            <a:pPr lvl="1"/>
            <a:r>
              <a:rPr/>
              <a:t>Parcialmente pareado com subgrupo aleatório</a:t>
            </a:r>
          </a:p>
          <a:p>
            <a:pPr lvl="1"/>
            <a:r>
              <a:rPr/>
              <a:t>Parcialmente pareado com subgrupo não aleatório</a:t>
            </a:r>
          </a:p>
          <a:p>
            <a:pPr lvl="1"/>
            <a:r>
              <a:rPr/>
              <a:t>Não pareado aleatório</a:t>
            </a:r>
          </a:p>
          <a:p>
            <a:pPr lvl="1"/>
            <a:r>
              <a:rPr/>
              <a:t>Não pareado não aleatório</a:t>
            </a:r>
          </a:p>
          <a:p>
            <a:pPr lvl="0"/>
            <a:r>
              <a:rPr i="1"/>
              <a:t>Estudos de propriedades psicométricas</a:t>
            </a:r>
            <a:r>
              <a:rPr baseline="30000"/>
              <a:t>70,72</a:t>
            </a:r>
          </a:p>
          <a:p>
            <a:pPr lvl="1"/>
            <a:r>
              <a:rPr/>
              <a:t>Validade</a:t>
            </a:r>
          </a:p>
          <a:p>
            <a:pPr lvl="1"/>
            <a:r>
              <a:rPr/>
              <a:t>Confiabilidade</a:t>
            </a:r>
          </a:p>
          <a:p>
            <a:pPr lvl="1"/>
            <a:r>
              <a:rPr/>
              <a:t>Concordância</a:t>
            </a:r>
          </a:p>
          <a:p>
            <a:pPr lvl="0"/>
            <a:r>
              <a:rPr i="1"/>
              <a:t>Estudos quase-experimentais</a:t>
            </a:r>
            <a:r>
              <a:rPr baseline="30000"/>
              <a:t>71</a:t>
            </a:r>
          </a:p>
          <a:p>
            <a:pPr lvl="1"/>
            <a:r>
              <a:rPr/>
              <a:t>Quase-aleatorizado controlado</a:t>
            </a:r>
          </a:p>
          <a:p>
            <a:pPr lvl="1"/>
            <a:r>
              <a:rPr/>
              <a:t>Estimação de variável instrumental</a:t>
            </a:r>
          </a:p>
          <a:p>
            <a:pPr lvl="1"/>
            <a:r>
              <a:rPr/>
              <a:t>Descontinuidade de regressão</a:t>
            </a:r>
          </a:p>
          <a:p>
            <a:pPr lvl="1"/>
            <a:r>
              <a:rPr/>
              <a:t>Série temporal interrompida controlada</a:t>
            </a:r>
          </a:p>
          <a:p>
            <a:pPr lvl="1"/>
            <a:r>
              <a:rPr/>
              <a:t>Série temporal interrompida</a:t>
            </a:r>
          </a:p>
          <a:p>
            <a:pPr lvl="1"/>
            <a:r>
              <a:rPr/>
              <a:t>Diferença</a:t>
            </a:r>
          </a:p>
          <a:p>
            <a:pPr lvl="0"/>
            <a:r>
              <a:rPr i="1"/>
              <a:t>Estudos experimentais</a:t>
            </a:r>
            <a:r>
              <a:rPr baseline="30000"/>
              <a:t>69,74</a:t>
            </a:r>
          </a:p>
          <a:p>
            <a:pPr lvl="1"/>
            <a:r>
              <a:rPr/>
              <a:t>Fases I a IV</a:t>
            </a:r>
          </a:p>
          <a:p>
            <a:pPr lvl="2"/>
            <a:r>
              <a:rPr/>
              <a:t>Aleatorizado controlado</a:t>
            </a:r>
          </a:p>
          <a:p>
            <a:pPr lvl="2"/>
            <a:r>
              <a:rPr/>
              <a:t>Não-aleatorizado controlado</a:t>
            </a:r>
          </a:p>
          <a:p>
            <a:pPr lvl="2"/>
            <a:r>
              <a:rPr/>
              <a:t>Autocontrolado</a:t>
            </a:r>
          </a:p>
          <a:p>
            <a:pPr lvl="2"/>
            <a:r>
              <a:rPr/>
              <a:t>Cruzado</a:t>
            </a:r>
          </a:p>
          <a:p>
            <a:pPr lvl="2"/>
            <a:r>
              <a:rPr/>
              <a:t>Fatorial</a:t>
            </a:r>
          </a:p>
          <a:p>
            <a:pPr lvl="1"/>
            <a:r>
              <a:rPr/>
              <a:t>Campo</a:t>
            </a:r>
          </a:p>
          <a:p>
            <a:pPr lvl="1"/>
            <a:r>
              <a:rPr/>
              <a:t>Comunitário</a:t>
            </a:r>
          </a:p>
          <a:p>
            <a:pPr lvl="0"/>
            <a:r>
              <a:rPr i="1"/>
              <a:t>Estudos de avaliação econômica</a:t>
            </a:r>
            <a:r>
              <a:rPr baseline="30000"/>
              <a:t>69</a:t>
            </a:r>
          </a:p>
          <a:p>
            <a:pPr lvl="1"/>
            <a:r>
              <a:rPr/>
              <a:t>Análise de custo</a:t>
            </a:r>
          </a:p>
          <a:p>
            <a:pPr lvl="1"/>
            <a:r>
              <a:rPr/>
              <a:t>Análise de minimização de custo</a:t>
            </a:r>
          </a:p>
          <a:p>
            <a:pPr lvl="1"/>
            <a:r>
              <a:rPr/>
              <a:t>Análise de custo-utilidade</a:t>
            </a:r>
          </a:p>
          <a:p>
            <a:pPr lvl="1"/>
            <a:r>
              <a:rPr/>
              <a:t>Análise de custo-efetividade</a:t>
            </a:r>
          </a:p>
          <a:p>
            <a:pPr lvl="1"/>
            <a:r>
              <a:rPr/>
              <a:t>Análise de custo-benefício</a:t>
            </a:r>
          </a:p>
          <a:p>
            <a:pPr lvl="0"/>
            <a:r>
              <a:rPr i="1"/>
              <a:t>Estudos de revisão</a:t>
            </a:r>
            <a:r>
              <a:rPr baseline="30000"/>
              <a:t>68</a:t>
            </a:r>
          </a:p>
          <a:p>
            <a:pPr lvl="1"/>
            <a:r>
              <a:rPr/>
              <a:t>Estado-da-arte</a:t>
            </a:r>
          </a:p>
          <a:p>
            <a:pPr lvl="1"/>
            <a:r>
              <a:rPr/>
              <a:t>Narrativa</a:t>
            </a:r>
          </a:p>
          <a:p>
            <a:pPr lvl="1"/>
            <a:r>
              <a:rPr/>
              <a:t>Crítica</a:t>
            </a:r>
          </a:p>
          <a:p>
            <a:pPr lvl="1"/>
            <a:r>
              <a:rPr/>
              <a:t>Mapeamento</a:t>
            </a:r>
          </a:p>
          <a:p>
            <a:pPr lvl="1"/>
            <a:r>
              <a:rPr/>
              <a:t>Escopo</a:t>
            </a:r>
          </a:p>
          <a:p>
            <a:pPr lvl="1"/>
            <a:r>
              <a:rPr/>
              <a:t>Busca e revisão sistemática</a:t>
            </a:r>
          </a:p>
          <a:p>
            <a:pPr lvl="1"/>
            <a:r>
              <a:rPr/>
              <a:t>Sistematizada</a:t>
            </a:r>
          </a:p>
          <a:p>
            <a:pPr lvl="1"/>
            <a:r>
              <a:rPr/>
              <a:t>Sistemática</a:t>
            </a:r>
          </a:p>
          <a:p>
            <a:pPr lvl="2"/>
            <a:r>
              <a:rPr/>
              <a:t>Meta-análise</a:t>
            </a:r>
          </a:p>
          <a:p>
            <a:pPr lvl="2"/>
            <a:r>
              <a:rPr/>
              <a:t>Bibliométrica.</a:t>
            </a:r>
            <a:r>
              <a:rPr baseline="30000"/>
              <a:t>78,79</a:t>
            </a:r>
          </a:p>
          <a:p>
            <a:pPr lvl="1"/>
            <a:r>
              <a:rPr/>
              <a:t>Sistemática qualitativa</a:t>
            </a:r>
          </a:p>
          <a:p>
            <a:pPr lvl="1"/>
            <a:r>
              <a:rPr/>
              <a:t>Mista</a:t>
            </a:r>
          </a:p>
          <a:p>
            <a:pPr lvl="1"/>
            <a:r>
              <a:rPr/>
              <a:t>Visão geral</a:t>
            </a:r>
          </a:p>
          <a:p>
            <a:pPr lvl="1"/>
            <a:r>
              <a:rPr/>
              <a:t>Rápida</a:t>
            </a:r>
          </a:p>
          <a:p>
            <a:pPr lvl="1"/>
            <a:r>
              <a:rPr/>
              <a:t>Guarda-chuva</a:t>
            </a:r>
          </a:p>
          <a:p>
            <a:pPr lvl="0" indent="0" marL="0">
              <a:buNone/>
            </a:pPr>
          </a:p>
        </p:txBody>
      </p:sp>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Simulação computacional</a:t>
            </a:r>
          </a:p>
        </p:txBody>
      </p:sp>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Simulação computacional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simulação computacional de dados?</a:t>
            </a:r>
          </a:p>
          <a:p>
            <a:pPr lvl="0"/>
            <a:r>
              <a:rPr/>
              <a:t>.[REF]</a:t>
            </a:r>
          </a:p>
          <a:p>
            <a:pPr lvl="0" indent="0" marL="0">
              <a:buNone/>
            </a:pPr>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Ensaios clínicos aleatorizados</a:t>
            </a:r>
          </a:p>
        </p:txBody>
      </p:sp>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dos ensaios clínicos aleatorizados?</a:t>
            </a:r>
          </a:p>
          <a:p>
            <a:pPr lvl="0"/>
            <a:r>
              <a:rPr/>
              <a:t>A característica essencial de um ensaio clínico aleatorizado é a comparação entre grupos.</a:t>
            </a:r>
            <a:r>
              <a:rPr baseline="30000"/>
              <a:t>80</a:t>
            </a:r>
          </a:p>
          <a:p>
            <a:pPr lvl="0"/>
            <a:r>
              <a:rPr/>
              <a:t>Quanto à unidade de alocação:</a:t>
            </a:r>
            <a:r>
              <a:rPr baseline="30000"/>
              <a:t>81</a:t>
            </a:r>
          </a:p>
          <a:p>
            <a:pPr lvl="1"/>
            <a:r>
              <a:rPr/>
              <a:t>Individual</a:t>
            </a:r>
          </a:p>
          <a:p>
            <a:pPr lvl="1"/>
            <a:r>
              <a:rPr/>
              <a:t>Agrupado</a:t>
            </a:r>
          </a:p>
          <a:p>
            <a:pPr lvl="0"/>
            <a:r>
              <a:rPr/>
              <a:t>Quanto ao número de braços:</a:t>
            </a:r>
            <a:r>
              <a:rPr baseline="30000"/>
              <a:t>81</a:t>
            </a:r>
          </a:p>
          <a:p>
            <a:pPr lvl="1"/>
            <a:r>
              <a:rPr/>
              <a:t>Único*</a:t>
            </a:r>
          </a:p>
          <a:p>
            <a:pPr lvl="1"/>
            <a:r>
              <a:rPr/>
              <a:t>Múltiplos</a:t>
            </a:r>
          </a:p>
          <a:p>
            <a:pPr lvl="0"/>
            <a:r>
              <a:rPr/>
              <a:t>Quanto ao número de centros:</a:t>
            </a:r>
            <a:r>
              <a:rPr baseline="30000"/>
              <a:t>81</a:t>
            </a:r>
          </a:p>
          <a:p>
            <a:pPr lvl="1"/>
            <a:r>
              <a:rPr/>
              <a:t>Único</a:t>
            </a:r>
          </a:p>
          <a:p>
            <a:pPr lvl="1"/>
            <a:r>
              <a:rPr/>
              <a:t>Múltiplos</a:t>
            </a:r>
          </a:p>
          <a:p>
            <a:pPr lvl="0"/>
            <a:r>
              <a:rPr/>
              <a:t>Quanto ao cegamento:</a:t>
            </a:r>
            <a:r>
              <a:rPr baseline="30000"/>
              <a:t>81</a:t>
            </a:r>
          </a:p>
          <a:p>
            <a:pPr lvl="1"/>
            <a:r>
              <a:rPr/>
              <a:t>Aberto*</a:t>
            </a:r>
          </a:p>
          <a:p>
            <a:pPr lvl="1"/>
            <a:r>
              <a:rPr/>
              <a:t>Simples-cego</a:t>
            </a:r>
          </a:p>
          <a:p>
            <a:pPr lvl="1"/>
            <a:r>
              <a:rPr/>
              <a:t>Duplo-cego</a:t>
            </a:r>
          </a:p>
          <a:p>
            <a:pPr lvl="1"/>
            <a:r>
              <a:rPr/>
              <a:t>Tripo-cego</a:t>
            </a:r>
          </a:p>
          <a:p>
            <a:pPr lvl="1"/>
            <a:r>
              <a:rPr/>
              <a:t>Quádruplo-cego</a:t>
            </a:r>
          </a:p>
          <a:p>
            <a:pPr lvl="0"/>
            <a:r>
              <a:rPr/>
              <a:t>Quanto à alocação:</a:t>
            </a:r>
            <a:r>
              <a:rPr baseline="30000"/>
              <a:t>81</a:t>
            </a:r>
          </a:p>
          <a:p>
            <a:pPr lvl="1"/>
            <a:r>
              <a:rPr/>
              <a:t>Sem sorteio</a:t>
            </a:r>
          </a:p>
          <a:p>
            <a:pPr lvl="1"/>
            <a:r>
              <a:rPr/>
              <a:t>Estratificada (centro apenas)</a:t>
            </a:r>
          </a:p>
          <a:p>
            <a:pPr lvl="1"/>
            <a:r>
              <a:rPr/>
              <a:t>Estratificada</a:t>
            </a:r>
          </a:p>
          <a:p>
            <a:pPr lvl="1"/>
            <a:r>
              <a:rPr/>
              <a:t>Minimizada</a:t>
            </a:r>
          </a:p>
          <a:p>
            <a:pPr lvl="1"/>
            <a:r>
              <a:rPr/>
              <a:t>Estratificada e minimizada</a:t>
            </a:r>
          </a:p>
          <a:p>
            <a:pPr lvl="0" indent="0" marL="0">
              <a:buNone/>
            </a:pPr>
          </a:p>
        </p:txBody>
      </p:sp>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Modelos de análise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modelos podem ser utilizados para comparações?</a:t>
            </a:r>
          </a:p>
          <a:p>
            <a:pPr lvl="0"/>
            <a:r>
              <a:rPr/>
              <a:t>As abordagens compreendem a comparação da variável de desfecho medida entre os momentos antes e depois ou da sua mudança (pré - pós) entre os momentos.</a:t>
            </a:r>
            <a:r>
              <a:rPr baseline="30000"/>
              <a:t>82</a:t>
            </a:r>
          </a:p>
          <a:p>
            <a:pPr lvl="0"/>
            <a:r>
              <a:rPr/>
              <a:t>Se a média da variável é igual entre grupos no início do acompanhamento, ambas abordagens estimam o mesmo efeito. Caso contrário, o efeito será influenciado pela correlação entre as medidas antes e depois. A análise da mudança não controla para desbalanços no início do estudo.</a:t>
            </a:r>
            <a:r>
              <a:rPr baseline="30000"/>
              <a:t>82</a:t>
            </a:r>
          </a:p>
          <a:p>
            <a:pPr lvl="0"/>
            <a:r>
              <a:rPr/>
              <a:t>Uma abordagem recomendada é a análise de covariância (ANCOVA), pois ajusta os valores pós-intervenção aos valores pré-intervenção para cada participante, e não é afetada pelas diferenças entre grupos no início do estudo.</a:t>
            </a:r>
            <a:r>
              <a:rPr baseline="30000"/>
              <a:t>82</a:t>
            </a:r>
          </a:p>
          <a:p>
            <a:pPr lvl="0"/>
            <a:r>
              <a:rPr/>
              <a:t>A análise de covariância (ANCOVA) modelando seja a mudança (pré - pós) quando o desfecho no pós-tratamento parece ser o método mais efetivo considerando-se o viés de estimação dos parâmetros, a precisão das estimativas, a cobertura nominal (isto é, intervalo de confiança) e o poder do teste.</a:t>
            </a:r>
            <a:r>
              <a:rPr baseline="30000"/>
              <a:t>83</a:t>
            </a:r>
          </a:p>
          <a:p>
            <a:pPr lvl="0"/>
            <a:r>
              <a:rPr/>
              <a:t>Análise de variância (ANOVA) e modelos lineares mistos (MLM) são outras opções de métodos, embora apresentem maior variância, menor poder, e cobertura nominal comparados à ANCOVA.</a:t>
            </a:r>
            <a:r>
              <a:rPr baseline="30000"/>
              <a:t>83</a:t>
            </a:r>
          </a:p>
          <a:p>
            <a:pPr lvl="0" indent="0" marL="0">
              <a:buNone/>
            </a:pPr>
          </a:p>
        </p:txBody>
      </p:sp>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Ajuste de covariáveis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variáveis devem ser utilizadas no ajuste de covariáveis?</a:t>
            </a:r>
          </a:p>
          <a:p>
            <a:pPr lvl="0"/>
            <a:r>
              <a:rPr/>
              <a:t>A escolha das características de linha de base pelas quais uma análise é ajustada deve ser determinada pelo conhecimento prévio de uma possível influência no resultado, em vez da evidência de desequilíbrio entre os grupos de tratamento no estudo.</a:t>
            </a:r>
            <a:r>
              <a:rPr baseline="30000"/>
              <a:t>84</a:t>
            </a:r>
          </a:p>
          <a:p>
            <a:pPr lvl="0" indent="0" marL="0">
              <a:buNone/>
            </a:pPr>
          </a:p>
          <a:p>
            <a:pPr lvl="0" indent="0" marL="0">
              <a:spcBef>
                <a:spcPts val="3000"/>
              </a:spcBef>
              <a:buNone/>
            </a:pPr>
            <a:r>
              <a:rPr b="1"/>
              <a:t>Quais os benefícios do ajuste de covariáveis?</a:t>
            </a:r>
          </a:p>
          <a:p>
            <a:pPr lvl="0"/>
            <a:r>
              <a:rPr/>
              <a:t>Ajustar por covariáveis ajuda a estimar os efeitos do tratamento para o indivíduo, assim como aumenta a eficiência dos testes para hipótese nula e a validade externa do estudo.</a:t>
            </a:r>
            <a:r>
              <a:rPr baseline="30000"/>
              <a:t>85</a:t>
            </a:r>
          </a:p>
          <a:p>
            <a:pPr lvl="0"/>
            <a:r>
              <a:rPr/>
              <a:t>Incluir a variável de desfecho medida na linha de base como covariável - independentemente de a análise ser realizada com a medida pós-tratamento da mesma variável ou a diferença para a linha de base - pode aumentar o poder estatístico do estudo.</a:t>
            </a:r>
            <a:r>
              <a:rPr baseline="30000"/>
              <a:t>86</a:t>
            </a:r>
          </a:p>
          <a:p>
            <a:pPr lvl="0"/>
            <a:r>
              <a:rPr/>
              <a:t>Incluir outras variáveis medidas na linha de base, com potencial para serem desbalanceadas entre grupos após a aleatorização, diminui a chance de afetar as estimativas de efeito dos tratamentos.</a:t>
            </a:r>
            <a:r>
              <a:rPr baseline="30000"/>
              <a:t>86</a:t>
            </a:r>
          </a:p>
          <a:p>
            <a:pPr lvl="0" indent="0" marL="0">
              <a:buNone/>
            </a:pPr>
          </a:p>
          <a:p>
            <a:pPr lvl="0" indent="0" marL="0">
              <a:spcBef>
                <a:spcPts val="3000"/>
              </a:spcBef>
              <a:buNone/>
            </a:pPr>
            <a:r>
              <a:rPr b="1"/>
              <a:t>Quais os riscos do ajuste de covariáveis?</a:t>
            </a:r>
          </a:p>
          <a:p>
            <a:pPr lvl="0"/>
            <a:r>
              <a:rPr/>
              <a:t>Incluir covariáveis que não são prognósticas do desfecho pode reduzir o poder estatístico do estudo.</a:t>
            </a:r>
            <a:r>
              <a:rPr baseline="30000"/>
              <a:t>86</a:t>
            </a:r>
          </a:p>
          <a:p>
            <a:pPr lvl="0"/>
            <a:r>
              <a:rPr/>
              <a:t>Incluir covariáveis com dados perdidos pode reduzir o tamanho amostral e consequentemente o poder estatístico do estudo (análise de casos completos) ou levar a desvios do plano de análise por exclusão de covariáveis prognósticas.</a:t>
            </a:r>
            <a:r>
              <a:rPr baseline="30000"/>
              <a:t>86</a:t>
            </a:r>
          </a:p>
          <a:p>
            <a:pPr lvl="0" indent="0" marL="0">
              <a:buNone/>
            </a:pPr>
          </a:p>
          <a:p>
            <a:pPr lvl="0" indent="0" marL="0">
              <a:spcBef>
                <a:spcPts val="3000"/>
              </a:spcBef>
              <a:buNone/>
            </a:pPr>
            <a:r>
              <a:rPr b="1"/>
              <a:t>Como lidar com os dados perdidos em covariáveis?</a:t>
            </a:r>
          </a:p>
          <a:p>
            <a:pPr lvl="0"/>
            <a:r>
              <a:rPr/>
              <a:t>Imputação de dados perdidos de uma variável pela média dos dados observada permite estimativas não enviesadas dos efeitos do tratamento, preserva o erro tipo I e aumenta o poder estatístico comparado à análise de dados completos.</a:t>
            </a:r>
            <a:r>
              <a:rPr baseline="30000"/>
              <a:t>86</a:t>
            </a:r>
          </a:p>
          <a:p>
            <a:pPr lvl="0" indent="0" marL="0">
              <a:buNone/>
            </a:pPr>
          </a:p>
        </p:txBody>
      </p:sp>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na linha de base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na linha de base em ensaios clínicos aleatorizados?</a:t>
            </a:r>
          </a:p>
          <a:p>
            <a:pPr lvl="0"/>
            <a:r>
              <a:rPr/>
              <a:t>A comparação se refere ao teste de hipótese nula de não haver diferença (‘balanço’ ou ‘equilíbrio’) entre grupos de tratamento nas (co)variáveis na linha de base, geralmente apresentadas apenas de modo descritivo na ‘Tabela 1’.</a:t>
            </a:r>
            <a:r>
              <a:rPr baseline="30000"/>
              <a:t>87</a:t>
            </a:r>
          </a:p>
          <a:p>
            <a:pPr lvl="0"/>
            <a:r>
              <a:rPr/>
              <a:t>A interpretação isolada do p-valor da comparação entre grupos na linha de base não permite identificar as razões para eventuais diferenças.</a:t>
            </a:r>
            <a:r>
              <a:rPr baseline="30000"/>
              <a:t>87</a:t>
            </a:r>
          </a:p>
          <a:p>
            <a:pPr lvl="0" indent="0" marL="0">
              <a:buNone/>
            </a:pPr>
          </a:p>
          <a:p>
            <a:pPr lvl="0" indent="0" marL="0">
              <a:spcBef>
                <a:spcPts val="3000"/>
              </a:spcBef>
              <a:buNone/>
            </a:pPr>
            <a:r>
              <a:rPr b="1"/>
              <a:t>Para quê comparar grupos na linha de base em ensaios clínicos aleatorizados?</a:t>
            </a:r>
          </a:p>
          <a:p>
            <a:pPr lvl="0"/>
            <a:r>
              <a:rPr/>
              <a:t>Os p-valores estão relacionados à aleatorização dos participantes em grupos.</a:t>
            </a:r>
            <a:r>
              <a:rPr baseline="30000"/>
              <a:t>88</a:t>
            </a:r>
          </a:p>
          <a:p>
            <a:pPr lvl="0"/>
            <a:r>
              <a:rPr/>
              <a:t>Em ensaios clínicos aleatorizados, a comparação de (co)variáveis na linha de base é usada para avaliar se aleatorização foi ‘bem sucedida’.</a:t>
            </a:r>
            <a:r>
              <a:rPr baseline="30000"/>
              <a:t>88</a:t>
            </a:r>
          </a:p>
          <a:p>
            <a:pPr lvl="0" indent="0" marL="0">
              <a:buNone/>
            </a:pPr>
          </a:p>
          <a:p>
            <a:pPr lvl="0" indent="0" marL="0">
              <a:spcBef>
                <a:spcPts val="3000"/>
              </a:spcBef>
              <a:buNone/>
            </a:pPr>
            <a:r>
              <a:rPr b="1"/>
              <a:t>Quais são as razões para diferenças entre grupos de tratamento nas (co)variáveis na linha de base?</a:t>
            </a:r>
          </a:p>
          <a:p>
            <a:pPr lvl="0"/>
            <a:r>
              <a:rPr/>
              <a:t>Acaso.</a:t>
            </a:r>
            <a:r>
              <a:rPr baseline="30000"/>
              <a:t>87,89</a:t>
            </a:r>
          </a:p>
          <a:p>
            <a:pPr lvl="0"/>
            <a:r>
              <a:rPr/>
              <a:t>Viés.</a:t>
            </a:r>
            <a:r>
              <a:rPr baseline="30000"/>
              <a:t>87,89</a:t>
            </a:r>
          </a:p>
          <a:p>
            <a:pPr lvl="0"/>
            <a:r>
              <a:rPr/>
              <a:t>Tamanho da amostra.</a:t>
            </a:r>
            <a:r>
              <a:rPr baseline="30000"/>
              <a:t>87,89</a:t>
            </a:r>
          </a:p>
          <a:p>
            <a:pPr lvl="0"/>
            <a:r>
              <a:rPr/>
              <a:t>Má conduta científica.</a:t>
            </a:r>
            <a:r>
              <a:rPr baseline="30000"/>
              <a:t>89</a:t>
            </a:r>
          </a:p>
          <a:p>
            <a:pPr lvl="0" indent="0" marL="0">
              <a:buNone/>
            </a:pPr>
          </a:p>
          <a:p>
            <a:pPr lvl="0" indent="0" marL="0">
              <a:spcBef>
                <a:spcPts val="3000"/>
              </a:spcBef>
              <a:buNone/>
            </a:pPr>
            <a:r>
              <a:rPr b="1"/>
              <a:t>Quais cenários permitem a comparação entre grupos na linha de base em ensaios clínicos aleatorizados?</a:t>
            </a:r>
          </a:p>
          <a:p>
            <a:pPr lvl="0"/>
            <a:r>
              <a:rPr/>
              <a:t>Em ensaios clínicos aleatorizados agregados, os p-valores possuem interpretação diferente de estudos aleatorizados individualmente.</a:t>
            </a:r>
            <a:r>
              <a:rPr baseline="30000"/>
              <a:t>88</a:t>
            </a:r>
          </a:p>
          <a:p>
            <a:pPr lvl="0"/>
            <a:r>
              <a:rPr/>
              <a:t>Em ensaios clínicos com agrupamento, nos quais o recrutamento ocorreu após a aleatorização, os p-valores já não estão inteiramente relacionados ao processo de aleatorização, mas sim ao método de recrutamento, o que pode resultar na comparação de amostras não aleatórias.</a:t>
            </a:r>
            <a:r>
              <a:rPr baseline="30000"/>
              <a:t>88</a:t>
            </a:r>
          </a:p>
          <a:p>
            <a:pPr lvl="0" indent="0" marL="0">
              <a:buNone/>
            </a:pPr>
          </a:p>
          <a:p>
            <a:pPr lvl="0" indent="0" marL="0">
              <a:spcBef>
                <a:spcPts val="3000"/>
              </a:spcBef>
              <a:buNone/>
            </a:pPr>
            <a:r>
              <a:rPr b="1"/>
              <a:t>Por que não se deve comparar grupos na linha de base em ensaios clínicos aleatorizados?</a:t>
            </a:r>
          </a:p>
          <a:p>
            <a:pPr lvl="0"/>
            <a:r>
              <a:rPr/>
              <a:t>Quando a aleatorização é bem-sucedida, a hipótese nula de diferença entre grupos na linha de base é verdadeira.</a:t>
            </a:r>
            <a:r>
              <a:rPr baseline="30000"/>
              <a:t>84</a:t>
            </a:r>
          </a:p>
          <a:p>
            <a:pPr lvl="0"/>
            <a:r>
              <a:rPr/>
              <a:t>Testes de significância estatística na linha de base avaliam a probabilidade de que as diferenças observadas possam ter ocorrido por acaso; no entanto, já sabemos - pelo delineamento do experimento - que quaisquer diferenças são causadas pelo acaso.</a:t>
            </a:r>
            <a:r>
              <a:rPr baseline="30000"/>
              <a:t>90</a:t>
            </a:r>
          </a:p>
          <a:p>
            <a:pPr lvl="0" indent="0" marL="0">
              <a:buNone/>
            </a:pPr>
          </a:p>
          <a:p>
            <a:pPr lvl="0" indent="0" marL="0">
              <a:spcBef>
                <a:spcPts val="3000"/>
              </a:spcBef>
              <a:buNone/>
            </a:pPr>
            <a:r>
              <a:rPr b="1"/>
              <a:t>Quais estratégias podem ser adotadas para substituir a comparação entre grupos na linha de base em ensaios clínicos aleatorizados?</a:t>
            </a:r>
          </a:p>
          <a:p>
            <a:pPr lvl="0"/>
            <a:r>
              <a:rPr/>
              <a:t>Na fase de projeto: identifique as variáveis prognósticas do desfecho de acordo com a literatura.</a:t>
            </a:r>
            <a:r>
              <a:rPr baseline="30000"/>
              <a:t>84</a:t>
            </a:r>
          </a:p>
          <a:p>
            <a:pPr lvl="0"/>
            <a:r>
              <a:rPr/>
              <a:t>Na fase de análise: inclua as variáveis prognósticas nos modelos para ajuste.</a:t>
            </a:r>
            <a:r>
              <a:rPr baseline="30000"/>
              <a:t>84</a:t>
            </a:r>
          </a:p>
          <a:p>
            <a:pPr lvl="0" indent="0" marL="0">
              <a:buNone/>
            </a:pP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Prefácio</a:t>
            </a:r>
          </a:p>
        </p:txBody>
      </p:sp>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intragrupos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não se deve comparar intragrupos (pré - pós) em ensaios clínicos aleatorizados?</a:t>
            </a:r>
          </a:p>
          <a:p>
            <a:pPr lvl="0"/>
            <a:r>
              <a:rPr/>
              <a:t>Testar por mudanças a partir da linha de base separadamente em cada grupos aleatorizados não permite concluir sobre diferenças entre grupos; não se pode fazer inferências a partir da comparação de p-valores.</a:t>
            </a:r>
            <a:r>
              <a:rPr baseline="30000"/>
              <a:t>80</a:t>
            </a:r>
          </a:p>
          <a:p>
            <a:pPr lvl="0" indent="0" marL="0">
              <a:buNone/>
            </a:pPr>
          </a:p>
        </p:txBody>
      </p:sp>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entre 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em ensaios clínicos aleatorizados?</a:t>
            </a:r>
          </a:p>
          <a:p>
            <a:pPr lvl="0"/>
            <a:r>
              <a:rPr/>
              <a:t>A comparação se refere ao teste de hipótese nula de não haver diferença (‘alteração’ ou ‘mudança’) pós-tratamento entre grupos de tratamento.</a:t>
            </a:r>
            <a:r>
              <a:rPr baseline="30000"/>
              <a:t>80</a:t>
            </a:r>
          </a:p>
          <a:p>
            <a:pPr lvl="0" indent="0" marL="0">
              <a:buNone/>
            </a:pPr>
          </a:p>
        </p:txBody>
      </p:sp>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analisar o efeito de interação?</a:t>
            </a:r>
          </a:p>
          <a:p>
            <a:pPr lvl="0"/>
            <a:r>
              <a:rPr/>
              <a:t>Em ensaios clínicos aleatorizados, o principal problema de pesquisa é se há uma diferença pré - pós maior em um grupo do que em outro(s).</a:t>
            </a:r>
            <a:r>
              <a:rPr baseline="30000"/>
              <a:t>80</a:t>
            </a:r>
          </a:p>
          <a:p>
            <a:pPr lvl="0"/>
            <a:r>
              <a:rPr/>
              <a:t>A comparação de subgrupos por meio de testes de significância de hipótese nula separados é enganosa por não testar (comparar) diretamente os tamanhos dos efeitos dos tratamentos.</a:t>
            </a:r>
            <a:r>
              <a:rPr baseline="30000"/>
              <a:t>91</a:t>
            </a:r>
          </a:p>
          <a:p>
            <a:pPr lvl="0"/>
            <a:r>
              <a:rPr/>
              <a:t>.</a:t>
            </a:r>
            <a:r>
              <a:rPr baseline="30000"/>
              <a:t>92</a:t>
            </a:r>
          </a:p>
          <a:p>
            <a:pPr lvl="0" indent="0" marL="0">
              <a:buNone/>
            </a:pPr>
          </a:p>
          <a:p>
            <a:pPr lvl="0" indent="0" marL="0">
              <a:spcBef>
                <a:spcPts val="3000"/>
              </a:spcBef>
              <a:buNone/>
            </a:pPr>
            <a:r>
              <a:rPr b="1"/>
              <a:t>Quando usar o termo de interação?</a:t>
            </a:r>
          </a:p>
          <a:p>
            <a:pPr lvl="0"/>
            <a:r>
              <a:rPr/>
              <a:t>Análise de efeito de interação pode ser usada para testar se o efeito de um tratamento varia entre dois ou mais subgrupos de indivíduos, ou seja, se um efeito é modificado pelo(s) outros(s) efeito(s).</a:t>
            </a:r>
            <a:r>
              <a:rPr baseline="30000"/>
              <a:t>93</a:t>
            </a:r>
          </a:p>
          <a:p>
            <a:pPr lvl="0"/>
            <a:r>
              <a:rPr/>
              <a:t>A interação entre duas (ou mais) variáveis pode ser utilizada para comparar efeitos do tratamento em subgrupos de ensaios clínicos.</a:t>
            </a:r>
            <a:r>
              <a:rPr baseline="30000"/>
              <a:t>94</a:t>
            </a:r>
          </a:p>
          <a:p>
            <a:pPr lvl="0"/>
            <a:r>
              <a:rPr/>
              <a:t>O poder estatístico para detectar efeitos de interação é limitado.</a:t>
            </a:r>
            <a:r>
              <a:rPr baseline="30000"/>
              <a:t>94</a:t>
            </a:r>
          </a:p>
          <a:p>
            <a:pPr lvl="0" indent="0" marL="0">
              <a:buNone/>
            </a:pPr>
          </a:p>
        </p:txBody>
      </p:sp>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Desempenho diagnóstico</a:t>
            </a:r>
          </a:p>
        </p:txBody>
      </p:sp>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 2x2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analisar o desempenho diagnóstico em tabelas 2x2?</a:t>
            </a:r>
          </a:p>
          <a:p>
            <a:pPr lvl="0"/>
            <a:r>
              <a:rPr/>
              <a:t>Acurácia.[REF]</a:t>
            </a:r>
          </a:p>
          <a:p>
            <a:pPr lvl="0"/>
            <a:r>
              <a:rPr/>
              <a:t>Sensibilidade.[REF]</a:t>
            </a:r>
          </a:p>
          <a:p>
            <a:pPr lvl="0"/>
            <a:r>
              <a:rPr/>
              <a:t>Especificidade.[REF]</a:t>
            </a:r>
          </a:p>
          <a:p>
            <a:pPr lvl="0"/>
            <a:r>
              <a:rPr/>
              <a:t>Valor preditivo positivo.[REF]</a:t>
            </a:r>
          </a:p>
          <a:p>
            <a:pPr lvl="0"/>
            <a:r>
              <a:rPr/>
              <a:t>Valor preditivo negativo.[REF]</a:t>
            </a:r>
          </a:p>
          <a:p>
            <a:pPr lvl="0" indent="0" marL="0">
              <a:buNone/>
            </a:pPr>
          </a:p>
        </p:txBody>
      </p:sp>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Curvas ROC</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área sob a curva (ROC)?</a:t>
                </a:r>
              </a:p>
              <a:p>
                <a:pPr lvl="0"/>
                <a:r>
                  <a:rPr/>
                  <a:t>A área sob a curva ROC (AUC ou AUROC) quantifica o poder de discriminação ou desempenho diagnóstico na classificação de uma variável dicotômica.</a:t>
                </a:r>
                <a:r>
                  <a:rPr baseline="30000"/>
                  <a:t>95</a:t>
                </a:r>
              </a:p>
              <a:p>
                <a:pPr lvl="0" indent="0" marL="0">
                  <a:buNone/>
                </a:pPr>
              </a:p>
              <a:p>
                <a:pPr lvl="0" indent="0" marL="0">
                  <a:buNone/>
                </a:pPr>
                <a:r>
                  <a:rPr/>
                  <a:t>O pacote </a:t>
                </a:r>
                <a:r>
                  <a:rPr i="1"/>
                  <a:t>proc</a:t>
                </a:r>
                <a:r>
                  <a:rPr baseline="30000"/>
                  <a:t>96</a:t>
                </a:r>
                <a:r>
                  <a:rPr/>
                  <a:t> fornece a função </a:t>
                </a:r>
                <a:r>
                  <a:rPr i="1">
                    <a:hlinkClick r:id="rId2"/>
                  </a:rPr>
                  <a:t>plot.roc</a:t>
                </a:r>
                <a:r>
                  <a:rPr/>
                  <a:t> para criar uma curva ROC.</a:t>
                </a:r>
              </a:p>
              <a:p>
                <a:pPr lvl="0" indent="0" marL="0">
                  <a:buNone/>
                </a:pPr>
              </a:p>
              <a:p>
                <a:pPr lvl="0" indent="0" marL="0">
                  <a:spcBef>
                    <a:spcPts val="3000"/>
                  </a:spcBef>
                  <a:buNone/>
                </a:pPr>
                <a:r>
                  <a:rPr b="1"/>
                  <a:t>Como interpretar a área sob a curva (ROC)?</a:t>
                </a:r>
              </a:p>
              <a:p>
                <a:pPr lvl="0"/>
                <a:r>
                  <a:rPr/>
                  <a:t>A área sob a curva AUC varia no intervalo </a:t>
                </a:r>
                <a14:m>
                  <m:oMath xmlns:m="http://schemas.openxmlformats.org/officeDocument/2006/math">
                    <m:d>
                      <m:dPr>
                        <m:begChr m:val="["/>
                        <m:endChr m:val="]"/>
                        <m:sepChr m:val=""/>
                        <m:grow/>
                      </m:dPr>
                      <m:e>
                        <m:r>
                          <m:t>0.5</m:t>
                        </m:r>
                        <m:r>
                          <m:rPr>
                            <m:sty m:val="p"/>
                          </m:rPr>
                          <m:t>;</m:t>
                        </m:r>
                        <m:r>
                          <m:t>1</m:t>
                        </m:r>
                      </m:e>
                    </m:d>
                  </m:oMath>
                </a14:m>
                <a:r>
                  <a:rPr/>
                  <a:t>, com valores mais elevados indicando melhor discriminação ou desempenho do modelo de classificação.</a:t>
                </a:r>
                <a:r>
                  <a:rPr baseline="30000"/>
                  <a:t>95</a:t>
                </a:r>
              </a:p>
              <a:p>
                <a:pPr lvl="0"/>
                <a:r>
                  <a:rPr/>
                  <a:t>As interpretações qualitativas (isto é, pobre/fraca/baixa, moderada/razoável/aceitável, boa ou muito boa/alta/excelebt) dos valores de área sob a curva são arbitrários e não devem ser considerados isoladamente.</a:t>
                </a:r>
                <a:r>
                  <a:rPr baseline="30000"/>
                  <a:t>95</a:t>
                </a:r>
              </a:p>
              <a:p>
                <a:pPr lvl="0"/>
                <a:r>
                  <a:rPr/>
                  <a:t>Modelos de classificação com valores altos de área sob a curva podem ser enganosos se os valores preditos por esses modelos não estiverem adequadamente calibrados.</a:t>
                </a:r>
                <a:r>
                  <a:rPr baseline="30000"/>
                  <a:t>95</a:t>
                </a:r>
              </a:p>
              <a:p>
                <a:pPr lvl="0" indent="0" marL="0">
                  <a:buNone/>
                </a:pPr>
              </a:p>
              <a:p>
                <a:pPr lvl="0" indent="0" marL="0">
                  <a:spcBef>
                    <a:spcPts val="3000"/>
                  </a:spcBef>
                  <a:buNone/>
                </a:pPr>
                <a:r>
                  <a:rPr b="1"/>
                  <a:t>Como analisar o desempenho diagnóstico em desfechos com distribuição trimodal na população?</a:t>
                </a:r>
              </a:p>
              <a:p>
                <a:pPr lvl="0"/>
                <a:r>
                  <a:rPr/>
                  <a:t>Limiares duplos podem ser utilizados para análise de desempenho diagnóstico de testes com distribuição trimodal.</a:t>
                </a:r>
                <a:r>
                  <a:rPr baseline="30000"/>
                  <a:t>97</a:t>
                </a:r>
              </a:p>
              <a:p>
                <a:pPr lvl="0" indent="0" marL="0">
                  <a:buNone/>
                </a:pPr>
              </a:p>
            </p:txBody>
          </p:sp>
        </mc:Choice>
      </mc:AlternateContent>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Concordância e confiabilidade</a:t>
            </a:r>
          </a:p>
        </p:txBody>
      </p:sp>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Problemas de pesquisa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problemas de pesquisa são investigados com estudos de concordância e confiabilidade?</a:t>
            </a:r>
          </a:p>
          <a:p>
            <a:pPr lvl="0"/>
            <a:r>
              <a:rPr/>
              <a:t>Quão reprodutíveis são as mensurações?</a:t>
            </a:r>
            <a:r>
              <a:rPr baseline="30000"/>
              <a:t>98</a:t>
            </a:r>
          </a:p>
          <a:p>
            <a:pPr lvl="0"/>
            <a:r>
              <a:rPr/>
              <a:t>Os diferentes métodos medem a mesma coisa em média?</a:t>
            </a:r>
            <a:r>
              <a:rPr baseline="30000"/>
              <a:t>98</a:t>
            </a:r>
          </a:p>
          <a:p>
            <a:pPr lvl="0"/>
            <a:r>
              <a:rPr/>
              <a:t>Existe viés entre as medidas de diferentes métodos (isto é, medem a mesma coisa em média)?</a:t>
            </a:r>
            <a:r>
              <a:rPr baseline="30000"/>
              <a:t>98</a:t>
            </a:r>
          </a:p>
          <a:p>
            <a:pPr lvl="0"/>
            <a:r>
              <a:rPr/>
              <a:t>Um método pode substituir o outro?</a:t>
            </a:r>
            <a:r>
              <a:rPr baseline="30000"/>
              <a:t>98</a:t>
            </a:r>
          </a:p>
          <a:p>
            <a:pPr lvl="0" indent="0" marL="0">
              <a:buNone/>
            </a:pPr>
          </a:p>
          <a:p>
            <a:pPr lvl="0" indent="0" marL="0">
              <a:spcBef>
                <a:spcPts val="3000"/>
              </a:spcBef>
              <a:buNone/>
            </a:pPr>
            <a:r>
              <a:rPr b="1"/>
              <a:t>Quais fontes de variabilidade são comumente investigadas?</a:t>
            </a:r>
          </a:p>
          <a:p>
            <a:pPr lvl="0"/>
            <a:r>
              <a:rPr/>
              <a:t>Intra/Entre sujeitos.</a:t>
            </a:r>
            <a:r>
              <a:rPr baseline="30000"/>
              <a:t>98</a:t>
            </a:r>
          </a:p>
          <a:p>
            <a:pPr lvl="0"/>
            <a:r>
              <a:rPr/>
              <a:t>Intra/Entre repetições.</a:t>
            </a:r>
            <a:r>
              <a:rPr baseline="30000"/>
              <a:t>98</a:t>
            </a:r>
          </a:p>
          <a:p>
            <a:pPr lvl="0"/>
            <a:r>
              <a:rPr/>
              <a:t>Intra/Entre observadores.</a:t>
            </a:r>
            <a:r>
              <a:rPr baseline="30000"/>
              <a:t>98</a:t>
            </a:r>
          </a:p>
          <a:p>
            <a:pPr lvl="0" indent="0" marL="0">
              <a:buNone/>
            </a:pPr>
          </a:p>
        </p:txBody>
      </p:sp>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Concordância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concordância?</a:t>
                </a:r>
              </a:p>
              <a:p>
                <a:pPr lvl="0"/>
                <a:r>
                  <a:rPr/>
                  <a:t>.[REF]</a:t>
                </a:r>
              </a:p>
              <a:p>
                <a:pPr lvl="0" indent="0" marL="0">
                  <a:buNone/>
                </a:pPr>
              </a:p>
              <a:p>
                <a:pPr lvl="0" indent="0" marL="0">
                  <a:spcBef>
                    <a:spcPts val="3000"/>
                  </a:spcBef>
                  <a:buNone/>
                </a:pPr>
                <a:r>
                  <a:rPr b="1"/>
                  <a:t>Quais métodos são adequados para análise de concordância?</a:t>
                </a:r>
              </a:p>
              <a:p>
                <a:pPr lvl="0"/>
                <a:r>
                  <a:rPr/>
                  <a:t>Gráfico de dispersão com a reta de regressão.</a:t>
                </a:r>
                <a:r>
                  <a:rPr baseline="30000"/>
                  <a:t>98</a:t>
                </a:r>
              </a:p>
              <a:p>
                <a:pPr lvl="0"/>
                <a:r>
                  <a:rPr/>
                  <a:t>Gráfico de limites de concordância (média dos testes vs. diferença entre testes) com a reta de regressão do viés e respectivo intervalo de confiança.</a:t>
                </a:r>
                <a:r>
                  <a:rPr baseline="30000"/>
                  <a:t>98</a:t>
                </a:r>
              </a:p>
              <a:p>
                <a:pPr lvl="0" indent="0" marL="0">
                  <a:buNone/>
                </a:pPr>
              </a:p>
              <a:p>
                <a:pPr lvl="0" indent="0" marL="0">
                  <a:spcBef>
                    <a:spcPts val="3000"/>
                  </a:spcBef>
                  <a:buNone/>
                </a:pPr>
                <a:r>
                  <a:rPr b="1"/>
                  <a:t>Quais métodos não são adequados para análise de concordância?</a:t>
                </a:r>
              </a:p>
              <a:p>
                <a:pPr lvl="0"/>
                <a:r>
                  <a:rPr/>
                  <a:t>Comparação de médias: dois métodos apresentarem médias similares - isto é, ‘sem diferença estatística’ após um teste inferencial de hipótese nula </a:t>
                </a:r>
                <a14:m>
                  <m:oMath xmlns:m="http://schemas.openxmlformats.org/officeDocument/2006/math">
                    <m:sSub>
                      <m:e>
                        <m:r>
                          <m:t>H</m:t>
                        </m:r>
                      </m:e>
                      <m:sub>
                        <m:r>
                          <m:t>0</m:t>
                        </m:r>
                      </m:sub>
                    </m:sSub>
                    <m:r>
                      <m:rPr>
                        <m:sty m:val="p"/>
                      </m:rPr>
                      <m:t>:</m:t>
                    </m:r>
                    <m:sSub>
                      <m:e>
                        <m:r>
                          <m:t>μ</m:t>
                        </m:r>
                      </m:e>
                      <m:sub>
                        <m:r>
                          <m:t>1</m:t>
                        </m:r>
                      </m:sub>
                    </m:sSub>
                    <m:r>
                      <m:rPr>
                        <m:sty m:val="p"/>
                      </m:rPr>
                      <m:t>=</m:t>
                    </m:r>
                    <m:sSub>
                      <m:e>
                        <m:r>
                          <m:t>μ</m:t>
                        </m:r>
                      </m:e>
                      <m:sub>
                        <m:r>
                          <m:t>2</m:t>
                        </m:r>
                      </m:sub>
                    </m:sSub>
                  </m:oMath>
                </a14:m>
                <a:r>
                  <a:rPr/>
                  <a:t> - não informa sobre a concordância deles. Métodos com maior erro de medida tendem a ter menos chance de rejeição da hipótese nula.</a:t>
                </a:r>
                <a:r>
                  <a:rPr baseline="30000"/>
                  <a:t>98</a:t>
                </a:r>
              </a:p>
              <a:p>
                <a:pPr lvl="0"/>
                <a:r>
                  <a:rPr/>
                  <a:t>Correlação bivariada: o coeficiente de correlação dependente tanto da variação entre indivíduos (isto é, entre os valores verdadeiros) quanto da variação intraindividual (isto é, erro de medida). Se a variância dos erros de medida de ambos os métodos não for pequena comparadas à variância dos valores verdadeiros, o tamanho do efeito da correlação será pequeno mesmo que os métodos possuam boa concordância.</a:t>
                </a:r>
                <a:r>
                  <a:rPr baseline="30000"/>
                  <a:t>98</a:t>
                </a:r>
              </a:p>
              <a:p>
                <a:pPr lvl="0"/>
                <a:r>
                  <a:rPr/>
                  <a:t>Regressão linear: o teste da hipótese nula da inclinação da reta de regressão (</a:t>
                </a:r>
                <a14:m>
                  <m:oMath xmlns:m="http://schemas.openxmlformats.org/officeDocument/2006/math">
                    <m:sSub>
                      <m:e>
                        <m:r>
                          <m:t>H</m:t>
                        </m:r>
                      </m:e>
                      <m:sub>
                        <m:r>
                          <m:t>0</m:t>
                        </m:r>
                      </m:sub>
                    </m:sSub>
                    <m:r>
                      <m:rPr>
                        <m:sty m:val="p"/>
                      </m:rPr>
                      <m:t>:</m:t>
                    </m:r>
                    <m:r>
                      <m:t>β</m:t>
                    </m:r>
                    <m:r>
                      <m:rPr>
                        <m:sty m:val="p"/>
                      </m:rPr>
                      <m:t>=</m:t>
                    </m:r>
                    <m:r>
                      <m:t>0</m:t>
                    </m:r>
                  </m:oMath>
                </a14:m>
                <a:r>
                  <a:rPr/>
                  <a:t>) é equivalente a testar a correlação bivariada (</a:t>
                </a:r>
                <a14:m>
                  <m:oMath xmlns:m="http://schemas.openxmlformats.org/officeDocument/2006/math">
                    <m:sSub>
                      <m:e>
                        <m:r>
                          <m:t>H</m:t>
                        </m:r>
                      </m:e>
                      <m:sub>
                        <m:r>
                          <m:t>0</m:t>
                        </m:r>
                      </m:sub>
                    </m:sSub>
                    <m:r>
                      <m:rPr>
                        <m:sty m:val="p"/>
                      </m:rPr>
                      <m:t>:</m:t>
                    </m:r>
                    <m:r>
                      <m:t>ρ</m:t>
                    </m:r>
                    <m:r>
                      <m:rPr>
                        <m:sty m:val="p"/>
                      </m:rPr>
                      <m:t>=</m:t>
                    </m:r>
                    <m:r>
                      <m:t>0</m:t>
                    </m:r>
                  </m:oMath>
                </a14:m>
                <a:r>
                  <a:rPr/>
                  <a:t>).</a:t>
                </a:r>
                <a:r>
                  <a:rPr baseline="30000"/>
                  <a:t>98</a:t>
                </a:r>
              </a:p>
              <a:p>
                <a:pPr lvl="0" indent="0" marL="0">
                  <a:buNone/>
                </a:pPr>
              </a:p>
            </p:txBody>
          </p:sp>
        </mc:Choice>
      </mc:AlternateContent>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Confiabilidade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confiabilidade?</a:t>
            </a:r>
          </a:p>
          <a:p>
            <a:pPr lvl="0"/>
            <a:r>
              <a:rPr/>
              <a:t>.[REF]</a:t>
            </a:r>
          </a:p>
          <a:p>
            <a:pPr lvl="0" indent="0" marL="0">
              <a:buNone/>
            </a:pPr>
          </a:p>
          <a:p>
            <a:pPr lvl="0" indent="0" marL="0">
              <a:spcBef>
                <a:spcPts val="3000"/>
              </a:spcBef>
              <a:buNone/>
            </a:pPr>
            <a:r>
              <a:rPr b="1"/>
              <a:t>Quais métodos são adequados para análise de confiabilidade?</a:t>
            </a:r>
          </a:p>
          <a:p>
            <a:pPr lvl="0"/>
            <a:r>
              <a:rPr/>
              <a:t>.[REF]</a:t>
            </a:r>
          </a:p>
          <a:p>
            <a:pPr lvl="0" indent="0" marL="0">
              <a:buNone/>
            </a:pP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No âmbito da análise estatística de dados, os processos envolvidos são marcados por uma série de escolhas críticas. Estas decisões abrangem considerações metodológicas e ações operacionais que moldam toda a jornada analítica. Deve-se selecionar, cuidadosamente, um delineamento de estudo para enfrentar os desafios únicos colocados por um projeto de pesquisa. Além disso, a escolha de métodos estatísticos adequados para lidar com os dados gerados pelo delineamento escolhido tem um peso importante. Estas decisões necessitam de uma base construída sobre as evidências mais convincentes da literatura existente e na adesão a práticas sólidas de investigação.</a:t>
            </a:r>
          </a:p>
          <a:p>
            <a:pPr lvl="0" indent="0" marL="0">
              <a:buNone/>
            </a:pPr>
            <a:r>
              <a:rPr/>
              <a:t>Interpretar os resultados destas análises não é uma tarefa simples. Confiar apenas na formação educacional convencional, no bom senso e na intuição para decifrar tabelas e gráficos pode revelar-se inadequado. Interpretações errôneas podem gerar consequências indesejáveis, incluindo a utilização de testes diagnósticos imprecisos ou o endosso de tratamentos ineficazes.</a:t>
            </a:r>
          </a:p>
          <a:p>
            <a:pPr lvl="0" indent="0" marL="0">
              <a:buNone/>
            </a:pPr>
            <a:r>
              <a:rPr/>
              <a:t>Este livro emerge do reconhecimento desses desafios.</a:t>
            </a:r>
          </a:p>
          <a:p>
            <a:pPr lvl="0" indent="0" marL="0">
              <a:buNone/>
            </a:pPr>
            <a:r>
              <a:rPr/>
              <a:t>A proposta gira em torno da organização de um compêndio abrangente de métodos e técnicas de ponta, para análise estatística de dados em pesquisa científica, apresentados em formato de perguntas e respostas. Esse formato promove um diálogo direto e objetivo com o leitor, respondendo a dúvidas comumente colocadas por alunos de graduação, pós-graduação, mestrado e doutorado, bem como por pesquisadores.</a:t>
            </a:r>
          </a:p>
          <a:p>
            <a:pPr lvl="0" indent="0" marL="0">
              <a:buNone/>
            </a:pPr>
            <a:r>
              <a:rPr/>
              <a:t>O objetivo geral de cada capítulo é elucidar as questões metodológicas fundamentais: </a:t>
            </a:r>
            <a:r>
              <a:rPr i="1"/>
              <a:t>“O que é?”</a:t>
            </a:r>
            <a:r>
              <a:rPr/>
              <a:t>, </a:t>
            </a:r>
            <a:r>
              <a:rPr i="1"/>
              <a:t>“Por que usar?”</a:t>
            </a:r>
            <a:r>
              <a:rPr/>
              <a:t>, </a:t>
            </a:r>
            <a:r>
              <a:rPr i="1"/>
              <a:t>“Quando usar?”</a:t>
            </a:r>
            <a:r>
              <a:rPr/>
              <a:t>, </a:t>
            </a:r>
            <a:r>
              <a:rPr i="1"/>
              <a:t>“Quando não usar?”</a:t>
            </a:r>
            <a:r>
              <a:rPr/>
              <a:t> e </a:t>
            </a:r>
            <a:r>
              <a:rPr i="1"/>
              <a:t>“Como fazer?”</a:t>
            </a:r>
            <a:r>
              <a:rPr/>
              <a:t>. Em cada capítulo, diversas questões específicas são propostas e respondidas sistematicamente, permitindo ao leitor uma melhor elaboração do conteúdo e resultado do seu trabalho.</a:t>
            </a:r>
          </a:p>
          <a:p>
            <a:pPr lvl="0" indent="0" marL="0">
              <a:buNone/>
            </a:pPr>
            <a:r>
              <a:rPr/>
              <a:t>Os capítulos foram organizados para seguir uma progressão de conceitos e aplicações. Embora sejam fragmentados para maior clareza instrucional, as referências cruzadas ajudam a mitigar a fragmentação do conteúdo e reforçar a interconexão dos tópicos.</a:t>
            </a:r>
          </a:p>
          <a:p>
            <a:pPr lvl="0" indent="0" marL="0">
              <a:buNone/>
            </a:pPr>
            <a:r>
              <a:rPr/>
              <a:t>O público-alvo compreende pesquisadores, professores, analistas de dados, profissionais e estudantes que regularmente lidam com a tomada de decisões em pesquisa. Os estudantes de pós-graduação encontrarão aqui uma obra repleta de exemplos para adaptar na análise dos dados de seus projetos de pesquisa. Professores de graduação e pós-graduação terão acesso a uma obra didática de referência, direcionada para seus alunos. Pesquisadores e analistas de dados iniciantes descobrirão um valioso acervo de informações e referências para a construção de projetos e manuscritos. Pesquisadores e os cientistas mais experientes podem recorrer às referências e esclarecimentos mais atuais sobre vieses, paradoxos, mitos e mal práticas em pesquisa. E mesmo os leitores não familiarizados ainda com as técnicas de análise de dados em pesquisa terão a oportunidade de apreciar o papel fundamental de colocar e responder suas perguntas na busca do conhecimento científico.</a:t>
            </a:r>
          </a:p>
          <a:p>
            <a:pPr lvl="0" indent="0" marL="0">
              <a:buNone/>
            </a:pPr>
          </a:p>
          <a:p>
            <a:pPr lvl="0" indent="0" marL="0">
              <a:buNone/>
            </a:pPr>
            <a:r>
              <a:rPr/>
              <a:t>Arthur de Sá Ferreira, DSc</a:t>
            </a:r>
          </a:p>
          <a:p>
            <a:pPr lvl="0" indent="0" marL="0">
              <a:buNone/>
            </a:pPr>
          </a:p>
        </p:txBody>
      </p:sp>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Meta-análises</a:t>
            </a:r>
          </a:p>
        </p:txBody>
      </p:sp>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Meta-análise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meta-análise?</a:t>
            </a:r>
          </a:p>
          <a:p>
            <a:pPr lvl="0"/>
            <a:r>
              <a:rPr/>
              <a:t>.[]</a:t>
            </a:r>
          </a:p>
          <a:p>
            <a:pPr lvl="0" indent="0" marL="0">
              <a:buNone/>
            </a:pPr>
          </a:p>
        </p:txBody>
      </p:sp>
    </p:spTree>
  </p:cSl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de efeitos em meta-análise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avaliar a variação do tamanho do efeito?</a:t>
                </a:r>
              </a:p>
              <a:p>
                <a:pPr lvl="0"/>
                <a:r>
                  <a:rPr/>
                  <a:t>O intervalo de predição contém informação sobre a variação do tamanho do efeito.</a:t>
                </a:r>
                <a:r>
                  <a:rPr baseline="30000"/>
                  <a:t>99</a:t>
                </a:r>
              </a:p>
              <a:p>
                <a:pPr lvl="0"/>
                <a:r>
                  <a:rPr/>
                  <a:t>Se o intervalo de predição não contém a hipótese nula (</a:t>
                </a:r>
                <a14:m>
                  <m:oMath xmlns:m="http://schemas.openxmlformats.org/officeDocument/2006/math">
                    <m:sSub>
                      <m:e>
                        <m:r>
                          <m:t>H</m:t>
                        </m:r>
                      </m:e>
                      <m:sub>
                        <m:r>
                          <m:t>0</m:t>
                        </m:r>
                      </m:sub>
                    </m:sSub>
                  </m:oMath>
                </a14:m>
                <a:r>
                  <a:rPr/>
                  <a:t>), podemos concluir que (a) o tratamento funciona igualmente bem em todas as populações, ou que ele funciona melhor em algumas populações do que em outras.</a:t>
                </a:r>
                <a:r>
                  <a:rPr baseline="30000"/>
                  <a:t>99</a:t>
                </a:r>
              </a:p>
              <a:p>
                <a:pPr lvl="0"/>
                <a:r>
                  <a:rPr/>
                  <a:t>Se o intervalo de predição contém a hipótese nula (</a:t>
                </a:r>
                <a14:m>
                  <m:oMath xmlns:m="http://schemas.openxmlformats.org/officeDocument/2006/math">
                    <m:sSub>
                      <m:e>
                        <m:r>
                          <m:t>H</m:t>
                        </m:r>
                      </m:e>
                      <m:sub>
                        <m:r>
                          <m:t>0</m:t>
                        </m:r>
                      </m:sub>
                    </m:sSub>
                  </m:oMath>
                </a14:m>
                <a:r>
                  <a:rPr/>
                  <a:t>), podemos concluir que o tratamento pode ser benéfico em algumas populações, mas prejudicial em outras, de modo que a estimativa pontual (geralmente a média) torna-se amplamente irrelevante. Nesse caso, é recomendado investigar em que populações o tratamento seria benéfico e em quais causaria danos.</a:t>
                </a:r>
                <a:r>
                  <a:rPr baseline="30000"/>
                  <a:t>99</a:t>
                </a:r>
              </a:p>
              <a:p>
                <a:pPr lvl="0" indent="0" marL="0">
                  <a:buNone/>
                </a:pPr>
              </a:p>
              <a:p>
                <a:pPr lvl="0" indent="0" marL="0">
                  <a:spcBef>
                    <a:spcPts val="3000"/>
                  </a:spcBef>
                  <a:buNone/>
                </a:pPr>
                <a:r>
                  <a:rPr b="1"/>
                  <a:t>Como avaliar a heterogeneidade entre os estudos?</a:t>
                </a:r>
              </a:p>
              <a:p>
                <a:pPr lvl="0"/>
                <a:r>
                  <a:rPr/>
                  <a:t>A heterogeneidade - variação não-aleatória - no efeito do tratamento entre os estudos incluídos em uma meta-análise pode ser avaliada pelo </a:t>
                </a:r>
                <a14:m>
                  <m:oMath xmlns:m="http://schemas.openxmlformats.org/officeDocument/2006/math">
                    <m:sSup>
                      <m:e>
                        <m:r>
                          <m:t>I</m:t>
                        </m:r>
                      </m:e>
                      <m:sup>
                        <m:r>
                          <m:t>2</m:t>
                        </m:r>
                      </m:sup>
                    </m:sSup>
                  </m:oMath>
                </a14:m>
                <a:r>
                  <a:rPr/>
                  <a:t>.</a:t>
                </a:r>
                <a:r>
                  <a:rPr baseline="30000"/>
                  <a:t>99,100</a:t>
                </a:r>
              </a:p>
              <a:p>
                <a:pPr lvl="0"/>
                <a14:m>
                  <m:oMath xmlns:m="http://schemas.openxmlformats.org/officeDocument/2006/math">
                    <m:sSup>
                      <m:e>
                        <m:r>
                          <m:t>I</m:t>
                        </m:r>
                      </m:e>
                      <m:sup>
                        <m:r>
                          <m:t>2</m:t>
                        </m:r>
                      </m:sup>
                    </m:sSup>
                  </m:oMath>
                </a14:m>
                <a:r>
                  <a:rPr/>
                  <a:t> representa qual proporção da variância observada reflete a variância nos efeitos verdadeiros em vez do erro de amostragem.</a:t>
                </a:r>
                <a:r>
                  <a:rPr baseline="30000"/>
                  <a:t>99</a:t>
                </a:r>
              </a:p>
              <a:p>
                <a:pPr lvl="0"/>
                <a14:m>
                  <m:oMath xmlns:m="http://schemas.openxmlformats.org/officeDocument/2006/math">
                    <m:sSup>
                      <m:e>
                        <m:r>
                          <m:t>I</m:t>
                        </m:r>
                      </m:e>
                      <m:sup>
                        <m:r>
                          <m:t>2</m:t>
                        </m:r>
                      </m:sup>
                    </m:sSup>
                  </m:oMath>
                </a14:m>
                <a:r>
                  <a:rPr/>
                  <a:t> não depende da quantidade de estudos incluídos na meta-análise. Entretanto, </a:t>
                </a:r>
                <a14:m>
                  <m:oMath xmlns:m="http://schemas.openxmlformats.org/officeDocument/2006/math">
                    <m:sSup>
                      <m:e>
                        <m:r>
                          <m:t>I</m:t>
                        </m:r>
                      </m:e>
                      <m:sup>
                        <m:r>
                          <m:t>2</m:t>
                        </m:r>
                      </m:sup>
                    </m:sSup>
                  </m:oMath>
                </a14:m>
                <a:r>
                  <a:rPr/>
                  <a:t> aumenta com a quantidade de participantes incluídos nos estudos meta-analisados.</a:t>
                </a:r>
                <a:r>
                  <a:rPr baseline="30000"/>
                  <a:t>100</a:t>
                </a:r>
              </a:p>
              <a:p>
                <a:pPr lvl="0"/>
                <a:r>
                  <a:rPr/>
                  <a:t>A heterogeneidade entre estudos é explicada de modo mais confiável utilizando dados de pacientes individuais, uma vez que a direção verdadeira da modificação de efeito não pode ser observada a partir de dados agregados no estudo.</a:t>
                </a:r>
                <a:r>
                  <a:rPr baseline="30000"/>
                  <a:t>101</a:t>
                </a:r>
              </a:p>
              <a:p>
                <a:pPr lvl="0" indent="0" marL="0">
                  <a:buNone/>
                </a:pPr>
              </a:p>
              <a:p>
                <a:pPr lvl="0" indent="0" marL="0">
                  <a:buNone/>
                </a:pPr>
                <a:r>
                  <a:rPr/>
                  <a:t>O pacote </a:t>
                </a:r>
                <a:r>
                  <a:rPr i="1"/>
                  <a:t>metagear</a:t>
                </a:r>
                <a:r>
                  <a:rPr baseline="30000"/>
                  <a:t>102</a:t>
                </a:r>
                <a:r>
                  <a:rPr/>
                  <a:t> fornece funções para condução e análise de revisões sistemáticas</a:t>
                </a:r>
              </a:p>
              <a:p>
                <a:pPr lvl="0" indent="0" marL="0">
                  <a:buNone/>
                </a:pPr>
              </a:p>
              <a:p>
                <a:pPr lvl="0" indent="0" marL="0">
                  <a:buNone/>
                </a:pPr>
                <a:r>
                  <a:rPr/>
                  <a:t>O pacote </a:t>
                </a:r>
                <a:r>
                  <a:rPr i="1"/>
                  <a:t>metagear</a:t>
                </a:r>
                <a:r>
                  <a:rPr baseline="30000"/>
                  <a:t>102</a:t>
                </a:r>
                <a:r>
                  <a:rPr/>
                  <a:t> fornece a função </a:t>
                </a:r>
                <a:r>
                  <a:rPr i="1">
                    <a:hlinkClick r:id="rId2"/>
                  </a:rPr>
                  <a:t>plot_PRISMA</a:t>
                </a:r>
                <a:r>
                  <a:rPr/>
                  <a:t> para gerar o fluxograma de uma revisão sistemática de acordo com o </a:t>
                </a:r>
                <a:r>
                  <a:rPr i="1"/>
                  <a:t>Preferred Reporting Items for Systematic Reviews and Meta-Analyses</a:t>
                </a:r>
                <a:r>
                  <a:rPr baseline="30000"/>
                  <a:t>103</a:t>
                </a:r>
                <a:r>
                  <a:rPr/>
                  <a:t>.</a:t>
                </a:r>
              </a:p>
              <a:p>
                <a:pPr lvl="0" indent="0" marL="0">
                  <a:buNone/>
                </a:pPr>
              </a:p>
              <a:p>
                <a:pPr lvl="0" indent="0" marL="0">
                  <a:buNone/>
                </a:pPr>
                <a:r>
                  <a:rPr/>
                  <a:t>O pacote </a:t>
                </a:r>
                <a:r>
                  <a:rPr i="1"/>
                  <a:t>PRISMA2020</a:t>
                </a:r>
                <a:r>
                  <a:rPr baseline="30000"/>
                  <a:t>104,105</a:t>
                </a:r>
                <a:r>
                  <a:rPr/>
                  <a:t> fornece a função </a:t>
                </a:r>
                <a:r>
                  <a:rPr i="1">
                    <a:hlinkClick r:id="rId3"/>
                  </a:rPr>
                  <a:t>PRISMA_flowdiagram</a:t>
                </a:r>
                <a:r>
                  <a:rPr/>
                  <a:t> para elaboração do fluxograma de revisões sistemáticas no formato padrão.</a:t>
                </a:r>
              </a:p>
              <a:p>
                <a:pPr lvl="0" indent="0" marL="0">
                  <a:buNone/>
                </a:pPr>
              </a:p>
            </p:txBody>
          </p:sp>
        </mc:Choice>
      </mc:AlternateContent>
    </p:spTree>
  </p:cSl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PARTE 3 - Estatística &amp; Epidemiologia</a:t>
            </a:r>
          </a:p>
        </p:txBody>
      </p:sp>
    </p:spTree>
  </p:cSl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Seleção de testes</a:t>
            </a:r>
          </a:p>
        </p:txBody>
      </p:sp>
    </p:spTree>
  </p:cSl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Escolha de testes para análise inferencial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selecionar os testes para a análise estatística inferencial?</a:t>
            </a:r>
          </a:p>
          <a:p>
            <a:pPr lvl="0"/>
            <a:r>
              <a:rPr/>
              <a:t>.</a:t>
            </a:r>
            <a:r>
              <a:rPr baseline="30000"/>
              <a:t>106</a:t>
            </a:r>
          </a:p>
          <a:p>
            <a:pPr lvl="0"/>
            <a:r>
              <a:rPr/>
              <a:t>.</a:t>
            </a:r>
            <a:r>
              <a:rPr baseline="30000"/>
              <a:t>107</a:t>
            </a:r>
          </a:p>
          <a:p>
            <a:pPr lvl="0"/>
            <a:r>
              <a:rPr/>
              <a:t>.</a:t>
            </a:r>
            <a:r>
              <a:rPr baseline="30000"/>
              <a:t>108</a:t>
            </a:r>
          </a:p>
          <a:p>
            <a:pPr lvl="0"/>
            <a:r>
              <a:rPr/>
              <a:t>.</a:t>
            </a:r>
            <a:r>
              <a:rPr baseline="30000"/>
              <a:t>109</a:t>
            </a:r>
          </a:p>
          <a:p>
            <a:pPr lvl="0"/>
            <a:r>
              <a:rPr/>
              <a:t>.</a:t>
            </a:r>
            <a:r>
              <a:rPr baseline="30000"/>
              <a:t>110</a:t>
            </a:r>
          </a:p>
          <a:p>
            <a:pPr lvl="0"/>
            <a:r>
              <a:rPr/>
              <a:t>.</a:t>
            </a:r>
            <a:r>
              <a:rPr baseline="30000"/>
              <a:t>111</a:t>
            </a:r>
          </a:p>
          <a:p>
            <a:pPr lvl="0"/>
            <a:r>
              <a:rPr/>
              <a:t>.</a:t>
            </a:r>
            <a:r>
              <a:rPr baseline="30000"/>
              <a:t>112</a:t>
            </a:r>
          </a:p>
          <a:p>
            <a:pPr lvl="0"/>
            <a:r>
              <a:rPr/>
              <a:t>.</a:t>
            </a:r>
            <a:r>
              <a:rPr baseline="30000"/>
              <a:t>113</a:t>
            </a:r>
          </a:p>
          <a:p>
            <a:pPr lvl="0" indent="0" marL="0">
              <a:buNone/>
            </a:pPr>
          </a:p>
        </p:txBody>
      </p:sp>
    </p:spTree>
  </p:cSl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exploratória de dados</a:t>
            </a:r>
          </a:p>
        </p:txBody>
      </p:sp>
    </p:spTree>
  </p:cSl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exploratória de dados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exploratória de dados?</a:t>
                </a:r>
              </a:p>
              <a:p>
                <a:pPr lvl="0"/>
                <a:r>
                  <a:rPr/>
                  <a:t>Análise exploratória deve ser separada da análise inferencial de testes de hipóteses; a decisão sobre os modelos a testar deve ser feita </a:t>
                </a:r>
                <a:r>
                  <a:rPr i="1"/>
                  <a:t>a priori</a:t>
                </a:r>
                <a:r>
                  <a:rPr/>
                  <a:t>.</a:t>
                </a:r>
                <a:r>
                  <a:rPr baseline="30000"/>
                  <a:t>56</a:t>
                </a:r>
              </a:p>
              <a:p>
                <a:pPr lvl="0"/>
                <a:r>
                  <a:rPr/>
                  <a:t>A condução de análise exploratória de dados pode ajudar a identificar padrões e pode prientar trabalhos futuros, mas os resultados não devem ser interpretatos como inferências sobre uma população.</a:t>
                </a:r>
                <a:r>
                  <a:rPr baseline="30000"/>
                  <a:t>56</a:t>
                </a:r>
              </a:p>
              <a:p>
                <a:pPr lvl="0"/>
                <a:r>
                  <a:rPr/>
                  <a:t>A análise exploratória não deve ser usada para definir as questões e hipóteses científicas do estudo.</a:t>
                </a:r>
                <a:r>
                  <a:rPr baseline="30000"/>
                  <a:t>56</a:t>
                </a:r>
              </a:p>
              <a:p>
                <a:pPr lvl="0"/>
                <a:r>
                  <a:rPr/>
                  <a:t>Cada combinação de problema de pesquisa e delineamento de estudo pode demandar um plano de análise exploratório distinto.</a:t>
                </a:r>
                <a:r>
                  <a:rPr baseline="30000"/>
                  <a:t>56</a:t>
                </a:r>
              </a:p>
              <a:p>
                <a:pPr lvl="0" indent="0" marL="0">
                  <a:buNone/>
                </a:pPr>
              </a:p>
              <a:p>
                <a:pPr lvl="0" indent="0" marL="0">
                  <a:buNone/>
                </a:pPr>
                <a:r>
                  <a:rPr/>
                  <a:t>O pacote </a:t>
                </a:r>
                <a:r>
                  <a:rPr i="1"/>
                  <a:t>explore</a:t>
                </a:r>
                <a:r>
                  <a:rPr baseline="30000"/>
                  <a:t>114</a:t>
                </a:r>
                <a:r>
                  <a:rPr/>
                  <a:t> fornece a função </a:t>
                </a:r>
                <a:r>
                  <a:rPr i="1">
                    <a:hlinkClick r:id="rId2"/>
                  </a:rPr>
                  <a:t>explore</a:t>
                </a:r>
                <a:r>
                  <a:rPr/>
                  <a:t> para análise exploratória de um banco de dados.</a:t>
                </a:r>
              </a:p>
              <a:p>
                <a:pPr lvl="0" indent="0" marL="0">
                  <a:buNone/>
                </a:pPr>
              </a:p>
              <a:p>
                <a:pPr lvl="0" indent="0" marL="0">
                  <a:spcBef>
                    <a:spcPts val="3000"/>
                  </a:spcBef>
                  <a:buNone/>
                </a:pPr>
                <a:r>
                  <a:rPr b="1"/>
                  <a:t>Quais etapas constituem a análise exploratória de dados?</a:t>
                </a:r>
              </a:p>
              <a:p>
                <a:pPr lvl="0"/>
                <a:r>
                  <a:rPr/>
                  <a:t>Verifique a existência e/ou influência de valores discrepantes (“fora da curva” ou </a:t>
                </a:r>
                <a:r>
                  <a:rPr i="1"/>
                  <a:t>outliers</a:t>
                </a:r>
                <a:r>
                  <a:rPr/>
                  <a:t>):</a:t>
                </a:r>
                <a:r>
                  <a:rPr baseline="30000"/>
                  <a:t>56</a:t>
                </a:r>
              </a:p>
              <a:p>
                <a:pPr lvl="1"/>
                <a:r>
                  <a:rPr/>
                  <a:t>Boxplots</a:t>
                </a:r>
              </a:p>
              <a:p>
                <a:pPr lvl="0" indent="0" marL="0">
                  <a:buNone/>
                </a:pPr>
              </a:p>
              <a:p>
                <a:pPr lvl="0" indent="0" marL="0">
                  <a:buNone/>
                </a:pPr>
                <a:r>
                  <a:rPr/>
                  <a:t>O pacote </a:t>
                </a:r>
                <a:r>
                  <a:rPr i="1"/>
                  <a:t>graphics</a:t>
                </a:r>
                <a:r>
                  <a:rPr baseline="30000"/>
                  <a:t>115</a:t>
                </a:r>
                <a:r>
                  <a:rPr/>
                  <a:t> fornece a função </a:t>
                </a:r>
                <a:r>
                  <a:rPr i="1">
                    <a:hlinkClick r:id="rId3"/>
                  </a:rPr>
                  <a:t>boxplot</a:t>
                </a:r>
                <a:r>
                  <a:rPr/>
                  <a:t> para construção de gráficos </a:t>
                </a:r>
                <a:r>
                  <a:rPr i="1"/>
                  <a:t>boxplot</a:t>
                </a:r>
                <a:r>
                  <a:rPr/>
                  <a:t>.</a:t>
                </a:r>
              </a:p>
              <a:p>
                <a:pPr lvl="0" indent="0" marL="0">
                  <a:buNone/>
                </a:pPr>
              </a:p>
              <a:p>
                <a:pPr lvl="0"/>
                <a:r>
                  <a:rPr/>
                  <a:t>Verifique a homocedasticidade (homogeneidade da variância):</a:t>
                </a:r>
                <a:r>
                  <a:rPr baseline="30000"/>
                  <a:t>56</a:t>
                </a:r>
              </a:p>
              <a:p>
                <a:pPr lvl="1"/>
                <a:r>
                  <a:rPr/>
                  <a:t>Boxplots condicionais (por fator de análise)</a:t>
                </a:r>
              </a:p>
              <a:p>
                <a:pPr lvl="1"/>
                <a:r>
                  <a:rPr/>
                  <a:t>Análise dos resíduos do modelo de regressão</a:t>
                </a:r>
              </a:p>
              <a:p>
                <a:pPr lvl="1"/>
                <a:r>
                  <a:rPr/>
                  <a:t>Gráfico resíduos vs. valores ajustados</a:t>
                </a:r>
              </a:p>
              <a:p>
                <a:pPr lvl="0" indent="0" marL="0">
                  <a:buNone/>
                </a:pPr>
              </a:p>
              <a:p>
                <a:pPr lvl="0"/>
                <a:r>
                  <a:rPr/>
                  <a:t>Verifique a normalidade da distribuição dos dados:</a:t>
                </a:r>
                <a:r>
                  <a:rPr baseline="30000"/>
                  <a:t>56</a:t>
                </a:r>
              </a:p>
              <a:p>
                <a:pPr lvl="1"/>
                <a:r>
                  <a:rPr/>
                  <a:t>Histograma das variáveis (por fator de análise)</a:t>
                </a:r>
              </a:p>
              <a:p>
                <a:pPr lvl="1"/>
                <a:r>
                  <a:rPr/>
                  <a:t>Histograma dos resíduos da regressão</a:t>
                </a:r>
              </a:p>
              <a:p>
                <a:pPr lvl="0" indent="0" marL="0">
                  <a:buNone/>
                </a:pPr>
              </a:p>
              <a:p>
                <a:pPr lvl="0"/>
                <a:r>
                  <a:rPr/>
                  <a:t>Verifique a existência de grande quantidade de valores 0:</a:t>
                </a:r>
                <a:r>
                  <a:rPr baseline="30000"/>
                  <a:t>56</a:t>
                </a:r>
              </a:p>
              <a:p>
                <a:pPr lvl="1"/>
                <a:r>
                  <a:rPr/>
                  <a:t>Histograma das variáveis (por fator de análise)</a:t>
                </a:r>
              </a:p>
              <a:p>
                <a:pPr lvl="0" indent="0" marL="0">
                  <a:buNone/>
                </a:pPr>
              </a:p>
              <a:p>
                <a:pPr lvl="0"/>
                <a:r>
                  <a:rPr/>
                  <a:t>Verifique a existência de colinearidade entre variáveis independentes de um modelo de regressão:</a:t>
                </a:r>
                <a:r>
                  <a:rPr baseline="30000"/>
                  <a:t>56</a:t>
                </a:r>
              </a:p>
              <a:p>
                <a:pPr lvl="1"/>
                <a:r>
                  <a:rPr/>
                  <a:t>Fator de inflação de variância (</a:t>
                </a:r>
                <a:r>
                  <a:rPr i="1"/>
                  <a:t>variance inflation factor</a:t>
                </a:r>
                <a:r>
                  <a:rPr/>
                  <a:t>, VIF)</a:t>
                </a:r>
              </a:p>
              <a:p>
                <a:pPr lvl="1"/>
                <a:r>
                  <a:rPr/>
                  <a:t>Coeficiente de correlação de Pearson (</a:t>
                </a:r>
                <a14:m>
                  <m:oMath xmlns:m="http://schemas.openxmlformats.org/officeDocument/2006/math">
                    <m:r>
                      <m:t>r</m:t>
                    </m:r>
                  </m:oMath>
                </a14:m>
                <a:r>
                  <a:rPr/>
                  <a:t>)</a:t>
                </a:r>
              </a:p>
              <a:p>
                <a:pPr lvl="1"/>
                <a:r>
                  <a:rPr/>
                  <a:t>Gráfico de dispersão entre variáveis</a:t>
                </a:r>
              </a:p>
              <a:p>
                <a:pPr lvl="0" indent="0" marL="0">
                  <a:buNone/>
                </a:pPr>
              </a:p>
              <a:p>
                <a:pPr lvl="0"/>
                <a:r>
                  <a:rPr/>
                  <a:t>Verifique possíveis relações entre as variáveis dependente(s) e independente(s) de um modelo de regressão:</a:t>
                </a:r>
                <a:r>
                  <a:rPr baseline="30000"/>
                  <a:t>56</a:t>
                </a:r>
              </a:p>
              <a:p>
                <a:pPr lvl="1"/>
                <a:r>
                  <a:rPr/>
                  <a:t>Gráfico de dispersão entre variáveis independente e dependente</a:t>
                </a:r>
              </a:p>
              <a:p>
                <a:pPr lvl="0" indent="0" marL="0">
                  <a:buNone/>
                </a:pPr>
              </a:p>
              <a:p>
                <a:pPr lvl="0"/>
                <a:r>
                  <a:rPr/>
                  <a:t>Verifique possíveis interações entre as variáveis dependente(s) de um modelo de regressão:</a:t>
                </a:r>
                <a:r>
                  <a:rPr baseline="30000"/>
                  <a:t>56</a:t>
                </a:r>
              </a:p>
              <a:p>
                <a:pPr lvl="1"/>
                <a:r>
                  <a:rPr/>
                  <a:t>Gráfico </a:t>
                </a:r>
                <a:r>
                  <a:rPr i="1"/>
                  <a:t>coplot</a:t>
                </a:r>
                <a:r>
                  <a:rPr/>
                  <a:t> de dispersão entre variáveis dependentes</a:t>
                </a:r>
              </a:p>
              <a:p>
                <a:pPr lvl="0" indent="0" marL="0">
                  <a:buNone/>
                </a:pPr>
              </a:p>
              <a:p>
                <a:pPr lvl="0" indent="0" marL="0">
                  <a:buNone/>
                </a:pPr>
                <a:r>
                  <a:rPr/>
                  <a:t>O pacote </a:t>
                </a:r>
                <a:r>
                  <a:rPr i="1"/>
                  <a:t>graphics</a:t>
                </a:r>
                <a:r>
                  <a:rPr baseline="30000"/>
                  <a:t>115</a:t>
                </a:r>
                <a:r>
                  <a:rPr/>
                  <a:t> fornece a função </a:t>
                </a:r>
                <a:r>
                  <a:rPr i="1">
                    <a:hlinkClick r:id="rId4"/>
                  </a:rPr>
                  <a:t>coplot</a:t>
                </a:r>
                <a:r>
                  <a:rPr/>
                  <a:t> para construção de gráficos </a:t>
                </a:r>
                <a:r>
                  <a:rPr i="1"/>
                  <a:t>boxplot</a:t>
                </a:r>
                <a:r>
                  <a:rPr/>
                  <a:t> condicionais.</a:t>
                </a:r>
              </a:p>
              <a:p>
                <a:pPr lvl="0" indent="0" marL="0">
                  <a:buNone/>
                </a:pPr>
              </a:p>
              <a:p>
                <a:pPr lvl="0"/>
                <a:r>
                  <a:rPr/>
                  <a:t>Verifique por dependência entre variáveis de um modelo de regressão:</a:t>
                </a:r>
                <a:r>
                  <a:rPr baseline="30000"/>
                  <a:t>56</a:t>
                </a:r>
              </a:p>
              <a:p>
                <a:pPr lvl="1"/>
                <a:r>
                  <a:rPr/>
                  <a:t>Gráfico de série temporal das variáveis</a:t>
                </a:r>
              </a:p>
              <a:p>
                <a:pPr lvl="1"/>
                <a:r>
                  <a:rPr/>
                  <a:t>Gráfico de autocorrelação entre as variáveis</a:t>
                </a:r>
              </a:p>
              <a:p>
                <a:pPr lvl="0" indent="0" marL="0">
                  <a:buNone/>
                </a:pPr>
              </a:p>
            </p:txBody>
          </p:sp>
        </mc:Choice>
      </mc:AlternateContent>
    </p:spTree>
  </p:cSl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descritiva</a:t>
            </a:r>
          </a:p>
        </p:txBody>
      </p:sp>
    </p:spTree>
  </p:cSl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descritiva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descritiva?</a:t>
            </a:r>
          </a:p>
          <a:p>
            <a:pPr lvl="0"/>
            <a:r>
              <a:rPr/>
              <a:t>A análise descritiva utiliza métodos para calcular, descrever e resumir os dados coletados da(s) amostra(s) de modo que sejam interpretadas adequadamente.</a:t>
            </a:r>
            <a:r>
              <a:rPr baseline="30000"/>
              <a:t>19</a:t>
            </a:r>
          </a:p>
          <a:p>
            <a:pPr lvl="0"/>
            <a:r>
              <a:rPr/>
              <a:t>As análises descritivas geralmente compreendem a apresentação quantitativa (numérica) em tabelas e/ou gráficos.</a:t>
            </a:r>
            <a:r>
              <a:rPr baseline="30000"/>
              <a:t>19</a:t>
            </a:r>
          </a:p>
          <a:p>
            <a:pPr lvl="0" indent="0" marL="0">
              <a:buNone/>
            </a:pPr>
          </a:p>
          <a:p>
            <a:pPr lvl="0" indent="0" marL="0">
              <a:buNone/>
            </a:pPr>
            <a:r>
              <a:rPr/>
              <a:t>O pacote </a:t>
            </a:r>
            <a:r>
              <a:rPr i="1"/>
              <a:t>dataExplorer</a:t>
            </a:r>
            <a:r>
              <a:rPr baseline="30000"/>
              <a:t>116</a:t>
            </a:r>
            <a:r>
              <a:rPr/>
              <a:t> fornece a função </a:t>
            </a:r>
            <a:r>
              <a:rPr i="1">
                <a:hlinkClick r:id="rId2"/>
              </a:rPr>
              <a:t>create_report</a:t>
            </a:r>
            <a:r>
              <a:rPr/>
              <a:t> para executar análise exploratória.</a:t>
            </a:r>
          </a:p>
          <a:p>
            <a:pPr lvl="0" indent="0" marL="0">
              <a:buNone/>
            </a:p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vt:i4>
      </vt:variant>
    </vt:vector>
  </HeadingPairs>
  <TitlesOfParts>
    <vt:vector size="5" baseType="lpstr">
      <vt:lpstr>Arial</vt:lpstr>
      <vt:lpstr>Calibri</vt:lpstr>
      <vt:lpstr>Calibri Light</vt:lpstr>
      <vt:lpstr>Office Theme</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Ciência com R</dc:title>
  <dc:creator>© 2023 by Arthur de Sá Ferreira   https://orcid.org/0000-0001-7014-2002 </dc:creator>
  <cp:keywords/>
  <dc:description>Este livro responde a diversas questões relacionadas a análise estatística de dados, revisitando o principais conceitos e sugerindo métodos computacionais para os mais diversos delineamentos de estudos científicos.</dc:description>
  <dcterms:created xsi:type="dcterms:W3CDTF">2023-10-07T22:38:42Z</dcterms:created>
  <dcterms:modified xsi:type="dcterms:W3CDTF">2023-10-07T19:38:43Z</dcterms:modified>
  <cp:lastModifiedBy>asferreira</cp:lastModifiedB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lways_allow_html">
    <vt:lpwstr>True</vt:lpwstr>
  </property>
  <property fmtid="{D5CDD505-2E9C-101B-9397-08002B2CF9AE}" pid="3" name="bibliography">
    <vt:lpwstr/>
  </property>
  <property fmtid="{D5CDD505-2E9C-101B-9397-08002B2CF9AE}" pid="4" name="cover-image">
    <vt:lpwstr>Cover_1.png</vt:lpwstr>
  </property>
  <property fmtid="{D5CDD505-2E9C-101B-9397-08002B2CF9AE}" pid="5" name="csl">
    <vt:lpwstr>american-medical-association-10th-edition.csl</vt:lpwstr>
  </property>
  <property fmtid="{D5CDD505-2E9C-101B-9397-08002B2CF9AE}" pid="6" name="date">
    <vt:lpwstr>Atualizado em 07/10/2023   </vt:lpwstr>
  </property>
  <property fmtid="{D5CDD505-2E9C-101B-9397-08002B2CF9AE}" pid="7" name="documentclass">
    <vt:lpwstr>book</vt:lpwstr>
  </property>
  <property fmtid="{D5CDD505-2E9C-101B-9397-08002B2CF9AE}" pid="8" name="geometry">
    <vt:lpwstr>top=3cm,left=3cm,right=2cm,bottom=2cm</vt:lpwstr>
  </property>
  <property fmtid="{D5CDD505-2E9C-101B-9397-08002B2CF9AE}" pid="9" name="github-repo">
    <vt:lpwstr>https://github.com/FerreiraAS/R-Book</vt:lpwstr>
  </property>
  <property fmtid="{D5CDD505-2E9C-101B-9397-08002B2CF9AE}" pid="10" name="link-citations">
    <vt:lpwstr>True</vt:lpwstr>
  </property>
  <property fmtid="{D5CDD505-2E9C-101B-9397-08002B2CF9AE}" pid="11" name="site">
    <vt:lpwstr>bookdown::bookdown_site</vt:lpwstr>
  </property>
  <property fmtid="{D5CDD505-2E9C-101B-9397-08002B2CF9AE}" pid="12" name="subtitle">
    <vt:lpwstr>Perguntas e respostas para pesquisadores e analistas de dados</vt:lpwstr>
  </property>
  <property fmtid="{D5CDD505-2E9C-101B-9397-08002B2CF9AE}" pid="13" name="url">
    <vt:lpwstr>https://ferreiraas.github.io/Ciência com R/</vt:lpwstr>
  </property>
</Properties>
</file>