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8" r:id="rId3"/>
    <p:sldId id="309" r:id="rId4"/>
    <p:sldId id="310" r:id="rId5"/>
    <p:sldId id="311" r:id="rId6"/>
    <p:sldId id="312" r:id="rId7"/>
    <p:sldId id="313" r:id="rId8"/>
    <p:sldId id="314" r:id="rId9"/>
    <p:sldId id="315" r:id="rId10"/>
    <p:sldId id="316" r:id="rId11"/>
    <p:sldId id="317" r:id="rId12"/>
    <p:sldId id="318" r:id="rId13"/>
    <p:sldId id="319" r:id="rId14"/>
    <p:sldId id="320" r:id="rId15"/>
    <p:sldId id="323" r:id="rId16"/>
    <p:sldId id="324" r:id="rId17"/>
    <p:sldId id="322" r:id="rId18"/>
    <p:sldId id="321" r:id="rId19"/>
    <p:sldId id="306"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5A73"/>
    <a:srgbClr val="5265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3B809-5199-A670-037B-2962A7AFA55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295282-02A9-E3FB-E3BB-B01385D37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68202B4-4942-58BF-10FF-6845EEBF1655}"/>
              </a:ext>
            </a:extLst>
          </p:cNvPr>
          <p:cNvSpPr>
            <a:spLocks noGrp="1"/>
          </p:cNvSpPr>
          <p:nvPr>
            <p:ph type="dt" sz="half" idx="10"/>
          </p:nvPr>
        </p:nvSpPr>
        <p:spPr/>
        <p:txBody>
          <a:bodyPr/>
          <a:lstStyle/>
          <a:p>
            <a:fld id="{A3547FA4-9AB0-4FE5-8F64-A83C821E56AD}" type="datetimeFigureOut">
              <a:rPr lang="pt-BR" smtClean="0"/>
              <a:t>12/01/2023</a:t>
            </a:fld>
            <a:endParaRPr lang="pt-BR"/>
          </a:p>
        </p:txBody>
      </p:sp>
      <p:sp>
        <p:nvSpPr>
          <p:cNvPr id="5" name="Espaço Reservado para Rodapé 4">
            <a:extLst>
              <a:ext uri="{FF2B5EF4-FFF2-40B4-BE49-F238E27FC236}">
                <a16:creationId xmlns:a16="http://schemas.microsoft.com/office/drawing/2014/main" id="{D8BF7E7B-FBB2-D116-063A-3420F2AB298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25F115B-CCD4-84E7-E7D9-601739CB0140}"/>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60820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F5C4F-B5B2-8323-9810-01754EC9A97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5D40E41E-B799-30CB-CF14-7E8CF7A28FA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C2610AA-C14B-517A-D79B-E34D5F0E88D8}"/>
              </a:ext>
            </a:extLst>
          </p:cNvPr>
          <p:cNvSpPr>
            <a:spLocks noGrp="1"/>
          </p:cNvSpPr>
          <p:nvPr>
            <p:ph type="dt" sz="half" idx="10"/>
          </p:nvPr>
        </p:nvSpPr>
        <p:spPr/>
        <p:txBody>
          <a:bodyPr/>
          <a:lstStyle/>
          <a:p>
            <a:fld id="{A3547FA4-9AB0-4FE5-8F64-A83C821E56AD}" type="datetimeFigureOut">
              <a:rPr lang="pt-BR" smtClean="0"/>
              <a:t>12/01/2023</a:t>
            </a:fld>
            <a:endParaRPr lang="pt-BR"/>
          </a:p>
        </p:txBody>
      </p:sp>
      <p:sp>
        <p:nvSpPr>
          <p:cNvPr id="5" name="Espaço Reservado para Rodapé 4">
            <a:extLst>
              <a:ext uri="{FF2B5EF4-FFF2-40B4-BE49-F238E27FC236}">
                <a16:creationId xmlns:a16="http://schemas.microsoft.com/office/drawing/2014/main" id="{D0A841E0-C9AB-CCB0-7117-B88D67B399F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86A7A7A-F561-43DC-1C0E-A322236127B2}"/>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4504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7330D8B-5C21-2C04-CDAE-11E2CC8C0A7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5C7C895-F02C-5EC6-F197-DE04EDA91BB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84DB677-4BAB-401A-D6CF-4CAF94FDD1CB}"/>
              </a:ext>
            </a:extLst>
          </p:cNvPr>
          <p:cNvSpPr>
            <a:spLocks noGrp="1"/>
          </p:cNvSpPr>
          <p:nvPr>
            <p:ph type="dt" sz="half" idx="10"/>
          </p:nvPr>
        </p:nvSpPr>
        <p:spPr/>
        <p:txBody>
          <a:bodyPr/>
          <a:lstStyle/>
          <a:p>
            <a:fld id="{A3547FA4-9AB0-4FE5-8F64-A83C821E56AD}" type="datetimeFigureOut">
              <a:rPr lang="pt-BR" smtClean="0"/>
              <a:t>12/01/2023</a:t>
            </a:fld>
            <a:endParaRPr lang="pt-BR"/>
          </a:p>
        </p:txBody>
      </p:sp>
      <p:sp>
        <p:nvSpPr>
          <p:cNvPr id="5" name="Espaço Reservado para Rodapé 4">
            <a:extLst>
              <a:ext uri="{FF2B5EF4-FFF2-40B4-BE49-F238E27FC236}">
                <a16:creationId xmlns:a16="http://schemas.microsoft.com/office/drawing/2014/main" id="{0F94DDE1-6F4D-0812-D7EA-3A9F02D7B3A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8AF17DF-1EFB-46EA-983E-BAAEE67390D6}"/>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22990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28315-E1F8-1628-1308-44AEAAE9875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F61D154-DD75-0414-1908-90F462BFE65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B3B5564-7720-D9FA-3CF6-92C9A2362741}"/>
              </a:ext>
            </a:extLst>
          </p:cNvPr>
          <p:cNvSpPr>
            <a:spLocks noGrp="1"/>
          </p:cNvSpPr>
          <p:nvPr>
            <p:ph type="dt" sz="half" idx="10"/>
          </p:nvPr>
        </p:nvSpPr>
        <p:spPr/>
        <p:txBody>
          <a:bodyPr/>
          <a:lstStyle/>
          <a:p>
            <a:fld id="{A3547FA4-9AB0-4FE5-8F64-A83C821E56AD}" type="datetimeFigureOut">
              <a:rPr lang="pt-BR" smtClean="0"/>
              <a:t>12/01/2023</a:t>
            </a:fld>
            <a:endParaRPr lang="pt-BR"/>
          </a:p>
        </p:txBody>
      </p:sp>
      <p:sp>
        <p:nvSpPr>
          <p:cNvPr id="5" name="Espaço Reservado para Rodapé 4">
            <a:extLst>
              <a:ext uri="{FF2B5EF4-FFF2-40B4-BE49-F238E27FC236}">
                <a16:creationId xmlns:a16="http://schemas.microsoft.com/office/drawing/2014/main" id="{9137F2D8-B2CA-5FBD-701D-0A13060DFD2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A4EE82D-9F35-6E1D-3537-E3EA5DCA925F}"/>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71640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8B589-5138-2738-B709-63C95B1D44E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625B5D5-3609-75F2-D5E9-F12204BA24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18558BC-6A99-6943-B2BD-4AF82F736D99}"/>
              </a:ext>
            </a:extLst>
          </p:cNvPr>
          <p:cNvSpPr>
            <a:spLocks noGrp="1"/>
          </p:cNvSpPr>
          <p:nvPr>
            <p:ph type="dt" sz="half" idx="10"/>
          </p:nvPr>
        </p:nvSpPr>
        <p:spPr/>
        <p:txBody>
          <a:bodyPr/>
          <a:lstStyle/>
          <a:p>
            <a:fld id="{A3547FA4-9AB0-4FE5-8F64-A83C821E56AD}" type="datetimeFigureOut">
              <a:rPr lang="pt-BR" smtClean="0"/>
              <a:t>12/01/2023</a:t>
            </a:fld>
            <a:endParaRPr lang="pt-BR"/>
          </a:p>
        </p:txBody>
      </p:sp>
      <p:sp>
        <p:nvSpPr>
          <p:cNvPr id="5" name="Espaço Reservado para Rodapé 4">
            <a:extLst>
              <a:ext uri="{FF2B5EF4-FFF2-40B4-BE49-F238E27FC236}">
                <a16:creationId xmlns:a16="http://schemas.microsoft.com/office/drawing/2014/main" id="{3D4BC900-F624-9C9C-DE8C-BA699620701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FF383A-9445-D498-CCC1-127A2244F2CB}"/>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405489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C8AB7-8A6B-B719-D1DD-1FF77E2D275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F85F060-CC3C-713B-EDEC-C84B3A95A6F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656189E-C75C-375B-D06B-418A97FDA82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86B40D8-729A-2604-47FB-A4C6021D6408}"/>
              </a:ext>
            </a:extLst>
          </p:cNvPr>
          <p:cNvSpPr>
            <a:spLocks noGrp="1"/>
          </p:cNvSpPr>
          <p:nvPr>
            <p:ph type="dt" sz="half" idx="10"/>
          </p:nvPr>
        </p:nvSpPr>
        <p:spPr/>
        <p:txBody>
          <a:bodyPr/>
          <a:lstStyle/>
          <a:p>
            <a:fld id="{A3547FA4-9AB0-4FE5-8F64-A83C821E56AD}" type="datetimeFigureOut">
              <a:rPr lang="pt-BR" smtClean="0"/>
              <a:t>12/01/2023</a:t>
            </a:fld>
            <a:endParaRPr lang="pt-BR"/>
          </a:p>
        </p:txBody>
      </p:sp>
      <p:sp>
        <p:nvSpPr>
          <p:cNvPr id="6" name="Espaço Reservado para Rodapé 5">
            <a:extLst>
              <a:ext uri="{FF2B5EF4-FFF2-40B4-BE49-F238E27FC236}">
                <a16:creationId xmlns:a16="http://schemas.microsoft.com/office/drawing/2014/main" id="{30F38903-A950-0DCD-A378-707E326A472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1AF3C89-5CF1-55C9-EF34-42A34EBC9678}"/>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369074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2C9B5-64D7-E4A0-85FC-BC5D853D636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57F3165-0C9C-B83C-BD9E-FCC84855D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DCE14BD-6758-9FCB-63A0-85AB2FACC6B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8092A05-6E26-C1B0-AAEC-1060C18BB1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05CD4A1-1F61-0FAA-BE2C-6611006197EA}"/>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A55F77F-3953-1F66-2F8E-336F7259A1FE}"/>
              </a:ext>
            </a:extLst>
          </p:cNvPr>
          <p:cNvSpPr>
            <a:spLocks noGrp="1"/>
          </p:cNvSpPr>
          <p:nvPr>
            <p:ph type="dt" sz="half" idx="10"/>
          </p:nvPr>
        </p:nvSpPr>
        <p:spPr/>
        <p:txBody>
          <a:bodyPr/>
          <a:lstStyle/>
          <a:p>
            <a:fld id="{A3547FA4-9AB0-4FE5-8F64-A83C821E56AD}" type="datetimeFigureOut">
              <a:rPr lang="pt-BR" smtClean="0"/>
              <a:t>12/01/2023</a:t>
            </a:fld>
            <a:endParaRPr lang="pt-BR"/>
          </a:p>
        </p:txBody>
      </p:sp>
      <p:sp>
        <p:nvSpPr>
          <p:cNvPr id="8" name="Espaço Reservado para Rodapé 7">
            <a:extLst>
              <a:ext uri="{FF2B5EF4-FFF2-40B4-BE49-F238E27FC236}">
                <a16:creationId xmlns:a16="http://schemas.microsoft.com/office/drawing/2014/main" id="{BB79CF30-4A01-C575-45E7-A2D3AAF31F9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05DB595-C31B-0487-BAED-DB12131D68F6}"/>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2553221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7CC99-78D9-8BF0-8E98-F41EBC9B0C5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2699C69-83DD-421F-FC82-EA505DA6C24F}"/>
              </a:ext>
            </a:extLst>
          </p:cNvPr>
          <p:cNvSpPr>
            <a:spLocks noGrp="1"/>
          </p:cNvSpPr>
          <p:nvPr>
            <p:ph type="dt" sz="half" idx="10"/>
          </p:nvPr>
        </p:nvSpPr>
        <p:spPr/>
        <p:txBody>
          <a:bodyPr/>
          <a:lstStyle/>
          <a:p>
            <a:fld id="{A3547FA4-9AB0-4FE5-8F64-A83C821E56AD}" type="datetimeFigureOut">
              <a:rPr lang="pt-BR" smtClean="0"/>
              <a:t>12/01/2023</a:t>
            </a:fld>
            <a:endParaRPr lang="pt-BR"/>
          </a:p>
        </p:txBody>
      </p:sp>
      <p:sp>
        <p:nvSpPr>
          <p:cNvPr id="4" name="Espaço Reservado para Rodapé 3">
            <a:extLst>
              <a:ext uri="{FF2B5EF4-FFF2-40B4-BE49-F238E27FC236}">
                <a16:creationId xmlns:a16="http://schemas.microsoft.com/office/drawing/2014/main" id="{EBBD385A-3850-64CA-C4CF-E4D8A800475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58FF1D0-D301-F7D3-B592-482EE1B01627}"/>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66482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611E363-5B5B-476F-B9EF-DFEE17CD6A76}"/>
              </a:ext>
            </a:extLst>
          </p:cNvPr>
          <p:cNvSpPr>
            <a:spLocks noGrp="1"/>
          </p:cNvSpPr>
          <p:nvPr>
            <p:ph type="dt" sz="half" idx="10"/>
          </p:nvPr>
        </p:nvSpPr>
        <p:spPr/>
        <p:txBody>
          <a:bodyPr/>
          <a:lstStyle/>
          <a:p>
            <a:fld id="{A3547FA4-9AB0-4FE5-8F64-A83C821E56AD}" type="datetimeFigureOut">
              <a:rPr lang="pt-BR" smtClean="0"/>
              <a:t>12/01/2023</a:t>
            </a:fld>
            <a:endParaRPr lang="pt-BR"/>
          </a:p>
        </p:txBody>
      </p:sp>
      <p:sp>
        <p:nvSpPr>
          <p:cNvPr id="3" name="Espaço Reservado para Rodapé 2">
            <a:extLst>
              <a:ext uri="{FF2B5EF4-FFF2-40B4-BE49-F238E27FC236}">
                <a16:creationId xmlns:a16="http://schemas.microsoft.com/office/drawing/2014/main" id="{E540F2C3-46BD-7491-928F-D0C4D9D0AAC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FEF8397-2E91-CC2B-C49C-5834277BC577}"/>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3491034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AE0E4F-F911-0421-8120-21CDB7B6F6D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621C5B1-E5A0-9301-70B1-2ACAC271D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5BD0244-64DF-10CF-DDF7-1F8220239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3D10ED1-D0E1-3CAE-02CC-A28C1EED1C30}"/>
              </a:ext>
            </a:extLst>
          </p:cNvPr>
          <p:cNvSpPr>
            <a:spLocks noGrp="1"/>
          </p:cNvSpPr>
          <p:nvPr>
            <p:ph type="dt" sz="half" idx="10"/>
          </p:nvPr>
        </p:nvSpPr>
        <p:spPr/>
        <p:txBody>
          <a:bodyPr/>
          <a:lstStyle/>
          <a:p>
            <a:fld id="{A3547FA4-9AB0-4FE5-8F64-A83C821E56AD}" type="datetimeFigureOut">
              <a:rPr lang="pt-BR" smtClean="0"/>
              <a:t>12/01/2023</a:t>
            </a:fld>
            <a:endParaRPr lang="pt-BR"/>
          </a:p>
        </p:txBody>
      </p:sp>
      <p:sp>
        <p:nvSpPr>
          <p:cNvPr id="6" name="Espaço Reservado para Rodapé 5">
            <a:extLst>
              <a:ext uri="{FF2B5EF4-FFF2-40B4-BE49-F238E27FC236}">
                <a16:creationId xmlns:a16="http://schemas.microsoft.com/office/drawing/2014/main" id="{C65D43A4-8CC8-E735-82EF-9C5DC001C4C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ED84C0F-6954-A55B-8F0A-3451CF8A5C7A}"/>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58876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607A9-D371-16C8-45D2-2DADAE14975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A36FC72-1E26-2433-9830-DDA2794F31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AD69CCC-57C1-4C5A-625D-732636A0D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D31BD22-DD9F-1A01-EA4D-E0DD9D835434}"/>
              </a:ext>
            </a:extLst>
          </p:cNvPr>
          <p:cNvSpPr>
            <a:spLocks noGrp="1"/>
          </p:cNvSpPr>
          <p:nvPr>
            <p:ph type="dt" sz="half" idx="10"/>
          </p:nvPr>
        </p:nvSpPr>
        <p:spPr/>
        <p:txBody>
          <a:bodyPr/>
          <a:lstStyle/>
          <a:p>
            <a:fld id="{A3547FA4-9AB0-4FE5-8F64-A83C821E56AD}" type="datetimeFigureOut">
              <a:rPr lang="pt-BR" smtClean="0"/>
              <a:t>12/01/2023</a:t>
            </a:fld>
            <a:endParaRPr lang="pt-BR"/>
          </a:p>
        </p:txBody>
      </p:sp>
      <p:sp>
        <p:nvSpPr>
          <p:cNvPr id="6" name="Espaço Reservado para Rodapé 5">
            <a:extLst>
              <a:ext uri="{FF2B5EF4-FFF2-40B4-BE49-F238E27FC236}">
                <a16:creationId xmlns:a16="http://schemas.microsoft.com/office/drawing/2014/main" id="{E1A58FAD-4EAC-E926-313A-D5F8BA5DAE8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FEEA151-681A-7BC0-B81B-19C586E7F56C}"/>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425829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AB925D6-5A97-EFF8-CE55-ECB6C7ABD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3E2ACD8-246C-0B8A-0F3D-C1200B3D3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2168F14-5C82-AC5E-BCBD-E4705D173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47FA4-9AB0-4FE5-8F64-A83C821E56AD}" type="datetimeFigureOut">
              <a:rPr lang="pt-BR" smtClean="0"/>
              <a:t>12/01/2023</a:t>
            </a:fld>
            <a:endParaRPr lang="pt-BR"/>
          </a:p>
        </p:txBody>
      </p:sp>
      <p:sp>
        <p:nvSpPr>
          <p:cNvPr id="5" name="Espaço Reservado para Rodapé 4">
            <a:extLst>
              <a:ext uri="{FF2B5EF4-FFF2-40B4-BE49-F238E27FC236}">
                <a16:creationId xmlns:a16="http://schemas.microsoft.com/office/drawing/2014/main" id="{DB94D154-FFFD-8789-576C-341A02CA51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59CE041-DD6F-7076-2B6A-7483830E4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62B93-F669-421E-A74E-64177044CB5D}" type="slidenum">
              <a:rPr lang="pt-BR" smtClean="0"/>
              <a:t>‹nº›</a:t>
            </a:fld>
            <a:endParaRPr lang="pt-BR"/>
          </a:p>
        </p:txBody>
      </p:sp>
    </p:spTree>
    <p:extLst>
      <p:ext uri="{BB962C8B-B14F-4D97-AF65-F5344CB8AC3E}">
        <p14:creationId xmlns:p14="http://schemas.microsoft.com/office/powerpoint/2010/main" val="4105925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4DD1181-5CF8-4507-1934-D490B09D2E10}"/>
              </a:ext>
            </a:extLst>
          </p:cNvPr>
          <p:cNvSpPr/>
          <p:nvPr/>
        </p:nvSpPr>
        <p:spPr>
          <a:xfrm>
            <a:off x="0" y="0"/>
            <a:ext cx="12192000" cy="6858000"/>
          </a:xfrm>
          <a:prstGeom prst="rect">
            <a:avLst/>
          </a:prstGeom>
          <a:gradFill flip="none" rotWithShape="1">
            <a:gsLst>
              <a:gs pos="0">
                <a:srgbClr val="526580"/>
              </a:gs>
              <a:gs pos="23000">
                <a:srgbClr val="495A73"/>
              </a:gs>
              <a:gs pos="69000">
                <a:schemeClr val="tx2">
                  <a:lumMod val="75000"/>
                </a:schemeClr>
              </a:gs>
              <a:gs pos="97000">
                <a:schemeClr val="tx2">
                  <a:lumMod val="7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391236" y="4629286"/>
            <a:ext cx="11409528" cy="1924203"/>
          </a:xfrm>
        </p:spPr>
        <p:txBody>
          <a:bodyPr>
            <a:noAutofit/>
          </a:bodyPr>
          <a:lstStyle/>
          <a:p>
            <a:pPr algn="l"/>
            <a:r>
              <a:rPr lang="pt-BR" sz="4000" b="1" dirty="0">
                <a:solidFill>
                  <a:schemeClr val="bg1"/>
                </a:solidFill>
                <a:latin typeface="+mn-lt"/>
              </a:rPr>
              <a:t>Java WebDeveloper – Formação </a:t>
            </a:r>
            <a:r>
              <a:rPr lang="pt-BR" sz="4000" b="1" dirty="0" err="1">
                <a:solidFill>
                  <a:schemeClr val="bg1"/>
                </a:solidFill>
                <a:latin typeface="+mn-lt"/>
              </a:rPr>
              <a:t>FullStack</a:t>
            </a:r>
            <a:br>
              <a:rPr lang="pt-BR" sz="4400" b="1" dirty="0">
                <a:solidFill>
                  <a:schemeClr val="bg1"/>
                </a:solidFill>
              </a:rPr>
            </a:br>
            <a:r>
              <a:rPr lang="pt-BR" sz="3600" b="1" dirty="0">
                <a:solidFill>
                  <a:schemeClr val="bg1"/>
                </a:solidFill>
              </a:rPr>
              <a:t>Professor Sergio Mendes</a:t>
            </a:r>
            <a:br>
              <a:rPr lang="pt-BR" sz="3600" b="1" dirty="0">
                <a:solidFill>
                  <a:schemeClr val="bg1"/>
                </a:solidFill>
              </a:rPr>
            </a:br>
            <a:r>
              <a:rPr lang="pt-BR" sz="2400" b="1" dirty="0">
                <a:solidFill>
                  <a:schemeClr val="bg1"/>
                </a:solidFill>
              </a:rPr>
              <a:t>Aula 02 </a:t>
            </a:r>
            <a:r>
              <a:rPr lang="pt-BR" sz="2400" b="1">
                <a:solidFill>
                  <a:schemeClr val="bg1"/>
                </a:solidFill>
              </a:rPr>
              <a:t>(11/01/23</a:t>
            </a:r>
            <a:r>
              <a:rPr lang="pt-BR" sz="2400" b="1" dirty="0">
                <a:solidFill>
                  <a:schemeClr val="bg1"/>
                </a:solidFill>
              </a:rPr>
              <a:t>)</a:t>
            </a:r>
            <a:endParaRPr lang="pt-BR" sz="4800" b="1" dirty="0">
              <a:solidFill>
                <a:schemeClr val="bg1"/>
              </a:solidFill>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l="26721"/>
          <a:stretch/>
        </p:blipFill>
        <p:spPr bwMode="auto">
          <a:xfrm>
            <a:off x="4137544" y="304511"/>
            <a:ext cx="3698543" cy="125007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descr="Homem de camisa azul sorrindo&#10;&#10;Descrição gerada automaticamente">
            <a:extLst>
              <a:ext uri="{FF2B5EF4-FFF2-40B4-BE49-F238E27FC236}">
                <a16:creationId xmlns:a16="http://schemas.microsoft.com/office/drawing/2014/main" id="{B59ABCB6-401C-608D-ED4C-EE819D6DB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9346" y="4882609"/>
            <a:ext cx="1750425" cy="1760427"/>
          </a:xfrm>
          <a:prstGeom prst="ellipse">
            <a:avLst/>
          </a:prstGeom>
          <a:ln w="63500" cap="rnd">
            <a:noFill/>
          </a:ln>
          <a:effectLst/>
        </p:spPr>
      </p:pic>
      <p:sp>
        <p:nvSpPr>
          <p:cNvPr id="3" name="Título 1">
            <a:extLst>
              <a:ext uri="{FF2B5EF4-FFF2-40B4-BE49-F238E27FC236}">
                <a16:creationId xmlns:a16="http://schemas.microsoft.com/office/drawing/2014/main" id="{32033C88-E5B5-9899-9E98-6ED7FB7427F5}"/>
              </a:ext>
            </a:extLst>
          </p:cNvPr>
          <p:cNvSpPr txBox="1">
            <a:spLocks/>
          </p:cNvSpPr>
          <p:nvPr/>
        </p:nvSpPr>
        <p:spPr>
          <a:xfrm>
            <a:off x="-109185" y="2621630"/>
            <a:ext cx="12192000" cy="10946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6600" b="1" dirty="0">
                <a:solidFill>
                  <a:schemeClr val="bg1"/>
                </a:solidFill>
                <a:latin typeface="+mn-lt"/>
              </a:rPr>
              <a:t>GitHub</a:t>
            </a:r>
            <a:endParaRPr lang="pt-BR" sz="7200" b="1" dirty="0">
              <a:solidFill>
                <a:schemeClr val="bg1"/>
              </a:solidFill>
            </a:endParaRPr>
          </a:p>
        </p:txBody>
      </p:sp>
      <p:cxnSp>
        <p:nvCxnSpPr>
          <p:cNvPr id="5" name="Conector reto 4">
            <a:extLst>
              <a:ext uri="{FF2B5EF4-FFF2-40B4-BE49-F238E27FC236}">
                <a16:creationId xmlns:a16="http://schemas.microsoft.com/office/drawing/2014/main" id="{CBD20AE5-3DBA-E22A-3348-32B3ED84C8C1}"/>
              </a:ext>
            </a:extLst>
          </p:cNvPr>
          <p:cNvCxnSpPr/>
          <p:nvPr/>
        </p:nvCxnSpPr>
        <p:spPr>
          <a:xfrm>
            <a:off x="0" y="463538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to 7">
            <a:extLst>
              <a:ext uri="{FF2B5EF4-FFF2-40B4-BE49-F238E27FC236}">
                <a16:creationId xmlns:a16="http://schemas.microsoft.com/office/drawing/2014/main" id="{7622DFFC-2F5A-7453-F216-DCFFE87D6301}"/>
              </a:ext>
            </a:extLst>
          </p:cNvPr>
          <p:cNvCxnSpPr/>
          <p:nvPr/>
        </p:nvCxnSpPr>
        <p:spPr>
          <a:xfrm>
            <a:off x="0" y="1714759"/>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539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59154" y="2843212"/>
            <a:ext cx="11273691" cy="1171575"/>
          </a:xfrm>
        </p:spPr>
        <p:txBody>
          <a:bodyPr>
            <a:noAutofit/>
          </a:bodyPr>
          <a:lstStyle/>
          <a:p>
            <a:pPr algn="l"/>
            <a:r>
              <a:rPr lang="pt-BR" sz="2200" b="1" i="0" dirty="0">
                <a:effectLst/>
                <a:latin typeface="Verdana" panose="020B0604030504040204" pitchFamily="34" charset="0"/>
                <a:ea typeface="Verdana" panose="020B0604030504040204" pitchFamily="34" charset="0"/>
              </a:rPr>
              <a:t>2. Crie </a:t>
            </a:r>
            <a:r>
              <a:rPr lang="pt-BR" sz="2200" b="1" i="0" dirty="0" err="1">
                <a:effectLst/>
                <a:latin typeface="Verdana" panose="020B0604030504040204" pitchFamily="34" charset="0"/>
                <a:ea typeface="Verdana" panose="020B0604030504040204" pitchFamily="34" charset="0"/>
              </a:rPr>
              <a:t>Branches</a:t>
            </a:r>
            <a:r>
              <a:rPr lang="pt-BR" sz="2200" b="1" i="0" dirty="0">
                <a:effectLst/>
                <a:latin typeface="Verdana" panose="020B0604030504040204" pitchFamily="34" charset="0"/>
                <a:ea typeface="Verdana" panose="020B0604030504040204" pitchFamily="34" charset="0"/>
              </a:rPr>
              <a:t> no GitHub</a:t>
            </a:r>
            <a:br>
              <a:rPr lang="pt-BR" sz="2200" b="1" i="0" dirty="0">
                <a:effectLst/>
                <a:latin typeface="Verdana" panose="020B0604030504040204" pitchFamily="34" charset="0"/>
                <a:ea typeface="Verdana" panose="020B0604030504040204" pitchFamily="34" charset="0"/>
              </a:rPr>
            </a:br>
            <a:br>
              <a:rPr lang="pt-BR" sz="2200" b="1"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Ao criar </a:t>
            </a:r>
            <a:r>
              <a:rPr lang="pt-BR" sz="2200" b="0" i="1" dirty="0" err="1">
                <a:effectLst/>
                <a:latin typeface="Verdana" panose="020B0604030504040204" pitchFamily="34" charset="0"/>
                <a:ea typeface="Verdana" panose="020B0604030504040204" pitchFamily="34" charset="0"/>
              </a:rPr>
              <a:t>branches</a:t>
            </a:r>
            <a:r>
              <a:rPr lang="pt-BR" sz="2200" b="0" i="0" dirty="0">
                <a:effectLst/>
                <a:latin typeface="Verdana" panose="020B0604030504040204" pitchFamily="34" charset="0"/>
                <a:ea typeface="Verdana" panose="020B0604030504040204" pitchFamily="34" charset="0"/>
              </a:rPr>
              <a:t>, ou ramificações, você gera versões diferentes de um repositório. Quando você modifica o projeto nas </a:t>
            </a:r>
            <a:r>
              <a:rPr lang="pt-BR" sz="2200" b="0" i="1" dirty="0" err="1">
                <a:effectLst/>
                <a:latin typeface="Verdana" panose="020B0604030504040204" pitchFamily="34" charset="0"/>
                <a:ea typeface="Verdana" panose="020B0604030504040204" pitchFamily="34" charset="0"/>
              </a:rPr>
              <a:t>branches</a:t>
            </a:r>
            <a:r>
              <a:rPr lang="pt-BR" sz="2200" b="0" i="1" dirty="0">
                <a:effectLst/>
                <a:latin typeface="Verdana" panose="020B0604030504040204" pitchFamily="34" charset="0"/>
                <a:ea typeface="Verdana" panose="020B0604030504040204" pitchFamily="34" charset="0"/>
              </a:rPr>
              <a:t> </a:t>
            </a:r>
            <a:r>
              <a:rPr lang="pt-BR" sz="2200" b="0" i="0" dirty="0">
                <a:effectLst/>
                <a:latin typeface="Verdana" panose="020B0604030504040204" pitchFamily="34" charset="0"/>
                <a:ea typeface="Verdana" panose="020B0604030504040204" pitchFamily="34" charset="0"/>
              </a:rPr>
              <a:t>de recursos, um desenvolvedor pode ver como isso vai afetar o projeto principal na hora que tudo for integrado.</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endParaRPr lang="pt-BR" sz="220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pic>
        <p:nvPicPr>
          <p:cNvPr id="6146" name="Picture 2" descr="Git branch: como gerenciar ramificações sem complicação! | Insights para te  ajudar na carreira em tecnologia | Blog da Trybe">
            <a:extLst>
              <a:ext uri="{FF2B5EF4-FFF2-40B4-BE49-F238E27FC236}">
                <a16:creationId xmlns:a16="http://schemas.microsoft.com/office/drawing/2014/main" id="{081A9232-8793-35E8-B263-E73774D95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210" y="3511040"/>
            <a:ext cx="83248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31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59154" y="2843212"/>
            <a:ext cx="11273691" cy="1171575"/>
          </a:xfrm>
        </p:spPr>
        <p:txBody>
          <a:bodyPr>
            <a:noAutofit/>
          </a:bodyPr>
          <a:lstStyle/>
          <a:p>
            <a:pPr algn="l"/>
            <a:r>
              <a:rPr lang="pt-BR" sz="2200" b="1" i="0" dirty="0">
                <a:effectLst/>
                <a:latin typeface="Verdana" panose="020B0604030504040204" pitchFamily="34" charset="0"/>
                <a:ea typeface="Verdana" panose="020B0604030504040204" pitchFamily="34" charset="0"/>
              </a:rPr>
              <a:t>3. Entenda Como Funcionam </a:t>
            </a:r>
            <a:r>
              <a:rPr lang="pt-BR" sz="2200" b="1" i="0" dirty="0" err="1">
                <a:effectLst/>
                <a:latin typeface="Verdana" panose="020B0604030504040204" pitchFamily="34" charset="0"/>
                <a:ea typeface="Verdana" panose="020B0604030504040204" pitchFamily="34" charset="0"/>
              </a:rPr>
              <a:t>Commits</a:t>
            </a:r>
            <a:r>
              <a:rPr lang="pt-BR" sz="2200" b="1" i="0" dirty="0">
                <a:effectLst/>
                <a:latin typeface="Verdana" panose="020B0604030504040204" pitchFamily="34" charset="0"/>
                <a:ea typeface="Verdana" panose="020B0604030504040204" pitchFamily="34" charset="0"/>
              </a:rPr>
              <a:t> no GitHub</a:t>
            </a:r>
            <a:br>
              <a:rPr lang="pt-BR" sz="2200" b="1" i="0" dirty="0">
                <a:effectLst/>
                <a:latin typeface="Verdana" panose="020B0604030504040204" pitchFamily="34" charset="0"/>
                <a:ea typeface="Verdana" panose="020B0604030504040204" pitchFamily="34" charset="0"/>
              </a:rPr>
            </a:br>
            <a:br>
              <a:rPr lang="pt-BR" sz="2200" b="1"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Os </a:t>
            </a:r>
            <a:r>
              <a:rPr lang="pt-BR" sz="2200" b="0" i="0" dirty="0" err="1">
                <a:effectLst/>
                <a:latin typeface="Verdana" panose="020B0604030504040204" pitchFamily="34" charset="0"/>
                <a:ea typeface="Verdana" panose="020B0604030504040204" pitchFamily="34" charset="0"/>
              </a:rPr>
              <a:t>Commits</a:t>
            </a:r>
            <a:r>
              <a:rPr lang="pt-BR" sz="2200" b="0" i="0" dirty="0">
                <a:effectLst/>
                <a:latin typeface="Verdana" panose="020B0604030504040204" pitchFamily="34" charset="0"/>
                <a:ea typeface="Verdana" panose="020B0604030504040204" pitchFamily="34" charset="0"/>
              </a:rPr>
              <a:t> é como as mudanças salvas no GitHub são chamadas. Cada vez que você muda o arquivo do </a:t>
            </a:r>
            <a:r>
              <a:rPr lang="pt-BR" sz="2200" b="0" i="1" dirty="0" err="1">
                <a:effectLst/>
                <a:latin typeface="Verdana" panose="020B0604030504040204" pitchFamily="34" charset="0"/>
                <a:ea typeface="Verdana" panose="020B0604030504040204" pitchFamily="34" charset="0"/>
              </a:rPr>
              <a:t>branch</a:t>
            </a:r>
            <a:r>
              <a:rPr lang="pt-BR" sz="2200" b="0" i="0" dirty="0">
                <a:effectLst/>
                <a:latin typeface="Verdana" panose="020B0604030504040204" pitchFamily="34" charset="0"/>
                <a:ea typeface="Verdana" panose="020B0604030504040204" pitchFamily="34" charset="0"/>
              </a:rPr>
              <a:t> de recurso, você terá que executar um </a:t>
            </a:r>
            <a:r>
              <a:rPr lang="pt-BR" sz="2200" b="1" i="0" dirty="0" err="1">
                <a:effectLst/>
                <a:latin typeface="Verdana" panose="020B0604030504040204" pitchFamily="34" charset="0"/>
                <a:ea typeface="Verdana" panose="020B0604030504040204" pitchFamily="34" charset="0"/>
              </a:rPr>
              <a:t>Commit</a:t>
            </a:r>
            <a:r>
              <a:rPr lang="pt-BR" sz="2200" b="0" i="0" dirty="0">
                <a:effectLst/>
                <a:latin typeface="Verdana" panose="020B0604030504040204" pitchFamily="34" charset="0"/>
                <a:ea typeface="Verdana" panose="020B0604030504040204" pitchFamily="34" charset="0"/>
              </a:rPr>
              <a:t> para mantê-lo.</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endParaRPr lang="pt-BR" sz="220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pic>
        <p:nvPicPr>
          <p:cNvPr id="7170" name="Picture 2" descr="How to do Git push pull requests - YouTube">
            <a:extLst>
              <a:ext uri="{FF2B5EF4-FFF2-40B4-BE49-F238E27FC236}">
                <a16:creationId xmlns:a16="http://schemas.microsoft.com/office/drawing/2014/main" id="{12339E31-C262-9F82-E512-703319CC85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676" b="8259"/>
          <a:stretch/>
        </p:blipFill>
        <p:spPr bwMode="auto">
          <a:xfrm>
            <a:off x="1760570" y="3029803"/>
            <a:ext cx="8670857" cy="3270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47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59154" y="6008355"/>
            <a:ext cx="11273691" cy="1171575"/>
          </a:xfrm>
        </p:spPr>
        <p:txBody>
          <a:bodyPr>
            <a:noAutofit/>
          </a:bodyPr>
          <a:lstStyle/>
          <a:p>
            <a:pPr algn="l"/>
            <a:r>
              <a:rPr lang="pt-BR" sz="2200" b="1" i="0" dirty="0">
                <a:effectLst/>
                <a:latin typeface="Verdana" panose="020B0604030504040204" pitchFamily="34" charset="0"/>
                <a:ea typeface="Verdana" panose="020B0604030504040204" pitchFamily="34" charset="0"/>
              </a:rPr>
              <a:t>4. Crie </a:t>
            </a:r>
            <a:r>
              <a:rPr lang="pt-BR" sz="2200" b="1" i="0" dirty="0" err="1">
                <a:effectLst/>
                <a:latin typeface="Verdana" panose="020B0604030504040204" pitchFamily="34" charset="0"/>
                <a:ea typeface="Verdana" panose="020B0604030504040204" pitchFamily="34" charset="0"/>
              </a:rPr>
              <a:t>Pull</a:t>
            </a:r>
            <a:r>
              <a:rPr lang="pt-BR" sz="2200" b="1" i="0" dirty="0">
                <a:effectLst/>
                <a:latin typeface="Verdana" panose="020B0604030504040204" pitchFamily="34" charset="0"/>
                <a:ea typeface="Verdana" panose="020B0604030504040204" pitchFamily="34" charset="0"/>
              </a:rPr>
              <a:t> </a:t>
            </a:r>
            <a:r>
              <a:rPr lang="pt-BR" sz="2200" b="1" i="0" dirty="0" err="1">
                <a:effectLst/>
                <a:latin typeface="Verdana" panose="020B0604030504040204" pitchFamily="34" charset="0"/>
                <a:ea typeface="Verdana" panose="020B0604030504040204" pitchFamily="34" charset="0"/>
              </a:rPr>
              <a:t>Requests</a:t>
            </a:r>
            <a:r>
              <a:rPr lang="pt-BR" sz="2200" b="1" i="0" dirty="0">
                <a:effectLst/>
                <a:latin typeface="Verdana" panose="020B0604030504040204" pitchFamily="34" charset="0"/>
                <a:ea typeface="Verdana" panose="020B0604030504040204" pitchFamily="34" charset="0"/>
              </a:rPr>
              <a:t> no GitHub</a:t>
            </a:r>
            <a:br>
              <a:rPr lang="pt-BR" sz="2200" b="1" i="0" dirty="0">
                <a:effectLst/>
                <a:latin typeface="Verdana" panose="020B0604030504040204" pitchFamily="34" charset="0"/>
                <a:ea typeface="Verdana" panose="020B0604030504040204" pitchFamily="34" charset="0"/>
              </a:rPr>
            </a:br>
            <a:br>
              <a:rPr lang="pt-BR" sz="2200" b="1"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Para propor as mudanças que você acabou de fazer para outros desenvolvedores trabalhando no mesmo projeto, você deve criar um </a:t>
            </a:r>
            <a:r>
              <a:rPr lang="pt-BR" sz="2200" b="1" i="0" dirty="0" err="1">
                <a:effectLst/>
                <a:latin typeface="Verdana" panose="020B0604030504040204" pitchFamily="34" charset="0"/>
                <a:ea typeface="Verdana" panose="020B0604030504040204" pitchFamily="34" charset="0"/>
              </a:rPr>
              <a:t>pull</a:t>
            </a:r>
            <a:r>
              <a:rPr lang="pt-BR" sz="2200" b="1" i="0" dirty="0">
                <a:effectLst/>
                <a:latin typeface="Verdana" panose="020B0604030504040204" pitchFamily="34" charset="0"/>
                <a:ea typeface="Verdana" panose="020B0604030504040204" pitchFamily="34" charset="0"/>
              </a:rPr>
              <a:t> </a:t>
            </a:r>
            <a:r>
              <a:rPr lang="pt-BR" sz="2200" b="1" i="0" dirty="0" err="1">
                <a:effectLst/>
                <a:latin typeface="Verdana" panose="020B0604030504040204" pitchFamily="34" charset="0"/>
                <a:ea typeface="Verdana" panose="020B0604030504040204" pitchFamily="34" charset="0"/>
              </a:rPr>
              <a:t>request</a:t>
            </a:r>
            <a:r>
              <a:rPr lang="pt-BR" sz="2200" b="0" i="0" dirty="0">
                <a:effectLst/>
                <a:latin typeface="Verdana" panose="020B0604030504040204" pitchFamily="34" charset="0"/>
                <a:ea typeface="Verdana" panose="020B0604030504040204" pitchFamily="34" charset="0"/>
              </a:rPr>
              <a:t>. </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São eles que fazem ser tão fácil de trabalhar junto em projetos, já que eles são a principal ferramenta de colaboração no GitHub.</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err="1">
                <a:effectLst/>
                <a:latin typeface="Verdana" panose="020B0604030504040204" pitchFamily="34" charset="0"/>
                <a:ea typeface="Verdana" panose="020B0604030504040204" pitchFamily="34" charset="0"/>
              </a:rPr>
              <a:t>Pull</a:t>
            </a:r>
            <a:r>
              <a:rPr lang="pt-BR" sz="2200" b="0" i="0" dirty="0">
                <a:effectLst/>
                <a:latin typeface="Verdana" panose="020B0604030504040204" pitchFamily="34" charset="0"/>
                <a:ea typeface="Verdana" panose="020B0604030504040204" pitchFamily="34" charset="0"/>
              </a:rPr>
              <a:t> </a:t>
            </a:r>
            <a:r>
              <a:rPr lang="pt-BR" sz="2200" b="0" i="0" dirty="0" err="1">
                <a:effectLst/>
                <a:latin typeface="Verdana" panose="020B0604030504040204" pitchFamily="34" charset="0"/>
                <a:ea typeface="Verdana" panose="020B0604030504040204" pitchFamily="34" charset="0"/>
              </a:rPr>
              <a:t>Requests</a:t>
            </a:r>
            <a:r>
              <a:rPr lang="pt-BR" sz="2200" b="0" i="0" dirty="0">
                <a:effectLst/>
                <a:latin typeface="Verdana" panose="020B0604030504040204" pitchFamily="34" charset="0"/>
                <a:ea typeface="Verdana" panose="020B0604030504040204" pitchFamily="34" charset="0"/>
              </a:rPr>
              <a:t> permitem que você veja as diferenças entre o projeto original e o seu </a:t>
            </a:r>
            <a:r>
              <a:rPr lang="pt-BR" sz="2200" b="0" i="1" dirty="0" err="1">
                <a:effectLst/>
                <a:latin typeface="Verdana" panose="020B0604030504040204" pitchFamily="34" charset="0"/>
                <a:ea typeface="Verdana" panose="020B0604030504040204" pitchFamily="34" charset="0"/>
              </a:rPr>
              <a:t>branch</a:t>
            </a:r>
            <a:r>
              <a:rPr lang="pt-BR" sz="2200" b="0" i="0" dirty="0">
                <a:effectLst/>
                <a:latin typeface="Verdana" panose="020B0604030504040204" pitchFamily="34" charset="0"/>
                <a:ea typeface="Verdana" panose="020B0604030504040204" pitchFamily="34" charset="0"/>
              </a:rPr>
              <a:t> de recurso. É assim que você pede para os seus pares revisá-las. Se os outros desenvolvedores aprovarem as modificações, eles podem executar um </a:t>
            </a:r>
            <a:r>
              <a:rPr lang="pt-BR" sz="2200" b="1" i="0" dirty="0">
                <a:effectLst/>
                <a:latin typeface="Verdana" panose="020B0604030504040204" pitchFamily="34" charset="0"/>
                <a:ea typeface="Verdana" panose="020B0604030504040204" pitchFamily="34" charset="0"/>
              </a:rPr>
              <a:t>merge </a:t>
            </a:r>
            <a:r>
              <a:rPr lang="pt-BR" sz="2200" b="1" i="0" dirty="0" err="1">
                <a:effectLst/>
                <a:latin typeface="Verdana" panose="020B0604030504040204" pitchFamily="34" charset="0"/>
                <a:ea typeface="Verdana" panose="020B0604030504040204" pitchFamily="34" charset="0"/>
              </a:rPr>
              <a:t>pull</a:t>
            </a:r>
            <a:r>
              <a:rPr lang="pt-BR" sz="2200" b="1" i="0" dirty="0">
                <a:effectLst/>
                <a:latin typeface="Verdana" panose="020B0604030504040204" pitchFamily="34" charset="0"/>
                <a:ea typeface="Verdana" panose="020B0604030504040204" pitchFamily="34" charset="0"/>
              </a:rPr>
              <a:t> </a:t>
            </a:r>
            <a:r>
              <a:rPr lang="pt-BR" sz="2200" b="1" i="0" dirty="0" err="1">
                <a:effectLst/>
                <a:latin typeface="Verdana" panose="020B0604030504040204" pitchFamily="34" charset="0"/>
                <a:ea typeface="Verdana" panose="020B0604030504040204" pitchFamily="34" charset="0"/>
              </a:rPr>
              <a:t>request</a:t>
            </a:r>
            <a:r>
              <a:rPr lang="pt-BR" sz="2200" b="1" i="0" dirty="0">
                <a:effectLst/>
                <a:latin typeface="Verdana" panose="020B0604030504040204" pitchFamily="34" charset="0"/>
                <a:ea typeface="Verdana" panose="020B0604030504040204" pitchFamily="34" charset="0"/>
              </a:rPr>
              <a:t> </a:t>
            </a:r>
            <a:r>
              <a:rPr lang="pt-BR" sz="2200" b="0" i="0" dirty="0">
                <a:effectLst/>
                <a:latin typeface="Verdana" panose="020B0604030504040204" pitchFamily="34" charset="0"/>
                <a:ea typeface="Verdana" panose="020B0604030504040204" pitchFamily="34" charset="0"/>
              </a:rPr>
              <a:t>(solicitação de mesclagem). Isso irá aplicar as mudanças para o projeto principal.</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endParaRPr lang="pt-BR" sz="220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spTree>
    <p:extLst>
      <p:ext uri="{BB962C8B-B14F-4D97-AF65-F5344CB8AC3E}">
        <p14:creationId xmlns:p14="http://schemas.microsoft.com/office/powerpoint/2010/main" val="1117473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59154" y="6008355"/>
            <a:ext cx="11273691" cy="1171575"/>
          </a:xfrm>
        </p:spPr>
        <p:txBody>
          <a:bodyPr>
            <a:noAutofit/>
          </a:bodyPr>
          <a:lstStyle/>
          <a:p>
            <a:pPr algn="l"/>
            <a:r>
              <a:rPr lang="pt-BR" sz="2200" b="1" i="0" dirty="0">
                <a:effectLst/>
                <a:latin typeface="Verdana" panose="020B0604030504040204" pitchFamily="34" charset="0"/>
                <a:ea typeface="Verdana" panose="020B0604030504040204" pitchFamily="34" charset="0"/>
              </a:rPr>
              <a:t>GitHub Não é Apenas Para Desenvolvedores</a:t>
            </a:r>
            <a:br>
              <a:rPr lang="pt-BR" sz="2200" b="1" i="0" dirty="0">
                <a:effectLst/>
                <a:latin typeface="Verdana" panose="020B0604030504040204" pitchFamily="34" charset="0"/>
                <a:ea typeface="Verdana" panose="020B0604030504040204" pitchFamily="34" charset="0"/>
              </a:rPr>
            </a:br>
            <a:br>
              <a:rPr lang="pt-BR" sz="2200" b="1"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O GitHub é uma ótima plataforma que mudou o método de trabalho de desenvolvedores. Mas qualquer pessoa que deseja gerenciar seu projeto com eficiência e trabalhar com outros colaboradores também pode usar o GitHub.</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Se sua equipe trabalha em um projeto que realiza atualizações constantes e você quer acompanhar como as mudanças são feitas, então o GitHub é uma ótima opção para você. </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Existem outras alternativas como o </a:t>
            </a:r>
            <a:r>
              <a:rPr lang="pt-BR" sz="2200" b="1" i="0" dirty="0">
                <a:effectLst/>
                <a:latin typeface="Verdana" panose="020B0604030504040204" pitchFamily="34" charset="0"/>
                <a:ea typeface="Verdana" panose="020B0604030504040204" pitchFamily="34" charset="0"/>
              </a:rPr>
              <a:t>GitLab</a:t>
            </a:r>
            <a:r>
              <a:rPr lang="pt-BR" sz="2200" b="0" i="0" dirty="0">
                <a:effectLst/>
                <a:latin typeface="Verdana" panose="020B0604030504040204" pitchFamily="34" charset="0"/>
                <a:ea typeface="Verdana" panose="020B0604030504040204" pitchFamily="34" charset="0"/>
              </a:rPr>
              <a:t> e</a:t>
            </a:r>
            <a:r>
              <a:rPr lang="pt-BR" sz="2200" b="1" i="0" dirty="0">
                <a:solidFill>
                  <a:srgbClr val="0563C1"/>
                </a:solidFill>
                <a:effectLst/>
                <a:latin typeface="Verdana" panose="020B0604030504040204" pitchFamily="34" charset="0"/>
                <a:ea typeface="Verdana" panose="020B0604030504040204" pitchFamily="34" charset="0"/>
              </a:rPr>
              <a:t> </a:t>
            </a:r>
            <a:r>
              <a:rPr lang="pt-BR" sz="2200" b="1" i="0" dirty="0">
                <a:effectLst/>
                <a:latin typeface="Verdana" panose="020B0604030504040204" pitchFamily="34" charset="0"/>
                <a:ea typeface="Verdana" panose="020B0604030504040204" pitchFamily="34" charset="0"/>
              </a:rPr>
              <a:t>BitBucket</a:t>
            </a:r>
            <a:r>
              <a:rPr lang="pt-BR" sz="2200" b="0" i="0" dirty="0">
                <a:effectLst/>
                <a:latin typeface="Verdana" panose="020B0604030504040204" pitchFamily="34" charset="0"/>
                <a:ea typeface="Verdana" panose="020B0604030504040204" pitchFamily="34" charset="0"/>
              </a:rPr>
              <a:t>, mas o GitHub deve ser levado em consideração.</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endParaRPr lang="pt-BR" sz="220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spTree>
    <p:extLst>
      <p:ext uri="{BB962C8B-B14F-4D97-AF65-F5344CB8AC3E}">
        <p14:creationId xmlns:p14="http://schemas.microsoft.com/office/powerpoint/2010/main" val="3632277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59154" y="4711817"/>
            <a:ext cx="11273691" cy="1171575"/>
          </a:xfrm>
        </p:spPr>
        <p:txBody>
          <a:bodyPr>
            <a:noAutofit/>
          </a:bodyPr>
          <a:lstStyle/>
          <a:p>
            <a:pPr algn="l"/>
            <a:r>
              <a:rPr lang="pt-BR" sz="2200" b="1" i="0" u="none" strike="noStrike" dirty="0">
                <a:effectLst/>
                <a:latin typeface="Verdana" panose="020B0604030504040204" pitchFamily="34" charset="0"/>
                <a:ea typeface="Verdana" panose="020B0604030504040204" pitchFamily="34" charset="0"/>
              </a:rPr>
              <a:t>O GitHub é seguro para grandes projetos?</a:t>
            </a:r>
            <a:br>
              <a:rPr lang="pt-BR" sz="2200" b="1" i="0" u="none" strike="noStrike" dirty="0">
                <a:effectLst/>
                <a:latin typeface="Verdana" panose="020B0604030504040204" pitchFamily="34" charset="0"/>
                <a:ea typeface="Verdana" panose="020B0604030504040204" pitchFamily="34" charset="0"/>
              </a:rPr>
            </a:br>
            <a:br>
              <a:rPr lang="pt-BR" sz="2200" b="0" i="0" u="none" strike="noStrike"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Se você chegou até aqui, provavelmente está considerando usar o GitHub, certo? Então, só falta explicarmos porque a plataforma é segura para qualquer projeto que você possua, principalmente dada a grandiosidade e quantidade de usuários da ferramenta. </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A segurança é um fator muito importante para o GitHub, que se preocupa com a privacidade dos dados e dá a opção para aqueles que preferirem, assinarem um pacote para manter os dados em servidores próprios. </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Os criadores da plataforma estão constantemente melhorando as barreiras securitárias, além de seguirem as leis de proteção de informação da Europa, que muito se assemelham a LGPD aqui do Brasil. Portanto, é perfeitamente seguro usar o GitHub para grandes projetos.</a:t>
            </a:r>
            <a:endParaRPr lang="pt-BR" sz="220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spTree>
    <p:extLst>
      <p:ext uri="{BB962C8B-B14F-4D97-AF65-F5344CB8AC3E}">
        <p14:creationId xmlns:p14="http://schemas.microsoft.com/office/powerpoint/2010/main" val="3573081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GitHub - crunchbang/LearnGitv2: Learn Git : Part Deux">
            <a:extLst>
              <a:ext uri="{FF2B5EF4-FFF2-40B4-BE49-F238E27FC236}">
                <a16:creationId xmlns:a16="http://schemas.microsoft.com/office/drawing/2014/main" id="{E251166A-A82D-A8E6-A59D-5122CCA3D2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328" b="2687"/>
          <a:stretch/>
        </p:blipFill>
        <p:spPr bwMode="auto">
          <a:xfrm>
            <a:off x="418531" y="98371"/>
            <a:ext cx="11354937" cy="6661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625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Git Cheat Sheet 📄 (50 commands + PDF and poster) - DEV Community 👩‍💻👨‍💻">
            <a:extLst>
              <a:ext uri="{FF2B5EF4-FFF2-40B4-BE49-F238E27FC236}">
                <a16:creationId xmlns:a16="http://schemas.microsoft.com/office/drawing/2014/main" id="{9D0E731F-76EF-BD75-4CD5-2629ECDB7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5331" y="104241"/>
            <a:ext cx="8866023" cy="6649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423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C# WebDeveloper – Formação </a:t>
            </a:r>
            <a:r>
              <a:rPr lang="pt-BR" dirty="0" err="1"/>
              <a:t>SullStack</a:t>
            </a:r>
            <a:r>
              <a:rPr lang="pt-BR" dirty="0"/>
              <a:t>| Professor: Sergio Mendes</a:t>
            </a:r>
          </a:p>
        </p:txBody>
      </p:sp>
      <p:pic>
        <p:nvPicPr>
          <p:cNvPr id="10242" name="Picture 2" descr="Git, GitHub, &amp; Workflow Fundamentals - DEV Community 👩‍💻👨‍💻">
            <a:extLst>
              <a:ext uri="{FF2B5EF4-FFF2-40B4-BE49-F238E27FC236}">
                <a16:creationId xmlns:a16="http://schemas.microsoft.com/office/drawing/2014/main" id="{7CAFDAB0-5A9A-C2C6-779E-2E6E943F5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464" y="452437"/>
            <a:ext cx="8382000" cy="59531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146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Welcome · Issue #1 · SvanBoxel/release-based-workflow · GitHub">
            <a:extLst>
              <a:ext uri="{FF2B5EF4-FFF2-40B4-BE49-F238E27FC236}">
                <a16:creationId xmlns:a16="http://schemas.microsoft.com/office/drawing/2014/main" id="{2F34DC4D-0AE1-0597-CA96-1106E54E6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12192000" cy="683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00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4DD1181-5CF8-4507-1934-D490B09D2E10}"/>
              </a:ext>
            </a:extLst>
          </p:cNvPr>
          <p:cNvSpPr/>
          <p:nvPr/>
        </p:nvSpPr>
        <p:spPr>
          <a:xfrm>
            <a:off x="0" y="0"/>
            <a:ext cx="12192000" cy="6858000"/>
          </a:xfrm>
          <a:prstGeom prst="rect">
            <a:avLst/>
          </a:prstGeom>
          <a:gradFill flip="none" rotWithShape="1">
            <a:gsLst>
              <a:gs pos="0">
                <a:srgbClr val="526580"/>
              </a:gs>
              <a:gs pos="23000">
                <a:srgbClr val="495A73"/>
              </a:gs>
              <a:gs pos="69000">
                <a:schemeClr val="tx2">
                  <a:lumMod val="75000"/>
                </a:schemeClr>
              </a:gs>
              <a:gs pos="97000">
                <a:schemeClr val="tx2">
                  <a:lumMod val="7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l="26721"/>
          <a:stretch/>
        </p:blipFill>
        <p:spPr bwMode="auto">
          <a:xfrm>
            <a:off x="4137545" y="2803961"/>
            <a:ext cx="3698543" cy="1250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345368"/>
            <a:ext cx="12192000" cy="1643492"/>
          </a:xfrm>
        </p:spPr>
        <p:txBody>
          <a:bodyPr>
            <a:normAutofit/>
          </a:bodyPr>
          <a:lstStyle/>
          <a:p>
            <a:r>
              <a:rPr lang="pt-BR" sz="8800" b="1" dirty="0"/>
              <a:t>O que é o </a:t>
            </a:r>
            <a:r>
              <a:rPr lang="pt-BR" sz="8800" b="1" dirty="0">
                <a:latin typeface="+mn-lt"/>
              </a:rPr>
              <a:t>GitHub</a:t>
            </a:r>
            <a:r>
              <a:rPr lang="pt-BR" sz="8800" b="1" dirty="0"/>
              <a:t>?</a:t>
            </a:r>
            <a:endParaRPr lang="pt-BR" sz="8800" b="1" dirty="0">
              <a:latin typeface="+mn-lt"/>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pic>
        <p:nvPicPr>
          <p:cNvPr id="3" name="Picture 2" descr="GitHub Logo: valor, história, PNG">
            <a:extLst>
              <a:ext uri="{FF2B5EF4-FFF2-40B4-BE49-F238E27FC236}">
                <a16:creationId xmlns:a16="http://schemas.microsoft.com/office/drawing/2014/main" id="{A80C2EF6-42A6-8DED-A7BB-A7F83BBCB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7272" y="2988860"/>
            <a:ext cx="4937456" cy="2777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867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266222"/>
            <a:ext cx="11273691" cy="1171575"/>
          </a:xfrm>
        </p:spPr>
        <p:txBody>
          <a:bodyPr>
            <a:noAutofit/>
          </a:bodyPr>
          <a:lstStyle/>
          <a:p>
            <a:pPr algn="l"/>
            <a:r>
              <a:rPr lang="pt-BR" sz="2200" b="0" i="0" dirty="0">
                <a:effectLst/>
                <a:latin typeface="Verdana" panose="020B0604030504040204" pitchFamily="34" charset="0"/>
                <a:ea typeface="Verdana" panose="020B0604030504040204" pitchFamily="34" charset="0"/>
              </a:rPr>
              <a:t>O GitHub é considerado é uma ferramenta essencial para engenheiros de software, com uma popularidade sem igual. Atualmente, ele acomoda mais de </a:t>
            </a:r>
            <a:r>
              <a:rPr lang="pt-BR" sz="2200" i="0" dirty="0">
                <a:effectLst/>
                <a:latin typeface="Verdana" panose="020B0604030504040204" pitchFamily="34" charset="0"/>
                <a:ea typeface="Verdana" panose="020B0604030504040204" pitchFamily="34" charset="0"/>
              </a:rPr>
              <a:t>25 milhões de usuários. </a:t>
            </a:r>
            <a:r>
              <a:rPr lang="pt-BR" sz="2200" b="0" i="0" dirty="0">
                <a:effectLst/>
                <a:latin typeface="Verdana" panose="020B0604030504040204" pitchFamily="34" charset="0"/>
                <a:ea typeface="Verdana" panose="020B0604030504040204" pitchFamily="34" charset="0"/>
              </a:rPr>
              <a:t>Isso significa que há um número considerável de profissionais que estão procurando o GitHub para melhorar o fluxo de trabalho e a colaboração.</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Em suma, o GitHub é um serviço baseado em nuvem que hospeda um sistema de controle de versão (VCS) chamado </a:t>
            </a:r>
            <a:r>
              <a:rPr lang="pt-BR" sz="2200" b="0" i="0" dirty="0" err="1">
                <a:effectLst/>
                <a:latin typeface="Verdana" panose="020B0604030504040204" pitchFamily="34" charset="0"/>
                <a:ea typeface="Verdana" panose="020B0604030504040204" pitchFamily="34" charset="0"/>
              </a:rPr>
              <a:t>Git</a:t>
            </a:r>
            <a:r>
              <a:rPr lang="pt-BR" sz="2200" b="0" i="0" dirty="0">
                <a:effectLst/>
                <a:latin typeface="Verdana" panose="020B0604030504040204" pitchFamily="34" charset="0"/>
                <a:ea typeface="Verdana" panose="020B0604030504040204" pitchFamily="34" charset="0"/>
              </a:rPr>
              <a:t>. Ele permite que os desenvolvedores colaborem e façam mudanças em projetos compartilhados enquanto mantêm um registro detalhado do seu progresso.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pic>
        <p:nvPicPr>
          <p:cNvPr id="2050" name="Picture 2" descr="GitHub Logo Download - SVG - All Vector Logo">
            <a:extLst>
              <a:ext uri="{FF2B5EF4-FFF2-40B4-BE49-F238E27FC236}">
                <a16:creationId xmlns:a16="http://schemas.microsoft.com/office/drawing/2014/main" id="{26988B78-94FF-4A87-1334-3EA122EB86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862" b="26287"/>
          <a:stretch/>
        </p:blipFill>
        <p:spPr bwMode="auto">
          <a:xfrm>
            <a:off x="3179715" y="4686658"/>
            <a:ext cx="5786436" cy="1473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982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2546091"/>
            <a:ext cx="11273691" cy="1171575"/>
          </a:xfrm>
        </p:spPr>
        <p:txBody>
          <a:bodyPr>
            <a:noAutofit/>
          </a:bodyPr>
          <a:lstStyle/>
          <a:p>
            <a:pPr algn="l"/>
            <a:r>
              <a:rPr lang="pt-BR" sz="2200" b="1" i="0" dirty="0">
                <a:effectLst/>
                <a:latin typeface="Verdana" panose="020B0604030504040204" pitchFamily="34" charset="0"/>
                <a:ea typeface="Verdana" panose="020B0604030504040204" pitchFamily="34" charset="0"/>
              </a:rPr>
              <a:t>O que é um sistema de controle de versão?</a:t>
            </a:r>
            <a:br>
              <a:rPr lang="pt-BR" sz="2200" b="1" i="0" dirty="0">
                <a:effectLst/>
                <a:latin typeface="Verdana" panose="020B0604030504040204" pitchFamily="34" charset="0"/>
                <a:ea typeface="Verdana" panose="020B0604030504040204" pitchFamily="34" charset="0"/>
              </a:rPr>
            </a:br>
            <a:br>
              <a:rPr lang="pt-BR" sz="2200" b="1"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Sempre que desenvolvedores criam um novo projeto eles continuam criando atualizações no código base. Mesmo depois de o projeto ser lançado é comum a atualização de versões, correção de bugs, adição de novas ferramentas, etc.</a:t>
            </a: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O sistema de controle de versão ajuda a acompanhar as mudanças feitas no código base. E mais, ele também registra quem efetuou a mudança e permite a restauração do código removido ou modificado.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pic>
        <p:nvPicPr>
          <p:cNvPr id="3074" name="Picture 2" descr="What Is Git | Explore A Distributed Version Control Tool | Edureka">
            <a:extLst>
              <a:ext uri="{FF2B5EF4-FFF2-40B4-BE49-F238E27FC236}">
                <a16:creationId xmlns:a16="http://schemas.microsoft.com/office/drawing/2014/main" id="{1D40A758-A6C2-2965-2AC5-70280CC4CC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454"/>
          <a:stretch/>
        </p:blipFill>
        <p:spPr bwMode="auto">
          <a:xfrm>
            <a:off x="2718625" y="3717078"/>
            <a:ext cx="7125960" cy="2692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360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568336" y="4784324"/>
            <a:ext cx="11273691" cy="1171575"/>
          </a:xfrm>
        </p:spPr>
        <p:txBody>
          <a:bodyPr>
            <a:noAutofit/>
          </a:bodyPr>
          <a:lstStyle/>
          <a:p>
            <a:pPr algn="l"/>
            <a:r>
              <a:rPr lang="pt-BR" sz="2200" b="1" i="0" dirty="0">
                <a:effectLst/>
                <a:latin typeface="Verdana" panose="020B0604030504040204" pitchFamily="34" charset="0"/>
                <a:ea typeface="Verdana" panose="020B0604030504040204" pitchFamily="34" charset="0"/>
              </a:rPr>
              <a:t>O Que é </a:t>
            </a:r>
            <a:r>
              <a:rPr lang="pt-BR" sz="2200" b="1" i="0" dirty="0" err="1">
                <a:effectLst/>
                <a:latin typeface="Verdana" panose="020B0604030504040204" pitchFamily="34" charset="0"/>
                <a:ea typeface="Verdana" panose="020B0604030504040204" pitchFamily="34" charset="0"/>
              </a:rPr>
              <a:t>Git</a:t>
            </a:r>
            <a:r>
              <a:rPr lang="pt-BR" sz="2200" b="1" i="0" dirty="0">
                <a:effectLst/>
                <a:latin typeface="Verdana" panose="020B0604030504040204" pitchFamily="34" charset="0"/>
                <a:ea typeface="Verdana" panose="020B0604030504040204" pitchFamily="34" charset="0"/>
              </a:rPr>
              <a:t>?</a:t>
            </a:r>
            <a:br>
              <a:rPr lang="pt-BR" sz="2200" b="1" i="0" dirty="0">
                <a:effectLst/>
                <a:latin typeface="Verdana" panose="020B0604030504040204" pitchFamily="34" charset="0"/>
                <a:ea typeface="Verdana" panose="020B0604030504040204" pitchFamily="34" charset="0"/>
              </a:rPr>
            </a:br>
            <a:br>
              <a:rPr lang="pt-BR" sz="2200" b="1" i="0" dirty="0">
                <a:effectLst/>
                <a:latin typeface="Verdana" panose="020B0604030504040204" pitchFamily="34" charset="0"/>
                <a:ea typeface="Verdana" panose="020B0604030504040204" pitchFamily="34" charset="0"/>
              </a:rPr>
            </a:br>
            <a:r>
              <a:rPr lang="pt-BR" sz="2200" i="0" dirty="0">
                <a:effectLst/>
                <a:latin typeface="Verdana" panose="020B0604030504040204" pitchFamily="34" charset="0"/>
                <a:ea typeface="Verdana" panose="020B0604030504040204" pitchFamily="34" charset="0"/>
              </a:rPr>
              <a:t>Agora que você sabe o que é GitHub, temos que entender que o </a:t>
            </a:r>
            <a:r>
              <a:rPr lang="pt-BR" sz="2200" i="0" dirty="0" err="1">
                <a:effectLst/>
                <a:latin typeface="Verdana" panose="020B0604030504040204" pitchFamily="34" charset="0"/>
                <a:ea typeface="Verdana" panose="020B0604030504040204" pitchFamily="34" charset="0"/>
              </a:rPr>
              <a:t>Git</a:t>
            </a:r>
            <a:r>
              <a:rPr lang="pt-BR" sz="2200" i="0" dirty="0">
                <a:effectLst/>
                <a:latin typeface="Verdana" panose="020B0604030504040204" pitchFamily="34" charset="0"/>
                <a:ea typeface="Verdana" panose="020B0604030504040204" pitchFamily="34" charset="0"/>
              </a:rPr>
              <a:t> é o coração do GitHub. </a:t>
            </a:r>
            <a:r>
              <a:rPr lang="pt-BR" sz="2200" i="0" dirty="0" err="1">
                <a:effectLst/>
                <a:latin typeface="Verdana" panose="020B0604030504040204" pitchFamily="34" charset="0"/>
                <a:ea typeface="Verdana" panose="020B0604030504040204" pitchFamily="34" charset="0"/>
              </a:rPr>
              <a:t>Git</a:t>
            </a:r>
            <a:r>
              <a:rPr lang="pt-BR" sz="2200" i="0" dirty="0">
                <a:effectLst/>
                <a:latin typeface="Verdana" panose="020B0604030504040204" pitchFamily="34" charset="0"/>
                <a:ea typeface="Verdana" panose="020B0604030504040204" pitchFamily="34" charset="0"/>
              </a:rPr>
              <a:t> é um sistema de controle de versão desenvolvido por Linus Torvalds (o criador do Linux).</a:t>
            </a:r>
            <a:br>
              <a:rPr lang="pt-BR" sz="2200" i="0" dirty="0">
                <a:effectLst/>
                <a:latin typeface="Verdana" panose="020B0604030504040204" pitchFamily="34" charset="0"/>
                <a:ea typeface="Verdana" panose="020B0604030504040204" pitchFamily="34" charset="0"/>
              </a:rPr>
            </a:br>
            <a:r>
              <a:rPr lang="pt-BR" sz="2200" i="0" dirty="0">
                <a:effectLst/>
                <a:latin typeface="Verdana" panose="020B0604030504040204" pitchFamily="34" charset="0"/>
                <a:ea typeface="Verdana" panose="020B0604030504040204" pitchFamily="34" charset="0"/>
              </a:rPr>
              <a:t>Isso significa que qualquer desenvolvedor numa equipe pode gerenciar o código-fonte e seu histórico de mudanças usando ferramentas de linha de comandos de </a:t>
            </a:r>
            <a:r>
              <a:rPr lang="pt-BR" sz="2200" i="0" dirty="0" err="1">
                <a:effectLst/>
                <a:latin typeface="Verdana" panose="020B0604030504040204" pitchFamily="34" charset="0"/>
                <a:ea typeface="Verdana" panose="020B0604030504040204" pitchFamily="34" charset="0"/>
              </a:rPr>
              <a:t>Git</a:t>
            </a:r>
            <a:r>
              <a:rPr lang="pt-BR" sz="2200" i="0" dirty="0">
                <a:effectLst/>
                <a:latin typeface="Verdana" panose="020B0604030504040204" pitchFamily="34" charset="0"/>
                <a:ea typeface="Verdana" panose="020B0604030504040204" pitchFamily="34" charset="0"/>
              </a:rPr>
              <a:t> – desde que tenha sido concedido o acesso para isso, é claro.</a:t>
            </a:r>
            <a:br>
              <a:rPr lang="pt-BR" sz="2200" i="0" dirty="0">
                <a:effectLst/>
                <a:latin typeface="Verdana" panose="020B0604030504040204" pitchFamily="34" charset="0"/>
                <a:ea typeface="Verdana" panose="020B0604030504040204" pitchFamily="34" charset="0"/>
              </a:rPr>
            </a:br>
            <a:br>
              <a:rPr lang="pt-BR" sz="2200" i="0" dirty="0">
                <a:effectLst/>
                <a:latin typeface="Verdana" panose="020B0604030504040204" pitchFamily="34" charset="0"/>
                <a:ea typeface="Verdana" panose="020B0604030504040204" pitchFamily="34" charset="0"/>
              </a:rPr>
            </a:br>
            <a:r>
              <a:rPr lang="pt-BR" sz="2200" i="0" dirty="0">
                <a:effectLst/>
                <a:latin typeface="Verdana" panose="020B0604030504040204" pitchFamily="34" charset="0"/>
                <a:ea typeface="Verdana" panose="020B0604030504040204" pitchFamily="34" charset="0"/>
              </a:rPr>
              <a:t>Diferentemente dos sistemas de controle de versão centralizados, o </a:t>
            </a:r>
            <a:r>
              <a:rPr lang="pt-BR" sz="2200" i="0" dirty="0" err="1">
                <a:effectLst/>
                <a:latin typeface="Verdana" panose="020B0604030504040204" pitchFamily="34" charset="0"/>
                <a:ea typeface="Verdana" panose="020B0604030504040204" pitchFamily="34" charset="0"/>
              </a:rPr>
              <a:t>Git</a:t>
            </a:r>
            <a:r>
              <a:rPr lang="pt-BR" sz="2200" i="0" dirty="0">
                <a:effectLst/>
                <a:latin typeface="Verdana" panose="020B0604030504040204" pitchFamily="34" charset="0"/>
                <a:ea typeface="Verdana" panose="020B0604030504040204" pitchFamily="34" charset="0"/>
              </a:rPr>
              <a:t> oferece ramificações de recursos (ou </a:t>
            </a:r>
            <a:r>
              <a:rPr lang="pt-BR" sz="2200" i="1" dirty="0" err="1">
                <a:effectLst/>
                <a:latin typeface="Verdana" panose="020B0604030504040204" pitchFamily="34" charset="0"/>
                <a:ea typeface="Verdana" panose="020B0604030504040204" pitchFamily="34" charset="0"/>
              </a:rPr>
              <a:t>feature</a:t>
            </a:r>
            <a:r>
              <a:rPr lang="pt-BR" sz="2200" i="1" dirty="0">
                <a:effectLst/>
                <a:latin typeface="Verdana" panose="020B0604030504040204" pitchFamily="34" charset="0"/>
                <a:ea typeface="Verdana" panose="020B0604030504040204" pitchFamily="34" charset="0"/>
              </a:rPr>
              <a:t> </a:t>
            </a:r>
            <a:r>
              <a:rPr lang="pt-BR" sz="2200" i="1" dirty="0" err="1">
                <a:effectLst/>
                <a:latin typeface="Verdana" panose="020B0604030504040204" pitchFamily="34" charset="0"/>
                <a:ea typeface="Verdana" panose="020B0604030504040204" pitchFamily="34" charset="0"/>
              </a:rPr>
              <a:t>branches</a:t>
            </a:r>
            <a:r>
              <a:rPr lang="pt-BR" sz="2200" i="0" dirty="0">
                <a:effectLst/>
                <a:latin typeface="Verdana" panose="020B0604030504040204" pitchFamily="34" charset="0"/>
                <a:ea typeface="Verdana" panose="020B0604030504040204" pitchFamily="34" charset="0"/>
              </a:rPr>
              <a:t>). Isso significa que cada engenheiro de software na equipe pode separar uma ramificação de recursos que oferece um repositório local isolado para promover mudanças nos códigos.</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spTree>
    <p:extLst>
      <p:ext uri="{BB962C8B-B14F-4D97-AF65-F5344CB8AC3E}">
        <p14:creationId xmlns:p14="http://schemas.microsoft.com/office/powerpoint/2010/main" val="20263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59154" y="1672635"/>
            <a:ext cx="11273691" cy="1171575"/>
          </a:xfrm>
        </p:spPr>
        <p:txBody>
          <a:bodyPr>
            <a:noAutofit/>
          </a:bodyPr>
          <a:lstStyle/>
          <a:p>
            <a:pPr algn="l"/>
            <a:r>
              <a:rPr lang="pt-BR" sz="2200" b="1" i="1" dirty="0" err="1">
                <a:effectLst/>
                <a:latin typeface="Verdana" panose="020B0604030504040204" pitchFamily="34" charset="0"/>
                <a:ea typeface="Verdana" panose="020B0604030504040204" pitchFamily="34" charset="0"/>
              </a:rPr>
              <a:t>Feature</a:t>
            </a:r>
            <a:r>
              <a:rPr lang="pt-BR" sz="2200" b="1" i="1" dirty="0">
                <a:effectLst/>
                <a:latin typeface="Verdana" panose="020B0604030504040204" pitchFamily="34" charset="0"/>
                <a:ea typeface="Verdana" panose="020B0604030504040204" pitchFamily="34" charset="0"/>
              </a:rPr>
              <a:t> </a:t>
            </a:r>
            <a:r>
              <a:rPr lang="pt-BR" sz="2200" b="1" i="1" dirty="0" err="1">
                <a:effectLst/>
                <a:latin typeface="Verdana" panose="020B0604030504040204" pitchFamily="34" charset="0"/>
                <a:ea typeface="Verdana" panose="020B0604030504040204" pitchFamily="34" charset="0"/>
              </a:rPr>
              <a:t>branches</a:t>
            </a:r>
            <a:r>
              <a:rPr lang="pt-BR" sz="2200" b="1" i="0" dirty="0">
                <a:effectLst/>
                <a:latin typeface="Verdana" panose="020B0604030504040204" pitchFamily="34" charset="0"/>
                <a:ea typeface="Verdana" panose="020B0604030504040204" pitchFamily="34" charset="0"/>
              </a:rPr>
              <a:t> </a:t>
            </a:r>
            <a:r>
              <a:rPr lang="pt-BR" sz="2200" b="0" i="0" dirty="0">
                <a:effectLst/>
                <a:latin typeface="Verdana" panose="020B0604030504040204" pitchFamily="34" charset="0"/>
                <a:ea typeface="Verdana" panose="020B0604030504040204" pitchFamily="34" charset="0"/>
              </a:rPr>
              <a:t>não afetam a ramificação principal, que é onde o código original do projeto está localizado. Uma vez que as mudanças tenham sido feitas e o código atualizado está pronto, a ramificação pode ser misturada (num processo de </a:t>
            </a:r>
            <a:r>
              <a:rPr lang="pt-BR" sz="2200" b="0" i="1" dirty="0">
                <a:effectLst/>
                <a:latin typeface="Verdana" panose="020B0604030504040204" pitchFamily="34" charset="0"/>
                <a:ea typeface="Verdana" panose="020B0604030504040204" pitchFamily="34" charset="0"/>
              </a:rPr>
              <a:t>merge</a:t>
            </a:r>
            <a:r>
              <a:rPr lang="pt-BR" sz="2200" b="0" i="0" dirty="0">
                <a:effectLst/>
                <a:latin typeface="Verdana" panose="020B0604030504040204" pitchFamily="34" charset="0"/>
                <a:ea typeface="Verdana" panose="020B0604030504040204" pitchFamily="34" charset="0"/>
              </a:rPr>
              <a:t>) com o </a:t>
            </a:r>
            <a:r>
              <a:rPr lang="pt-BR" sz="2200" b="0" i="1" dirty="0">
                <a:effectLst/>
                <a:latin typeface="Verdana" panose="020B0604030504040204" pitchFamily="34" charset="0"/>
                <a:ea typeface="Verdana" panose="020B0604030504040204" pitchFamily="34" charset="0"/>
              </a:rPr>
              <a:t>master </a:t>
            </a:r>
            <a:r>
              <a:rPr lang="pt-BR" sz="2200" b="0" i="1" dirty="0" err="1">
                <a:effectLst/>
                <a:latin typeface="Verdana" panose="020B0604030504040204" pitchFamily="34" charset="0"/>
                <a:ea typeface="Verdana" panose="020B0604030504040204" pitchFamily="34" charset="0"/>
              </a:rPr>
              <a:t>branch</a:t>
            </a:r>
            <a:r>
              <a:rPr lang="pt-BR" sz="2200" b="0" i="0" dirty="0">
                <a:effectLst/>
                <a:latin typeface="Verdana" panose="020B0604030504040204" pitchFamily="34" charset="0"/>
                <a:ea typeface="Verdana" panose="020B0604030504040204" pitchFamily="34" charset="0"/>
              </a:rPr>
              <a:t>. É assim que as mudanças no projeto se tornam efetivas.</a:t>
            </a:r>
            <a:endParaRPr lang="pt-BR" sz="220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pic>
        <p:nvPicPr>
          <p:cNvPr id="4098" name="Picture 2" descr="Creating an alias for deleting useless git branches - DEV Community  👩‍💻👨‍💻">
            <a:extLst>
              <a:ext uri="{FF2B5EF4-FFF2-40B4-BE49-F238E27FC236}">
                <a16:creationId xmlns:a16="http://schemas.microsoft.com/office/drawing/2014/main" id="{A11314DD-57F0-A481-055F-107FE1A870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026" b="16102"/>
          <a:stretch/>
        </p:blipFill>
        <p:spPr bwMode="auto">
          <a:xfrm>
            <a:off x="1574680" y="2994460"/>
            <a:ext cx="8679337" cy="3264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197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4711889"/>
            <a:ext cx="11273691" cy="1171575"/>
          </a:xfrm>
        </p:spPr>
        <p:txBody>
          <a:bodyPr>
            <a:noAutofit/>
          </a:bodyPr>
          <a:lstStyle/>
          <a:p>
            <a:pPr algn="l"/>
            <a:r>
              <a:rPr lang="pt-BR" sz="2200" b="1" i="0" dirty="0">
                <a:effectLst/>
                <a:latin typeface="Verdana" panose="020B0604030504040204" pitchFamily="34" charset="0"/>
                <a:ea typeface="Verdana" panose="020B0604030504040204" pitchFamily="34" charset="0"/>
              </a:rPr>
              <a:t>Por Que o GitHub é Tão Popular?</a:t>
            </a:r>
            <a:br>
              <a:rPr lang="pt-BR" sz="2200" b="1" i="0" dirty="0">
                <a:effectLst/>
                <a:latin typeface="Verdana" panose="020B0604030504040204" pitchFamily="34" charset="0"/>
                <a:ea typeface="Verdana" panose="020B0604030504040204" pitchFamily="34" charset="0"/>
              </a:rPr>
            </a:br>
            <a:br>
              <a:rPr lang="pt-BR" sz="2200" b="1" i="0" dirty="0">
                <a:effectLst/>
                <a:latin typeface="Verdana" panose="020B0604030504040204" pitchFamily="34" charset="0"/>
                <a:ea typeface="Verdana" panose="020B0604030504040204" pitchFamily="34" charset="0"/>
              </a:rPr>
            </a:br>
            <a:r>
              <a:rPr lang="pt-BR" sz="2200" i="0" dirty="0">
                <a:effectLst/>
                <a:latin typeface="Verdana" panose="020B0604030504040204" pitchFamily="34" charset="0"/>
                <a:ea typeface="Verdana" panose="020B0604030504040204" pitchFamily="34" charset="0"/>
              </a:rPr>
              <a:t>O GitHub hospeda mais de 100 milhões de repositórios, com a maior parte deles sendo projetos de código aberto. </a:t>
            </a:r>
            <a:br>
              <a:rPr lang="pt-BR" sz="2200" i="0" dirty="0">
                <a:effectLst/>
                <a:latin typeface="Verdana" panose="020B0604030504040204" pitchFamily="34" charset="0"/>
                <a:ea typeface="Verdana" panose="020B0604030504040204" pitchFamily="34" charset="0"/>
              </a:rPr>
            </a:br>
            <a:br>
              <a:rPr lang="pt-BR" sz="2200" i="0" dirty="0">
                <a:effectLst/>
                <a:latin typeface="Verdana" panose="020B0604030504040204" pitchFamily="34" charset="0"/>
                <a:ea typeface="Verdana" panose="020B0604030504040204" pitchFamily="34" charset="0"/>
              </a:rPr>
            </a:br>
            <a:r>
              <a:rPr lang="pt-BR" sz="2200" i="0" dirty="0">
                <a:effectLst/>
                <a:latin typeface="Verdana" panose="020B0604030504040204" pitchFamily="34" charset="0"/>
                <a:ea typeface="Verdana" panose="020B0604030504040204" pitchFamily="34" charset="0"/>
              </a:rPr>
              <a:t>Essa estatística mostra que o GitHub está entre os clientes de </a:t>
            </a:r>
            <a:r>
              <a:rPr lang="pt-BR" sz="2200" i="0" dirty="0" err="1">
                <a:effectLst/>
                <a:latin typeface="Verdana" panose="020B0604030504040204" pitchFamily="34" charset="0"/>
                <a:ea typeface="Verdana" panose="020B0604030504040204" pitchFamily="34" charset="0"/>
              </a:rPr>
              <a:t>Git</a:t>
            </a:r>
            <a:r>
              <a:rPr lang="pt-BR" sz="2200" i="0" dirty="0">
                <a:effectLst/>
                <a:latin typeface="Verdana" panose="020B0604030504040204" pitchFamily="34" charset="0"/>
                <a:ea typeface="Verdana" panose="020B0604030504040204" pitchFamily="34" charset="0"/>
              </a:rPr>
              <a:t> GUI mais populares, e também porque é usado por vários profissionais e grandes empresas, como a </a:t>
            </a:r>
            <a:r>
              <a:rPr lang="pt-BR" sz="2200" i="0" dirty="0" err="1">
                <a:effectLst/>
                <a:latin typeface="Verdana" panose="020B0604030504040204" pitchFamily="34" charset="0"/>
                <a:ea typeface="Verdana" panose="020B0604030504040204" pitchFamily="34" charset="0"/>
              </a:rPr>
              <a:t>Hostinger</a:t>
            </a:r>
            <a:r>
              <a:rPr lang="pt-BR" sz="2200" i="0" dirty="0">
                <a:effectLst/>
                <a:latin typeface="Verdana" panose="020B0604030504040204" pitchFamily="34" charset="0"/>
                <a:ea typeface="Verdana" panose="020B0604030504040204" pitchFamily="34" charset="0"/>
              </a:rPr>
              <a:t>.</a:t>
            </a:r>
            <a:br>
              <a:rPr lang="pt-BR" sz="2200" i="0" dirty="0">
                <a:effectLst/>
                <a:latin typeface="Verdana" panose="020B0604030504040204" pitchFamily="34" charset="0"/>
                <a:ea typeface="Verdana" panose="020B0604030504040204" pitchFamily="34" charset="0"/>
              </a:rPr>
            </a:br>
            <a:br>
              <a:rPr lang="pt-BR" sz="2200" i="0" dirty="0">
                <a:effectLst/>
                <a:latin typeface="Verdana" panose="020B0604030504040204" pitchFamily="34" charset="0"/>
                <a:ea typeface="Verdana" panose="020B0604030504040204" pitchFamily="34" charset="0"/>
              </a:rPr>
            </a:br>
            <a:r>
              <a:rPr lang="pt-BR" sz="2200" i="0" dirty="0">
                <a:effectLst/>
                <a:latin typeface="Verdana" panose="020B0604030504040204" pitchFamily="34" charset="0"/>
                <a:ea typeface="Verdana" panose="020B0604030504040204" pitchFamily="34" charset="0"/>
              </a:rPr>
              <a:t>Isso acontece porque o GitHub é um projeto de gestão baseado em nuvem e uma plataforma de organização que incorpora os recursos de controle de versão do </a:t>
            </a:r>
            <a:r>
              <a:rPr lang="pt-BR" sz="2200" i="0" dirty="0" err="1">
                <a:effectLst/>
                <a:latin typeface="Verdana" panose="020B0604030504040204" pitchFamily="34" charset="0"/>
                <a:ea typeface="Verdana" panose="020B0604030504040204" pitchFamily="34" charset="0"/>
              </a:rPr>
              <a:t>Git</a:t>
            </a:r>
            <a:r>
              <a:rPr lang="pt-BR" sz="2200" i="0" dirty="0">
                <a:effectLst/>
                <a:latin typeface="Verdana" panose="020B0604030504040204" pitchFamily="34" charset="0"/>
                <a:ea typeface="Verdana" panose="020B0604030504040204" pitchFamily="34" charset="0"/>
              </a:rPr>
              <a:t>. Isso significa que todos os usuários do GitHub podem acompanhar e gerenciar as mudanças feitas para o código-fonte em tempo real, enquanto têm acesso a todos os outros recursos do </a:t>
            </a:r>
            <a:r>
              <a:rPr lang="pt-BR" sz="2200" i="0" dirty="0" err="1">
                <a:effectLst/>
                <a:latin typeface="Verdana" panose="020B0604030504040204" pitchFamily="34" charset="0"/>
                <a:ea typeface="Verdana" panose="020B0604030504040204" pitchFamily="34" charset="0"/>
              </a:rPr>
              <a:t>Git</a:t>
            </a:r>
            <a:r>
              <a:rPr lang="pt-BR" sz="2200" i="0" dirty="0">
                <a:effectLst/>
                <a:latin typeface="Verdana" panose="020B0604030504040204" pitchFamily="34" charset="0"/>
                <a:ea typeface="Verdana" panose="020B0604030504040204" pitchFamily="34" charset="0"/>
              </a:rPr>
              <a:t> disponíveis no mesmo lugar.</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spTree>
    <p:extLst>
      <p:ext uri="{BB962C8B-B14F-4D97-AF65-F5344CB8AC3E}">
        <p14:creationId xmlns:p14="http://schemas.microsoft.com/office/powerpoint/2010/main" val="1565010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4875663"/>
            <a:ext cx="11273691" cy="1171575"/>
          </a:xfrm>
        </p:spPr>
        <p:txBody>
          <a:bodyPr>
            <a:noAutofit/>
          </a:bodyPr>
          <a:lstStyle/>
          <a:p>
            <a:pPr algn="l"/>
            <a:r>
              <a:rPr lang="pt-BR" sz="2200" b="0" i="0" dirty="0">
                <a:effectLst/>
                <a:latin typeface="Verdana" panose="020B0604030504040204" pitchFamily="34" charset="0"/>
                <a:ea typeface="Verdana" panose="020B0604030504040204" pitchFamily="34" charset="0"/>
              </a:rPr>
              <a:t>Além disso, a interface de usuário do GitHub é mais amigável do que a do </a:t>
            </a:r>
            <a:r>
              <a:rPr lang="pt-BR" sz="2200" b="0" i="0" dirty="0" err="1">
                <a:effectLst/>
                <a:latin typeface="Verdana" panose="020B0604030504040204" pitchFamily="34" charset="0"/>
                <a:ea typeface="Verdana" panose="020B0604030504040204" pitchFamily="34" charset="0"/>
              </a:rPr>
              <a:t>Git</a:t>
            </a:r>
            <a:r>
              <a:rPr lang="pt-BR" sz="2200" b="0" i="0" dirty="0">
                <a:effectLst/>
                <a:latin typeface="Verdana" panose="020B0604030504040204" pitchFamily="34" charset="0"/>
                <a:ea typeface="Verdana" panose="020B0604030504040204" pitchFamily="34" charset="0"/>
              </a:rPr>
              <a:t>, fazendo com que seja mais acessível para pessoas que possuem pouco ou nenhum conhecimento técnico. Isso significa mais membros de equipe podem ser incluídos no progresso e na gestão do projeto, fazendo com que o processo seja mais tranquilo.</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1" i="0" dirty="0">
                <a:effectLst/>
                <a:latin typeface="Verdana" panose="020B0604030504040204" pitchFamily="34" charset="0"/>
                <a:ea typeface="Verdana" panose="020B0604030504040204" pitchFamily="34" charset="0"/>
              </a:rPr>
              <a:t>Como Começar a Usar o GitHub</a:t>
            </a:r>
            <a:br>
              <a:rPr lang="pt-BR" sz="2200" b="1" i="0" dirty="0">
                <a:effectLst/>
                <a:latin typeface="Verdana" panose="020B0604030504040204" pitchFamily="34" charset="0"/>
                <a:ea typeface="Verdana" panose="020B0604030504040204" pitchFamily="34" charset="0"/>
              </a:rPr>
            </a:br>
            <a:br>
              <a:rPr lang="pt-BR" sz="2200" b="1"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Você pode experimentar o GitHub com a sua equipe de graça. Existe um plano básico disponível que inclui repositórios e colaboradores ilimitados, mas oferece apenas 500 MB de espaço de armazenamento.</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Para </a:t>
            </a:r>
            <a:r>
              <a:rPr lang="pt-BR" sz="2200" i="0" dirty="0">
                <a:effectLst/>
                <a:latin typeface="Verdana" panose="020B0604030504040204" pitchFamily="34" charset="0"/>
                <a:ea typeface="Verdana" panose="020B0604030504040204" pitchFamily="34" charset="0"/>
              </a:rPr>
              <a:t>aproveitar melhor os muitos recursos do GitHub, você pode escolher um dos planos pagos </a:t>
            </a:r>
            <a:r>
              <a:rPr lang="pt-BR" sz="2200" b="0" i="0" dirty="0">
                <a:effectLst/>
                <a:latin typeface="Verdana" panose="020B0604030504040204" pitchFamily="34" charset="0"/>
                <a:ea typeface="Verdana" panose="020B0604030504040204" pitchFamily="34" charset="0"/>
              </a:rPr>
              <a:t>que eles oferecem.</a:t>
            </a:r>
            <a:br>
              <a:rPr lang="pt-BR" sz="2200" b="0" i="0" dirty="0">
                <a:effectLst/>
                <a:latin typeface="Verdana" panose="020B0604030504040204" pitchFamily="34" charset="0"/>
                <a:ea typeface="Verdana" panose="020B0604030504040204" pitchFamily="34" charset="0"/>
              </a:rPr>
            </a:br>
            <a:endParaRPr lang="pt-BR" sz="220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spTree>
    <p:extLst>
      <p:ext uri="{BB962C8B-B14F-4D97-AF65-F5344CB8AC3E}">
        <p14:creationId xmlns:p14="http://schemas.microsoft.com/office/powerpoint/2010/main" val="102713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59154" y="2546091"/>
            <a:ext cx="11273691" cy="1171575"/>
          </a:xfrm>
        </p:spPr>
        <p:txBody>
          <a:bodyPr>
            <a:noAutofit/>
          </a:bodyPr>
          <a:lstStyle/>
          <a:p>
            <a:pPr algn="l"/>
            <a:r>
              <a:rPr lang="pt-BR" sz="2200" b="1" i="0" dirty="0">
                <a:effectLst/>
                <a:latin typeface="Verdana" panose="020B0604030504040204" pitchFamily="34" charset="0"/>
                <a:ea typeface="Verdana" panose="020B0604030504040204" pitchFamily="34" charset="0"/>
              </a:rPr>
              <a:t>1. Crie um Repositório no GitHub</a:t>
            </a:r>
            <a:br>
              <a:rPr lang="pt-BR" sz="2200" b="1" i="0" dirty="0">
                <a:effectLst/>
                <a:latin typeface="Verdana" panose="020B0604030504040204" pitchFamily="34" charset="0"/>
                <a:ea typeface="Verdana" panose="020B0604030504040204" pitchFamily="34" charset="0"/>
              </a:rPr>
            </a:br>
            <a:br>
              <a:rPr lang="pt-BR" sz="2200" b="1"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Repositório, ou </a:t>
            </a:r>
            <a:r>
              <a:rPr lang="pt-BR" sz="2200" b="0" i="1" dirty="0" err="1">
                <a:effectLst/>
                <a:latin typeface="Verdana" panose="020B0604030504040204" pitchFamily="34" charset="0"/>
                <a:ea typeface="Verdana" panose="020B0604030504040204" pitchFamily="34" charset="0"/>
              </a:rPr>
              <a:t>repo</a:t>
            </a:r>
            <a:r>
              <a:rPr lang="pt-BR" sz="2200" b="0" i="0" dirty="0">
                <a:effectLst/>
                <a:latin typeface="Verdana" panose="020B0604030504040204" pitchFamily="34" charset="0"/>
                <a:ea typeface="Verdana" panose="020B0604030504040204" pitchFamily="34" charset="0"/>
              </a:rPr>
              <a:t>, é um diretório onde os arquivos do seu projeto ficam armazenados. Ele pode ficar em um depósito do GitHub ou em seu computador. Você pode armazenar códigos, imagens, áudios, ou qualquer outra coisa relacionada ao projeto no diretório.</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endParaRPr lang="pt-BR" sz="220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SullStack</a:t>
            </a:r>
            <a:r>
              <a:rPr lang="pt-BR" dirty="0"/>
              <a:t>| Professor: Sergio Mendes</a:t>
            </a:r>
          </a:p>
        </p:txBody>
      </p:sp>
      <p:pic>
        <p:nvPicPr>
          <p:cNvPr id="5124" name="Picture 4" descr="Git">
            <a:extLst>
              <a:ext uri="{FF2B5EF4-FFF2-40B4-BE49-F238E27FC236}">
                <a16:creationId xmlns:a16="http://schemas.microsoft.com/office/drawing/2014/main" id="{327DA97C-62B3-89BD-A61A-E580A049D5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403"/>
          <a:stretch/>
        </p:blipFill>
        <p:spPr bwMode="auto">
          <a:xfrm>
            <a:off x="2373289" y="3172821"/>
            <a:ext cx="7445422" cy="3107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81856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1342</Words>
  <Application>Microsoft Office PowerPoint</Application>
  <PresentationFormat>Widescreen</PresentationFormat>
  <Paragraphs>29</Paragraphs>
  <Slides>19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19</vt:i4>
      </vt:variant>
    </vt:vector>
  </HeadingPairs>
  <TitlesOfParts>
    <vt:vector size="24" baseType="lpstr">
      <vt:lpstr>Arial</vt:lpstr>
      <vt:lpstr>Calibri</vt:lpstr>
      <vt:lpstr>Calibri Light</vt:lpstr>
      <vt:lpstr>Verdana</vt:lpstr>
      <vt:lpstr>Tema do Office</vt:lpstr>
      <vt:lpstr>Java WebDeveloper – Formação FullStack Professor Sergio Mendes Aula 02 (11/01/23)</vt:lpstr>
      <vt:lpstr>O que é o GitHub?</vt:lpstr>
      <vt:lpstr>O GitHub é considerado é uma ferramenta essencial para engenheiros de software, com uma popularidade sem igual. Atualmente, ele acomoda mais de 25 milhões de usuários. Isso significa que há um número considerável de profissionais que estão procurando o GitHub para melhorar o fluxo de trabalho e a colaboração.  Em suma, o GitHub é um serviço baseado em nuvem que hospeda um sistema de controle de versão (VCS) chamado Git. Ele permite que os desenvolvedores colaborem e façam mudanças em projetos compartilhados enquanto mantêm um registro detalhado do seu progresso.</vt:lpstr>
      <vt:lpstr>O que é um sistema de controle de versão?  Sempre que desenvolvedores criam um novo projeto eles continuam criando atualizações no código base. Mesmo depois de o projeto ser lançado é comum a atualização de versões, correção de bugs, adição de novas ferramentas, etc. O sistema de controle de versão ajuda a acompanhar as mudanças feitas no código base. E mais, ele também registra quem efetuou a mudança e permite a restauração do código removido ou modificado.</vt:lpstr>
      <vt:lpstr>O Que é Git?  Agora que você sabe o que é GitHub, temos que entender que o Git é o coração do GitHub. Git é um sistema de controle de versão desenvolvido por Linus Torvalds (o criador do Linux). Isso significa que qualquer desenvolvedor numa equipe pode gerenciar o código-fonte e seu histórico de mudanças usando ferramentas de linha de comandos de Git – desde que tenha sido concedido o acesso para isso, é claro.  Diferentemente dos sistemas de controle de versão centralizados, o Git oferece ramificações de recursos (ou feature branches). Isso significa que cada engenheiro de software na equipe pode separar uma ramificação de recursos que oferece um repositório local isolado para promover mudanças nos códigos.</vt:lpstr>
      <vt:lpstr>Feature branches não afetam a ramificação principal, que é onde o código original do projeto está localizado. Uma vez que as mudanças tenham sido feitas e o código atualizado está pronto, a ramificação pode ser misturada (num processo de merge) com o master branch. É assim que as mudanças no projeto se tornam efetivas.</vt:lpstr>
      <vt:lpstr>Por Que o GitHub é Tão Popular?  O GitHub hospeda mais de 100 milhões de repositórios, com a maior parte deles sendo projetos de código aberto.   Essa estatística mostra que o GitHub está entre os clientes de Git GUI mais populares, e também porque é usado por vários profissionais e grandes empresas, como a Hostinger.  Isso acontece porque o GitHub é um projeto de gestão baseado em nuvem e uma plataforma de organização que incorpora os recursos de controle de versão do Git. Isso significa que todos os usuários do GitHub podem acompanhar e gerenciar as mudanças feitas para o código-fonte em tempo real, enquanto têm acesso a todos os outros recursos do Git disponíveis no mesmo lugar.</vt:lpstr>
      <vt:lpstr>Além disso, a interface de usuário do GitHub é mais amigável do que a do Git, fazendo com que seja mais acessível para pessoas que possuem pouco ou nenhum conhecimento técnico. Isso significa mais membros de equipe podem ser incluídos no progresso e na gestão do projeto, fazendo com que o processo seja mais tranquilo.  Como Começar a Usar o GitHub  Você pode experimentar o GitHub com a sua equipe de graça. Existe um plano básico disponível que inclui repositórios e colaboradores ilimitados, mas oferece apenas 500 MB de espaço de armazenamento.  Para aproveitar melhor os muitos recursos do GitHub, você pode escolher um dos planos pagos que eles oferecem. </vt:lpstr>
      <vt:lpstr>1. Crie um Repositório no GitHub  Repositório, ou repo, é um diretório onde os arquivos do seu projeto ficam armazenados. Ele pode ficar em um depósito do GitHub ou em seu computador. Você pode armazenar códigos, imagens, áudios, ou qualquer outra coisa relacionada ao projeto no diretório.  </vt:lpstr>
      <vt:lpstr>2. Crie Branches no GitHub  Ao criar branches, ou ramificações, você gera versões diferentes de um repositório. Quando você modifica o projeto nas branches de recursos, um desenvolvedor pode ver como isso vai afetar o projeto principal na hora que tudo for integrado.   </vt:lpstr>
      <vt:lpstr>3. Entenda Como Funcionam Commits no GitHub  Os Commits é como as mudanças salvas no GitHub são chamadas. Cada vez que você muda o arquivo do branch de recurso, você terá que executar um Commit para mantê-lo.    </vt:lpstr>
      <vt:lpstr>4. Crie Pull Requests no GitHub  Para propor as mudanças que você acabou de fazer para outros desenvolvedores trabalhando no mesmo projeto, você deve criar um pull request.   São eles que fazem ser tão fácil de trabalhar junto em projetos, já que eles são a principal ferramenta de colaboração no GitHub.  Pull Requests permitem que você veja as diferenças entre o projeto original e o seu branch de recurso. É assim que você pede para os seus pares revisá-las. Se os outros desenvolvedores aprovarem as modificações, eles podem executar um merge pull request (solicitação de mesclagem). Isso irá aplicar as mudanças para o projeto principal.     </vt:lpstr>
      <vt:lpstr>GitHub Não é Apenas Para Desenvolvedores  O GitHub é uma ótima plataforma que mudou o método de trabalho de desenvolvedores. Mas qualquer pessoa que deseja gerenciar seu projeto com eficiência e trabalhar com outros colaboradores também pode usar o GitHub.   Se sua equipe trabalha em um projeto que realiza atualizações constantes e você quer acompanhar como as mudanças são feitas, então o GitHub é uma ótima opção para você.   Existem outras alternativas como o GitLab e BitBucket, mas o GitHub deve ser levado em consideração.      </vt:lpstr>
      <vt:lpstr>O GitHub é seguro para grandes projetos?  Se você chegou até aqui, provavelmente está considerando usar o GitHub, certo? Então, só falta explicarmos porque a plataforma é segura para qualquer projeto que você possua, principalmente dada a grandiosidade e quantidade de usuários da ferramenta.   A segurança é um fator muito importante para o GitHub, que se preocupa com a privacidade dos dados e dá a opção para aqueles que preferirem, assinarem um pacote para manter os dados em servidores próprios.   Os criadores da plataforma estão constantemente melhorando as barreiras securitárias, além de seguirem as leis de proteção de informação da Europa, que muito se assemelham a LGPD aqui do Brasil. Portanto, é perfeitamente seguro usar o GitHub para grandes projetos.</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Sergio Mendes</dc:creator>
  <cp:lastModifiedBy>Sergio Mendes</cp:lastModifiedBy>
  <cp:revision>59</cp:revision>
  <dcterms:created xsi:type="dcterms:W3CDTF">2022-08-05T18:36:00Z</dcterms:created>
  <dcterms:modified xsi:type="dcterms:W3CDTF">2023-01-12T20:12:02Z</dcterms:modified>
</cp:coreProperties>
</file>