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334" r:id="rId4"/>
    <p:sldId id="335" r:id="rId5"/>
    <p:sldId id="336" r:id="rId6"/>
    <p:sldId id="337" r:id="rId7"/>
    <p:sldId id="338" r:id="rId8"/>
    <p:sldId id="339" r:id="rId9"/>
    <p:sldId id="340" r:id="rId10"/>
    <p:sldId id="350" r:id="rId11"/>
    <p:sldId id="341" r:id="rId12"/>
    <p:sldId id="342" r:id="rId13"/>
    <p:sldId id="343" r:id="rId14"/>
    <p:sldId id="351" r:id="rId15"/>
    <p:sldId id="344" r:id="rId16"/>
    <p:sldId id="345" r:id="rId17"/>
    <p:sldId id="346" r:id="rId18"/>
    <p:sldId id="347" r:id="rId19"/>
    <p:sldId id="348" r:id="rId20"/>
    <p:sldId id="352" r:id="rId21"/>
    <p:sldId id="353" r:id="rId22"/>
    <p:sldId id="356" r:id="rId23"/>
    <p:sldId id="354" r:id="rId24"/>
    <p:sldId id="355" r:id="rId25"/>
    <p:sldId id="349" r:id="rId26"/>
    <p:sldId id="306"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5A73"/>
    <a:srgbClr val="5265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3B809-5199-A670-037B-2962A7AFA55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295282-02A9-E3FB-E3BB-B01385D37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68202B4-4942-58BF-10FF-6845EEBF1655}"/>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5" name="Espaço Reservado para Rodapé 4">
            <a:extLst>
              <a:ext uri="{FF2B5EF4-FFF2-40B4-BE49-F238E27FC236}">
                <a16:creationId xmlns:a16="http://schemas.microsoft.com/office/drawing/2014/main" id="{D8BF7E7B-FBB2-D116-063A-3420F2AB298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25F115B-CCD4-84E7-E7D9-601739CB0140}"/>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0820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F5C4F-B5B2-8323-9810-01754EC9A97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D40E41E-B799-30CB-CF14-7E8CF7A28FA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C2610AA-C14B-517A-D79B-E34D5F0E88D8}"/>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5" name="Espaço Reservado para Rodapé 4">
            <a:extLst>
              <a:ext uri="{FF2B5EF4-FFF2-40B4-BE49-F238E27FC236}">
                <a16:creationId xmlns:a16="http://schemas.microsoft.com/office/drawing/2014/main" id="{D0A841E0-C9AB-CCB0-7117-B88D67B399F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86A7A7A-F561-43DC-1C0E-A322236127B2}"/>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4504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330D8B-5C21-2C04-CDAE-11E2CC8C0A7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5C7C895-F02C-5EC6-F197-DE04EDA91BB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84DB677-4BAB-401A-D6CF-4CAF94FDD1CB}"/>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5" name="Espaço Reservado para Rodapé 4">
            <a:extLst>
              <a:ext uri="{FF2B5EF4-FFF2-40B4-BE49-F238E27FC236}">
                <a16:creationId xmlns:a16="http://schemas.microsoft.com/office/drawing/2014/main" id="{0F94DDE1-6F4D-0812-D7EA-3A9F02D7B3A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8AF17DF-1EFB-46EA-983E-BAAEE67390D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2990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28315-E1F8-1628-1308-44AEAAE9875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F61D154-DD75-0414-1908-90F462BFE65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B3B5564-7720-D9FA-3CF6-92C9A2362741}"/>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5" name="Espaço Reservado para Rodapé 4">
            <a:extLst>
              <a:ext uri="{FF2B5EF4-FFF2-40B4-BE49-F238E27FC236}">
                <a16:creationId xmlns:a16="http://schemas.microsoft.com/office/drawing/2014/main" id="{9137F2D8-B2CA-5FBD-701D-0A13060DFD2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A4EE82D-9F35-6E1D-3537-E3EA5DCA925F}"/>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71640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8B589-5138-2738-B709-63C95B1D44E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625B5D5-3609-75F2-D5E9-F12204BA2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18558BC-6A99-6943-B2BD-4AF82F736D99}"/>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5" name="Espaço Reservado para Rodapé 4">
            <a:extLst>
              <a:ext uri="{FF2B5EF4-FFF2-40B4-BE49-F238E27FC236}">
                <a16:creationId xmlns:a16="http://schemas.microsoft.com/office/drawing/2014/main" id="{3D4BC900-F624-9C9C-DE8C-BA699620701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FF383A-9445-D498-CCC1-127A2244F2CB}"/>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05489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C8AB7-8A6B-B719-D1DD-1FF77E2D275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F85F060-CC3C-713B-EDEC-C84B3A95A6F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656189E-C75C-375B-D06B-418A97FDA82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86B40D8-729A-2604-47FB-A4C6021D6408}"/>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6" name="Espaço Reservado para Rodapé 5">
            <a:extLst>
              <a:ext uri="{FF2B5EF4-FFF2-40B4-BE49-F238E27FC236}">
                <a16:creationId xmlns:a16="http://schemas.microsoft.com/office/drawing/2014/main" id="{30F38903-A950-0DCD-A378-707E326A472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1AF3C89-5CF1-55C9-EF34-42A34EBC9678}"/>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69074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2C9B5-64D7-E4A0-85FC-BC5D853D636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57F3165-0C9C-B83C-BD9E-FCC84855D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DCE14BD-6758-9FCB-63A0-85AB2FACC6B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8092A05-6E26-C1B0-AAEC-1060C18BB1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05CD4A1-1F61-0FAA-BE2C-6611006197E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A55F77F-3953-1F66-2F8E-336F7259A1FE}"/>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8" name="Espaço Reservado para Rodapé 7">
            <a:extLst>
              <a:ext uri="{FF2B5EF4-FFF2-40B4-BE49-F238E27FC236}">
                <a16:creationId xmlns:a16="http://schemas.microsoft.com/office/drawing/2014/main" id="{BB79CF30-4A01-C575-45E7-A2D3AAF31F9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05DB595-C31B-0487-BAED-DB12131D68F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55322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7CC99-78D9-8BF0-8E98-F41EBC9B0C5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2699C69-83DD-421F-FC82-EA505DA6C24F}"/>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4" name="Espaço Reservado para Rodapé 3">
            <a:extLst>
              <a:ext uri="{FF2B5EF4-FFF2-40B4-BE49-F238E27FC236}">
                <a16:creationId xmlns:a16="http://schemas.microsoft.com/office/drawing/2014/main" id="{EBBD385A-3850-64CA-C4CF-E4D8A800475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58FF1D0-D301-F7D3-B592-482EE1B0162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6482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611E363-5B5B-476F-B9EF-DFEE17CD6A76}"/>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3" name="Espaço Reservado para Rodapé 2">
            <a:extLst>
              <a:ext uri="{FF2B5EF4-FFF2-40B4-BE49-F238E27FC236}">
                <a16:creationId xmlns:a16="http://schemas.microsoft.com/office/drawing/2014/main" id="{E540F2C3-46BD-7491-928F-D0C4D9D0AAC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FEF8397-2E91-CC2B-C49C-5834277BC57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491034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AE0E4F-F911-0421-8120-21CDB7B6F6D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621C5B1-E5A0-9301-70B1-2ACAC271D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5BD0244-64DF-10CF-DDF7-1F8220239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3D10ED1-D0E1-3CAE-02CC-A28C1EED1C30}"/>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6" name="Espaço Reservado para Rodapé 5">
            <a:extLst>
              <a:ext uri="{FF2B5EF4-FFF2-40B4-BE49-F238E27FC236}">
                <a16:creationId xmlns:a16="http://schemas.microsoft.com/office/drawing/2014/main" id="{C65D43A4-8CC8-E735-82EF-9C5DC001C4C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ED84C0F-6954-A55B-8F0A-3451CF8A5C7A}"/>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58876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607A9-D371-16C8-45D2-2DADAE14975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A36FC72-1E26-2433-9830-DDA2794F3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AD69CCC-57C1-4C5A-625D-732636A0D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D31BD22-DD9F-1A01-EA4D-E0DD9D835434}"/>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6" name="Espaço Reservado para Rodapé 5">
            <a:extLst>
              <a:ext uri="{FF2B5EF4-FFF2-40B4-BE49-F238E27FC236}">
                <a16:creationId xmlns:a16="http://schemas.microsoft.com/office/drawing/2014/main" id="{E1A58FAD-4EAC-E926-313A-D5F8BA5DAE8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FEEA151-681A-7BC0-B81B-19C586E7F56C}"/>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25829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AB925D6-5A97-EFF8-CE55-ECB6C7ABD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3E2ACD8-246C-0B8A-0F3D-C1200B3D3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2168F14-5C82-AC5E-BCBD-E4705D173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47FA4-9AB0-4FE5-8F64-A83C821E56AD}" type="datetimeFigureOut">
              <a:rPr lang="pt-BR" smtClean="0"/>
              <a:t>11/01/2023</a:t>
            </a:fld>
            <a:endParaRPr lang="pt-BR"/>
          </a:p>
        </p:txBody>
      </p:sp>
      <p:sp>
        <p:nvSpPr>
          <p:cNvPr id="5" name="Espaço Reservado para Rodapé 4">
            <a:extLst>
              <a:ext uri="{FF2B5EF4-FFF2-40B4-BE49-F238E27FC236}">
                <a16:creationId xmlns:a16="http://schemas.microsoft.com/office/drawing/2014/main" id="{DB94D154-FFFD-8789-576C-341A02CA51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59CE041-DD6F-7076-2B6A-7483830E4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2B93-F669-421E-A74E-64177044CB5D}" type="slidenum">
              <a:rPr lang="pt-BR" smtClean="0"/>
              <a:t>‹nº›</a:t>
            </a:fld>
            <a:endParaRPr lang="pt-BR"/>
          </a:p>
        </p:txBody>
      </p:sp>
    </p:spTree>
    <p:extLst>
      <p:ext uri="{BB962C8B-B14F-4D97-AF65-F5344CB8AC3E}">
        <p14:creationId xmlns:p14="http://schemas.microsoft.com/office/powerpoint/2010/main" val="4105925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4DD1181-5CF8-4507-1934-D490B09D2E10}"/>
              </a:ext>
            </a:extLst>
          </p:cNvPr>
          <p:cNvSpPr/>
          <p:nvPr/>
        </p:nvSpPr>
        <p:spPr>
          <a:xfrm>
            <a:off x="0" y="0"/>
            <a:ext cx="12192000" cy="6858000"/>
          </a:xfrm>
          <a:prstGeom prst="rect">
            <a:avLst/>
          </a:prstGeom>
          <a:gradFill flip="none" rotWithShape="1">
            <a:gsLst>
              <a:gs pos="0">
                <a:srgbClr val="526580"/>
              </a:gs>
              <a:gs pos="23000">
                <a:srgbClr val="495A73"/>
              </a:gs>
              <a:gs pos="69000">
                <a:schemeClr val="tx2">
                  <a:lumMod val="75000"/>
                </a:schemeClr>
              </a:gs>
              <a:gs pos="97000">
                <a:schemeClr val="tx2">
                  <a:lumMod val="7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391236" y="4629286"/>
            <a:ext cx="11409528" cy="1924203"/>
          </a:xfrm>
        </p:spPr>
        <p:txBody>
          <a:bodyPr>
            <a:noAutofit/>
          </a:bodyPr>
          <a:lstStyle/>
          <a:p>
            <a:pPr algn="l"/>
            <a:r>
              <a:rPr lang="pt-BR" sz="4000" b="1" dirty="0">
                <a:solidFill>
                  <a:schemeClr val="bg1"/>
                </a:solidFill>
                <a:latin typeface="+mn-lt"/>
              </a:rPr>
              <a:t>Java WebDeveloper – Formação FullStack</a:t>
            </a:r>
            <a:br>
              <a:rPr lang="pt-BR" sz="4800" b="1" dirty="0">
                <a:solidFill>
                  <a:schemeClr val="bg1"/>
                </a:solidFill>
              </a:rPr>
            </a:br>
            <a:r>
              <a:rPr lang="pt-BR" sz="3600" b="1" dirty="0">
                <a:solidFill>
                  <a:schemeClr val="bg1"/>
                </a:solidFill>
              </a:rPr>
              <a:t>Professor Sergio Mendes</a:t>
            </a:r>
            <a:br>
              <a:rPr lang="pt-BR" sz="3600" b="1" dirty="0">
                <a:solidFill>
                  <a:schemeClr val="bg1"/>
                </a:solidFill>
              </a:rPr>
            </a:br>
            <a:r>
              <a:rPr lang="pt-BR" sz="2400" b="1" dirty="0">
                <a:solidFill>
                  <a:schemeClr val="bg1"/>
                </a:solidFill>
              </a:rPr>
              <a:t>Aula 02 (11/01/23)</a:t>
            </a:r>
            <a:endParaRPr lang="pt-BR" sz="4800" b="1" dirty="0">
              <a:solidFill>
                <a:schemeClr val="bg1"/>
              </a:solidFill>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l="26721"/>
          <a:stretch/>
        </p:blipFill>
        <p:spPr bwMode="auto">
          <a:xfrm>
            <a:off x="4137544" y="304511"/>
            <a:ext cx="3698543" cy="125007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descr="Homem de camisa azul sorrindo&#10;&#10;Descrição gerada automaticamente">
            <a:extLst>
              <a:ext uri="{FF2B5EF4-FFF2-40B4-BE49-F238E27FC236}">
                <a16:creationId xmlns:a16="http://schemas.microsoft.com/office/drawing/2014/main" id="{B59ABCB6-401C-608D-ED4C-EE819D6DB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9346" y="4882609"/>
            <a:ext cx="1750425" cy="1760427"/>
          </a:xfrm>
          <a:prstGeom prst="ellipse">
            <a:avLst/>
          </a:prstGeom>
          <a:ln w="63500" cap="rnd">
            <a:noFill/>
          </a:ln>
          <a:effectLst/>
        </p:spPr>
      </p:pic>
      <p:sp>
        <p:nvSpPr>
          <p:cNvPr id="3" name="Título 1">
            <a:extLst>
              <a:ext uri="{FF2B5EF4-FFF2-40B4-BE49-F238E27FC236}">
                <a16:creationId xmlns:a16="http://schemas.microsoft.com/office/drawing/2014/main" id="{32033C88-E5B5-9899-9E98-6ED7FB7427F5}"/>
              </a:ext>
            </a:extLst>
          </p:cNvPr>
          <p:cNvSpPr txBox="1">
            <a:spLocks/>
          </p:cNvSpPr>
          <p:nvPr/>
        </p:nvSpPr>
        <p:spPr>
          <a:xfrm>
            <a:off x="-109185" y="2627724"/>
            <a:ext cx="12192000" cy="10946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6600" b="1" dirty="0">
                <a:solidFill>
                  <a:schemeClr val="bg1"/>
                </a:solidFill>
                <a:latin typeface="+mn-lt"/>
              </a:rPr>
              <a:t>Princípios SOLID</a:t>
            </a:r>
            <a:endParaRPr lang="pt-BR" sz="7200" b="1" dirty="0">
              <a:solidFill>
                <a:schemeClr val="bg1"/>
              </a:solidFill>
            </a:endParaRPr>
          </a:p>
        </p:txBody>
      </p:sp>
      <p:cxnSp>
        <p:nvCxnSpPr>
          <p:cNvPr id="5" name="Conector reto 4">
            <a:extLst>
              <a:ext uri="{FF2B5EF4-FFF2-40B4-BE49-F238E27FC236}">
                <a16:creationId xmlns:a16="http://schemas.microsoft.com/office/drawing/2014/main" id="{CBD20AE5-3DBA-E22A-3348-32B3ED84C8C1}"/>
              </a:ext>
            </a:extLst>
          </p:cNvPr>
          <p:cNvCxnSpPr/>
          <p:nvPr/>
        </p:nvCxnSpPr>
        <p:spPr>
          <a:xfrm>
            <a:off x="0" y="463538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to 7">
            <a:extLst>
              <a:ext uri="{FF2B5EF4-FFF2-40B4-BE49-F238E27FC236}">
                <a16:creationId xmlns:a16="http://schemas.microsoft.com/office/drawing/2014/main" id="{7622DFFC-2F5A-7453-F216-DCFFE87D6301}"/>
              </a:ext>
            </a:extLst>
          </p:cNvPr>
          <p:cNvCxnSpPr/>
          <p:nvPr/>
        </p:nvCxnSpPr>
        <p:spPr>
          <a:xfrm>
            <a:off x="0" y="1714759"/>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539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5" name="Picture 2" descr="Why we need Solid Principles and it's types - Knoldus Blogs">
            <a:extLst>
              <a:ext uri="{FF2B5EF4-FFF2-40B4-BE49-F238E27FC236}">
                <a16:creationId xmlns:a16="http://schemas.microsoft.com/office/drawing/2014/main" id="{63102ECA-1580-60A0-9965-4943E45ED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072" y="3613538"/>
            <a:ext cx="9626220" cy="2756257"/>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99A6914A-A17D-934E-4BFB-66F8C00123D4}"/>
              </a:ext>
            </a:extLst>
          </p:cNvPr>
          <p:cNvSpPr txBox="1">
            <a:spLocks/>
          </p:cNvSpPr>
          <p:nvPr/>
        </p:nvSpPr>
        <p:spPr>
          <a:xfrm>
            <a:off x="5405981" y="1758114"/>
            <a:ext cx="8027963" cy="696967"/>
          </a:xfrm>
          <a:prstGeom prst="rect">
            <a:avLst/>
          </a:prstGeom>
        </p:spPr>
        <p:txBody>
          <a:bodyPr vert="horz" lIns="91440" tIns="45720" rIns="91440" bIns="45720" rtlCol="0" anchor="ctr">
            <a:noAutofit/>
          </a:bodyPr>
          <a:lstStyle>
            <a:defPPr>
              <a:defRPr lang="pt-B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4000" dirty="0">
                <a:solidFill>
                  <a:schemeClr val="tx1"/>
                </a:solidFill>
                <a:latin typeface="Calibri" panose="020F0502020204030204" pitchFamily="34" charset="0"/>
                <a:cs typeface="Calibri" panose="020F0502020204030204" pitchFamily="34" charset="0"/>
              </a:rPr>
              <a:t>PRINCÍPIO DE </a:t>
            </a:r>
            <a:br>
              <a:rPr lang="pt-BR" sz="4000" dirty="0">
                <a:solidFill>
                  <a:schemeClr val="tx1"/>
                </a:solidFill>
                <a:latin typeface="Calibri" panose="020F0502020204030204" pitchFamily="34" charset="0"/>
                <a:cs typeface="Calibri" panose="020F0502020204030204" pitchFamily="34" charset="0"/>
              </a:rPr>
            </a:br>
            <a:r>
              <a:rPr lang="pt-BR" sz="4000" dirty="0">
                <a:solidFill>
                  <a:schemeClr val="tx1"/>
                </a:solidFill>
                <a:latin typeface="Calibri" panose="020F0502020204030204" pitchFamily="34" charset="0"/>
                <a:cs typeface="Calibri" panose="020F0502020204030204" pitchFamily="34" charset="0"/>
              </a:rPr>
              <a:t>ABERTO E</a:t>
            </a:r>
          </a:p>
          <a:p>
            <a:r>
              <a:rPr lang="pt-BR" sz="4000" dirty="0">
                <a:solidFill>
                  <a:schemeClr val="tx1"/>
                </a:solidFill>
                <a:latin typeface="Calibri" panose="020F0502020204030204" pitchFamily="34" charset="0"/>
                <a:cs typeface="Calibri" panose="020F0502020204030204" pitchFamily="34" charset="0"/>
              </a:rPr>
              <a:t>FECHADO</a:t>
            </a:r>
            <a:endParaRPr lang="pt-BR" sz="1800" dirty="0">
              <a:solidFill>
                <a:schemeClr val="tx1"/>
              </a:solidFill>
              <a:latin typeface="Calibri" panose="020F0502020204030204" pitchFamily="34" charset="0"/>
              <a:cs typeface="Calibri" panose="020F0502020204030204" pitchFamily="34" charset="0"/>
            </a:endParaRPr>
          </a:p>
        </p:txBody>
      </p:sp>
      <p:pic>
        <p:nvPicPr>
          <p:cNvPr id="7" name="Picture 2" descr="http://eduardopires.net.br/wp-content/uploads/2015/01/Solid-1024x283.jpg">
            <a:extLst>
              <a:ext uri="{FF2B5EF4-FFF2-40B4-BE49-F238E27FC236}">
                <a16:creationId xmlns:a16="http://schemas.microsoft.com/office/drawing/2014/main" id="{11F9839C-519E-12F9-9516-7DC94C440F38}"/>
              </a:ext>
            </a:extLst>
          </p:cNvPr>
          <p:cNvPicPr>
            <a:picLocks noChangeAspect="1" noChangeArrowheads="1"/>
          </p:cNvPicPr>
          <p:nvPr/>
        </p:nvPicPr>
        <p:blipFill>
          <a:blip r:embed="rId4"/>
          <a:srcRect l="19864" r="60123"/>
          <a:stretch>
            <a:fillRect/>
          </a:stretch>
        </p:blipFill>
        <p:spPr bwMode="auto">
          <a:xfrm>
            <a:off x="3833088" y="1283847"/>
            <a:ext cx="1500198" cy="2071702"/>
          </a:xfrm>
          <a:prstGeom prst="rect">
            <a:avLst/>
          </a:prstGeom>
          <a:noFill/>
        </p:spPr>
      </p:pic>
    </p:spTree>
    <p:extLst>
      <p:ext uri="{BB962C8B-B14F-4D97-AF65-F5344CB8AC3E}">
        <p14:creationId xmlns:p14="http://schemas.microsoft.com/office/powerpoint/2010/main" val="3713727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
        <p:nvSpPr>
          <p:cNvPr id="2" name="Retângulo 1">
            <a:extLst>
              <a:ext uri="{FF2B5EF4-FFF2-40B4-BE49-F238E27FC236}">
                <a16:creationId xmlns:a16="http://schemas.microsoft.com/office/drawing/2014/main" id="{3D5AF2AC-8CE8-EEC2-9F3D-56B4F8CCBE15}"/>
              </a:ext>
            </a:extLst>
          </p:cNvPr>
          <p:cNvSpPr/>
          <p:nvPr/>
        </p:nvSpPr>
        <p:spPr>
          <a:xfrm>
            <a:off x="1809720" y="980189"/>
            <a:ext cx="8572560" cy="1754326"/>
          </a:xfrm>
          <a:prstGeom prst="rect">
            <a:avLst/>
          </a:prstGeom>
        </p:spPr>
        <p:txBody>
          <a:bodyPr wrap="square">
            <a:spAutoFit/>
          </a:bodyPr>
          <a:lstStyle/>
          <a:p>
            <a:pPr algn="ctr"/>
            <a:r>
              <a:rPr lang="pt-BR" sz="3600" i="1" dirty="0"/>
              <a:t>“Entidades de software (classes, módulos, funções, etc.) devem ser </a:t>
            </a:r>
            <a:r>
              <a:rPr lang="pt-BR" sz="3600" b="1" i="1" dirty="0"/>
              <a:t>abertas</a:t>
            </a:r>
            <a:r>
              <a:rPr lang="pt-BR" sz="3600" i="1" dirty="0"/>
              <a:t> para extensão mas </a:t>
            </a:r>
            <a:r>
              <a:rPr lang="pt-BR" sz="3600" b="1" i="1" dirty="0"/>
              <a:t>fechadas</a:t>
            </a:r>
            <a:r>
              <a:rPr lang="pt-BR" sz="3600" i="1" dirty="0"/>
              <a:t> para modificação.”</a:t>
            </a:r>
            <a:endParaRPr lang="pt-BR" sz="3600" dirty="0"/>
          </a:p>
        </p:txBody>
      </p:sp>
      <p:sp>
        <p:nvSpPr>
          <p:cNvPr id="3" name="Retângulo 2">
            <a:extLst>
              <a:ext uri="{FF2B5EF4-FFF2-40B4-BE49-F238E27FC236}">
                <a16:creationId xmlns:a16="http://schemas.microsoft.com/office/drawing/2014/main" id="{41D6723F-2AEA-1001-4D86-3D48870BD1DD}"/>
              </a:ext>
            </a:extLst>
          </p:cNvPr>
          <p:cNvSpPr/>
          <p:nvPr/>
        </p:nvSpPr>
        <p:spPr>
          <a:xfrm>
            <a:off x="2238348" y="2854734"/>
            <a:ext cx="7715304" cy="707886"/>
          </a:xfrm>
          <a:prstGeom prst="rect">
            <a:avLst/>
          </a:prstGeom>
        </p:spPr>
        <p:txBody>
          <a:bodyPr wrap="square">
            <a:spAutoFit/>
          </a:bodyPr>
          <a:lstStyle/>
          <a:p>
            <a:pPr algn="ctr"/>
            <a:r>
              <a:rPr lang="pt-BR" sz="2000" b="1" dirty="0"/>
              <a:t>Quando eu precisar estender o comportamento de um código, eu crio código novo ao invés de alterar o código existente</a:t>
            </a:r>
            <a:r>
              <a:rPr lang="pt-BR" sz="2000" dirty="0"/>
              <a:t>.</a:t>
            </a:r>
          </a:p>
        </p:txBody>
      </p:sp>
      <p:pic>
        <p:nvPicPr>
          <p:cNvPr id="5" name="Picture 2" descr="https://robsoncastilho.files.wordpress.com/2013/02/pr0145-aberto-fechado.jpg?w=270&amp;h=163">
            <a:extLst>
              <a:ext uri="{FF2B5EF4-FFF2-40B4-BE49-F238E27FC236}">
                <a16:creationId xmlns:a16="http://schemas.microsoft.com/office/drawing/2014/main" id="{B4398CD9-2612-C4B2-126C-F88B999CAFCC}"/>
              </a:ext>
            </a:extLst>
          </p:cNvPr>
          <p:cNvPicPr>
            <a:picLocks noChangeAspect="1" noChangeArrowheads="1"/>
          </p:cNvPicPr>
          <p:nvPr/>
        </p:nvPicPr>
        <p:blipFill>
          <a:blip r:embed="rId3"/>
          <a:srcRect/>
          <a:stretch>
            <a:fillRect/>
          </a:stretch>
        </p:blipFill>
        <p:spPr bwMode="auto">
          <a:xfrm>
            <a:off x="3673507" y="3543721"/>
            <a:ext cx="4572032" cy="2760154"/>
          </a:xfrm>
          <a:prstGeom prst="rect">
            <a:avLst/>
          </a:prstGeom>
          <a:noFill/>
        </p:spPr>
      </p:pic>
    </p:spTree>
    <p:extLst>
      <p:ext uri="{BB962C8B-B14F-4D97-AF65-F5344CB8AC3E}">
        <p14:creationId xmlns:p14="http://schemas.microsoft.com/office/powerpoint/2010/main" val="37813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
        <p:nvSpPr>
          <p:cNvPr id="2" name="Retângulo 1">
            <a:extLst>
              <a:ext uri="{FF2B5EF4-FFF2-40B4-BE49-F238E27FC236}">
                <a16:creationId xmlns:a16="http://schemas.microsoft.com/office/drawing/2014/main" id="{14B5958C-2C17-F4A5-E0F8-DF3693E2120D}"/>
              </a:ext>
            </a:extLst>
          </p:cNvPr>
          <p:cNvSpPr/>
          <p:nvPr/>
        </p:nvSpPr>
        <p:spPr>
          <a:xfrm>
            <a:off x="345046" y="1132344"/>
            <a:ext cx="11501907" cy="5170646"/>
          </a:xfrm>
          <a:prstGeom prst="rect">
            <a:avLst/>
          </a:prstGeom>
        </p:spPr>
        <p:txBody>
          <a:bodyPr wrap="square">
            <a:spAutoFit/>
          </a:bodyPr>
          <a:lstStyle/>
          <a:p>
            <a:pPr fontAlgn="base"/>
            <a:r>
              <a:rPr lang="pt-BR" sz="2200" b="1" dirty="0"/>
              <a:t>Extensibilidade</a:t>
            </a:r>
            <a:endParaRPr lang="pt-BR" sz="2200" dirty="0"/>
          </a:p>
          <a:p>
            <a:pPr fontAlgn="base"/>
            <a:endParaRPr lang="pt-BR" sz="2200" dirty="0"/>
          </a:p>
          <a:p>
            <a:pPr fontAlgn="base"/>
            <a:r>
              <a:rPr lang="pt-BR" sz="2200" dirty="0"/>
              <a:t>É uma das chaves da orientação a objetos, quando um novo comportamento ou funcionalidade precisar ser adicionado é esperado que as existentes sejam estendidas e </a:t>
            </a:r>
            <a:r>
              <a:rPr lang="pt-BR" sz="2200" dirty="0" err="1"/>
              <a:t>e</a:t>
            </a:r>
            <a:r>
              <a:rPr lang="pt-BR" sz="2200" dirty="0"/>
              <a:t> não alteradas, assim o código original permanece intacto e confiável enquanto as novas são implementadas através de extensibilidade. </a:t>
            </a:r>
          </a:p>
          <a:p>
            <a:pPr fontAlgn="base"/>
            <a:endParaRPr lang="pt-BR" sz="2200" dirty="0"/>
          </a:p>
          <a:p>
            <a:pPr fontAlgn="base"/>
            <a:r>
              <a:rPr lang="pt-BR" sz="2200" dirty="0"/>
              <a:t>Criar código extensível é uma responsabilidade do desenvolvedor maduro, utilizar design duradouro para um software de boa qualidade e manutenibilidade.</a:t>
            </a:r>
          </a:p>
          <a:p>
            <a:pPr fontAlgn="base"/>
            <a:endParaRPr lang="pt-BR" sz="2200" dirty="0"/>
          </a:p>
          <a:p>
            <a:pPr fontAlgn="base"/>
            <a:r>
              <a:rPr lang="pt-BR" sz="2200" b="1" dirty="0"/>
              <a:t>Abstração</a:t>
            </a:r>
            <a:endParaRPr lang="pt-BR" sz="2200" dirty="0"/>
          </a:p>
          <a:p>
            <a:pPr fontAlgn="base"/>
            <a:endParaRPr lang="pt-BR" sz="2200" dirty="0"/>
          </a:p>
          <a:p>
            <a:pPr fontAlgn="base"/>
            <a:r>
              <a:rPr lang="pt-BR" sz="2200" dirty="0"/>
              <a:t>Quando aprendemos sobre orientação a objetos com certeza ouvimos sobre abstração, é ela que permite que este princípio funcione. Se um software possui abstrações bem definidas logo ele estará aberto para extensão.</a:t>
            </a:r>
          </a:p>
        </p:txBody>
      </p:sp>
    </p:spTree>
    <p:extLst>
      <p:ext uri="{BB962C8B-B14F-4D97-AF65-F5344CB8AC3E}">
        <p14:creationId xmlns:p14="http://schemas.microsoft.com/office/powerpoint/2010/main" val="3900988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
        <p:nvSpPr>
          <p:cNvPr id="2" name="Retângulo 1">
            <a:extLst>
              <a:ext uri="{FF2B5EF4-FFF2-40B4-BE49-F238E27FC236}">
                <a16:creationId xmlns:a16="http://schemas.microsoft.com/office/drawing/2014/main" id="{26A81438-1A3E-9C7F-3FBC-C9113560B0F9}"/>
              </a:ext>
            </a:extLst>
          </p:cNvPr>
          <p:cNvSpPr/>
          <p:nvPr/>
        </p:nvSpPr>
        <p:spPr>
          <a:xfrm>
            <a:off x="436088" y="1169437"/>
            <a:ext cx="11652778" cy="1938992"/>
          </a:xfrm>
          <a:prstGeom prst="rect">
            <a:avLst/>
          </a:prstGeom>
        </p:spPr>
        <p:txBody>
          <a:bodyPr wrap="square">
            <a:spAutoFit/>
          </a:bodyPr>
          <a:lstStyle/>
          <a:p>
            <a:pPr fontAlgn="base"/>
            <a:r>
              <a:rPr lang="pt-BR" sz="2000" dirty="0"/>
              <a:t>Mas por que na prática eu fecho para modificações uma classe? </a:t>
            </a:r>
          </a:p>
          <a:p>
            <a:pPr fontAlgn="base"/>
            <a:r>
              <a:rPr lang="pt-BR" sz="2000" dirty="0"/>
              <a:t>A razão é simples: porque assim eu posso desenvolver meu software como se fosse em camadas. </a:t>
            </a:r>
            <a:br>
              <a:rPr lang="pt-BR" sz="2000" dirty="0"/>
            </a:br>
            <a:r>
              <a:rPr lang="pt-BR" sz="2000" dirty="0"/>
              <a:t>Estando uma camada muito bem escrita e bem definida, eu tenho certeza de que todas as classes derivadas também funcionarão bem. </a:t>
            </a:r>
          </a:p>
          <a:p>
            <a:pPr fontAlgn="base"/>
            <a:r>
              <a:rPr lang="pt-BR" sz="2000" dirty="0"/>
              <a:t>As classes derivadas na prática poderiam apenas usar os métodos fechados e acrescentar novos comportamentos ao sistema conforme novas necessidades fossem surgindo.</a:t>
            </a:r>
          </a:p>
        </p:txBody>
      </p:sp>
      <p:pic>
        <p:nvPicPr>
          <p:cNvPr id="3" name="Picture 2" descr="http://lh5.ggpht.com/_tBdbk_GzSJ4/TNlQ5_64qtI/AAAAAAAAA9g/CSBAwGmXUyI/Fig4_OCP_After_thumb%5B1%5D.png?imgmax=800">
            <a:extLst>
              <a:ext uri="{FF2B5EF4-FFF2-40B4-BE49-F238E27FC236}">
                <a16:creationId xmlns:a16="http://schemas.microsoft.com/office/drawing/2014/main" id="{4926D81F-8578-325F-C3D6-C83E2F8F896A}"/>
              </a:ext>
            </a:extLst>
          </p:cNvPr>
          <p:cNvPicPr>
            <a:picLocks noChangeAspect="1" noChangeArrowheads="1"/>
          </p:cNvPicPr>
          <p:nvPr/>
        </p:nvPicPr>
        <p:blipFill>
          <a:blip r:embed="rId3"/>
          <a:srcRect r="1608" b="3614"/>
          <a:stretch>
            <a:fillRect/>
          </a:stretch>
        </p:blipFill>
        <p:spPr bwMode="auto">
          <a:xfrm>
            <a:off x="3524232" y="3108429"/>
            <a:ext cx="5143536" cy="3105531"/>
          </a:xfrm>
          <a:prstGeom prst="rect">
            <a:avLst/>
          </a:prstGeom>
          <a:noFill/>
        </p:spPr>
      </p:pic>
    </p:spTree>
    <p:extLst>
      <p:ext uri="{BB962C8B-B14F-4D97-AF65-F5344CB8AC3E}">
        <p14:creationId xmlns:p14="http://schemas.microsoft.com/office/powerpoint/2010/main" val="2079061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5" name="Picture 2" descr="Why we need Solid Principles and it's types - Knoldus Blogs">
            <a:extLst>
              <a:ext uri="{FF2B5EF4-FFF2-40B4-BE49-F238E27FC236}">
                <a16:creationId xmlns:a16="http://schemas.microsoft.com/office/drawing/2014/main" id="{63102ECA-1580-60A0-9965-4943E45ED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072" y="3613538"/>
            <a:ext cx="9626220" cy="2756257"/>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2">
            <a:extLst>
              <a:ext uri="{FF2B5EF4-FFF2-40B4-BE49-F238E27FC236}">
                <a16:creationId xmlns:a16="http://schemas.microsoft.com/office/drawing/2014/main" id="{55D3046B-F79D-A75F-0204-2D65B98DF5DC}"/>
              </a:ext>
            </a:extLst>
          </p:cNvPr>
          <p:cNvSpPr txBox="1">
            <a:spLocks/>
          </p:cNvSpPr>
          <p:nvPr/>
        </p:nvSpPr>
        <p:spPr>
          <a:xfrm>
            <a:off x="5433277" y="1844567"/>
            <a:ext cx="8027963" cy="696967"/>
          </a:xfrm>
          <a:prstGeom prst="rect">
            <a:avLst/>
          </a:prstGeom>
        </p:spPr>
        <p:txBody>
          <a:bodyPr vert="horz" lIns="91440" tIns="45720" rIns="91440" bIns="45720" rtlCol="0" anchor="ctr">
            <a:noAutofit/>
          </a:bodyPr>
          <a:lstStyle>
            <a:defPPr>
              <a:defRPr lang="pt-B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4000" dirty="0">
                <a:solidFill>
                  <a:schemeClr val="tx1"/>
                </a:solidFill>
                <a:latin typeface="Calibri" panose="020F0502020204030204" pitchFamily="34" charset="0"/>
                <a:cs typeface="Calibri" panose="020F0502020204030204" pitchFamily="34" charset="0"/>
              </a:rPr>
              <a:t>PRINCÍPIO DE</a:t>
            </a:r>
          </a:p>
          <a:p>
            <a:r>
              <a:rPr lang="pt-BR" sz="4000" dirty="0">
                <a:solidFill>
                  <a:schemeClr val="tx1"/>
                </a:solidFill>
                <a:latin typeface="Calibri" panose="020F0502020204030204" pitchFamily="34" charset="0"/>
                <a:cs typeface="Calibri" panose="020F0502020204030204" pitchFamily="34" charset="0"/>
              </a:rPr>
              <a:t>SUBSTITUIÇÃO</a:t>
            </a:r>
            <a:br>
              <a:rPr lang="pt-BR" sz="4000" dirty="0">
                <a:solidFill>
                  <a:schemeClr val="tx1"/>
                </a:solidFill>
                <a:latin typeface="Calibri" panose="020F0502020204030204" pitchFamily="34" charset="0"/>
                <a:cs typeface="Calibri" panose="020F0502020204030204" pitchFamily="34" charset="0"/>
              </a:rPr>
            </a:br>
            <a:r>
              <a:rPr lang="pt-BR" sz="4000" dirty="0">
                <a:solidFill>
                  <a:schemeClr val="tx1"/>
                </a:solidFill>
                <a:latin typeface="Calibri" panose="020F0502020204030204" pitchFamily="34" charset="0"/>
                <a:cs typeface="Calibri" panose="020F0502020204030204" pitchFamily="34" charset="0"/>
              </a:rPr>
              <a:t>DE LISKOV</a:t>
            </a:r>
            <a:endParaRPr lang="pt-BR" sz="1800" dirty="0">
              <a:solidFill>
                <a:schemeClr val="tx1"/>
              </a:solidFill>
              <a:latin typeface="Calibri" panose="020F0502020204030204" pitchFamily="34" charset="0"/>
              <a:cs typeface="Calibri" panose="020F0502020204030204" pitchFamily="34" charset="0"/>
            </a:endParaRPr>
          </a:p>
        </p:txBody>
      </p:sp>
      <p:pic>
        <p:nvPicPr>
          <p:cNvPr id="3" name="Picture 2" descr="http://eduardopires.net.br/wp-content/uploads/2015/01/Solid-1024x283.jpg">
            <a:extLst>
              <a:ext uri="{FF2B5EF4-FFF2-40B4-BE49-F238E27FC236}">
                <a16:creationId xmlns:a16="http://schemas.microsoft.com/office/drawing/2014/main" id="{08F851B4-8AF9-F3BC-44E8-601D5F368ED5}"/>
              </a:ext>
            </a:extLst>
          </p:cNvPr>
          <p:cNvPicPr>
            <a:picLocks noChangeAspect="1" noChangeArrowheads="1"/>
          </p:cNvPicPr>
          <p:nvPr/>
        </p:nvPicPr>
        <p:blipFill>
          <a:blip r:embed="rId4"/>
          <a:srcRect l="39877" r="40110"/>
          <a:stretch>
            <a:fillRect/>
          </a:stretch>
        </p:blipFill>
        <p:spPr bwMode="auto">
          <a:xfrm>
            <a:off x="3778077" y="1283847"/>
            <a:ext cx="1500198" cy="2071702"/>
          </a:xfrm>
          <a:prstGeom prst="rect">
            <a:avLst/>
          </a:prstGeom>
          <a:noFill/>
        </p:spPr>
      </p:pic>
    </p:spTree>
    <p:extLst>
      <p:ext uri="{BB962C8B-B14F-4D97-AF65-F5344CB8AC3E}">
        <p14:creationId xmlns:p14="http://schemas.microsoft.com/office/powerpoint/2010/main" val="1361220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
        <p:nvSpPr>
          <p:cNvPr id="2" name="Retângulo 1">
            <a:extLst>
              <a:ext uri="{FF2B5EF4-FFF2-40B4-BE49-F238E27FC236}">
                <a16:creationId xmlns:a16="http://schemas.microsoft.com/office/drawing/2014/main" id="{B135920C-5213-30A0-6380-B6835D56D268}"/>
              </a:ext>
            </a:extLst>
          </p:cNvPr>
          <p:cNvSpPr/>
          <p:nvPr/>
        </p:nvSpPr>
        <p:spPr>
          <a:xfrm>
            <a:off x="1932550" y="1168638"/>
            <a:ext cx="8572560" cy="1200329"/>
          </a:xfrm>
          <a:prstGeom prst="rect">
            <a:avLst/>
          </a:prstGeom>
        </p:spPr>
        <p:txBody>
          <a:bodyPr wrap="square">
            <a:spAutoFit/>
          </a:bodyPr>
          <a:lstStyle/>
          <a:p>
            <a:pPr algn="ctr" fontAlgn="base"/>
            <a:r>
              <a:rPr lang="pt-BR" sz="3600" i="1" dirty="0"/>
              <a:t>“Classes derivadas devem poder ser substituídas por suas classes base”</a:t>
            </a:r>
            <a:endParaRPr lang="pt-BR" sz="3600" dirty="0"/>
          </a:p>
        </p:txBody>
      </p:sp>
      <p:sp>
        <p:nvSpPr>
          <p:cNvPr id="3" name="Retângulo 2">
            <a:extLst>
              <a:ext uri="{FF2B5EF4-FFF2-40B4-BE49-F238E27FC236}">
                <a16:creationId xmlns:a16="http://schemas.microsoft.com/office/drawing/2014/main" id="{9BD52BD4-27E7-E4AC-3345-7418348C8776}"/>
              </a:ext>
            </a:extLst>
          </p:cNvPr>
          <p:cNvSpPr/>
          <p:nvPr/>
        </p:nvSpPr>
        <p:spPr>
          <a:xfrm>
            <a:off x="2075426" y="2597398"/>
            <a:ext cx="8286808" cy="1697068"/>
          </a:xfrm>
          <a:prstGeom prst="rect">
            <a:avLst/>
          </a:prstGeom>
        </p:spPr>
        <p:txBody>
          <a:bodyPr wrap="square">
            <a:spAutoFit/>
          </a:bodyPr>
          <a:lstStyle/>
          <a:p>
            <a:pPr algn="ctr">
              <a:lnSpc>
                <a:spcPct val="150000"/>
              </a:lnSpc>
            </a:pPr>
            <a:r>
              <a:rPr lang="pt-BR" sz="2400" b="1" i="1" dirty="0"/>
              <a:t>"Se você pode invocar um método q() de uma classe T (base), deve poder também invocar o método q() de uma classe T'(derivada) que é derivada com herança de T (base)."</a:t>
            </a:r>
            <a:endParaRPr lang="pt-BR" sz="2400" dirty="0"/>
          </a:p>
        </p:txBody>
      </p:sp>
      <p:sp>
        <p:nvSpPr>
          <p:cNvPr id="5" name="Retângulo 4">
            <a:extLst>
              <a:ext uri="{FF2B5EF4-FFF2-40B4-BE49-F238E27FC236}">
                <a16:creationId xmlns:a16="http://schemas.microsoft.com/office/drawing/2014/main" id="{EFB886B1-6CF6-201C-99AE-A1D3BEBC9514}"/>
              </a:ext>
            </a:extLst>
          </p:cNvPr>
          <p:cNvSpPr/>
          <p:nvPr/>
        </p:nvSpPr>
        <p:spPr>
          <a:xfrm>
            <a:off x="3004120" y="4669100"/>
            <a:ext cx="6215106" cy="1384995"/>
          </a:xfrm>
          <a:prstGeom prst="rect">
            <a:avLst/>
          </a:prstGeom>
        </p:spPr>
        <p:txBody>
          <a:bodyPr wrap="square">
            <a:spAutoFit/>
          </a:bodyPr>
          <a:lstStyle/>
          <a:p>
            <a:pPr algn="ctr"/>
            <a:r>
              <a:rPr lang="pt-BR" sz="2800" dirty="0"/>
              <a:t>Em outras palavras: </a:t>
            </a:r>
            <a:r>
              <a:rPr lang="pt-BR" sz="2800" b="1" dirty="0"/>
              <a:t>"</a:t>
            </a:r>
            <a:r>
              <a:rPr lang="pt-BR" sz="2800" b="1" i="1" dirty="0"/>
              <a:t>Uma classe base deve poder ser substituída pela sua classe derivada."</a:t>
            </a:r>
            <a:endParaRPr lang="pt-BR" sz="2800" dirty="0"/>
          </a:p>
        </p:txBody>
      </p:sp>
    </p:spTree>
    <p:extLst>
      <p:ext uri="{BB962C8B-B14F-4D97-AF65-F5344CB8AC3E}">
        <p14:creationId xmlns:p14="http://schemas.microsoft.com/office/powerpoint/2010/main" val="2090543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
        <p:nvSpPr>
          <p:cNvPr id="2" name="Retângulo 1">
            <a:extLst>
              <a:ext uri="{FF2B5EF4-FFF2-40B4-BE49-F238E27FC236}">
                <a16:creationId xmlns:a16="http://schemas.microsoft.com/office/drawing/2014/main" id="{D2D9DF70-6A0A-3110-8210-46F071200CE2}"/>
              </a:ext>
            </a:extLst>
          </p:cNvPr>
          <p:cNvSpPr/>
          <p:nvPr/>
        </p:nvSpPr>
        <p:spPr>
          <a:xfrm>
            <a:off x="436088" y="1442384"/>
            <a:ext cx="11431568" cy="4524315"/>
          </a:xfrm>
          <a:prstGeom prst="rect">
            <a:avLst/>
          </a:prstGeom>
        </p:spPr>
        <p:txBody>
          <a:bodyPr wrap="square">
            <a:spAutoFit/>
          </a:bodyPr>
          <a:lstStyle/>
          <a:p>
            <a:r>
              <a:rPr lang="pt-BR" sz="2400" b="1" dirty="0"/>
              <a:t>O que isso quer dizer afinal?</a:t>
            </a:r>
          </a:p>
          <a:p>
            <a:endParaRPr lang="pt-BR" sz="2400" b="1" dirty="0"/>
          </a:p>
          <a:p>
            <a:r>
              <a:rPr lang="pt-BR" sz="2400" dirty="0"/>
              <a:t>Significa dizer que classes derivadas devem poder substituídas por suas classes base e que classes base podem ser substituídas por qualquer uma das suas subclasses.   Uma subclasse deve sobrescrever os métodos da superclasse de forma que a funcionalidade do ponto de vista do cliente continue a mesma.</a:t>
            </a:r>
          </a:p>
          <a:p>
            <a:endParaRPr lang="pt-BR" sz="2400" dirty="0"/>
          </a:p>
          <a:p>
            <a:r>
              <a:rPr lang="pt-BR" sz="2400" dirty="0"/>
              <a:t>O princípio da substituição de </a:t>
            </a:r>
            <a:r>
              <a:rPr lang="pt-BR" sz="2400" dirty="0" err="1"/>
              <a:t>Liskov</a:t>
            </a:r>
            <a:r>
              <a:rPr lang="pt-BR" sz="2400" dirty="0"/>
              <a:t> nos mostra que devemos tomar cuidado ao fazer uso da herança, devemos verificar se o polimorfismo faz mesmo sentindo, ou seja, se qualquer subclasse pode ser utilizada no lugar da superclasse. </a:t>
            </a:r>
          </a:p>
          <a:p>
            <a:endParaRPr lang="pt-BR" sz="2400" dirty="0"/>
          </a:p>
          <a:p>
            <a:r>
              <a:rPr lang="pt-BR" sz="2400" dirty="0"/>
              <a:t>Caso não, significa dizer que a herança está sendo utilizada de forma inadequada.</a:t>
            </a:r>
          </a:p>
        </p:txBody>
      </p:sp>
    </p:spTree>
    <p:extLst>
      <p:ext uri="{BB962C8B-B14F-4D97-AF65-F5344CB8AC3E}">
        <p14:creationId xmlns:p14="http://schemas.microsoft.com/office/powerpoint/2010/main" val="2523229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2" name="Picture 2" descr="template_method">
            <a:extLst>
              <a:ext uri="{FF2B5EF4-FFF2-40B4-BE49-F238E27FC236}">
                <a16:creationId xmlns:a16="http://schemas.microsoft.com/office/drawing/2014/main" id="{1FD1FA32-1DD4-4B82-3D35-388C9790B8D1}"/>
              </a:ext>
            </a:extLst>
          </p:cNvPr>
          <p:cNvPicPr>
            <a:picLocks noChangeAspect="1" noChangeArrowheads="1"/>
          </p:cNvPicPr>
          <p:nvPr/>
        </p:nvPicPr>
        <p:blipFill>
          <a:blip r:embed="rId3"/>
          <a:srcRect/>
          <a:stretch>
            <a:fillRect/>
          </a:stretch>
        </p:blipFill>
        <p:spPr bwMode="auto">
          <a:xfrm>
            <a:off x="5851619" y="1372988"/>
            <a:ext cx="5715000" cy="2800351"/>
          </a:xfrm>
          <a:prstGeom prst="rect">
            <a:avLst/>
          </a:prstGeom>
          <a:noFill/>
        </p:spPr>
      </p:pic>
      <p:sp>
        <p:nvSpPr>
          <p:cNvPr id="3" name="Retângulo 2">
            <a:extLst>
              <a:ext uri="{FF2B5EF4-FFF2-40B4-BE49-F238E27FC236}">
                <a16:creationId xmlns:a16="http://schemas.microsoft.com/office/drawing/2014/main" id="{F3FABF82-A55B-9EA8-1CD6-3F171C74C0B6}"/>
              </a:ext>
            </a:extLst>
          </p:cNvPr>
          <p:cNvSpPr/>
          <p:nvPr/>
        </p:nvSpPr>
        <p:spPr>
          <a:xfrm>
            <a:off x="488904" y="1414004"/>
            <a:ext cx="5607096" cy="3170099"/>
          </a:xfrm>
          <a:prstGeom prst="rect">
            <a:avLst/>
          </a:prstGeom>
        </p:spPr>
        <p:txBody>
          <a:bodyPr wrap="square">
            <a:spAutoFit/>
          </a:bodyPr>
          <a:lstStyle/>
          <a:p>
            <a:pPr fontAlgn="base"/>
            <a:r>
              <a:rPr lang="pt-BR" sz="2000" dirty="0"/>
              <a:t>O WardsWiki formula e responde a seguinte pergunta: Por que o Princípio da Substituição de </a:t>
            </a:r>
            <a:r>
              <a:rPr lang="pt-BR" sz="2000" dirty="0" err="1"/>
              <a:t>Liskov</a:t>
            </a:r>
            <a:r>
              <a:rPr lang="pt-BR" sz="2000" dirty="0"/>
              <a:t> é importante?</a:t>
            </a:r>
          </a:p>
          <a:p>
            <a:pPr fontAlgn="base"/>
            <a:endParaRPr lang="pt-BR" sz="2000" dirty="0"/>
          </a:p>
          <a:p>
            <a:pPr fontAlgn="base"/>
            <a:r>
              <a:rPr lang="pt-BR" sz="2000" dirty="0"/>
              <a:t>Porque se não, as hierarquias de classe seriam uma bagunça. Pois podem ocorrer comportamentos estranhos quando uma instância da subclasse for passada como parâmetro para um método.</a:t>
            </a:r>
          </a:p>
          <a:p>
            <a:pPr fontAlgn="base"/>
            <a:r>
              <a:rPr lang="pt-BR" sz="2000" dirty="0"/>
              <a:t>Porque se não, testes de unidade para a superclasse nunca teria sucesso para uma subclasse.</a:t>
            </a:r>
          </a:p>
        </p:txBody>
      </p:sp>
      <p:sp>
        <p:nvSpPr>
          <p:cNvPr id="6" name="CaixaDeTexto 5">
            <a:extLst>
              <a:ext uri="{FF2B5EF4-FFF2-40B4-BE49-F238E27FC236}">
                <a16:creationId xmlns:a16="http://schemas.microsoft.com/office/drawing/2014/main" id="{5200CF9E-A5DB-8201-72D3-3C83C7A46E36}"/>
              </a:ext>
            </a:extLst>
          </p:cNvPr>
          <p:cNvSpPr txBox="1"/>
          <p:nvPr/>
        </p:nvSpPr>
        <p:spPr>
          <a:xfrm>
            <a:off x="488904" y="4701726"/>
            <a:ext cx="11214192" cy="1015663"/>
          </a:xfrm>
          <a:prstGeom prst="rect">
            <a:avLst/>
          </a:prstGeom>
          <a:noFill/>
        </p:spPr>
        <p:txBody>
          <a:bodyPr wrap="square">
            <a:spAutoFit/>
          </a:bodyPr>
          <a:lstStyle/>
          <a:p>
            <a:pPr fontAlgn="base"/>
            <a:r>
              <a:rPr lang="pt-BR" sz="2000" b="1" dirty="0"/>
              <a:t>A solução: </a:t>
            </a:r>
            <a:r>
              <a:rPr lang="pt-BR" sz="2000" dirty="0"/>
              <a:t>Temos disponíveis várias técnicas para resolver ou evitar o problema de violação do princípio de Liskov, onde podemos usar alguns padrões de projeto no nosso código e principalmente o </a:t>
            </a:r>
            <a:r>
              <a:rPr lang="pt-BR" sz="2000" dirty="0" err="1"/>
              <a:t>Composition</a:t>
            </a:r>
            <a:r>
              <a:rPr lang="pt-BR" sz="2000" dirty="0"/>
              <a:t> </a:t>
            </a:r>
            <a:r>
              <a:rPr lang="pt-BR" sz="2000" dirty="0" err="1"/>
              <a:t>instead</a:t>
            </a:r>
            <a:r>
              <a:rPr lang="pt-BR" sz="2000" dirty="0"/>
              <a:t> </a:t>
            </a:r>
            <a:r>
              <a:rPr lang="pt-BR" sz="2000" dirty="0" err="1"/>
              <a:t>Inheritance</a:t>
            </a:r>
            <a:r>
              <a:rPr lang="pt-BR" sz="2000" dirty="0"/>
              <a:t> (evite herança, prefira composição).</a:t>
            </a:r>
          </a:p>
        </p:txBody>
      </p:sp>
    </p:spTree>
    <p:extLst>
      <p:ext uri="{BB962C8B-B14F-4D97-AF65-F5344CB8AC3E}">
        <p14:creationId xmlns:p14="http://schemas.microsoft.com/office/powerpoint/2010/main" val="397062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
        <p:nvSpPr>
          <p:cNvPr id="2" name="Text Placeholder 2">
            <a:extLst>
              <a:ext uri="{FF2B5EF4-FFF2-40B4-BE49-F238E27FC236}">
                <a16:creationId xmlns:a16="http://schemas.microsoft.com/office/drawing/2014/main" id="{D0E3C0A7-ECDB-5104-B292-677D8E1984F8}"/>
              </a:ext>
            </a:extLst>
          </p:cNvPr>
          <p:cNvSpPr txBox="1">
            <a:spLocks/>
          </p:cNvSpPr>
          <p:nvPr/>
        </p:nvSpPr>
        <p:spPr>
          <a:xfrm>
            <a:off x="5419629" y="1971214"/>
            <a:ext cx="8027963" cy="696967"/>
          </a:xfrm>
          <a:prstGeom prst="rect">
            <a:avLst/>
          </a:prstGeom>
        </p:spPr>
        <p:txBody>
          <a:bodyPr vert="horz" lIns="91440" tIns="45720" rIns="91440" bIns="45720" rtlCol="0" anchor="ctr">
            <a:noAutofit/>
          </a:bodyPr>
          <a:lstStyle>
            <a:defPPr>
              <a:defRPr lang="pt-B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4000" dirty="0">
                <a:solidFill>
                  <a:schemeClr val="tx1"/>
                </a:solidFill>
                <a:latin typeface="Calibri" panose="020F0502020204030204" pitchFamily="34" charset="0"/>
                <a:cs typeface="Calibri" panose="020F0502020204030204" pitchFamily="34" charset="0"/>
              </a:rPr>
              <a:t>PRINCÍPIO DE</a:t>
            </a:r>
          </a:p>
          <a:p>
            <a:r>
              <a:rPr lang="pt-BR" sz="4000" dirty="0">
                <a:solidFill>
                  <a:schemeClr val="tx1"/>
                </a:solidFill>
                <a:latin typeface="Calibri" panose="020F0502020204030204" pitchFamily="34" charset="0"/>
                <a:cs typeface="Calibri" panose="020F0502020204030204" pitchFamily="34" charset="0"/>
              </a:rPr>
              <a:t>SEGREGAÇÃO</a:t>
            </a:r>
            <a:br>
              <a:rPr lang="pt-BR" sz="4000" dirty="0">
                <a:solidFill>
                  <a:schemeClr val="tx1"/>
                </a:solidFill>
                <a:latin typeface="Calibri" panose="020F0502020204030204" pitchFamily="34" charset="0"/>
                <a:cs typeface="Calibri" panose="020F0502020204030204" pitchFamily="34" charset="0"/>
              </a:rPr>
            </a:br>
            <a:r>
              <a:rPr lang="pt-BR" sz="4000" dirty="0">
                <a:solidFill>
                  <a:schemeClr val="tx1"/>
                </a:solidFill>
                <a:latin typeface="Calibri" panose="020F0502020204030204" pitchFamily="34" charset="0"/>
                <a:cs typeface="Calibri" panose="020F0502020204030204" pitchFamily="34" charset="0"/>
              </a:rPr>
              <a:t>DE INTERFACES</a:t>
            </a:r>
            <a:endParaRPr lang="pt-BR" sz="1800" dirty="0">
              <a:solidFill>
                <a:schemeClr val="tx1"/>
              </a:solidFill>
              <a:latin typeface="Calibri" panose="020F0502020204030204" pitchFamily="34" charset="0"/>
              <a:cs typeface="Calibri" panose="020F0502020204030204" pitchFamily="34" charset="0"/>
            </a:endParaRPr>
          </a:p>
        </p:txBody>
      </p:sp>
      <p:pic>
        <p:nvPicPr>
          <p:cNvPr id="3" name="Picture 2" descr="http://eduardopires.net.br/wp-content/uploads/2015/01/Solid-1024x283.jpg">
            <a:extLst>
              <a:ext uri="{FF2B5EF4-FFF2-40B4-BE49-F238E27FC236}">
                <a16:creationId xmlns:a16="http://schemas.microsoft.com/office/drawing/2014/main" id="{189F273B-C82A-04C7-8640-FB67D36F1087}"/>
              </a:ext>
            </a:extLst>
          </p:cNvPr>
          <p:cNvPicPr>
            <a:picLocks noChangeAspect="1" noChangeArrowheads="1"/>
          </p:cNvPicPr>
          <p:nvPr/>
        </p:nvPicPr>
        <p:blipFill rotWithShape="1">
          <a:blip r:embed="rId3"/>
          <a:srcRect l="61151" r="20645"/>
          <a:stretch/>
        </p:blipFill>
        <p:spPr bwMode="auto">
          <a:xfrm>
            <a:off x="3860636" y="1357298"/>
            <a:ext cx="1364566" cy="2071702"/>
          </a:xfrm>
          <a:prstGeom prst="rect">
            <a:avLst/>
          </a:prstGeom>
          <a:noFill/>
        </p:spPr>
      </p:pic>
      <p:pic>
        <p:nvPicPr>
          <p:cNvPr id="5" name="Picture 2" descr="Why we need Solid Principles and it's types - Knoldus Blogs">
            <a:extLst>
              <a:ext uri="{FF2B5EF4-FFF2-40B4-BE49-F238E27FC236}">
                <a16:creationId xmlns:a16="http://schemas.microsoft.com/office/drawing/2014/main" id="{6AA79D1D-BBA4-41A2-1E24-5AC7EE5525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072" y="3613538"/>
            <a:ext cx="9626220" cy="2756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667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
        <p:nvSpPr>
          <p:cNvPr id="2" name="Retângulo 1">
            <a:extLst>
              <a:ext uri="{FF2B5EF4-FFF2-40B4-BE49-F238E27FC236}">
                <a16:creationId xmlns:a16="http://schemas.microsoft.com/office/drawing/2014/main" id="{C953B975-2481-8CB6-656D-2A71D187BAB7}"/>
              </a:ext>
            </a:extLst>
          </p:cNvPr>
          <p:cNvSpPr/>
          <p:nvPr/>
        </p:nvSpPr>
        <p:spPr>
          <a:xfrm>
            <a:off x="776860" y="1536096"/>
            <a:ext cx="10638280" cy="1384995"/>
          </a:xfrm>
          <a:prstGeom prst="rect">
            <a:avLst/>
          </a:prstGeom>
        </p:spPr>
        <p:txBody>
          <a:bodyPr wrap="square">
            <a:spAutoFit/>
          </a:bodyPr>
          <a:lstStyle/>
          <a:p>
            <a:pPr algn="ctr" fontAlgn="base"/>
            <a:r>
              <a:rPr lang="pt-BR" sz="2800" dirty="0"/>
              <a:t>O Princípio da Segregação de Interface trata da coesão de interfaces e diz que </a:t>
            </a:r>
            <a:r>
              <a:rPr lang="pt-BR" sz="2800" b="1" dirty="0"/>
              <a:t>clientes não devem ser forçados a depender de métodos </a:t>
            </a:r>
            <a:br>
              <a:rPr lang="pt-BR" sz="2800" b="1" dirty="0"/>
            </a:br>
            <a:r>
              <a:rPr lang="pt-BR" sz="2800" b="1" dirty="0"/>
              <a:t>que não usam</a:t>
            </a:r>
            <a:r>
              <a:rPr lang="pt-BR" sz="2800" dirty="0"/>
              <a:t>.</a:t>
            </a:r>
          </a:p>
        </p:txBody>
      </p:sp>
      <p:sp>
        <p:nvSpPr>
          <p:cNvPr id="3" name="Retângulo 2">
            <a:extLst>
              <a:ext uri="{FF2B5EF4-FFF2-40B4-BE49-F238E27FC236}">
                <a16:creationId xmlns:a16="http://schemas.microsoft.com/office/drawing/2014/main" id="{65AF43D8-BF22-8736-BCBC-EA69C8394697}"/>
              </a:ext>
            </a:extLst>
          </p:cNvPr>
          <p:cNvSpPr/>
          <p:nvPr/>
        </p:nvSpPr>
        <p:spPr>
          <a:xfrm>
            <a:off x="571230" y="3204987"/>
            <a:ext cx="11049541" cy="2308324"/>
          </a:xfrm>
          <a:prstGeom prst="rect">
            <a:avLst/>
          </a:prstGeom>
        </p:spPr>
        <p:txBody>
          <a:bodyPr wrap="square">
            <a:spAutoFit/>
          </a:bodyPr>
          <a:lstStyle/>
          <a:p>
            <a:pPr algn="ctr" fontAlgn="base"/>
            <a:r>
              <a:rPr lang="pt-BR" sz="2400" dirty="0"/>
              <a:t>O Princípio da Segregação de Interface nos alerta quanto à dependência em relação a “interfaces gordas”, forçando que classes concretas implementem métodos desnecessários e causando um acoplamento grande entre todos os clientes.</a:t>
            </a:r>
          </a:p>
          <a:p>
            <a:pPr algn="ctr" fontAlgn="base"/>
            <a:endParaRPr lang="pt-BR" sz="2400" dirty="0"/>
          </a:p>
          <a:p>
            <a:pPr algn="ctr" fontAlgn="base"/>
            <a:r>
              <a:rPr lang="pt-BR" sz="2400" dirty="0"/>
              <a:t>Ao usarmos interfaces mais específicas, quebramos esse acoplamento entre as classes clientes, além de deixarmos as implementações mais limpas e coesas.</a:t>
            </a:r>
          </a:p>
        </p:txBody>
      </p:sp>
    </p:spTree>
    <p:extLst>
      <p:ext uri="{BB962C8B-B14F-4D97-AF65-F5344CB8AC3E}">
        <p14:creationId xmlns:p14="http://schemas.microsoft.com/office/powerpoint/2010/main" val="222951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1028" name="Picture 4" descr="Explaining SOLID principles with examples of Android programming | by Ümit  Emre Aydın | Medium">
            <a:extLst>
              <a:ext uri="{FF2B5EF4-FFF2-40B4-BE49-F238E27FC236}">
                <a16:creationId xmlns:a16="http://schemas.microsoft.com/office/drawing/2014/main" id="{8259AC0D-F3E0-4FE6-474C-1F2F98290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18515"/>
            <a:ext cx="11430000"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867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
        <p:nvSpPr>
          <p:cNvPr id="2" name="Retângulo 1">
            <a:extLst>
              <a:ext uri="{FF2B5EF4-FFF2-40B4-BE49-F238E27FC236}">
                <a16:creationId xmlns:a16="http://schemas.microsoft.com/office/drawing/2014/main" id="{E91F9BD0-F74B-9F02-D579-BB745A1D50EA}"/>
              </a:ext>
            </a:extLst>
          </p:cNvPr>
          <p:cNvSpPr/>
          <p:nvPr/>
        </p:nvSpPr>
        <p:spPr>
          <a:xfrm>
            <a:off x="741642" y="1275361"/>
            <a:ext cx="10497603" cy="1569660"/>
          </a:xfrm>
          <a:prstGeom prst="rect">
            <a:avLst/>
          </a:prstGeom>
        </p:spPr>
        <p:txBody>
          <a:bodyPr wrap="square">
            <a:spAutoFit/>
          </a:bodyPr>
          <a:lstStyle/>
          <a:p>
            <a:pPr algn="ctr" fontAlgn="base"/>
            <a:r>
              <a:rPr lang="pt-BR" sz="2800" dirty="0"/>
              <a:t>“Faça interfaces de fina granularidade, que sejam específicas para quem vai utilizá-las”;</a:t>
            </a:r>
            <a:br>
              <a:rPr lang="pt-BR" sz="2800" dirty="0"/>
            </a:br>
            <a:r>
              <a:rPr lang="pt-BR" sz="2000" dirty="0"/>
              <a:t>Muitas interfaces específicas são melhores </a:t>
            </a:r>
            <a:br>
              <a:rPr lang="pt-BR" sz="2000" dirty="0"/>
            </a:br>
            <a:r>
              <a:rPr lang="pt-BR" sz="2000" dirty="0"/>
              <a:t>do que uma única interface geral.</a:t>
            </a:r>
            <a:endParaRPr lang="pt-BR" sz="2800" dirty="0"/>
          </a:p>
        </p:txBody>
      </p:sp>
      <p:sp>
        <p:nvSpPr>
          <p:cNvPr id="3" name="Retângulo 2">
            <a:extLst>
              <a:ext uri="{FF2B5EF4-FFF2-40B4-BE49-F238E27FC236}">
                <a16:creationId xmlns:a16="http://schemas.microsoft.com/office/drawing/2014/main" id="{7E31DCA5-2BCF-9DBE-DF22-2B709E1C533C}"/>
              </a:ext>
            </a:extLst>
          </p:cNvPr>
          <p:cNvSpPr/>
          <p:nvPr/>
        </p:nvSpPr>
        <p:spPr>
          <a:xfrm>
            <a:off x="1079266" y="2989873"/>
            <a:ext cx="10159979" cy="3170099"/>
          </a:xfrm>
          <a:prstGeom prst="rect">
            <a:avLst/>
          </a:prstGeom>
        </p:spPr>
        <p:txBody>
          <a:bodyPr wrap="square">
            <a:spAutoFit/>
          </a:bodyPr>
          <a:lstStyle/>
          <a:p>
            <a:pPr algn="ctr" fontAlgn="base"/>
            <a:r>
              <a:rPr lang="pt-BR" sz="2000" dirty="0"/>
              <a:t>Esse principio ajuda a evitar a criação de </a:t>
            </a:r>
            <a:r>
              <a:rPr lang="pt-BR" sz="2000" i="1" dirty="0" err="1"/>
              <a:t>fat</a:t>
            </a:r>
            <a:r>
              <a:rPr lang="pt-BR" sz="2000" i="1" dirty="0"/>
              <a:t> interfaces</a:t>
            </a:r>
            <a:r>
              <a:rPr lang="pt-BR" sz="2000" dirty="0"/>
              <a:t>(interfaces gordas), termo utilizado para interfaces com mais funcionalidades do que o necessário. Classes que implementam uma interface assim não são coesas. As interfaces podem ser divididas em grupos de métodos, e cada grupo  atende uma conjunto diferentes de classes, cada classe pode implementar apenas as funcionalidades que fazem sentido;</a:t>
            </a:r>
          </a:p>
          <a:p>
            <a:pPr algn="ctr" fontAlgn="base"/>
            <a:endParaRPr lang="pt-BR" sz="2000" dirty="0"/>
          </a:p>
          <a:p>
            <a:pPr algn="ctr" fontAlgn="base"/>
            <a:r>
              <a:rPr lang="pt-BR" sz="2000" dirty="0"/>
              <a:t>Uma dos indicadores para identificar a quebra deste principio é no seguinte cenário você ter uma interface com 4 funcionalidades porém ao implementar essa interface em uma classe faz sentido todas os métodos. Porém em outra classes uma funcionalidade ou outra não faz sentido ser implementada.</a:t>
            </a:r>
          </a:p>
        </p:txBody>
      </p:sp>
    </p:spTree>
    <p:extLst>
      <p:ext uri="{BB962C8B-B14F-4D97-AF65-F5344CB8AC3E}">
        <p14:creationId xmlns:p14="http://schemas.microsoft.com/office/powerpoint/2010/main" val="3307842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
        <p:nvSpPr>
          <p:cNvPr id="2" name="Retângulo 1">
            <a:extLst>
              <a:ext uri="{FF2B5EF4-FFF2-40B4-BE49-F238E27FC236}">
                <a16:creationId xmlns:a16="http://schemas.microsoft.com/office/drawing/2014/main" id="{28B0BFE9-1185-FC93-73A1-76D5999F243C}"/>
              </a:ext>
            </a:extLst>
          </p:cNvPr>
          <p:cNvSpPr/>
          <p:nvPr/>
        </p:nvSpPr>
        <p:spPr>
          <a:xfrm>
            <a:off x="436088" y="1363176"/>
            <a:ext cx="11473771" cy="4708981"/>
          </a:xfrm>
          <a:prstGeom prst="rect">
            <a:avLst/>
          </a:prstGeom>
        </p:spPr>
        <p:txBody>
          <a:bodyPr wrap="square">
            <a:spAutoFit/>
          </a:bodyPr>
          <a:lstStyle/>
          <a:p>
            <a:pPr fontAlgn="base"/>
            <a:r>
              <a:rPr lang="pt-BR" sz="2000" dirty="0"/>
              <a:t>Uma boa dica para evitar a quebra desse principio é sempre que adicionar um método em uma interface, analise quem implementa essa interface e se aquele método faz sentido para todas as classes que implementam. Se tiver sentido adicione nessa interface sem nenhum problema, caso não faça sentido crie um outra interface(ou verifique se faz sentido em outra interface já existente) para adicionar o método que você precisa implementar.</a:t>
            </a:r>
          </a:p>
          <a:p>
            <a:pPr fontAlgn="base"/>
            <a:endParaRPr lang="pt-BR" sz="2000" dirty="0"/>
          </a:p>
          <a:p>
            <a:pPr fontAlgn="base"/>
            <a:r>
              <a:rPr lang="pt-BR" sz="2000" dirty="0"/>
              <a:t>Indicadores de quebra do principio:</a:t>
            </a:r>
          </a:p>
          <a:p>
            <a:pPr fontAlgn="base"/>
            <a:endParaRPr lang="pt-BR" sz="2000" dirty="0"/>
          </a:p>
          <a:p>
            <a:pPr fontAlgn="base">
              <a:buFont typeface="Arial" pitchFamily="34" charset="0"/>
              <a:buChar char="•"/>
            </a:pPr>
            <a:r>
              <a:rPr lang="pt-BR" sz="2000" dirty="0"/>
              <a:t>Métodos de classes, implementados com base em uma interface, retornando valores padrões ou jogando exceções</a:t>
            </a:r>
          </a:p>
          <a:p>
            <a:pPr fontAlgn="base">
              <a:buFont typeface="Arial" pitchFamily="34" charset="0"/>
              <a:buChar char="•"/>
            </a:pPr>
            <a:r>
              <a:rPr lang="pt-BR" sz="2000" dirty="0"/>
              <a:t>Implementações de métodos que não fazem sentido para a classe</a:t>
            </a:r>
          </a:p>
          <a:p>
            <a:pPr fontAlgn="base">
              <a:buFont typeface="Arial" pitchFamily="34" charset="0"/>
              <a:buChar char="•"/>
            </a:pPr>
            <a:r>
              <a:rPr lang="pt-BR" sz="2000" dirty="0"/>
              <a:t>Pouco sentido nas interfaces que existem no sistema</a:t>
            </a:r>
          </a:p>
          <a:p>
            <a:pPr fontAlgn="base">
              <a:buFont typeface="Arial" pitchFamily="34" charset="0"/>
              <a:buChar char="•"/>
            </a:pPr>
            <a:r>
              <a:rPr lang="pt-BR" sz="2000" dirty="0"/>
              <a:t>Muita alterações no código para adicionar um novo método na interface.</a:t>
            </a:r>
          </a:p>
          <a:p>
            <a:pPr fontAlgn="base">
              <a:buFont typeface="Arial" pitchFamily="34" charset="0"/>
              <a:buChar char="•"/>
            </a:pPr>
            <a:r>
              <a:rPr lang="pt-BR" sz="2000" dirty="0"/>
              <a:t>Ao chamar um método em uma classe não ter certeza se ele foi realmente implementado(isso acontece e bastante)</a:t>
            </a:r>
          </a:p>
        </p:txBody>
      </p:sp>
    </p:spTree>
    <p:extLst>
      <p:ext uri="{BB962C8B-B14F-4D97-AF65-F5344CB8AC3E}">
        <p14:creationId xmlns:p14="http://schemas.microsoft.com/office/powerpoint/2010/main" val="4176123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5" name="Picture 2" descr="Why we need Solid Principles and it's types - Knoldus Blogs">
            <a:extLst>
              <a:ext uri="{FF2B5EF4-FFF2-40B4-BE49-F238E27FC236}">
                <a16:creationId xmlns:a16="http://schemas.microsoft.com/office/drawing/2014/main" id="{6AA79D1D-BBA4-41A2-1E24-5AC7EE552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072" y="3613538"/>
            <a:ext cx="9626220" cy="2756257"/>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AFDD62E8-86C2-8DA8-51A8-D2EF3E7F8A79}"/>
              </a:ext>
            </a:extLst>
          </p:cNvPr>
          <p:cNvSpPr txBox="1">
            <a:spLocks/>
          </p:cNvSpPr>
          <p:nvPr/>
        </p:nvSpPr>
        <p:spPr>
          <a:xfrm>
            <a:off x="5337744" y="1817925"/>
            <a:ext cx="8027963" cy="696967"/>
          </a:xfrm>
          <a:prstGeom prst="rect">
            <a:avLst/>
          </a:prstGeom>
        </p:spPr>
        <p:txBody>
          <a:bodyPr vert="horz" lIns="91440" tIns="45720" rIns="91440" bIns="45720" rtlCol="0" anchor="ctr">
            <a:noAutofit/>
          </a:bodyPr>
          <a:lstStyle>
            <a:defPPr>
              <a:defRPr lang="pt-B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4000" dirty="0">
                <a:solidFill>
                  <a:schemeClr val="tx1"/>
                </a:solidFill>
                <a:latin typeface="Calibri" panose="020F0502020204030204" pitchFamily="34" charset="0"/>
                <a:cs typeface="Calibri" panose="020F0502020204030204" pitchFamily="34" charset="0"/>
              </a:rPr>
              <a:t>PRINCÍPIO DE</a:t>
            </a:r>
          </a:p>
          <a:p>
            <a:r>
              <a:rPr lang="pt-BR" sz="4000" dirty="0">
                <a:solidFill>
                  <a:schemeClr val="tx1"/>
                </a:solidFill>
                <a:latin typeface="Calibri" panose="020F0502020204030204" pitchFamily="34" charset="0"/>
                <a:cs typeface="Calibri" panose="020F0502020204030204" pitchFamily="34" charset="0"/>
              </a:rPr>
              <a:t>INVERSÃO DE</a:t>
            </a:r>
          </a:p>
          <a:p>
            <a:r>
              <a:rPr lang="pt-BR" sz="4000" dirty="0">
                <a:solidFill>
                  <a:schemeClr val="tx1"/>
                </a:solidFill>
                <a:latin typeface="Calibri" panose="020F0502020204030204" pitchFamily="34" charset="0"/>
                <a:cs typeface="Calibri" panose="020F0502020204030204" pitchFamily="34" charset="0"/>
              </a:rPr>
              <a:t>DEPENDÊNCIA</a:t>
            </a:r>
            <a:endParaRPr lang="pt-BR" sz="1800" dirty="0">
              <a:solidFill>
                <a:schemeClr val="tx1"/>
              </a:solidFill>
              <a:latin typeface="Calibri" panose="020F0502020204030204" pitchFamily="34" charset="0"/>
              <a:cs typeface="Calibri" panose="020F0502020204030204" pitchFamily="34" charset="0"/>
            </a:endParaRPr>
          </a:p>
        </p:txBody>
      </p:sp>
      <p:pic>
        <p:nvPicPr>
          <p:cNvPr id="7" name="Picture 2" descr="http://eduardopires.net.br/wp-content/uploads/2015/01/Solid-1024x283.jpg">
            <a:extLst>
              <a:ext uri="{FF2B5EF4-FFF2-40B4-BE49-F238E27FC236}">
                <a16:creationId xmlns:a16="http://schemas.microsoft.com/office/drawing/2014/main" id="{7896B298-72F5-FEB9-29EA-D575BA876EBD}"/>
              </a:ext>
            </a:extLst>
          </p:cNvPr>
          <p:cNvPicPr>
            <a:picLocks noChangeAspect="1" noChangeArrowheads="1"/>
          </p:cNvPicPr>
          <p:nvPr/>
        </p:nvPicPr>
        <p:blipFill>
          <a:blip r:embed="rId4"/>
          <a:srcRect l="79903" r="-869"/>
          <a:stretch>
            <a:fillRect/>
          </a:stretch>
        </p:blipFill>
        <p:spPr bwMode="auto">
          <a:xfrm>
            <a:off x="3638821" y="1172760"/>
            <a:ext cx="1571636" cy="2071702"/>
          </a:xfrm>
          <a:prstGeom prst="rect">
            <a:avLst/>
          </a:prstGeom>
          <a:noFill/>
        </p:spPr>
      </p:pic>
    </p:spTree>
    <p:extLst>
      <p:ext uri="{BB962C8B-B14F-4D97-AF65-F5344CB8AC3E}">
        <p14:creationId xmlns:p14="http://schemas.microsoft.com/office/powerpoint/2010/main" val="1848094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
        <p:nvSpPr>
          <p:cNvPr id="2" name="Retângulo 1">
            <a:extLst>
              <a:ext uri="{FF2B5EF4-FFF2-40B4-BE49-F238E27FC236}">
                <a16:creationId xmlns:a16="http://schemas.microsoft.com/office/drawing/2014/main" id="{17B9FDC2-6AFC-94C6-A573-DFC6AC930D46}"/>
              </a:ext>
            </a:extLst>
          </p:cNvPr>
          <p:cNvSpPr/>
          <p:nvPr/>
        </p:nvSpPr>
        <p:spPr>
          <a:xfrm>
            <a:off x="1916877" y="1074461"/>
            <a:ext cx="8358246" cy="2246769"/>
          </a:xfrm>
          <a:prstGeom prst="rect">
            <a:avLst/>
          </a:prstGeom>
        </p:spPr>
        <p:txBody>
          <a:bodyPr wrap="square">
            <a:spAutoFit/>
          </a:bodyPr>
          <a:lstStyle/>
          <a:p>
            <a:pPr algn="ctr" fontAlgn="base"/>
            <a:r>
              <a:rPr lang="pt-BR" sz="2800" i="1" dirty="0"/>
              <a:t>Módulos de alto nível não devem depender de módulos de baixo nível.  Ambos devem depender de abstrações;</a:t>
            </a:r>
            <a:br>
              <a:rPr lang="pt-BR" sz="2800" i="1" dirty="0"/>
            </a:br>
            <a:endParaRPr lang="pt-BR" sz="2800" i="1" dirty="0"/>
          </a:p>
          <a:p>
            <a:pPr algn="ctr" fontAlgn="base"/>
            <a:r>
              <a:rPr lang="pt-BR" sz="2800" i="1" dirty="0"/>
              <a:t>Abstrações não devem depender de detalhes. Detalhes devem depender de abstrações.</a:t>
            </a:r>
          </a:p>
        </p:txBody>
      </p:sp>
      <p:pic>
        <p:nvPicPr>
          <p:cNvPr id="3" name="Picture 2" descr="http://www.codeproject.com/script/Membership/Uploads/3723168/DIP3.jpg">
            <a:extLst>
              <a:ext uri="{FF2B5EF4-FFF2-40B4-BE49-F238E27FC236}">
                <a16:creationId xmlns:a16="http://schemas.microsoft.com/office/drawing/2014/main" id="{F3DBCD36-9E80-4186-21FD-2909ABAF6D93}"/>
              </a:ext>
            </a:extLst>
          </p:cNvPr>
          <p:cNvPicPr>
            <a:picLocks noChangeAspect="1" noChangeArrowheads="1"/>
          </p:cNvPicPr>
          <p:nvPr/>
        </p:nvPicPr>
        <p:blipFill>
          <a:blip r:embed="rId3"/>
          <a:srcRect/>
          <a:stretch>
            <a:fillRect/>
          </a:stretch>
        </p:blipFill>
        <p:spPr bwMode="auto">
          <a:xfrm>
            <a:off x="3202761" y="3420483"/>
            <a:ext cx="6000792" cy="2940390"/>
          </a:xfrm>
          <a:prstGeom prst="rect">
            <a:avLst/>
          </a:prstGeom>
          <a:noFill/>
        </p:spPr>
      </p:pic>
    </p:spTree>
    <p:extLst>
      <p:ext uri="{BB962C8B-B14F-4D97-AF65-F5344CB8AC3E}">
        <p14:creationId xmlns:p14="http://schemas.microsoft.com/office/powerpoint/2010/main" val="3421465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
        <p:nvSpPr>
          <p:cNvPr id="2" name="Retângulo 1">
            <a:extLst>
              <a:ext uri="{FF2B5EF4-FFF2-40B4-BE49-F238E27FC236}">
                <a16:creationId xmlns:a16="http://schemas.microsoft.com/office/drawing/2014/main" id="{814AD674-6E64-D1B9-D70B-609F72537463}"/>
              </a:ext>
            </a:extLst>
          </p:cNvPr>
          <p:cNvSpPr/>
          <p:nvPr/>
        </p:nvSpPr>
        <p:spPr>
          <a:xfrm>
            <a:off x="516592" y="1084942"/>
            <a:ext cx="4437544" cy="3477875"/>
          </a:xfrm>
          <a:prstGeom prst="rect">
            <a:avLst/>
          </a:prstGeom>
        </p:spPr>
        <p:txBody>
          <a:bodyPr wrap="square">
            <a:spAutoFit/>
          </a:bodyPr>
          <a:lstStyle/>
          <a:p>
            <a:pPr fontAlgn="base"/>
            <a:r>
              <a:rPr lang="pt-BR" sz="2000" dirty="0"/>
              <a:t>Inverter a dependência faz com que um cliente não fique frágil a mudanças relacionadas a detalhes de implementação. </a:t>
            </a:r>
          </a:p>
          <a:p>
            <a:pPr fontAlgn="base"/>
            <a:endParaRPr lang="pt-BR" sz="2000" dirty="0"/>
          </a:p>
          <a:p>
            <a:pPr fontAlgn="base"/>
            <a:r>
              <a:rPr lang="pt-BR" sz="2000" dirty="0"/>
              <a:t>Isto é, alterar o detalhe não quebra o cliente. Além disso, o mesmo cliente pode ser reutilizado com outro detalhe de implementação.</a:t>
            </a:r>
          </a:p>
          <a:p>
            <a:pPr fontAlgn="base"/>
            <a:endParaRPr lang="pt-BR" sz="2000" dirty="0"/>
          </a:p>
          <a:p>
            <a:pPr fontAlgn="base"/>
            <a:endParaRPr lang="pt-BR" sz="2000" i="1" dirty="0"/>
          </a:p>
        </p:txBody>
      </p:sp>
      <p:pic>
        <p:nvPicPr>
          <p:cNvPr id="3074" name="Picture 2" descr="Arduino SOLID principles: Dependency Inversion | Level Up Coding">
            <a:extLst>
              <a:ext uri="{FF2B5EF4-FFF2-40B4-BE49-F238E27FC236}">
                <a16:creationId xmlns:a16="http://schemas.microsoft.com/office/drawing/2014/main" id="{D4F08A5B-C4B2-08CF-6ADF-06ADDAB45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1153" y="903729"/>
            <a:ext cx="7024759" cy="3659088"/>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1AC72EA6-CE7D-F187-F029-7803E7D3B7CB}"/>
              </a:ext>
            </a:extLst>
          </p:cNvPr>
          <p:cNvSpPr txBox="1"/>
          <p:nvPr/>
        </p:nvSpPr>
        <p:spPr>
          <a:xfrm>
            <a:off x="436088" y="4495785"/>
            <a:ext cx="11239320" cy="1631216"/>
          </a:xfrm>
          <a:prstGeom prst="rect">
            <a:avLst/>
          </a:prstGeom>
          <a:noFill/>
        </p:spPr>
        <p:txBody>
          <a:bodyPr wrap="square">
            <a:spAutoFit/>
          </a:bodyPr>
          <a:lstStyle/>
          <a:p>
            <a:pPr fontAlgn="base"/>
            <a:r>
              <a:rPr lang="pt-BR" sz="2000" dirty="0"/>
              <a:t>O Princípio da Inversão de Dependência é um dos pilares para uma boa arquitetura de software, focada na resolução do problema e flexível quanto a detalhes de implementação, como bancos de dados, serviços web, leitura/escrita de arquivos, etc. Esta separação de interface e implementação em componentes distintos é um padrão conhecido por</a:t>
            </a:r>
            <a:r>
              <a:rPr lang="pt-BR" sz="2000" b="1" dirty="0"/>
              <a:t> </a:t>
            </a:r>
            <a:r>
              <a:rPr lang="pt-BR" sz="2000" b="1" dirty="0" err="1"/>
              <a:t>Separated</a:t>
            </a:r>
            <a:r>
              <a:rPr lang="pt-BR" sz="2000" b="1" dirty="0"/>
              <a:t> Interface</a:t>
            </a:r>
            <a:r>
              <a:rPr lang="pt-BR" sz="2000" dirty="0"/>
              <a:t>, como catalogado no livro </a:t>
            </a:r>
            <a:r>
              <a:rPr lang="pt-BR" sz="2000" dirty="0" err="1"/>
              <a:t>PoEAA</a:t>
            </a:r>
            <a:r>
              <a:rPr lang="pt-BR" sz="2000" dirty="0"/>
              <a:t>, do Martin Fowler.</a:t>
            </a:r>
          </a:p>
        </p:txBody>
      </p:sp>
    </p:spTree>
    <p:extLst>
      <p:ext uri="{BB962C8B-B14F-4D97-AF65-F5344CB8AC3E}">
        <p14:creationId xmlns:p14="http://schemas.microsoft.com/office/powerpoint/2010/main" val="3243648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codeproject.com/script/Membership/Uploads/3723168/DIP5.jpg">
            <a:extLst>
              <a:ext uri="{FF2B5EF4-FFF2-40B4-BE49-F238E27FC236}">
                <a16:creationId xmlns:a16="http://schemas.microsoft.com/office/drawing/2014/main" id="{1FC383E8-084E-DB38-8D3F-AC130CA7174F}"/>
              </a:ext>
            </a:extLst>
          </p:cNvPr>
          <p:cNvPicPr>
            <a:picLocks noChangeAspect="1" noChangeArrowheads="1"/>
          </p:cNvPicPr>
          <p:nvPr/>
        </p:nvPicPr>
        <p:blipFill>
          <a:blip r:embed="rId2"/>
          <a:srcRect/>
          <a:stretch>
            <a:fillRect/>
          </a:stretch>
        </p:blipFill>
        <p:spPr bwMode="auto">
          <a:xfrm>
            <a:off x="2139654" y="1968942"/>
            <a:ext cx="7912691" cy="4308761"/>
          </a:xfrm>
          <a:prstGeom prst="rect">
            <a:avLst/>
          </a:prstGeom>
          <a:noFill/>
        </p:spPr>
      </p:pic>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
        <p:nvSpPr>
          <p:cNvPr id="2" name="Retângulo 1">
            <a:extLst>
              <a:ext uri="{FF2B5EF4-FFF2-40B4-BE49-F238E27FC236}">
                <a16:creationId xmlns:a16="http://schemas.microsoft.com/office/drawing/2014/main" id="{11BCBFA3-1C36-3AB1-8534-563070E224BC}"/>
              </a:ext>
            </a:extLst>
          </p:cNvPr>
          <p:cNvSpPr/>
          <p:nvPr/>
        </p:nvSpPr>
        <p:spPr>
          <a:xfrm>
            <a:off x="436088" y="1157631"/>
            <a:ext cx="11396521" cy="1938992"/>
          </a:xfrm>
          <a:prstGeom prst="rect">
            <a:avLst/>
          </a:prstGeom>
        </p:spPr>
        <p:txBody>
          <a:bodyPr wrap="square">
            <a:spAutoFit/>
          </a:bodyPr>
          <a:lstStyle/>
          <a:p>
            <a:pPr fontAlgn="base"/>
            <a:r>
              <a:rPr lang="pt-BR" sz="2000" dirty="0"/>
              <a:t>O Princípio da Inversão de Dependência é um princípio essencial para um bom design orientado a objetos, ao passo que o oposto leva a um design engessado e procedural. Identificar abstrações e inverter as dependências garantem que o software seja mais flexível e robusto, estando melhor preparado para mudanças.</a:t>
            </a:r>
          </a:p>
          <a:p>
            <a:pPr fontAlgn="base"/>
            <a:endParaRPr lang="pt-BR" sz="2000" dirty="0"/>
          </a:p>
          <a:p>
            <a:pPr fontAlgn="base"/>
            <a:endParaRPr lang="pt-BR" sz="2000" i="1" dirty="0"/>
          </a:p>
        </p:txBody>
      </p:sp>
    </p:spTree>
    <p:extLst>
      <p:ext uri="{BB962C8B-B14F-4D97-AF65-F5344CB8AC3E}">
        <p14:creationId xmlns:p14="http://schemas.microsoft.com/office/powerpoint/2010/main" val="3888153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4DD1181-5CF8-4507-1934-D490B09D2E10}"/>
              </a:ext>
            </a:extLst>
          </p:cNvPr>
          <p:cNvSpPr/>
          <p:nvPr/>
        </p:nvSpPr>
        <p:spPr>
          <a:xfrm>
            <a:off x="0" y="0"/>
            <a:ext cx="12192000" cy="6858000"/>
          </a:xfrm>
          <a:prstGeom prst="rect">
            <a:avLst/>
          </a:prstGeom>
          <a:gradFill flip="none" rotWithShape="1">
            <a:gsLst>
              <a:gs pos="0">
                <a:srgbClr val="526580"/>
              </a:gs>
              <a:gs pos="23000">
                <a:srgbClr val="495A73"/>
              </a:gs>
              <a:gs pos="69000">
                <a:schemeClr val="tx2">
                  <a:lumMod val="75000"/>
                </a:schemeClr>
              </a:gs>
              <a:gs pos="97000">
                <a:schemeClr val="tx2">
                  <a:lumMod val="7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l="26721"/>
          <a:stretch/>
        </p:blipFill>
        <p:spPr bwMode="auto">
          <a:xfrm>
            <a:off x="4137545" y="2803961"/>
            <a:ext cx="3698543" cy="1250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
        <p:nvSpPr>
          <p:cNvPr id="5" name="CaixaDeTexto 4">
            <a:extLst>
              <a:ext uri="{FF2B5EF4-FFF2-40B4-BE49-F238E27FC236}">
                <a16:creationId xmlns:a16="http://schemas.microsoft.com/office/drawing/2014/main" id="{85C9E858-21F6-C66A-A9FA-FA42DD7A81F5}"/>
              </a:ext>
            </a:extLst>
          </p:cNvPr>
          <p:cNvSpPr txBox="1"/>
          <p:nvPr/>
        </p:nvSpPr>
        <p:spPr>
          <a:xfrm>
            <a:off x="217783" y="1136729"/>
            <a:ext cx="11756434" cy="3170099"/>
          </a:xfrm>
          <a:prstGeom prst="rect">
            <a:avLst/>
          </a:prstGeom>
          <a:noFill/>
        </p:spPr>
        <p:txBody>
          <a:bodyPr wrap="square" rtlCol="0">
            <a:spAutoFit/>
          </a:bodyPr>
          <a:lstStyle/>
          <a:p>
            <a:r>
              <a:rPr lang="pt-BR" sz="2000" dirty="0"/>
              <a:t>Os princípios </a:t>
            </a:r>
            <a:r>
              <a:rPr lang="pt-BR" sz="2000" b="1" dirty="0"/>
              <a:t>SOLID</a:t>
            </a:r>
            <a:r>
              <a:rPr lang="pt-BR" sz="2000" dirty="0"/>
              <a:t> devem ser aplicados no desenvolvimento de software de forma que o software produzido tenha as seguintes características:</a:t>
            </a:r>
          </a:p>
          <a:p>
            <a:endParaRPr lang="pt-BR" sz="2000" dirty="0"/>
          </a:p>
          <a:p>
            <a:pPr>
              <a:buFont typeface="Arial" pitchFamily="34" charset="0"/>
              <a:buChar char="•"/>
            </a:pPr>
            <a:r>
              <a:rPr lang="pt-BR" sz="2000" b="1" dirty="0"/>
              <a:t>Seja fácil de manter, adaptar e se ajustar às constantes mudanças exigidas pelos clientes;</a:t>
            </a:r>
            <a:endParaRPr lang="pt-BR" sz="2000" dirty="0"/>
          </a:p>
          <a:p>
            <a:pPr>
              <a:buFont typeface="Arial" pitchFamily="34" charset="0"/>
              <a:buChar char="•"/>
            </a:pPr>
            <a:r>
              <a:rPr lang="pt-BR" sz="2000" b="1" dirty="0"/>
              <a:t>Seja fácil de entender e testar;</a:t>
            </a:r>
            <a:endParaRPr lang="pt-BR" sz="2000" dirty="0"/>
          </a:p>
          <a:p>
            <a:pPr>
              <a:buFont typeface="Arial" pitchFamily="34" charset="0"/>
              <a:buChar char="•"/>
            </a:pPr>
            <a:r>
              <a:rPr lang="pt-BR" sz="2000" b="1" dirty="0"/>
              <a:t>Seja construído de forma a estar preparado para ser facilmente alterado com o menor esforço possível;</a:t>
            </a:r>
            <a:endParaRPr lang="pt-BR" sz="2000" dirty="0"/>
          </a:p>
          <a:p>
            <a:pPr>
              <a:buFont typeface="Arial" pitchFamily="34" charset="0"/>
              <a:buChar char="•"/>
            </a:pPr>
            <a:r>
              <a:rPr lang="pt-BR" sz="2000" b="1" dirty="0"/>
              <a:t>Seja possível de ser reaproveitado;</a:t>
            </a:r>
            <a:endParaRPr lang="pt-BR" sz="2000" dirty="0"/>
          </a:p>
          <a:p>
            <a:pPr>
              <a:buFont typeface="Arial" pitchFamily="34" charset="0"/>
              <a:buChar char="•"/>
            </a:pPr>
            <a:r>
              <a:rPr lang="pt-BR" sz="2000" b="1" dirty="0"/>
              <a:t>Exista em produção o maior tempo possível;</a:t>
            </a:r>
            <a:endParaRPr lang="pt-BR" sz="2000" dirty="0"/>
          </a:p>
          <a:p>
            <a:pPr>
              <a:buFont typeface="Arial" pitchFamily="34" charset="0"/>
              <a:buChar char="•"/>
            </a:pPr>
            <a:r>
              <a:rPr lang="pt-BR" sz="2000" b="1" dirty="0"/>
              <a:t>Que atenda realmente as necessidades dos clientes para o qual foi criado;</a:t>
            </a:r>
            <a:endParaRPr lang="pt-BR" sz="2000" dirty="0"/>
          </a:p>
          <a:p>
            <a:endParaRPr lang="pt-BR" sz="2000" dirty="0"/>
          </a:p>
        </p:txBody>
      </p:sp>
      <p:pic>
        <p:nvPicPr>
          <p:cNvPr id="6" name="Picture 2" descr="http://eduardopires.net.br/wp-content/uploads/2015/01/Solid-1024x283.jpg">
            <a:extLst>
              <a:ext uri="{FF2B5EF4-FFF2-40B4-BE49-F238E27FC236}">
                <a16:creationId xmlns:a16="http://schemas.microsoft.com/office/drawing/2014/main" id="{6CA20C8D-0620-8633-FB41-E6BCAC9B37E5}"/>
              </a:ext>
            </a:extLst>
          </p:cNvPr>
          <p:cNvPicPr>
            <a:picLocks noChangeAspect="1" noChangeArrowheads="1"/>
          </p:cNvPicPr>
          <p:nvPr/>
        </p:nvPicPr>
        <p:blipFill>
          <a:blip r:embed="rId3"/>
          <a:srcRect/>
          <a:stretch>
            <a:fillRect/>
          </a:stretch>
        </p:blipFill>
        <p:spPr bwMode="auto">
          <a:xfrm>
            <a:off x="1960170" y="4014279"/>
            <a:ext cx="8271660" cy="2286016"/>
          </a:xfrm>
          <a:prstGeom prst="rect">
            <a:avLst/>
          </a:prstGeom>
          <a:noFill/>
        </p:spPr>
      </p:pic>
    </p:spTree>
    <p:extLst>
      <p:ext uri="{BB962C8B-B14F-4D97-AF65-F5344CB8AC3E}">
        <p14:creationId xmlns:p14="http://schemas.microsoft.com/office/powerpoint/2010/main" val="101111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
        <p:nvSpPr>
          <p:cNvPr id="2" name="CaixaDeTexto 1">
            <a:extLst>
              <a:ext uri="{FF2B5EF4-FFF2-40B4-BE49-F238E27FC236}">
                <a16:creationId xmlns:a16="http://schemas.microsoft.com/office/drawing/2014/main" id="{B72C59D2-5998-4174-24A1-A146CB9C10FB}"/>
              </a:ext>
            </a:extLst>
          </p:cNvPr>
          <p:cNvSpPr txBox="1"/>
          <p:nvPr/>
        </p:nvSpPr>
        <p:spPr>
          <a:xfrm>
            <a:off x="339905" y="1181618"/>
            <a:ext cx="11512190" cy="1200329"/>
          </a:xfrm>
          <a:prstGeom prst="rect">
            <a:avLst/>
          </a:prstGeom>
          <a:noFill/>
        </p:spPr>
        <p:txBody>
          <a:bodyPr wrap="square" rtlCol="0">
            <a:spAutoFit/>
          </a:bodyPr>
          <a:lstStyle/>
          <a:p>
            <a:r>
              <a:rPr lang="pt-BR" dirty="0"/>
              <a:t>Os princípios </a:t>
            </a:r>
            <a:r>
              <a:rPr lang="pt-BR" b="1" dirty="0"/>
              <a:t>SOLID</a:t>
            </a:r>
            <a:r>
              <a:rPr lang="pt-BR" dirty="0"/>
              <a:t> para programação e design orientados a objeto são de autoria de </a:t>
            </a:r>
            <a:r>
              <a:rPr lang="pt-BR" i="1" dirty="0"/>
              <a:t>Robert C. Martin</a:t>
            </a:r>
            <a:r>
              <a:rPr lang="pt-BR" dirty="0"/>
              <a:t> (</a:t>
            </a:r>
            <a:r>
              <a:rPr lang="pt-BR" i="1" dirty="0"/>
              <a:t>mais conhecido como </a:t>
            </a:r>
            <a:r>
              <a:rPr lang="pt-BR" i="1" dirty="0" err="1"/>
              <a:t>Uncle</a:t>
            </a:r>
            <a:r>
              <a:rPr lang="pt-BR" i="1" dirty="0"/>
              <a:t> Bob</a:t>
            </a:r>
            <a:r>
              <a:rPr lang="pt-BR" dirty="0"/>
              <a:t>) e datam do início de 2000. A palavra </a:t>
            </a:r>
            <a:r>
              <a:rPr lang="pt-BR" b="1" dirty="0"/>
              <a:t>SOLID</a:t>
            </a:r>
            <a:r>
              <a:rPr lang="pt-BR" dirty="0"/>
              <a:t> é um acróstico onde cada letra significa a sigla de um princípio, são eles:  </a:t>
            </a:r>
            <a:r>
              <a:rPr lang="pt-BR" b="1" dirty="0"/>
              <a:t>SRP, OCP, LSP, ISP e DIP</a:t>
            </a:r>
            <a:endParaRPr lang="pt-BR" dirty="0"/>
          </a:p>
          <a:p>
            <a:endParaRPr lang="pt-BR" dirty="0"/>
          </a:p>
        </p:txBody>
      </p:sp>
      <p:graphicFrame>
        <p:nvGraphicFramePr>
          <p:cNvPr id="3" name="Tabela 2">
            <a:extLst>
              <a:ext uri="{FF2B5EF4-FFF2-40B4-BE49-F238E27FC236}">
                <a16:creationId xmlns:a16="http://schemas.microsoft.com/office/drawing/2014/main" id="{36452495-DE9C-9594-63E0-D7C6A6D7AEC1}"/>
              </a:ext>
            </a:extLst>
          </p:cNvPr>
          <p:cNvGraphicFramePr>
            <a:graphicFrameLocks noGrp="1"/>
          </p:cNvGraphicFramePr>
          <p:nvPr>
            <p:extLst>
              <p:ext uri="{D42A27DB-BD31-4B8C-83A1-F6EECF244321}">
                <p14:modId xmlns:p14="http://schemas.microsoft.com/office/powerpoint/2010/main" val="1391786448"/>
              </p:ext>
            </p:extLst>
          </p:nvPr>
        </p:nvGraphicFramePr>
        <p:xfrm>
          <a:off x="411343" y="2246676"/>
          <a:ext cx="11440751" cy="4007040"/>
        </p:xfrm>
        <a:graphic>
          <a:graphicData uri="http://schemas.openxmlformats.org/drawingml/2006/table">
            <a:tbl>
              <a:tblPr>
                <a:tableStyleId>{5940675A-B579-460E-94D1-54222C63F5DA}</a:tableStyleId>
              </a:tblPr>
              <a:tblGrid>
                <a:gridCol w="1040068">
                  <a:extLst>
                    <a:ext uri="{9D8B030D-6E8A-4147-A177-3AD203B41FA5}">
                      <a16:colId xmlns:a16="http://schemas.microsoft.com/office/drawing/2014/main" val="20000"/>
                    </a:ext>
                  </a:extLst>
                </a:gridCol>
                <a:gridCol w="4576301">
                  <a:extLst>
                    <a:ext uri="{9D8B030D-6E8A-4147-A177-3AD203B41FA5}">
                      <a16:colId xmlns:a16="http://schemas.microsoft.com/office/drawing/2014/main" val="20001"/>
                    </a:ext>
                  </a:extLst>
                </a:gridCol>
                <a:gridCol w="5824382">
                  <a:extLst>
                    <a:ext uri="{9D8B030D-6E8A-4147-A177-3AD203B41FA5}">
                      <a16:colId xmlns:a16="http://schemas.microsoft.com/office/drawing/2014/main" val="20002"/>
                    </a:ext>
                  </a:extLst>
                </a:gridCol>
              </a:tblGrid>
              <a:tr h="496679">
                <a:tc>
                  <a:txBody>
                    <a:bodyPr/>
                    <a:lstStyle/>
                    <a:p>
                      <a:r>
                        <a:rPr lang="pt-BR" sz="1800" dirty="0"/>
                        <a:t>SRP</a:t>
                      </a:r>
                    </a:p>
                  </a:txBody>
                  <a:tcPr marL="33311" marR="33311" marT="16656" marB="16656" anchor="ctr"/>
                </a:tc>
                <a:tc>
                  <a:txBody>
                    <a:bodyPr/>
                    <a:lstStyle/>
                    <a:p>
                      <a:r>
                        <a:rPr lang="pt-BR" sz="1800" u="sng" dirty="0" err="1"/>
                        <a:t>The</a:t>
                      </a:r>
                      <a:r>
                        <a:rPr lang="pt-BR" sz="1800" u="sng" dirty="0"/>
                        <a:t> </a:t>
                      </a:r>
                      <a:r>
                        <a:rPr lang="pt-BR" sz="1800" u="sng" dirty="0" err="1"/>
                        <a:t>Single</a:t>
                      </a:r>
                      <a:r>
                        <a:rPr lang="pt-BR" sz="1800" u="sng" dirty="0"/>
                        <a:t> </a:t>
                      </a:r>
                      <a:r>
                        <a:rPr lang="pt-BR" sz="1800" u="sng" dirty="0" err="1"/>
                        <a:t>Responsibility</a:t>
                      </a:r>
                      <a:r>
                        <a:rPr lang="pt-BR" sz="1800" u="sng" dirty="0"/>
                        <a:t> </a:t>
                      </a:r>
                      <a:r>
                        <a:rPr lang="pt-BR" sz="1800" u="sng" dirty="0" err="1"/>
                        <a:t>Principle</a:t>
                      </a:r>
                      <a:br>
                        <a:rPr lang="pt-BR" sz="1800" dirty="0"/>
                      </a:br>
                      <a:r>
                        <a:rPr lang="pt-BR" sz="1800" dirty="0"/>
                        <a:t>Principio da Responsabilidade Única</a:t>
                      </a:r>
                    </a:p>
                  </a:txBody>
                  <a:tcPr marL="33311" marR="33311" marT="16656" marB="16656" anchor="ctr"/>
                </a:tc>
                <a:tc>
                  <a:txBody>
                    <a:bodyPr/>
                    <a:lstStyle/>
                    <a:p>
                      <a:r>
                        <a:rPr lang="pt-BR" sz="1800" dirty="0"/>
                        <a:t>Uma classe deve ter um, e somente um, motivo para mudar.</a:t>
                      </a:r>
                      <a:br>
                        <a:rPr lang="pt-BR" sz="1800" dirty="0"/>
                      </a:br>
                      <a:r>
                        <a:rPr lang="pt-BR" sz="1800" dirty="0"/>
                        <a:t>A </a:t>
                      </a:r>
                      <a:r>
                        <a:rPr lang="pt-BR" sz="1800" dirty="0" err="1"/>
                        <a:t>class</a:t>
                      </a:r>
                      <a:r>
                        <a:rPr lang="pt-BR" sz="1800" dirty="0"/>
                        <a:t> </a:t>
                      </a:r>
                      <a:r>
                        <a:rPr lang="pt-BR" sz="1800" dirty="0" err="1"/>
                        <a:t>should</a:t>
                      </a:r>
                      <a:r>
                        <a:rPr lang="pt-BR" sz="1800" dirty="0"/>
                        <a:t> </a:t>
                      </a:r>
                      <a:r>
                        <a:rPr lang="pt-BR" sz="1800" dirty="0" err="1"/>
                        <a:t>have</a:t>
                      </a:r>
                      <a:r>
                        <a:rPr lang="pt-BR" sz="1800" dirty="0"/>
                        <a:t> </a:t>
                      </a:r>
                      <a:r>
                        <a:rPr lang="pt-BR" sz="1800" dirty="0" err="1"/>
                        <a:t>one</a:t>
                      </a:r>
                      <a:r>
                        <a:rPr lang="pt-BR" sz="1800" dirty="0"/>
                        <a:t>, </a:t>
                      </a:r>
                      <a:r>
                        <a:rPr lang="pt-BR" sz="1800" dirty="0" err="1"/>
                        <a:t>and</a:t>
                      </a:r>
                      <a:r>
                        <a:rPr lang="pt-BR" sz="1800" dirty="0"/>
                        <a:t> </a:t>
                      </a:r>
                      <a:r>
                        <a:rPr lang="pt-BR" sz="1800" dirty="0" err="1"/>
                        <a:t>only</a:t>
                      </a:r>
                      <a:r>
                        <a:rPr lang="pt-BR" sz="1800" dirty="0"/>
                        <a:t> </a:t>
                      </a:r>
                      <a:r>
                        <a:rPr lang="pt-BR" sz="1800" dirty="0" err="1"/>
                        <a:t>one</a:t>
                      </a:r>
                      <a:r>
                        <a:rPr lang="pt-BR" sz="1800" dirty="0"/>
                        <a:t>, </a:t>
                      </a:r>
                      <a:r>
                        <a:rPr lang="pt-BR" sz="1800" dirty="0" err="1"/>
                        <a:t>reason</a:t>
                      </a:r>
                      <a:r>
                        <a:rPr lang="pt-BR" sz="1800" dirty="0"/>
                        <a:t> to </a:t>
                      </a:r>
                      <a:r>
                        <a:rPr lang="pt-BR" sz="1800" dirty="0" err="1"/>
                        <a:t>change</a:t>
                      </a:r>
                      <a:r>
                        <a:rPr lang="pt-BR" sz="1800" dirty="0"/>
                        <a:t>.</a:t>
                      </a:r>
                    </a:p>
                  </a:txBody>
                  <a:tcPr marL="33311" marR="33311" marT="16656" marB="16656" anchor="ctr"/>
                </a:tc>
                <a:extLst>
                  <a:ext uri="{0D108BD9-81ED-4DB2-BD59-A6C34878D82A}">
                    <a16:rowId xmlns:a16="http://schemas.microsoft.com/office/drawing/2014/main" val="10000"/>
                  </a:ext>
                </a:extLst>
              </a:tr>
              <a:tr h="675937">
                <a:tc>
                  <a:txBody>
                    <a:bodyPr/>
                    <a:lstStyle/>
                    <a:p>
                      <a:r>
                        <a:rPr lang="pt-BR" sz="1800"/>
                        <a:t>OCP</a:t>
                      </a:r>
                    </a:p>
                  </a:txBody>
                  <a:tcPr marL="33311" marR="33311" marT="16656" marB="16656" anchor="ctr"/>
                </a:tc>
                <a:tc>
                  <a:txBody>
                    <a:bodyPr/>
                    <a:lstStyle/>
                    <a:p>
                      <a:r>
                        <a:rPr lang="pt-BR" sz="1800" u="sng"/>
                        <a:t>The Open Closed Principle</a:t>
                      </a:r>
                      <a:br>
                        <a:rPr lang="pt-BR" sz="1800"/>
                      </a:br>
                      <a:r>
                        <a:rPr lang="pt-BR" sz="1800"/>
                        <a:t>Princípio Aberto-Fechado</a:t>
                      </a:r>
                    </a:p>
                  </a:txBody>
                  <a:tcPr marL="33311" marR="33311" marT="16656" marB="16656" anchor="ctr"/>
                </a:tc>
                <a:tc>
                  <a:txBody>
                    <a:bodyPr/>
                    <a:lstStyle/>
                    <a:p>
                      <a:r>
                        <a:rPr lang="pt-BR" sz="1800"/>
                        <a:t>Você deve ser capaz de estender um comportamento de uma classe, sem modificá-lo.</a:t>
                      </a:r>
                      <a:br>
                        <a:rPr lang="pt-BR" sz="1800"/>
                      </a:br>
                      <a:r>
                        <a:rPr lang="pt-BR" sz="1800"/>
                        <a:t>You should be able to extend a classes behavior, without modifying it.</a:t>
                      </a:r>
                    </a:p>
                  </a:txBody>
                  <a:tcPr marL="33311" marR="33311" marT="16656" marB="16656" anchor="ctr"/>
                </a:tc>
                <a:extLst>
                  <a:ext uri="{0D108BD9-81ED-4DB2-BD59-A6C34878D82A}">
                    <a16:rowId xmlns:a16="http://schemas.microsoft.com/office/drawing/2014/main" val="10001"/>
                  </a:ext>
                </a:extLst>
              </a:tr>
              <a:tr h="556431">
                <a:tc>
                  <a:txBody>
                    <a:bodyPr/>
                    <a:lstStyle/>
                    <a:p>
                      <a:r>
                        <a:rPr lang="pt-BR" sz="1800"/>
                        <a:t>LSP</a:t>
                      </a:r>
                    </a:p>
                  </a:txBody>
                  <a:tcPr marL="33311" marR="33311" marT="16656" marB="16656" anchor="ctr"/>
                </a:tc>
                <a:tc>
                  <a:txBody>
                    <a:bodyPr/>
                    <a:lstStyle/>
                    <a:p>
                      <a:r>
                        <a:rPr lang="pt-BR" sz="1800" u="sng"/>
                        <a:t>The Liskov Substitution Principle</a:t>
                      </a:r>
                      <a:br>
                        <a:rPr lang="pt-BR" sz="1800"/>
                      </a:br>
                      <a:r>
                        <a:rPr lang="pt-BR" sz="1800"/>
                        <a:t>Princípio da Substituição de Liskov</a:t>
                      </a:r>
                    </a:p>
                  </a:txBody>
                  <a:tcPr marL="33311" marR="33311" marT="16656" marB="16656" anchor="ctr"/>
                </a:tc>
                <a:tc>
                  <a:txBody>
                    <a:bodyPr/>
                    <a:lstStyle/>
                    <a:p>
                      <a:r>
                        <a:rPr lang="pt-BR" sz="1800"/>
                        <a:t>As classes derivadas devem poder substituir suas classes bases.</a:t>
                      </a:r>
                      <a:br>
                        <a:rPr lang="pt-BR" sz="1800"/>
                      </a:br>
                      <a:r>
                        <a:rPr lang="pt-BR" sz="1800"/>
                        <a:t>Derived classes must be substitutable for their base classes.</a:t>
                      </a:r>
                    </a:p>
                  </a:txBody>
                  <a:tcPr marL="33311" marR="33311" marT="16656" marB="16656" anchor="ctr"/>
                </a:tc>
                <a:extLst>
                  <a:ext uri="{0D108BD9-81ED-4DB2-BD59-A6C34878D82A}">
                    <a16:rowId xmlns:a16="http://schemas.microsoft.com/office/drawing/2014/main" val="10002"/>
                  </a:ext>
                </a:extLst>
              </a:tr>
              <a:tr h="496679">
                <a:tc>
                  <a:txBody>
                    <a:bodyPr/>
                    <a:lstStyle/>
                    <a:p>
                      <a:r>
                        <a:rPr lang="pt-BR" sz="1800"/>
                        <a:t>ISP</a:t>
                      </a:r>
                    </a:p>
                  </a:txBody>
                  <a:tcPr marL="33311" marR="33311" marT="16656" marB="16656" anchor="ctr"/>
                </a:tc>
                <a:tc>
                  <a:txBody>
                    <a:bodyPr/>
                    <a:lstStyle/>
                    <a:p>
                      <a:r>
                        <a:rPr lang="pt-BR" sz="1800" u="sng"/>
                        <a:t>The Interface Segregation Principle</a:t>
                      </a:r>
                      <a:br>
                        <a:rPr lang="pt-BR" sz="1800"/>
                      </a:br>
                      <a:r>
                        <a:rPr lang="pt-BR" sz="1800"/>
                        <a:t>Princípio da Segregação da Interface</a:t>
                      </a:r>
                    </a:p>
                  </a:txBody>
                  <a:tcPr marL="33311" marR="33311" marT="16656" marB="16656" anchor="ctr"/>
                </a:tc>
                <a:tc>
                  <a:txBody>
                    <a:bodyPr/>
                    <a:lstStyle/>
                    <a:p>
                      <a:r>
                        <a:rPr lang="pt-BR" sz="1800"/>
                        <a:t>Muitas interfaces específicas são melhores do que uma interface geral</a:t>
                      </a:r>
                      <a:br>
                        <a:rPr lang="pt-BR" sz="1800"/>
                      </a:br>
                      <a:r>
                        <a:rPr lang="pt-BR" sz="1800"/>
                        <a:t>Make fine grained interfaces that are client specific.</a:t>
                      </a:r>
                    </a:p>
                  </a:txBody>
                  <a:tcPr marL="33311" marR="33311" marT="16656" marB="16656" anchor="ctr"/>
                </a:tc>
                <a:extLst>
                  <a:ext uri="{0D108BD9-81ED-4DB2-BD59-A6C34878D82A}">
                    <a16:rowId xmlns:a16="http://schemas.microsoft.com/office/drawing/2014/main" val="10003"/>
                  </a:ext>
                </a:extLst>
              </a:tr>
              <a:tr h="436926">
                <a:tc>
                  <a:txBody>
                    <a:bodyPr/>
                    <a:lstStyle/>
                    <a:p>
                      <a:r>
                        <a:rPr lang="pt-BR" sz="1800"/>
                        <a:t>DIP</a:t>
                      </a:r>
                    </a:p>
                  </a:txBody>
                  <a:tcPr marL="33311" marR="33311" marT="16656" marB="16656" anchor="ctr"/>
                </a:tc>
                <a:tc>
                  <a:txBody>
                    <a:bodyPr/>
                    <a:lstStyle/>
                    <a:p>
                      <a:r>
                        <a:rPr lang="pt-BR" sz="1800" u="sng"/>
                        <a:t>The Dependency Inversion Principle</a:t>
                      </a:r>
                      <a:br>
                        <a:rPr lang="pt-BR" sz="1800"/>
                      </a:br>
                      <a:r>
                        <a:rPr lang="pt-BR" sz="1800"/>
                        <a:t>Princípio da inversão da dependência</a:t>
                      </a:r>
                    </a:p>
                  </a:txBody>
                  <a:tcPr marL="33311" marR="33311" marT="16656" marB="16656" anchor="ctr"/>
                </a:tc>
                <a:tc>
                  <a:txBody>
                    <a:bodyPr/>
                    <a:lstStyle/>
                    <a:p>
                      <a:r>
                        <a:rPr lang="pt-BR" sz="1800" dirty="0"/>
                        <a:t>Dependa de uma abstração e não de uma implementação.</a:t>
                      </a:r>
                      <a:br>
                        <a:rPr lang="pt-BR" sz="1800" dirty="0"/>
                      </a:br>
                      <a:r>
                        <a:rPr lang="pt-BR" sz="1800" dirty="0" err="1"/>
                        <a:t>Depend</a:t>
                      </a:r>
                      <a:r>
                        <a:rPr lang="pt-BR" sz="1800" dirty="0"/>
                        <a:t> </a:t>
                      </a:r>
                      <a:r>
                        <a:rPr lang="pt-BR" sz="1800" dirty="0" err="1"/>
                        <a:t>on</a:t>
                      </a:r>
                      <a:r>
                        <a:rPr lang="pt-BR" sz="1800" dirty="0"/>
                        <a:t> </a:t>
                      </a:r>
                      <a:r>
                        <a:rPr lang="pt-BR" sz="1800" dirty="0" err="1"/>
                        <a:t>abstractions</a:t>
                      </a:r>
                      <a:r>
                        <a:rPr lang="pt-BR" sz="1800" dirty="0"/>
                        <a:t>, </a:t>
                      </a:r>
                      <a:r>
                        <a:rPr lang="pt-BR" sz="1800" dirty="0" err="1"/>
                        <a:t>not</a:t>
                      </a:r>
                      <a:r>
                        <a:rPr lang="pt-BR" sz="1800" dirty="0"/>
                        <a:t> </a:t>
                      </a:r>
                      <a:r>
                        <a:rPr lang="pt-BR" sz="1800" dirty="0" err="1"/>
                        <a:t>on</a:t>
                      </a:r>
                      <a:r>
                        <a:rPr lang="pt-BR" sz="1800" dirty="0"/>
                        <a:t> </a:t>
                      </a:r>
                      <a:r>
                        <a:rPr lang="pt-BR" sz="1800" dirty="0" err="1"/>
                        <a:t>concretions</a:t>
                      </a:r>
                      <a:r>
                        <a:rPr lang="pt-BR" sz="1800" dirty="0"/>
                        <a:t>.</a:t>
                      </a:r>
                    </a:p>
                  </a:txBody>
                  <a:tcPr marL="33311" marR="33311" marT="16656" marB="16656"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4254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graphicFrame>
        <p:nvGraphicFramePr>
          <p:cNvPr id="2" name="Tabela 1">
            <a:extLst>
              <a:ext uri="{FF2B5EF4-FFF2-40B4-BE49-F238E27FC236}">
                <a16:creationId xmlns:a16="http://schemas.microsoft.com/office/drawing/2014/main" id="{A11DB4DF-FC35-EF5B-E0D1-4C97C1CBD3AD}"/>
              </a:ext>
            </a:extLst>
          </p:cNvPr>
          <p:cNvGraphicFramePr>
            <a:graphicFrameLocks noGrp="1"/>
          </p:cNvGraphicFramePr>
          <p:nvPr>
            <p:extLst>
              <p:ext uri="{D42A27DB-BD31-4B8C-83A1-F6EECF244321}">
                <p14:modId xmlns:p14="http://schemas.microsoft.com/office/powerpoint/2010/main" val="2342110234"/>
              </p:ext>
            </p:extLst>
          </p:nvPr>
        </p:nvGraphicFramePr>
        <p:xfrm>
          <a:off x="415934" y="1217337"/>
          <a:ext cx="11360132" cy="5000659"/>
        </p:xfrm>
        <a:graphic>
          <a:graphicData uri="http://schemas.openxmlformats.org/drawingml/2006/table">
            <a:tbl>
              <a:tblPr>
                <a:tableStyleId>{5940675A-B579-460E-94D1-54222C63F5DA}</a:tableStyleId>
              </a:tblPr>
              <a:tblGrid>
                <a:gridCol w="1553522">
                  <a:extLst>
                    <a:ext uri="{9D8B030D-6E8A-4147-A177-3AD203B41FA5}">
                      <a16:colId xmlns:a16="http://schemas.microsoft.com/office/drawing/2014/main" val="20000"/>
                    </a:ext>
                  </a:extLst>
                </a:gridCol>
                <a:gridCol w="1068046">
                  <a:extLst>
                    <a:ext uri="{9D8B030D-6E8A-4147-A177-3AD203B41FA5}">
                      <a16:colId xmlns:a16="http://schemas.microsoft.com/office/drawing/2014/main" val="20001"/>
                    </a:ext>
                  </a:extLst>
                </a:gridCol>
                <a:gridCol w="3592520">
                  <a:extLst>
                    <a:ext uri="{9D8B030D-6E8A-4147-A177-3AD203B41FA5}">
                      <a16:colId xmlns:a16="http://schemas.microsoft.com/office/drawing/2014/main" val="20002"/>
                    </a:ext>
                  </a:extLst>
                </a:gridCol>
                <a:gridCol w="5146044">
                  <a:extLst>
                    <a:ext uri="{9D8B030D-6E8A-4147-A177-3AD203B41FA5}">
                      <a16:colId xmlns:a16="http://schemas.microsoft.com/office/drawing/2014/main" val="20003"/>
                    </a:ext>
                  </a:extLst>
                </a:gridCol>
              </a:tblGrid>
              <a:tr h="392337">
                <a:tc>
                  <a:txBody>
                    <a:bodyPr/>
                    <a:lstStyle/>
                    <a:p>
                      <a:pPr algn="ctr" fontAlgn="base"/>
                      <a:r>
                        <a:rPr lang="pt-BR" sz="2000" b="1" dirty="0">
                          <a:solidFill>
                            <a:schemeClr val="bg1">
                              <a:lumMod val="95000"/>
                            </a:schemeClr>
                          </a:solidFill>
                        </a:rPr>
                        <a:t>Letra</a:t>
                      </a:r>
                      <a:endParaRPr lang="pt-BR" sz="2000" b="1" dirty="0">
                        <a:solidFill>
                          <a:schemeClr val="bg1">
                            <a:lumMod val="95000"/>
                          </a:schemeClr>
                        </a:solidFill>
                        <a:latin typeface="inherit"/>
                      </a:endParaRPr>
                    </a:p>
                  </a:txBody>
                  <a:tcPr marL="30442" marR="31710" marT="19026" marB="19026" anchor="ctr">
                    <a:solidFill>
                      <a:schemeClr val="tx2">
                        <a:lumMod val="60000"/>
                        <a:lumOff val="40000"/>
                      </a:schemeClr>
                    </a:solidFill>
                  </a:tcPr>
                </a:tc>
                <a:tc>
                  <a:txBody>
                    <a:bodyPr/>
                    <a:lstStyle/>
                    <a:p>
                      <a:pPr algn="ctr" fontAlgn="base"/>
                      <a:r>
                        <a:rPr lang="pt-BR" sz="2000" b="1" dirty="0">
                          <a:solidFill>
                            <a:schemeClr val="bg1">
                              <a:lumMod val="95000"/>
                            </a:schemeClr>
                          </a:solidFill>
                        </a:rPr>
                        <a:t>Sigla</a:t>
                      </a:r>
                      <a:endParaRPr lang="pt-BR" sz="2000" b="1" dirty="0">
                        <a:solidFill>
                          <a:schemeClr val="bg1">
                            <a:lumMod val="95000"/>
                          </a:schemeClr>
                        </a:solidFill>
                        <a:latin typeface="inherit"/>
                      </a:endParaRPr>
                    </a:p>
                  </a:txBody>
                  <a:tcPr marL="30442" marR="31710" marT="19026" marB="19026" anchor="ctr">
                    <a:solidFill>
                      <a:schemeClr val="tx2">
                        <a:lumMod val="60000"/>
                        <a:lumOff val="40000"/>
                      </a:schemeClr>
                    </a:solidFill>
                  </a:tcPr>
                </a:tc>
                <a:tc>
                  <a:txBody>
                    <a:bodyPr/>
                    <a:lstStyle/>
                    <a:p>
                      <a:pPr algn="ctr" fontAlgn="base"/>
                      <a:r>
                        <a:rPr lang="pt-BR" sz="2000" b="1" dirty="0">
                          <a:solidFill>
                            <a:schemeClr val="bg1">
                              <a:lumMod val="95000"/>
                            </a:schemeClr>
                          </a:solidFill>
                        </a:rPr>
                        <a:t>Nome</a:t>
                      </a:r>
                      <a:endParaRPr lang="pt-BR" sz="2000" b="1" dirty="0">
                        <a:solidFill>
                          <a:schemeClr val="bg1">
                            <a:lumMod val="95000"/>
                          </a:schemeClr>
                        </a:solidFill>
                        <a:latin typeface="inherit"/>
                      </a:endParaRPr>
                    </a:p>
                  </a:txBody>
                  <a:tcPr marL="30442" marR="31710" marT="19026" marB="19026" anchor="ctr">
                    <a:solidFill>
                      <a:schemeClr val="tx2">
                        <a:lumMod val="60000"/>
                        <a:lumOff val="40000"/>
                      </a:schemeClr>
                    </a:solidFill>
                  </a:tcPr>
                </a:tc>
                <a:tc>
                  <a:txBody>
                    <a:bodyPr/>
                    <a:lstStyle/>
                    <a:p>
                      <a:pPr algn="ctr" fontAlgn="base"/>
                      <a:r>
                        <a:rPr lang="pt-BR" sz="2000" b="1" dirty="0">
                          <a:solidFill>
                            <a:schemeClr val="bg1">
                              <a:lumMod val="95000"/>
                            </a:schemeClr>
                          </a:solidFill>
                        </a:rPr>
                        <a:t>Definição</a:t>
                      </a:r>
                      <a:endParaRPr lang="pt-BR" sz="2000" b="1" dirty="0">
                        <a:solidFill>
                          <a:schemeClr val="bg1">
                            <a:lumMod val="95000"/>
                          </a:schemeClr>
                        </a:solidFill>
                        <a:latin typeface="inherit"/>
                      </a:endParaRPr>
                    </a:p>
                  </a:txBody>
                  <a:tcPr marL="30442" marR="31710" marT="19026" marB="19026" anchor="ctr">
                    <a:solidFill>
                      <a:schemeClr val="tx2">
                        <a:lumMod val="60000"/>
                        <a:lumOff val="40000"/>
                      </a:schemeClr>
                    </a:solidFill>
                  </a:tcPr>
                </a:tc>
                <a:extLst>
                  <a:ext uri="{0D108BD9-81ED-4DB2-BD59-A6C34878D82A}">
                    <a16:rowId xmlns:a16="http://schemas.microsoft.com/office/drawing/2014/main" val="10000"/>
                  </a:ext>
                </a:extLst>
              </a:tr>
              <a:tr h="775093">
                <a:tc>
                  <a:txBody>
                    <a:bodyPr/>
                    <a:lstStyle/>
                    <a:p>
                      <a:pPr algn="ctr" fontAlgn="base"/>
                      <a:r>
                        <a:rPr lang="pt-BR" sz="2000" b="1" dirty="0"/>
                        <a:t>S</a:t>
                      </a:r>
                      <a:endParaRPr lang="pt-BR" sz="2000" b="1" dirty="0">
                        <a:solidFill>
                          <a:schemeClr val="tx1"/>
                        </a:solidFill>
                        <a:latin typeface="inherit"/>
                      </a:endParaRPr>
                    </a:p>
                  </a:txBody>
                  <a:tcPr marL="30442" marR="31710" marT="19026" marB="19026" anchor="ctr">
                    <a:solidFill>
                      <a:schemeClr val="accent1">
                        <a:lumMod val="20000"/>
                        <a:lumOff val="80000"/>
                      </a:schemeClr>
                    </a:solidFill>
                  </a:tcPr>
                </a:tc>
                <a:tc>
                  <a:txBody>
                    <a:bodyPr/>
                    <a:lstStyle/>
                    <a:p>
                      <a:pPr algn="ctr" fontAlgn="base"/>
                      <a:r>
                        <a:rPr lang="pt-BR" sz="2000" b="1" dirty="0"/>
                        <a:t> SRP</a:t>
                      </a:r>
                      <a:endParaRPr lang="pt-BR" sz="2000" b="1" dirty="0">
                        <a:solidFill>
                          <a:schemeClr val="tx1"/>
                        </a:solidFill>
                        <a:latin typeface="inherit"/>
                      </a:endParaRPr>
                    </a:p>
                  </a:txBody>
                  <a:tcPr marL="30442" marR="31710" marT="19026" marB="19026" anchor="ctr">
                    <a:solidFill>
                      <a:schemeClr val="bg1">
                        <a:lumMod val="95000"/>
                      </a:schemeClr>
                    </a:solidFill>
                  </a:tcPr>
                </a:tc>
                <a:tc>
                  <a:txBody>
                    <a:bodyPr/>
                    <a:lstStyle/>
                    <a:p>
                      <a:pPr algn="ctr" fontAlgn="base"/>
                      <a:r>
                        <a:rPr lang="pt-BR" sz="2000" u="none" strike="noStrike" dirty="0"/>
                        <a:t>Principio da Responsabilidade Única</a:t>
                      </a:r>
                      <a:endParaRPr lang="pt-BR" sz="2000" b="0" dirty="0">
                        <a:solidFill>
                          <a:schemeClr val="tx1"/>
                        </a:solidFill>
                        <a:latin typeface="inherit"/>
                      </a:endParaRPr>
                    </a:p>
                  </a:txBody>
                  <a:tcPr marL="30442" marR="31710" marT="19026" marB="19026" anchor="ctr"/>
                </a:tc>
                <a:tc>
                  <a:txBody>
                    <a:bodyPr/>
                    <a:lstStyle/>
                    <a:p>
                      <a:pPr algn="ctr" fontAlgn="base">
                        <a:buFont typeface="Arial" pitchFamily="34" charset="0"/>
                        <a:buNone/>
                      </a:pPr>
                      <a:r>
                        <a:rPr lang="pt-BR" sz="1800" i="1" dirty="0"/>
                        <a:t>Uma classe deve ter um, e somente um, motivo para mudar.</a:t>
                      </a:r>
                      <a:endParaRPr lang="pt-BR" sz="1800" b="0" i="1" dirty="0">
                        <a:solidFill>
                          <a:schemeClr val="tx1"/>
                        </a:solidFill>
                        <a:latin typeface="inherit"/>
                      </a:endParaRPr>
                    </a:p>
                  </a:txBody>
                  <a:tcPr marL="30442" marR="31710" marT="19026" marB="19026" anchor="ctr"/>
                </a:tc>
                <a:extLst>
                  <a:ext uri="{0D108BD9-81ED-4DB2-BD59-A6C34878D82A}">
                    <a16:rowId xmlns:a16="http://schemas.microsoft.com/office/drawing/2014/main" val="10001"/>
                  </a:ext>
                </a:extLst>
              </a:tr>
              <a:tr h="1193122">
                <a:tc>
                  <a:txBody>
                    <a:bodyPr/>
                    <a:lstStyle/>
                    <a:p>
                      <a:pPr algn="ctr" fontAlgn="base"/>
                      <a:r>
                        <a:rPr lang="pt-BR" sz="2000" b="1" dirty="0"/>
                        <a:t>O</a:t>
                      </a:r>
                      <a:endParaRPr lang="pt-BR" sz="2000" b="1" dirty="0">
                        <a:solidFill>
                          <a:schemeClr val="tx1"/>
                        </a:solidFill>
                        <a:latin typeface="inherit"/>
                      </a:endParaRPr>
                    </a:p>
                  </a:txBody>
                  <a:tcPr marL="30442" marR="31710" marT="19026" marB="19026" anchor="ctr">
                    <a:solidFill>
                      <a:schemeClr val="accent1">
                        <a:lumMod val="20000"/>
                        <a:lumOff val="80000"/>
                      </a:schemeClr>
                    </a:solidFill>
                  </a:tcPr>
                </a:tc>
                <a:tc>
                  <a:txBody>
                    <a:bodyPr/>
                    <a:lstStyle/>
                    <a:p>
                      <a:pPr algn="ctr" fontAlgn="base"/>
                      <a:r>
                        <a:rPr lang="pt-BR" sz="2000" b="1" dirty="0"/>
                        <a:t> OCP</a:t>
                      </a:r>
                      <a:endParaRPr lang="pt-BR" sz="2000" b="1" dirty="0">
                        <a:solidFill>
                          <a:schemeClr val="tx1"/>
                        </a:solidFill>
                        <a:latin typeface="inherit"/>
                      </a:endParaRPr>
                    </a:p>
                  </a:txBody>
                  <a:tcPr marL="30442" marR="31710" marT="19026" marB="19026" anchor="ctr">
                    <a:solidFill>
                      <a:schemeClr val="bg1">
                        <a:lumMod val="95000"/>
                      </a:schemeClr>
                    </a:solidFill>
                  </a:tcPr>
                </a:tc>
                <a:tc>
                  <a:txBody>
                    <a:bodyPr/>
                    <a:lstStyle/>
                    <a:p>
                      <a:pPr algn="ctr" fontAlgn="base"/>
                      <a:r>
                        <a:rPr lang="pt-BR" sz="2000" u="none" strike="noStrike" dirty="0"/>
                        <a:t>Princípio Aberto-Fechado</a:t>
                      </a:r>
                      <a:endParaRPr lang="pt-BR" sz="2000" b="0" dirty="0">
                        <a:solidFill>
                          <a:schemeClr val="tx1"/>
                        </a:solidFill>
                        <a:latin typeface="inherit"/>
                      </a:endParaRPr>
                    </a:p>
                  </a:txBody>
                  <a:tcPr marL="30442" marR="31710" marT="19026" marB="19026" anchor="ctr"/>
                </a:tc>
                <a:tc>
                  <a:txBody>
                    <a:bodyPr/>
                    <a:lstStyle/>
                    <a:p>
                      <a:pPr algn="ctr" fontAlgn="base">
                        <a:buFont typeface="Arial" pitchFamily="34" charset="0"/>
                        <a:buNone/>
                      </a:pPr>
                      <a:r>
                        <a:rPr lang="pt-BR" sz="1800" i="1" dirty="0"/>
                        <a:t>Você deve ser capaz de estender um comportamento de uma classe, sem modificá-lo.</a:t>
                      </a:r>
                      <a:endParaRPr lang="pt-BR" sz="1800" b="0" i="1" dirty="0">
                        <a:solidFill>
                          <a:schemeClr val="tx1"/>
                        </a:solidFill>
                        <a:latin typeface="inherit"/>
                      </a:endParaRPr>
                    </a:p>
                  </a:txBody>
                  <a:tcPr marL="30442" marR="31710" marT="19026" marB="19026" anchor="ctr"/>
                </a:tc>
                <a:extLst>
                  <a:ext uri="{0D108BD9-81ED-4DB2-BD59-A6C34878D82A}">
                    <a16:rowId xmlns:a16="http://schemas.microsoft.com/office/drawing/2014/main" val="10002"/>
                  </a:ext>
                </a:extLst>
              </a:tr>
              <a:tr h="775093">
                <a:tc>
                  <a:txBody>
                    <a:bodyPr/>
                    <a:lstStyle/>
                    <a:p>
                      <a:pPr algn="ctr" fontAlgn="base"/>
                      <a:r>
                        <a:rPr lang="pt-BR" sz="2000" b="1" dirty="0"/>
                        <a:t>L</a:t>
                      </a:r>
                      <a:endParaRPr lang="pt-BR" sz="2000" b="1" dirty="0">
                        <a:solidFill>
                          <a:schemeClr val="tx1"/>
                        </a:solidFill>
                        <a:latin typeface="inherit"/>
                      </a:endParaRPr>
                    </a:p>
                  </a:txBody>
                  <a:tcPr marL="30442" marR="31710" marT="19026" marB="19026" anchor="ctr">
                    <a:solidFill>
                      <a:schemeClr val="accent1">
                        <a:lumMod val="20000"/>
                        <a:lumOff val="80000"/>
                      </a:schemeClr>
                    </a:solidFill>
                  </a:tcPr>
                </a:tc>
                <a:tc>
                  <a:txBody>
                    <a:bodyPr/>
                    <a:lstStyle/>
                    <a:p>
                      <a:pPr algn="ctr" fontAlgn="base"/>
                      <a:r>
                        <a:rPr lang="pt-BR" sz="2000" b="1" dirty="0"/>
                        <a:t> LSP</a:t>
                      </a:r>
                      <a:endParaRPr lang="pt-BR" sz="2000" b="1" dirty="0">
                        <a:solidFill>
                          <a:schemeClr val="tx1"/>
                        </a:solidFill>
                        <a:latin typeface="inherit"/>
                      </a:endParaRPr>
                    </a:p>
                  </a:txBody>
                  <a:tcPr marL="30442" marR="31710" marT="19026" marB="19026" anchor="ctr">
                    <a:solidFill>
                      <a:schemeClr val="bg1">
                        <a:lumMod val="95000"/>
                      </a:schemeClr>
                    </a:solidFill>
                  </a:tcPr>
                </a:tc>
                <a:tc>
                  <a:txBody>
                    <a:bodyPr/>
                    <a:lstStyle/>
                    <a:p>
                      <a:pPr algn="ctr" fontAlgn="base"/>
                      <a:r>
                        <a:rPr lang="pt-BR" sz="2000" dirty="0"/>
                        <a:t>Princípio da Substituição de </a:t>
                      </a:r>
                      <a:r>
                        <a:rPr lang="pt-BR" sz="2000" dirty="0" err="1"/>
                        <a:t>Liskov</a:t>
                      </a:r>
                      <a:endParaRPr lang="pt-BR" sz="2000" b="0" dirty="0">
                        <a:solidFill>
                          <a:schemeClr val="tx1"/>
                        </a:solidFill>
                        <a:latin typeface="inherit"/>
                      </a:endParaRPr>
                    </a:p>
                  </a:txBody>
                  <a:tcPr marL="30442" marR="31710" marT="19026" marB="19026" anchor="ctr"/>
                </a:tc>
                <a:tc>
                  <a:txBody>
                    <a:bodyPr/>
                    <a:lstStyle/>
                    <a:p>
                      <a:pPr algn="ctr" fontAlgn="base">
                        <a:buFont typeface="Arial" pitchFamily="34" charset="0"/>
                        <a:buNone/>
                      </a:pPr>
                      <a:r>
                        <a:rPr lang="pt-BR" sz="1800" i="1" dirty="0"/>
                        <a:t>As classes derivadas devem ser substituíveis por suas classes base.</a:t>
                      </a:r>
                      <a:endParaRPr lang="pt-BR" sz="1800" b="0" i="1" dirty="0">
                        <a:solidFill>
                          <a:schemeClr val="tx1"/>
                        </a:solidFill>
                        <a:latin typeface="inherit"/>
                      </a:endParaRPr>
                    </a:p>
                  </a:txBody>
                  <a:tcPr marL="30442" marR="31710" marT="19026" marB="19026" anchor="ctr"/>
                </a:tc>
                <a:extLst>
                  <a:ext uri="{0D108BD9-81ED-4DB2-BD59-A6C34878D82A}">
                    <a16:rowId xmlns:a16="http://schemas.microsoft.com/office/drawing/2014/main" val="10003"/>
                  </a:ext>
                </a:extLst>
              </a:tr>
              <a:tr h="1089921">
                <a:tc>
                  <a:txBody>
                    <a:bodyPr/>
                    <a:lstStyle/>
                    <a:p>
                      <a:pPr algn="ctr" fontAlgn="base"/>
                      <a:r>
                        <a:rPr lang="pt-BR" sz="2000" b="1" dirty="0"/>
                        <a:t>I</a:t>
                      </a:r>
                      <a:endParaRPr lang="pt-BR" sz="2000" b="1" dirty="0">
                        <a:solidFill>
                          <a:schemeClr val="tx1"/>
                        </a:solidFill>
                        <a:latin typeface="inherit"/>
                      </a:endParaRPr>
                    </a:p>
                  </a:txBody>
                  <a:tcPr marL="30442" marR="31710" marT="19026" marB="19026" anchor="ctr">
                    <a:solidFill>
                      <a:schemeClr val="accent1">
                        <a:lumMod val="20000"/>
                        <a:lumOff val="80000"/>
                      </a:schemeClr>
                    </a:solidFill>
                  </a:tcPr>
                </a:tc>
                <a:tc>
                  <a:txBody>
                    <a:bodyPr/>
                    <a:lstStyle/>
                    <a:p>
                      <a:pPr algn="ctr" fontAlgn="base"/>
                      <a:r>
                        <a:rPr lang="pt-BR" sz="2000" b="1" dirty="0"/>
                        <a:t> ISP</a:t>
                      </a:r>
                      <a:endParaRPr lang="pt-BR" sz="2000" b="1" dirty="0">
                        <a:solidFill>
                          <a:schemeClr val="tx1"/>
                        </a:solidFill>
                        <a:latin typeface="inherit"/>
                      </a:endParaRPr>
                    </a:p>
                  </a:txBody>
                  <a:tcPr marL="30442" marR="31710" marT="19026" marB="19026" anchor="ctr">
                    <a:solidFill>
                      <a:schemeClr val="bg1">
                        <a:lumMod val="95000"/>
                      </a:schemeClr>
                    </a:solidFill>
                  </a:tcPr>
                </a:tc>
                <a:tc>
                  <a:txBody>
                    <a:bodyPr/>
                    <a:lstStyle/>
                    <a:p>
                      <a:pPr algn="ctr" fontAlgn="base"/>
                      <a:r>
                        <a:rPr lang="pt-BR" sz="2000"/>
                        <a:t>Princípio da Segregação da Interface</a:t>
                      </a:r>
                      <a:endParaRPr lang="pt-BR" sz="2000" b="0">
                        <a:solidFill>
                          <a:schemeClr val="tx1"/>
                        </a:solidFill>
                        <a:latin typeface="inherit"/>
                      </a:endParaRPr>
                    </a:p>
                  </a:txBody>
                  <a:tcPr marL="30442" marR="31710" marT="19026" marB="19026" anchor="ctr"/>
                </a:tc>
                <a:tc>
                  <a:txBody>
                    <a:bodyPr/>
                    <a:lstStyle/>
                    <a:p>
                      <a:pPr algn="ctr" fontAlgn="base">
                        <a:buFont typeface="Arial" pitchFamily="34" charset="0"/>
                        <a:buNone/>
                      </a:pPr>
                      <a:r>
                        <a:rPr lang="pt-BR" sz="1800" i="1" dirty="0"/>
                        <a:t>Muitas interfaces específicas são melhores do que uma interface única.</a:t>
                      </a:r>
                      <a:endParaRPr lang="pt-BR" sz="1800" b="0" i="1" dirty="0">
                        <a:solidFill>
                          <a:schemeClr val="tx1"/>
                        </a:solidFill>
                        <a:latin typeface="inherit"/>
                      </a:endParaRPr>
                    </a:p>
                  </a:txBody>
                  <a:tcPr marL="30442" marR="31710" marT="19026" marB="19026" anchor="ctr"/>
                </a:tc>
                <a:extLst>
                  <a:ext uri="{0D108BD9-81ED-4DB2-BD59-A6C34878D82A}">
                    <a16:rowId xmlns:a16="http://schemas.microsoft.com/office/drawing/2014/main" val="10004"/>
                  </a:ext>
                </a:extLst>
              </a:tr>
              <a:tr h="775093">
                <a:tc>
                  <a:txBody>
                    <a:bodyPr/>
                    <a:lstStyle/>
                    <a:p>
                      <a:pPr algn="ctr" fontAlgn="base"/>
                      <a:r>
                        <a:rPr lang="pt-BR" sz="2000" b="1" dirty="0"/>
                        <a:t>D</a:t>
                      </a:r>
                      <a:endParaRPr lang="pt-BR" sz="2000" b="1" dirty="0">
                        <a:solidFill>
                          <a:schemeClr val="tx1"/>
                        </a:solidFill>
                        <a:latin typeface="inherit"/>
                      </a:endParaRPr>
                    </a:p>
                  </a:txBody>
                  <a:tcPr marL="30442" marR="31710" marT="19026" marB="19026" anchor="ctr">
                    <a:solidFill>
                      <a:schemeClr val="accent1">
                        <a:lumMod val="20000"/>
                        <a:lumOff val="80000"/>
                      </a:schemeClr>
                    </a:solidFill>
                  </a:tcPr>
                </a:tc>
                <a:tc>
                  <a:txBody>
                    <a:bodyPr/>
                    <a:lstStyle/>
                    <a:p>
                      <a:pPr algn="ctr" fontAlgn="base"/>
                      <a:r>
                        <a:rPr lang="pt-BR" sz="2000" b="1" dirty="0"/>
                        <a:t> DIP</a:t>
                      </a:r>
                      <a:endParaRPr lang="pt-BR" sz="2000" b="1" dirty="0">
                        <a:solidFill>
                          <a:schemeClr val="tx1"/>
                        </a:solidFill>
                        <a:latin typeface="inherit"/>
                      </a:endParaRPr>
                    </a:p>
                  </a:txBody>
                  <a:tcPr marL="30442" marR="31710" marT="19026" marB="19026" anchor="ctr">
                    <a:solidFill>
                      <a:schemeClr val="bg1">
                        <a:lumMod val="95000"/>
                      </a:schemeClr>
                    </a:solidFill>
                  </a:tcPr>
                </a:tc>
                <a:tc>
                  <a:txBody>
                    <a:bodyPr/>
                    <a:lstStyle/>
                    <a:p>
                      <a:pPr algn="ctr" fontAlgn="base"/>
                      <a:r>
                        <a:rPr lang="pt-BR" sz="2000"/>
                        <a:t>Princípio da inversão da dependência</a:t>
                      </a:r>
                      <a:endParaRPr lang="pt-BR" sz="2000" b="0">
                        <a:solidFill>
                          <a:schemeClr val="tx1"/>
                        </a:solidFill>
                        <a:latin typeface="inherit"/>
                      </a:endParaRPr>
                    </a:p>
                  </a:txBody>
                  <a:tcPr marL="30442" marR="31710" marT="19026" marB="19026" anchor="ctr"/>
                </a:tc>
                <a:tc>
                  <a:txBody>
                    <a:bodyPr/>
                    <a:lstStyle/>
                    <a:p>
                      <a:pPr algn="ctr" fontAlgn="base">
                        <a:buFont typeface="Arial" pitchFamily="34" charset="0"/>
                        <a:buNone/>
                      </a:pPr>
                      <a:r>
                        <a:rPr lang="pt-BR" sz="1800" i="1" dirty="0"/>
                        <a:t>Dependa de uma abstração e não de uma implementação.</a:t>
                      </a:r>
                      <a:endParaRPr lang="pt-BR" sz="1800" b="0" i="1" dirty="0">
                        <a:solidFill>
                          <a:schemeClr val="tx1"/>
                        </a:solidFill>
                        <a:latin typeface="inherit"/>
                      </a:endParaRPr>
                    </a:p>
                  </a:txBody>
                  <a:tcPr marL="30442" marR="31710" marT="19026" marB="19026"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9754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
        <p:nvSpPr>
          <p:cNvPr id="2" name="Text Placeholder 2">
            <a:extLst>
              <a:ext uri="{FF2B5EF4-FFF2-40B4-BE49-F238E27FC236}">
                <a16:creationId xmlns:a16="http://schemas.microsoft.com/office/drawing/2014/main" id="{7CE8633A-CAA8-7C02-62F2-F61A4096267A}"/>
              </a:ext>
            </a:extLst>
          </p:cNvPr>
          <p:cNvSpPr txBox="1">
            <a:spLocks/>
          </p:cNvSpPr>
          <p:nvPr/>
        </p:nvSpPr>
        <p:spPr>
          <a:xfrm>
            <a:off x="5191156" y="1726860"/>
            <a:ext cx="8027963" cy="696967"/>
          </a:xfrm>
          <a:prstGeom prst="rect">
            <a:avLst/>
          </a:prstGeom>
        </p:spPr>
        <p:txBody>
          <a:bodyPr vert="horz" lIns="91440" tIns="45720" rIns="91440" bIns="45720" rtlCol="0" anchor="ctr">
            <a:noAutofit/>
          </a:bodyPr>
          <a:lstStyle>
            <a:defPPr>
              <a:defRPr lang="pt-B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4000">
                <a:solidFill>
                  <a:schemeClr val="tx1"/>
                </a:solidFill>
                <a:latin typeface="Calibri" panose="020F0502020204030204" pitchFamily="34" charset="0"/>
                <a:cs typeface="Calibri" panose="020F0502020204030204" pitchFamily="34" charset="0"/>
              </a:rPr>
              <a:t>PRINCÍPIO DA </a:t>
            </a:r>
            <a:br>
              <a:rPr lang="pt-BR" sz="4000">
                <a:solidFill>
                  <a:schemeClr val="tx1"/>
                </a:solidFill>
                <a:latin typeface="Calibri" panose="020F0502020204030204" pitchFamily="34" charset="0"/>
                <a:cs typeface="Calibri" panose="020F0502020204030204" pitchFamily="34" charset="0"/>
              </a:rPr>
            </a:br>
            <a:r>
              <a:rPr lang="pt-BR" sz="4000">
                <a:solidFill>
                  <a:schemeClr val="tx1"/>
                </a:solidFill>
                <a:latin typeface="Calibri" panose="020F0502020204030204" pitchFamily="34" charset="0"/>
                <a:cs typeface="Calibri" panose="020F0502020204030204" pitchFamily="34" charset="0"/>
              </a:rPr>
              <a:t>RESPONSABILIDADE </a:t>
            </a:r>
            <a:br>
              <a:rPr lang="pt-BR" sz="4000">
                <a:solidFill>
                  <a:schemeClr val="tx1"/>
                </a:solidFill>
                <a:latin typeface="Calibri" panose="020F0502020204030204" pitchFamily="34" charset="0"/>
                <a:cs typeface="Calibri" panose="020F0502020204030204" pitchFamily="34" charset="0"/>
              </a:rPr>
            </a:br>
            <a:r>
              <a:rPr lang="pt-BR" sz="4000">
                <a:solidFill>
                  <a:schemeClr val="tx1"/>
                </a:solidFill>
                <a:latin typeface="Calibri" panose="020F0502020204030204" pitchFamily="34" charset="0"/>
                <a:cs typeface="Calibri" panose="020F0502020204030204" pitchFamily="34" charset="0"/>
              </a:rPr>
              <a:t>ÚNICA</a:t>
            </a:r>
            <a:endParaRPr lang="pt-BR" sz="1800" dirty="0">
              <a:solidFill>
                <a:schemeClr val="tx1"/>
              </a:solidFill>
              <a:latin typeface="Calibri" panose="020F0502020204030204" pitchFamily="34" charset="0"/>
              <a:cs typeface="Calibri" panose="020F0502020204030204" pitchFamily="34" charset="0"/>
            </a:endParaRPr>
          </a:p>
        </p:txBody>
      </p:sp>
      <p:pic>
        <p:nvPicPr>
          <p:cNvPr id="3" name="Picture 2" descr="http://eduardopires.net.br/wp-content/uploads/2015/01/Solid-1024x283.jpg">
            <a:extLst>
              <a:ext uri="{FF2B5EF4-FFF2-40B4-BE49-F238E27FC236}">
                <a16:creationId xmlns:a16="http://schemas.microsoft.com/office/drawing/2014/main" id="{5B43254D-80B3-A494-2255-0AE6FA5DD850}"/>
              </a:ext>
            </a:extLst>
          </p:cNvPr>
          <p:cNvPicPr>
            <a:picLocks noChangeAspect="1" noChangeArrowheads="1"/>
          </p:cNvPicPr>
          <p:nvPr/>
        </p:nvPicPr>
        <p:blipFill>
          <a:blip r:embed="rId3"/>
          <a:srcRect r="80136"/>
          <a:stretch>
            <a:fillRect/>
          </a:stretch>
        </p:blipFill>
        <p:spPr bwMode="auto">
          <a:xfrm>
            <a:off x="3590000" y="1283847"/>
            <a:ext cx="1489036" cy="2071702"/>
          </a:xfrm>
          <a:prstGeom prst="rect">
            <a:avLst/>
          </a:prstGeom>
          <a:noFill/>
        </p:spPr>
      </p:pic>
      <p:pic>
        <p:nvPicPr>
          <p:cNvPr id="5" name="Picture 2" descr="Why we need Solid Principles and it's types - Knoldus Blogs">
            <a:extLst>
              <a:ext uri="{FF2B5EF4-FFF2-40B4-BE49-F238E27FC236}">
                <a16:creationId xmlns:a16="http://schemas.microsoft.com/office/drawing/2014/main" id="{63102ECA-1580-60A0-9965-4943E45ED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072" y="3613538"/>
            <a:ext cx="9626220" cy="2756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795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
        <p:nvSpPr>
          <p:cNvPr id="3" name="CaixaDeTexto 2">
            <a:extLst>
              <a:ext uri="{FF2B5EF4-FFF2-40B4-BE49-F238E27FC236}">
                <a16:creationId xmlns:a16="http://schemas.microsoft.com/office/drawing/2014/main" id="{0D5E8D18-2A86-626B-FD2C-2C4ADB98DCEB}"/>
              </a:ext>
            </a:extLst>
          </p:cNvPr>
          <p:cNvSpPr txBox="1"/>
          <p:nvPr/>
        </p:nvSpPr>
        <p:spPr>
          <a:xfrm>
            <a:off x="465801" y="1292072"/>
            <a:ext cx="11011966" cy="4524315"/>
          </a:xfrm>
          <a:prstGeom prst="rect">
            <a:avLst/>
          </a:prstGeom>
          <a:noFill/>
        </p:spPr>
        <p:txBody>
          <a:bodyPr wrap="square">
            <a:spAutoFit/>
          </a:bodyPr>
          <a:lstStyle/>
          <a:p>
            <a:r>
              <a:rPr lang="pt-BR" sz="2400" b="0" i="0" dirty="0">
                <a:effectLst/>
              </a:rPr>
              <a:t>Na programação, o </a:t>
            </a:r>
            <a:r>
              <a:rPr lang="pt-BR" sz="2400" b="1" i="0" dirty="0">
                <a:effectLst/>
              </a:rPr>
              <a:t>Princípio da responsabilidade única</a:t>
            </a:r>
            <a:r>
              <a:rPr lang="pt-BR" sz="2400" b="0" i="0" dirty="0">
                <a:effectLst/>
              </a:rPr>
              <a:t> declara que cada módulo ou classe deve ter responsabilidade sobre uma única parte da funcionalidade fornecida pelo software.</a:t>
            </a:r>
          </a:p>
          <a:p>
            <a:endParaRPr lang="pt-BR" sz="2400" dirty="0"/>
          </a:p>
          <a:p>
            <a:pPr algn="l"/>
            <a:r>
              <a:rPr lang="pt-BR" sz="2400" b="0" i="0" dirty="0">
                <a:effectLst/>
                <a:latin typeface="sohne"/>
              </a:rPr>
              <a:t>Como esse princípio nos ajuda a criar um software melhor? Vamos ver alguns dos seus benefícios:</a:t>
            </a:r>
          </a:p>
          <a:p>
            <a:pPr algn="l"/>
            <a:endParaRPr lang="pt-BR" sz="2400" b="0" i="0" dirty="0">
              <a:effectLst/>
              <a:latin typeface="sohne"/>
            </a:endParaRPr>
          </a:p>
          <a:p>
            <a:pPr algn="l">
              <a:buFont typeface="+mj-lt"/>
              <a:buAutoNum type="arabicPeriod"/>
            </a:pPr>
            <a:r>
              <a:rPr lang="pt-BR" sz="2400" b="1" i="0" dirty="0">
                <a:effectLst/>
                <a:latin typeface="sohne"/>
              </a:rPr>
              <a:t>Teste</a:t>
            </a:r>
            <a:r>
              <a:rPr lang="pt-BR" sz="2400" b="0" i="0" dirty="0">
                <a:effectLst/>
                <a:latin typeface="sohne"/>
              </a:rPr>
              <a:t> — Uma classe com uma responsabilidade terá muito menos casos de teste</a:t>
            </a:r>
          </a:p>
          <a:p>
            <a:pPr algn="l">
              <a:buFont typeface="+mj-lt"/>
              <a:buAutoNum type="arabicPeriod"/>
            </a:pPr>
            <a:r>
              <a:rPr lang="pt-BR" sz="2400" b="1" i="0" dirty="0">
                <a:effectLst/>
                <a:latin typeface="sohne"/>
              </a:rPr>
              <a:t>Menor acoplamento </a:t>
            </a:r>
            <a:r>
              <a:rPr lang="pt-BR" sz="2400" b="0" i="0" dirty="0">
                <a:effectLst/>
                <a:latin typeface="sohne"/>
              </a:rPr>
              <a:t>— menos funcionalidade em uma única classe terá menos dependências</a:t>
            </a:r>
          </a:p>
          <a:p>
            <a:pPr algn="l">
              <a:buFont typeface="+mj-lt"/>
              <a:buAutoNum type="arabicPeriod"/>
            </a:pPr>
            <a:r>
              <a:rPr lang="pt-BR" sz="2400" b="1" i="0" dirty="0">
                <a:effectLst/>
                <a:latin typeface="sohne"/>
              </a:rPr>
              <a:t>Organização</a:t>
            </a:r>
            <a:r>
              <a:rPr lang="pt-BR" sz="2400" b="0" i="0" dirty="0">
                <a:effectLst/>
                <a:latin typeface="sohne"/>
              </a:rPr>
              <a:t> — Classes menores e bem organizadas são mais fáceis de pesquisar do que as classes monolíticas</a:t>
            </a:r>
          </a:p>
        </p:txBody>
      </p:sp>
    </p:spTree>
    <p:extLst>
      <p:ext uri="{BB962C8B-B14F-4D97-AF65-F5344CB8AC3E}">
        <p14:creationId xmlns:p14="http://schemas.microsoft.com/office/powerpoint/2010/main" val="4284615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
        <p:nvSpPr>
          <p:cNvPr id="2" name="CaixaDeTexto 1">
            <a:extLst>
              <a:ext uri="{FF2B5EF4-FFF2-40B4-BE49-F238E27FC236}">
                <a16:creationId xmlns:a16="http://schemas.microsoft.com/office/drawing/2014/main" id="{EF0E18E6-627A-925C-9111-EF07A62DB433}"/>
              </a:ext>
            </a:extLst>
          </p:cNvPr>
          <p:cNvSpPr txBox="1"/>
          <p:nvPr/>
        </p:nvSpPr>
        <p:spPr>
          <a:xfrm>
            <a:off x="1916877" y="1025857"/>
            <a:ext cx="8358246" cy="1692771"/>
          </a:xfrm>
          <a:prstGeom prst="rect">
            <a:avLst/>
          </a:prstGeom>
          <a:noFill/>
        </p:spPr>
        <p:txBody>
          <a:bodyPr wrap="square" rtlCol="0">
            <a:spAutoFit/>
          </a:bodyPr>
          <a:lstStyle/>
          <a:p>
            <a:pPr algn="ctr"/>
            <a:r>
              <a:rPr lang="pt-BR" sz="3600" b="1" i="1" dirty="0"/>
              <a:t>“Uma classe só deveria ter um </a:t>
            </a:r>
            <a:br>
              <a:rPr lang="pt-BR" sz="3600" b="1" i="1" dirty="0"/>
            </a:br>
            <a:r>
              <a:rPr lang="pt-BR" sz="3600" b="1" i="1" dirty="0"/>
              <a:t>único motivo para mudar.”</a:t>
            </a:r>
          </a:p>
          <a:p>
            <a:endParaRPr lang="pt-BR" sz="1600" b="1" i="1" dirty="0"/>
          </a:p>
          <a:p>
            <a:endParaRPr lang="pt-BR" sz="1600" b="1" dirty="0"/>
          </a:p>
        </p:txBody>
      </p:sp>
      <p:sp>
        <p:nvSpPr>
          <p:cNvPr id="3" name="CaixaDeTexto 2">
            <a:extLst>
              <a:ext uri="{FF2B5EF4-FFF2-40B4-BE49-F238E27FC236}">
                <a16:creationId xmlns:a16="http://schemas.microsoft.com/office/drawing/2014/main" id="{F7896F44-42AA-6C95-ABF9-959B8C2FAE4B}"/>
              </a:ext>
            </a:extLst>
          </p:cNvPr>
          <p:cNvSpPr txBox="1"/>
          <p:nvPr/>
        </p:nvSpPr>
        <p:spPr>
          <a:xfrm>
            <a:off x="357158" y="2387051"/>
            <a:ext cx="11477684" cy="3785652"/>
          </a:xfrm>
          <a:prstGeom prst="rect">
            <a:avLst/>
          </a:prstGeom>
          <a:noFill/>
        </p:spPr>
        <p:txBody>
          <a:bodyPr wrap="square" rtlCol="0">
            <a:spAutoFit/>
          </a:bodyPr>
          <a:lstStyle/>
          <a:p>
            <a:r>
              <a:rPr lang="pt-BR" sz="2000" dirty="0"/>
              <a:t>Determinar a única responsabilidade de uma classe ou módulo, é muito mais complexo que, simplesmente, verificar em uma lista pré-determinada. Por exemplo, uma dica para encontrarmos as razões para mudanças é verificar o audiência da nossa classe. Os usuários da aplicação ou sistema que desenvolvemos é que requisitarão mudanças para ela. Aqueles que usam que pedirão mudanças. Eis alguns módulos e suas possíveis audiências.</a:t>
            </a:r>
          </a:p>
          <a:p>
            <a:endParaRPr lang="pt-BR" sz="2000" dirty="0"/>
          </a:p>
          <a:p>
            <a:r>
              <a:rPr lang="pt-BR" sz="2000" b="1" dirty="0"/>
              <a:t>Módulo de Persistência</a:t>
            </a:r>
            <a:r>
              <a:rPr lang="pt-BR" sz="2000" dirty="0"/>
              <a:t> - Pode incluir os </a:t>
            </a:r>
            <a:r>
              <a:rPr lang="pt-BR" sz="2000" dirty="0" err="1"/>
              <a:t>DBAs</a:t>
            </a:r>
            <a:r>
              <a:rPr lang="pt-BR" sz="2000" dirty="0"/>
              <a:t> e arquitetos de software;</a:t>
            </a:r>
          </a:p>
          <a:p>
            <a:r>
              <a:rPr lang="pt-BR" sz="2000" b="1" dirty="0"/>
              <a:t>Módulo de Relatório</a:t>
            </a:r>
            <a:r>
              <a:rPr lang="pt-BR" sz="2000" dirty="0"/>
              <a:t> - Pode incluir os contadores, secretários e administradores;</a:t>
            </a:r>
          </a:p>
          <a:p>
            <a:r>
              <a:rPr lang="pt-BR" sz="2000" b="1" dirty="0"/>
              <a:t>Módulo de Computação de Pagamento para um Sistema de Pagamento</a:t>
            </a:r>
            <a:r>
              <a:rPr lang="pt-BR" sz="2000" dirty="0"/>
              <a:t> - Pode incluir os advogados, administradores e contadores;</a:t>
            </a:r>
          </a:p>
          <a:p>
            <a:r>
              <a:rPr lang="pt-BR" sz="2000" b="1" dirty="0"/>
              <a:t>Módulo de Busca de Livros para um Sistema de Administração de Biblioteca</a:t>
            </a:r>
            <a:r>
              <a:rPr lang="pt-BR" sz="2000" dirty="0"/>
              <a:t> - Pode incluir os bibliotecários e/ou os próprios clientes.</a:t>
            </a:r>
          </a:p>
        </p:txBody>
      </p:sp>
    </p:spTree>
    <p:extLst>
      <p:ext uri="{BB962C8B-B14F-4D97-AF65-F5344CB8AC3E}">
        <p14:creationId xmlns:p14="http://schemas.microsoft.com/office/powerpoint/2010/main" val="100598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
        <p:nvSpPr>
          <p:cNvPr id="2" name="Retângulo 1">
            <a:extLst>
              <a:ext uri="{FF2B5EF4-FFF2-40B4-BE49-F238E27FC236}">
                <a16:creationId xmlns:a16="http://schemas.microsoft.com/office/drawing/2014/main" id="{FE596858-EE89-D93C-C479-F979734DF773}"/>
              </a:ext>
            </a:extLst>
          </p:cNvPr>
          <p:cNvSpPr/>
          <p:nvPr/>
        </p:nvSpPr>
        <p:spPr>
          <a:xfrm>
            <a:off x="359390" y="1209288"/>
            <a:ext cx="4840407" cy="4708981"/>
          </a:xfrm>
          <a:prstGeom prst="rect">
            <a:avLst/>
          </a:prstGeom>
        </p:spPr>
        <p:txBody>
          <a:bodyPr wrap="square">
            <a:spAutoFit/>
          </a:bodyPr>
          <a:lstStyle/>
          <a:p>
            <a:r>
              <a:rPr lang="pt-BR" sz="2000" dirty="0"/>
              <a:t>O Princípio da Responsabilidade Única deve sempre ser considerado quando for codificar seus aplicativos. Projetos de classes e módulos são bastante afetados pela SRP, o que leva a um projeto com baixo acoplamento, com dependências menores e em menor quantidade. </a:t>
            </a:r>
          </a:p>
          <a:p>
            <a:endParaRPr lang="pt-BR" sz="2000" dirty="0"/>
          </a:p>
          <a:p>
            <a:r>
              <a:rPr lang="pt-BR" sz="2000" dirty="0"/>
              <a:t>Assim, toda vez que perceber que um módulo ou classe começaram a mudar por inúmeras razões diferentes, não hesite, tome os passos necessários para respeitar a SRP, entretanto, não se deixe levar por ela, uma vez que otimizações prematuras podem enganar você.</a:t>
            </a:r>
          </a:p>
        </p:txBody>
      </p:sp>
      <p:pic>
        <p:nvPicPr>
          <p:cNvPr id="2050" name="Picture 2" descr="SOLID - Single Responsibility Principle With C#">
            <a:extLst>
              <a:ext uri="{FF2B5EF4-FFF2-40B4-BE49-F238E27FC236}">
                <a16:creationId xmlns:a16="http://schemas.microsoft.com/office/drawing/2014/main" id="{252DD687-6340-66BA-9C58-8CC3B4013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797" y="939731"/>
            <a:ext cx="6632813" cy="4948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01826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2146</Words>
  <Application>Microsoft Office PowerPoint</Application>
  <PresentationFormat>Widescreen</PresentationFormat>
  <Paragraphs>154</Paragraphs>
  <Slides>26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26</vt:i4>
      </vt:variant>
    </vt:vector>
  </HeadingPairs>
  <TitlesOfParts>
    <vt:vector size="32" baseType="lpstr">
      <vt:lpstr>Arial</vt:lpstr>
      <vt:lpstr>Calibri</vt:lpstr>
      <vt:lpstr>Calibri Light</vt:lpstr>
      <vt:lpstr>inherit</vt:lpstr>
      <vt:lpstr>sohne</vt:lpstr>
      <vt:lpstr>Tema do Office</vt:lpstr>
      <vt:lpstr>Java WebDeveloper – Formação FullStack Professor Sergio Mendes Aula 02 (11/01/23)</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Sergio Mendes</dc:creator>
  <cp:lastModifiedBy>Sergio Mendes</cp:lastModifiedBy>
  <cp:revision>34</cp:revision>
  <dcterms:created xsi:type="dcterms:W3CDTF">2022-08-05T18:36:00Z</dcterms:created>
  <dcterms:modified xsi:type="dcterms:W3CDTF">2023-01-12T02:32:55Z</dcterms:modified>
</cp:coreProperties>
</file>