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94" r:id="rId3"/>
    <p:sldId id="295" r:id="rId4"/>
    <p:sldId id="296" r:id="rId5"/>
    <p:sldId id="297" r:id="rId6"/>
    <p:sldId id="298" r:id="rId7"/>
    <p:sldId id="299" r:id="rId8"/>
    <p:sldId id="300" r:id="rId9"/>
    <p:sldId id="301"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A73"/>
    <a:srgbClr val="526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3B809-5199-A670-037B-2962A7AFA55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295282-02A9-E3FB-E3BB-B01385D37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68202B4-4942-58BF-10FF-6845EEBF1655}"/>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5" name="Espaço Reservado para Rodapé 4">
            <a:extLst>
              <a:ext uri="{FF2B5EF4-FFF2-40B4-BE49-F238E27FC236}">
                <a16:creationId xmlns:a16="http://schemas.microsoft.com/office/drawing/2014/main" id="{D8BF7E7B-FBB2-D116-063A-3420F2AB29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25F115B-CCD4-84E7-E7D9-601739CB0140}"/>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0820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F5C4F-B5B2-8323-9810-01754EC9A97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D40E41E-B799-30CB-CF14-7E8CF7A28FA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C2610AA-C14B-517A-D79B-E34D5F0E88D8}"/>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5" name="Espaço Reservado para Rodapé 4">
            <a:extLst>
              <a:ext uri="{FF2B5EF4-FFF2-40B4-BE49-F238E27FC236}">
                <a16:creationId xmlns:a16="http://schemas.microsoft.com/office/drawing/2014/main" id="{D0A841E0-C9AB-CCB0-7117-B88D67B399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86A7A7A-F561-43DC-1C0E-A322236127B2}"/>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4504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330D8B-5C21-2C04-CDAE-11E2CC8C0A7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5C7C895-F02C-5EC6-F197-DE04EDA91BB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84DB677-4BAB-401A-D6CF-4CAF94FDD1CB}"/>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5" name="Espaço Reservado para Rodapé 4">
            <a:extLst>
              <a:ext uri="{FF2B5EF4-FFF2-40B4-BE49-F238E27FC236}">
                <a16:creationId xmlns:a16="http://schemas.microsoft.com/office/drawing/2014/main" id="{0F94DDE1-6F4D-0812-D7EA-3A9F02D7B3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8AF17DF-1EFB-46EA-983E-BAAEE67390D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2990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28315-E1F8-1628-1308-44AEAAE9875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61D154-DD75-0414-1908-90F462BFE65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B3B5564-7720-D9FA-3CF6-92C9A2362741}"/>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5" name="Espaço Reservado para Rodapé 4">
            <a:extLst>
              <a:ext uri="{FF2B5EF4-FFF2-40B4-BE49-F238E27FC236}">
                <a16:creationId xmlns:a16="http://schemas.microsoft.com/office/drawing/2014/main" id="{9137F2D8-B2CA-5FBD-701D-0A13060DFD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A4EE82D-9F35-6E1D-3537-E3EA5DCA925F}"/>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71640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8B589-5138-2738-B709-63C95B1D44E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625B5D5-3609-75F2-D5E9-F12204BA2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18558BC-6A99-6943-B2BD-4AF82F736D99}"/>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5" name="Espaço Reservado para Rodapé 4">
            <a:extLst>
              <a:ext uri="{FF2B5EF4-FFF2-40B4-BE49-F238E27FC236}">
                <a16:creationId xmlns:a16="http://schemas.microsoft.com/office/drawing/2014/main" id="{3D4BC900-F624-9C9C-DE8C-BA699620701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FF383A-9445-D498-CCC1-127A2244F2CB}"/>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05489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C8AB7-8A6B-B719-D1DD-1FF77E2D275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F85F060-CC3C-713B-EDEC-C84B3A95A6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656189E-C75C-375B-D06B-418A97FDA82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86B40D8-729A-2604-47FB-A4C6021D6408}"/>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6" name="Espaço Reservado para Rodapé 5">
            <a:extLst>
              <a:ext uri="{FF2B5EF4-FFF2-40B4-BE49-F238E27FC236}">
                <a16:creationId xmlns:a16="http://schemas.microsoft.com/office/drawing/2014/main" id="{30F38903-A950-0DCD-A378-707E326A472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1AF3C89-5CF1-55C9-EF34-42A34EBC9678}"/>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69074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2C9B5-64D7-E4A0-85FC-BC5D853D63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7F3165-0C9C-B83C-BD9E-FCC84855D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DCE14BD-6758-9FCB-63A0-85AB2FACC6B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8092A05-6E26-C1B0-AAEC-1060C18BB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05CD4A1-1F61-0FAA-BE2C-6611006197E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A55F77F-3953-1F66-2F8E-336F7259A1FE}"/>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8" name="Espaço Reservado para Rodapé 7">
            <a:extLst>
              <a:ext uri="{FF2B5EF4-FFF2-40B4-BE49-F238E27FC236}">
                <a16:creationId xmlns:a16="http://schemas.microsoft.com/office/drawing/2014/main" id="{BB79CF30-4A01-C575-45E7-A2D3AAF31F9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05DB595-C31B-0487-BAED-DB12131D68F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55322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7CC99-78D9-8BF0-8E98-F41EBC9B0C5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2699C69-83DD-421F-FC82-EA505DA6C24F}"/>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4" name="Espaço Reservado para Rodapé 3">
            <a:extLst>
              <a:ext uri="{FF2B5EF4-FFF2-40B4-BE49-F238E27FC236}">
                <a16:creationId xmlns:a16="http://schemas.microsoft.com/office/drawing/2014/main" id="{EBBD385A-3850-64CA-C4CF-E4D8A800475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58FF1D0-D301-F7D3-B592-482EE1B0162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6482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611E363-5B5B-476F-B9EF-DFEE17CD6A76}"/>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3" name="Espaço Reservado para Rodapé 2">
            <a:extLst>
              <a:ext uri="{FF2B5EF4-FFF2-40B4-BE49-F238E27FC236}">
                <a16:creationId xmlns:a16="http://schemas.microsoft.com/office/drawing/2014/main" id="{E540F2C3-46BD-7491-928F-D0C4D9D0AAC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EF8397-2E91-CC2B-C49C-5834277BC57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49103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E0E4F-F911-0421-8120-21CDB7B6F6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621C5B1-E5A0-9301-70B1-2ACAC271D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5BD0244-64DF-10CF-DDF7-1F8220239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3D10ED1-D0E1-3CAE-02CC-A28C1EED1C30}"/>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6" name="Espaço Reservado para Rodapé 5">
            <a:extLst>
              <a:ext uri="{FF2B5EF4-FFF2-40B4-BE49-F238E27FC236}">
                <a16:creationId xmlns:a16="http://schemas.microsoft.com/office/drawing/2014/main" id="{C65D43A4-8CC8-E735-82EF-9C5DC001C4C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D84C0F-6954-A55B-8F0A-3451CF8A5C7A}"/>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58876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607A9-D371-16C8-45D2-2DADAE14975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A36FC72-1E26-2433-9830-DDA2794F3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AD69CCC-57C1-4C5A-625D-732636A0D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31BD22-DD9F-1A01-EA4D-E0DD9D835434}"/>
              </a:ext>
            </a:extLst>
          </p:cNvPr>
          <p:cNvSpPr>
            <a:spLocks noGrp="1"/>
          </p:cNvSpPr>
          <p:nvPr>
            <p:ph type="dt" sz="half" idx="10"/>
          </p:nvPr>
        </p:nvSpPr>
        <p:spPr/>
        <p:txBody>
          <a:bodyPr/>
          <a:lstStyle/>
          <a:p>
            <a:fld id="{A3547FA4-9AB0-4FE5-8F64-A83C821E56AD}" type="datetimeFigureOut">
              <a:rPr lang="pt-BR" smtClean="0"/>
              <a:t>11/01/2023</a:t>
            </a:fld>
            <a:endParaRPr lang="pt-BR"/>
          </a:p>
        </p:txBody>
      </p:sp>
      <p:sp>
        <p:nvSpPr>
          <p:cNvPr id="6" name="Espaço Reservado para Rodapé 5">
            <a:extLst>
              <a:ext uri="{FF2B5EF4-FFF2-40B4-BE49-F238E27FC236}">
                <a16:creationId xmlns:a16="http://schemas.microsoft.com/office/drawing/2014/main" id="{E1A58FAD-4EAC-E926-313A-D5F8BA5DAE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EEA151-681A-7BC0-B81B-19C586E7F56C}"/>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25829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AB925D6-5A97-EFF8-CE55-ECB6C7ABD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3E2ACD8-246C-0B8A-0F3D-C1200B3D3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2168F14-5C82-AC5E-BCBD-E4705D173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47FA4-9AB0-4FE5-8F64-A83C821E56AD}" type="datetimeFigureOut">
              <a:rPr lang="pt-BR" smtClean="0"/>
              <a:t>11/01/2023</a:t>
            </a:fld>
            <a:endParaRPr lang="pt-BR"/>
          </a:p>
        </p:txBody>
      </p:sp>
      <p:sp>
        <p:nvSpPr>
          <p:cNvPr id="5" name="Espaço Reservado para Rodapé 4">
            <a:extLst>
              <a:ext uri="{FF2B5EF4-FFF2-40B4-BE49-F238E27FC236}">
                <a16:creationId xmlns:a16="http://schemas.microsoft.com/office/drawing/2014/main" id="{DB94D154-FFFD-8789-576C-341A02CA5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59CE041-DD6F-7076-2B6A-7483830E4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2B93-F669-421E-A74E-64177044CB5D}" type="slidenum">
              <a:rPr lang="pt-BR" smtClean="0"/>
              <a:t>‹nº›</a:t>
            </a:fld>
            <a:endParaRPr lang="pt-BR"/>
          </a:p>
        </p:txBody>
      </p:sp>
    </p:spTree>
    <p:extLst>
      <p:ext uri="{BB962C8B-B14F-4D97-AF65-F5344CB8AC3E}">
        <p14:creationId xmlns:p14="http://schemas.microsoft.com/office/powerpoint/2010/main" val="410592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517502"/>
            <a:ext cx="12192000" cy="2387600"/>
          </a:xfrm>
        </p:spPr>
        <p:txBody>
          <a:bodyPr>
            <a:normAutofit fontScale="90000"/>
          </a:bodyPr>
          <a:lstStyle/>
          <a:p>
            <a:r>
              <a:rPr lang="pt-BR" sz="8800" b="1" dirty="0"/>
              <a:t>Quais são os princípios </a:t>
            </a:r>
            <a:br>
              <a:rPr lang="pt-BR" sz="8800" b="1" dirty="0"/>
            </a:br>
            <a:r>
              <a:rPr lang="pt-BR" sz="8800" b="1" dirty="0"/>
              <a:t>do </a:t>
            </a:r>
            <a:r>
              <a:rPr lang="pt-BR" sz="8800" b="1" dirty="0">
                <a:latin typeface="+mn-lt"/>
              </a:rPr>
              <a:t>código limpo</a:t>
            </a:r>
            <a:r>
              <a:rPr lang="pt-BR" sz="8800" b="1" dirty="0"/>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27650" name="Picture 2" descr="Clean code">
            <a:extLst>
              <a:ext uri="{FF2B5EF4-FFF2-40B4-BE49-F238E27FC236}">
                <a16:creationId xmlns:a16="http://schemas.microsoft.com/office/drawing/2014/main" id="{14DC0C93-1CDF-19BC-CA09-5BDAFFF856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20" b="25423"/>
          <a:stretch/>
        </p:blipFill>
        <p:spPr bwMode="auto">
          <a:xfrm>
            <a:off x="4095287" y="3905102"/>
            <a:ext cx="4274380" cy="1992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02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257603"/>
            <a:ext cx="7957285" cy="3168934"/>
          </a:xfrm>
        </p:spPr>
        <p:txBody>
          <a:bodyPr>
            <a:noAutofit/>
          </a:bodyPr>
          <a:lstStyle/>
          <a:p>
            <a:pPr algn="l"/>
            <a:r>
              <a:rPr lang="pt-BR" sz="2200" b="0" i="0" dirty="0">
                <a:effectLst/>
                <a:latin typeface="AmazonEmber"/>
              </a:rPr>
              <a:t>As técnicas do </a:t>
            </a:r>
            <a:r>
              <a:rPr lang="pt-BR" sz="2200" b="1" i="0" dirty="0">
                <a:effectLst/>
                <a:latin typeface="AmazonEmber"/>
              </a:rPr>
              <a:t>Clean </a:t>
            </a:r>
            <a:r>
              <a:rPr lang="pt-BR" sz="2200" b="1" i="0" dirty="0" err="1">
                <a:effectLst/>
                <a:latin typeface="AmazonEmber"/>
              </a:rPr>
              <a:t>Code</a:t>
            </a:r>
            <a:r>
              <a:rPr lang="pt-BR" sz="2200" b="1" i="0" dirty="0">
                <a:effectLst/>
                <a:latin typeface="AmazonEmber"/>
              </a:rPr>
              <a:t> </a:t>
            </a:r>
            <a:r>
              <a:rPr lang="pt-BR" sz="2200" b="0" i="0" dirty="0">
                <a:effectLst/>
                <a:latin typeface="AmazonEmber"/>
              </a:rPr>
              <a:t>apareceram pela primeira vez no livro “</a:t>
            </a:r>
            <a:r>
              <a:rPr lang="pt-BR" sz="2200" b="0" i="0" u="none" strike="noStrike" dirty="0">
                <a:effectLst/>
                <a:latin typeface="AmazonEmber"/>
              </a:rPr>
              <a:t>Clean </a:t>
            </a:r>
            <a:r>
              <a:rPr lang="pt-BR" sz="2200" b="0" i="0" u="none" strike="noStrike" dirty="0" err="1">
                <a:effectLst/>
                <a:latin typeface="AmazonEmber"/>
              </a:rPr>
              <a:t>Code</a:t>
            </a:r>
            <a:r>
              <a:rPr lang="pt-BR" sz="2200" b="0" i="0" u="none" strike="noStrike" dirty="0">
                <a:effectLst/>
                <a:latin typeface="AmazonEmber"/>
              </a:rPr>
              <a:t>: A Handbook </a:t>
            </a:r>
            <a:r>
              <a:rPr lang="pt-BR" sz="2200" b="0" i="0" u="none" strike="noStrike" dirty="0" err="1">
                <a:effectLst/>
                <a:latin typeface="AmazonEmber"/>
              </a:rPr>
              <a:t>of</a:t>
            </a:r>
            <a:r>
              <a:rPr lang="pt-BR" sz="2200" b="0" i="0" u="none" strike="noStrike" dirty="0">
                <a:effectLst/>
                <a:latin typeface="AmazonEmber"/>
              </a:rPr>
              <a:t> </a:t>
            </a:r>
            <a:r>
              <a:rPr lang="pt-BR" sz="2200" b="0" i="0" u="none" strike="noStrike" dirty="0" err="1">
                <a:effectLst/>
                <a:latin typeface="AmazonEmber"/>
              </a:rPr>
              <a:t>Agile</a:t>
            </a:r>
            <a:r>
              <a:rPr lang="pt-BR" sz="2200" b="0" i="0" u="none" strike="noStrike" dirty="0">
                <a:effectLst/>
                <a:latin typeface="AmazonEmber"/>
              </a:rPr>
              <a:t> Software </a:t>
            </a:r>
            <a:r>
              <a:rPr lang="pt-BR" sz="2200" b="0" i="0" u="none" strike="noStrike" dirty="0" err="1">
                <a:effectLst/>
                <a:latin typeface="AmazonEmber"/>
              </a:rPr>
              <a:t>Craftsmanship</a:t>
            </a:r>
            <a:r>
              <a:rPr lang="pt-BR" sz="2200" b="0" i="0" dirty="0">
                <a:effectLst/>
                <a:latin typeface="AmazonEmber"/>
              </a:rPr>
              <a:t>“, lançado em 2008. </a:t>
            </a:r>
            <a:br>
              <a:rPr lang="pt-BR" sz="2200" b="0" i="0" dirty="0">
                <a:effectLst/>
                <a:latin typeface="AmazonEmber"/>
              </a:rPr>
            </a:br>
            <a:br>
              <a:rPr lang="pt-BR" sz="2200" b="0" i="0" dirty="0">
                <a:effectLst/>
                <a:latin typeface="AmazonEmber"/>
              </a:rPr>
            </a:br>
            <a:r>
              <a:rPr lang="pt-BR" sz="2200" b="0" i="0" dirty="0">
                <a:effectLst/>
                <a:latin typeface="AmazonEmber"/>
              </a:rPr>
              <a:t>Ele foi escrito por Robert Cecil Martin, conhecido na comunidade como </a:t>
            </a:r>
            <a:r>
              <a:rPr lang="pt-BR" sz="2200" b="0" i="0" dirty="0" err="1">
                <a:effectLst/>
                <a:latin typeface="AmazonEmber"/>
              </a:rPr>
              <a:t>Uncle</a:t>
            </a:r>
            <a:r>
              <a:rPr lang="pt-BR" sz="2200" b="0" i="0" dirty="0">
                <a:effectLst/>
                <a:latin typeface="AmazonEmber"/>
              </a:rPr>
              <a:t> Bob. O autor atua na área de desenvolvimento desde 1970 e é um dos profissionais por trás do </a:t>
            </a:r>
            <a:r>
              <a:rPr lang="pt-BR" sz="2200" b="0" i="0" u="none" strike="noStrike" dirty="0">
                <a:effectLst/>
                <a:latin typeface="AmazonEmber"/>
              </a:rPr>
              <a:t>Manifesto Ágil</a:t>
            </a:r>
            <a:r>
              <a:rPr lang="pt-BR" sz="2200" b="0" i="0" dirty="0">
                <a:effectLst/>
                <a:latin typeface="AmazonEmber"/>
              </a:rPr>
              <a:t>, lançado em 2001.</a:t>
            </a:r>
            <a:br>
              <a:rPr lang="pt-BR" sz="2200" b="0" i="0" dirty="0">
                <a:effectLst/>
                <a:latin typeface="AmazonEmber"/>
              </a:rPr>
            </a:br>
            <a:br>
              <a:rPr lang="pt-BR" sz="2200" b="0" i="0" dirty="0">
                <a:effectLst/>
                <a:latin typeface="AmazonEmber"/>
              </a:rPr>
            </a:br>
            <a:r>
              <a:rPr lang="pt-BR" sz="2200" b="0" i="0" dirty="0">
                <a:solidFill>
                  <a:srgbClr val="2A2A2A"/>
                </a:solidFill>
                <a:effectLst/>
                <a:latin typeface="AmazonEmber"/>
              </a:rPr>
              <a:t>Um dos principais erros que os programadores cometem é acreditar que, uma vez que o código está pronto e funcionando, não precisa mais de revisão.</a:t>
            </a:r>
            <a:br>
              <a:rPr lang="pt-BR" sz="2200" b="0" i="0" dirty="0">
                <a:solidFill>
                  <a:srgbClr val="2A2A2A"/>
                </a:solidFill>
                <a:effectLst/>
                <a:latin typeface="AmazonEmber"/>
              </a:rPr>
            </a:br>
            <a:r>
              <a:rPr lang="pt-BR" sz="2200" b="0" i="0" dirty="0">
                <a:solidFill>
                  <a:srgbClr val="2A2A2A"/>
                </a:solidFill>
                <a:effectLst/>
                <a:latin typeface="AmazonEmber"/>
              </a:rPr>
              <a:t>Porém, </a:t>
            </a:r>
            <a:r>
              <a:rPr lang="pt-BR" sz="2200" b="1" i="0" dirty="0">
                <a:solidFill>
                  <a:srgbClr val="2A2A2A"/>
                </a:solidFill>
                <a:effectLst/>
                <a:latin typeface="AmazonEmber"/>
              </a:rPr>
              <a:t>um sistema nunca está totalmente finalizado</a:t>
            </a:r>
            <a:r>
              <a:rPr lang="pt-BR" sz="2200" b="0" i="0" dirty="0">
                <a:solidFill>
                  <a:srgbClr val="2A2A2A"/>
                </a:solidFill>
                <a:effectLst/>
                <a:latin typeface="AmazonEmber"/>
              </a:rPr>
              <a:t>, sempre existe a necessidade de atualizações e novas funcionalidades. Além disso, o código envelhece e pode se tornar obsoleto. É nesse cenário que o Clean </a:t>
            </a:r>
            <a:r>
              <a:rPr lang="pt-BR" sz="2200" b="0" i="0" dirty="0" err="1">
                <a:solidFill>
                  <a:srgbClr val="2A2A2A"/>
                </a:solidFill>
                <a:effectLst/>
                <a:latin typeface="AmazonEmber"/>
              </a:rPr>
              <a:t>Code</a:t>
            </a:r>
            <a:r>
              <a:rPr lang="pt-BR" sz="2200" b="0" i="0" dirty="0">
                <a:solidFill>
                  <a:srgbClr val="2A2A2A"/>
                </a:solidFill>
                <a:effectLst/>
                <a:latin typeface="AmazonEmber"/>
              </a:rPr>
              <a:t> se encaixa.</a:t>
            </a:r>
            <a:br>
              <a:rPr lang="pt-BR" sz="2200" b="0" i="0" dirty="0">
                <a:solidFill>
                  <a:srgbClr val="2A2A2A"/>
                </a:solidFill>
                <a:effectLst/>
                <a:latin typeface="AmazonEmber"/>
              </a:rPr>
            </a:br>
            <a:endParaRPr lang="pt-BR" sz="2200" b="0" i="0" dirty="0">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pic>
        <p:nvPicPr>
          <p:cNvPr id="28676" name="Picture 4" descr="Código limpo: Habilidades práticas do Agile Software | Amazon.com.br">
            <a:extLst>
              <a:ext uri="{FF2B5EF4-FFF2-40B4-BE49-F238E27FC236}">
                <a16:creationId xmlns:a16="http://schemas.microsoft.com/office/drawing/2014/main" id="{E1103411-6073-01D9-006A-EDD60FF7C4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92" t="764" r="1310" b="747"/>
          <a:stretch/>
        </p:blipFill>
        <p:spPr bwMode="auto">
          <a:xfrm>
            <a:off x="8393373" y="1124605"/>
            <a:ext cx="3246136" cy="426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95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86450" y="3258788"/>
            <a:ext cx="11219100" cy="2387600"/>
          </a:xfrm>
        </p:spPr>
        <p:txBody>
          <a:bodyPr>
            <a:noAutofit/>
          </a:bodyPr>
          <a:lstStyle/>
          <a:p>
            <a:pPr algn="l"/>
            <a:r>
              <a:rPr lang="pt-BR" sz="4000" b="1" i="0" dirty="0">
                <a:effectLst/>
                <a:latin typeface="AmazonEmber"/>
              </a:rPr>
              <a:t>1 – Nomes são muito importantes</a:t>
            </a:r>
            <a:br>
              <a:rPr lang="pt-BR" sz="2400" b="1" i="0" dirty="0">
                <a:effectLst/>
                <a:latin typeface="AmazonEmber"/>
              </a:rPr>
            </a:br>
            <a:br>
              <a:rPr lang="pt-BR" sz="2400" b="1" i="0" dirty="0">
                <a:effectLst/>
                <a:latin typeface="AmazonEmber"/>
              </a:rPr>
            </a:br>
            <a:r>
              <a:rPr lang="pt-BR" sz="2400" b="0" i="0" dirty="0">
                <a:effectLst/>
                <a:latin typeface="AmazonEmber"/>
              </a:rPr>
              <a:t>A definição de nome é essencial para o bom entendimento de um código. </a:t>
            </a:r>
            <a:br>
              <a:rPr lang="pt-BR" sz="2400" b="0" i="0" dirty="0">
                <a:effectLst/>
                <a:latin typeface="AmazonEmber"/>
              </a:rPr>
            </a:br>
            <a:r>
              <a:rPr lang="pt-BR" sz="2400" b="0" i="0" dirty="0">
                <a:effectLst/>
                <a:latin typeface="AmazonEmber"/>
              </a:rPr>
              <a:t>Aqui, não importa o tipo de nome, seja ele: Variável; Função; Parâmetro; Classe</a:t>
            </a:r>
            <a:r>
              <a:rPr lang="pt-BR" sz="2400" dirty="0">
                <a:latin typeface="AmazonEmber"/>
              </a:rPr>
              <a:t> ou </a:t>
            </a:r>
            <a:r>
              <a:rPr lang="pt-BR" sz="2400" b="0" i="0" dirty="0">
                <a:effectLst/>
                <a:latin typeface="AmazonEmber"/>
              </a:rPr>
              <a:t>Método.</a:t>
            </a:r>
            <a:br>
              <a:rPr lang="pt-BR" sz="2400" b="0" i="0" dirty="0">
                <a:effectLst/>
                <a:latin typeface="AmazonEmber"/>
              </a:rPr>
            </a:br>
            <a:br>
              <a:rPr lang="pt-BR" sz="2400" b="0" i="0" dirty="0">
                <a:effectLst/>
                <a:latin typeface="AmazonEmber"/>
              </a:rPr>
            </a:br>
            <a:r>
              <a:rPr lang="pt-BR" sz="2400" b="0" i="0" dirty="0">
                <a:effectLst/>
                <a:latin typeface="AmazonEmber"/>
              </a:rPr>
              <a:t>Ao definir um nome, é preciso ter em mente </a:t>
            </a:r>
            <a:r>
              <a:rPr lang="pt-BR" sz="2400" b="1" i="0" dirty="0">
                <a:effectLst/>
                <a:latin typeface="AmazonEmber"/>
              </a:rPr>
              <a:t>2 pontos principais</a:t>
            </a:r>
            <a:r>
              <a:rPr lang="pt-BR" sz="2400" b="0" i="0" dirty="0">
                <a:effectLst/>
                <a:latin typeface="AmazonEmber"/>
              </a:rPr>
              <a:t>:</a:t>
            </a:r>
            <a:br>
              <a:rPr lang="pt-BR" sz="2400" b="0" i="0" dirty="0">
                <a:effectLst/>
                <a:latin typeface="AmazonEmber"/>
              </a:rPr>
            </a:br>
            <a:br>
              <a:rPr lang="pt-BR" sz="2400" b="0" i="0" dirty="0">
                <a:effectLst/>
                <a:latin typeface="AmazonEmber"/>
              </a:rPr>
            </a:br>
            <a:r>
              <a:rPr lang="pt-BR" sz="2400" b="0" i="0" dirty="0">
                <a:effectLst/>
                <a:latin typeface="AmazonEmber"/>
              </a:rPr>
              <a:t>** Ele deve ser preciso e passar logo de cara sua ideia central. Ou seja, deve ir direto ao ponto;</a:t>
            </a:r>
            <a:br>
              <a:rPr lang="pt-BR" sz="2400" b="0" i="0" dirty="0">
                <a:effectLst/>
                <a:latin typeface="AmazonEmber"/>
              </a:rPr>
            </a:br>
            <a:r>
              <a:rPr lang="pt-BR" sz="2400" b="0" i="0" dirty="0">
                <a:effectLst/>
                <a:latin typeface="AmazonEmber"/>
              </a:rPr>
              <a:t>** Não se deve ter medo de nomes grandes. Se a sua função ou parâmetro precisa de um nome extenso para demonstrar o que realmente representa, é o que deve ser feito.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78098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86450" y="2235200"/>
            <a:ext cx="11219100" cy="2387600"/>
          </a:xfrm>
        </p:spPr>
        <p:txBody>
          <a:bodyPr>
            <a:noAutofit/>
          </a:bodyPr>
          <a:lstStyle/>
          <a:p>
            <a:pPr algn="l"/>
            <a:r>
              <a:rPr lang="pt-BR" sz="4000" b="1" i="0" dirty="0">
                <a:effectLst/>
                <a:latin typeface="AmazonEmber"/>
              </a:rPr>
              <a:t>2 – Regra do escoteiro</a:t>
            </a:r>
            <a:br>
              <a:rPr lang="pt-BR" sz="2400" b="1" i="0" dirty="0">
                <a:effectLst/>
                <a:latin typeface="AmazonEmber"/>
              </a:rPr>
            </a:br>
            <a:br>
              <a:rPr lang="pt-BR" sz="2400" b="1" i="0" dirty="0">
                <a:effectLst/>
                <a:latin typeface="AmazonEmber"/>
              </a:rPr>
            </a:br>
            <a:r>
              <a:rPr lang="pt-BR" sz="2400" b="0" i="0" dirty="0">
                <a:effectLst/>
                <a:latin typeface="AmazonEmber"/>
              </a:rPr>
              <a:t>Há um princípio do escotismo que diz que, uma vez que você sai da área em que está acampando, você deve deixá-la mais limpa do que quando a encontrou.</a:t>
            </a:r>
            <a:br>
              <a:rPr lang="pt-BR" sz="2400" b="0" i="0" dirty="0">
                <a:effectLst/>
                <a:latin typeface="AmazonEmber"/>
              </a:rPr>
            </a:br>
            <a:br>
              <a:rPr lang="pt-BR" sz="2400" b="0" i="0" dirty="0">
                <a:effectLst/>
                <a:latin typeface="AmazonEmber"/>
              </a:rPr>
            </a:br>
            <a:r>
              <a:rPr lang="pt-BR" sz="2400" b="0" i="0" dirty="0">
                <a:effectLst/>
                <a:latin typeface="AmazonEmber"/>
              </a:rPr>
              <a:t>Trazendo a regra para o mundo da programação, a regra significa </a:t>
            </a:r>
            <a:r>
              <a:rPr lang="pt-BR" sz="2400" b="1" i="0" dirty="0">
                <a:effectLst/>
                <a:latin typeface="AmazonEmber"/>
              </a:rPr>
              <a:t>deixar o código mais limpo do que estava antes de mexer nele</a:t>
            </a:r>
            <a:r>
              <a:rPr lang="pt-BR" sz="2400" b="0" i="0" dirty="0">
                <a:effectLst/>
                <a:latin typeface="AmazonEmber"/>
              </a:rPr>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281368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763750"/>
            <a:ext cx="11219100" cy="2387600"/>
          </a:xfrm>
        </p:spPr>
        <p:txBody>
          <a:bodyPr>
            <a:noAutofit/>
          </a:bodyPr>
          <a:lstStyle/>
          <a:p>
            <a:pPr algn="l"/>
            <a:r>
              <a:rPr lang="pt-BR" sz="4000" b="1" i="0" dirty="0">
                <a:effectLst/>
                <a:latin typeface="AmazonEmber"/>
              </a:rPr>
              <a:t>3 – Seja o verdadeiro autor do código</a:t>
            </a:r>
            <a:br>
              <a:rPr lang="pt-BR" sz="2400" b="1" i="0" dirty="0">
                <a:effectLst/>
                <a:latin typeface="AmazonEmber"/>
              </a:rPr>
            </a:br>
            <a:br>
              <a:rPr lang="pt-BR" sz="2400" b="1" i="0" dirty="0">
                <a:effectLst/>
                <a:latin typeface="AmazonEmber"/>
              </a:rPr>
            </a:br>
            <a:r>
              <a:rPr lang="pt-BR" sz="2400" b="0" i="0" dirty="0">
                <a:effectLst/>
                <a:latin typeface="AmazonEmber"/>
              </a:rPr>
              <a:t>O ser humano é acostumado a pensar de forma narrativa , portanto, o código funciona da mesma forma. Logo, ele é uma história e, como os programadores são seus autores, </a:t>
            </a:r>
            <a:r>
              <a:rPr lang="pt-BR" sz="2400" b="1" i="0" dirty="0">
                <a:effectLst/>
                <a:latin typeface="AmazonEmber"/>
              </a:rPr>
              <a:t>precisam se preocupar na maneira com que ela será contada</a:t>
            </a:r>
            <a:r>
              <a:rPr lang="pt-BR" sz="2400" b="0" i="0" dirty="0">
                <a:effectLst/>
                <a:latin typeface="AmazonEmber"/>
              </a:rPr>
              <a:t>.</a:t>
            </a:r>
            <a:br>
              <a:rPr lang="pt-BR" sz="2400" b="0" i="0" dirty="0">
                <a:effectLst/>
                <a:latin typeface="AmazonEmber"/>
              </a:rPr>
            </a:br>
            <a:br>
              <a:rPr lang="pt-BR" sz="2400" b="0" i="0" dirty="0">
                <a:effectLst/>
                <a:latin typeface="AmazonEmber"/>
              </a:rPr>
            </a:br>
            <a:r>
              <a:rPr lang="pt-BR" sz="2400" b="0" i="0" dirty="0">
                <a:effectLst/>
                <a:latin typeface="AmazonEmber"/>
              </a:rPr>
              <a:t>Em resumo, para estruturar um código limpo, é necessário criar funções simples, claras e pequenas. Existem 2 regras para criar a narrativa via código:</a:t>
            </a:r>
            <a:br>
              <a:rPr lang="pt-BR" sz="2400" b="0" i="0" dirty="0">
                <a:effectLst/>
                <a:latin typeface="AmazonEmber"/>
              </a:rPr>
            </a:br>
            <a:br>
              <a:rPr lang="pt-BR" sz="2400" b="0" i="0" dirty="0">
                <a:effectLst/>
                <a:latin typeface="AmazonEmber"/>
              </a:rPr>
            </a:br>
            <a:r>
              <a:rPr lang="pt-BR" sz="2400" b="0" i="0" dirty="0">
                <a:effectLst/>
                <a:latin typeface="AmazonEmber"/>
              </a:rPr>
              <a:t>** As funções precisam ser pequenas;</a:t>
            </a:r>
            <a:br>
              <a:rPr lang="pt-BR" sz="2400" b="0" i="0" dirty="0">
                <a:effectLst/>
                <a:latin typeface="AmazonEmber"/>
              </a:rPr>
            </a:br>
            <a:r>
              <a:rPr lang="pt-BR" sz="2400" b="0" i="0" dirty="0">
                <a:effectLst/>
                <a:latin typeface="AmazonEmber"/>
              </a:rPr>
              <a:t>** Elas têm de ser ainda menores.</a:t>
            </a:r>
            <a:br>
              <a:rPr lang="pt-BR" sz="2400" b="0" i="0" dirty="0">
                <a:effectLst/>
                <a:latin typeface="AmazonEmber"/>
              </a:rPr>
            </a:br>
            <a:br>
              <a:rPr lang="pt-BR" sz="2400" b="0" i="0" dirty="0">
                <a:effectLst/>
                <a:latin typeface="AmazonEmber"/>
              </a:rPr>
            </a:br>
            <a:r>
              <a:rPr lang="pt-BR" sz="2400" b="0" i="0" dirty="0">
                <a:effectLst/>
                <a:latin typeface="AmazonEmber"/>
              </a:rPr>
              <a:t>Não confunda com os termos “nome” e “função”. Como dissemos no primeiro princípio, nomes grandes não são um problema. Já as funções precisam ser as menores possíveis.</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307235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763750"/>
            <a:ext cx="11219100" cy="2387600"/>
          </a:xfrm>
        </p:spPr>
        <p:txBody>
          <a:bodyPr>
            <a:noAutofit/>
          </a:bodyPr>
          <a:lstStyle/>
          <a:p>
            <a:pPr algn="l"/>
            <a:r>
              <a:rPr lang="pt-BR" sz="4000" b="1" i="0" dirty="0">
                <a:effectLst/>
                <a:latin typeface="AmazonEmber"/>
              </a:rPr>
              <a:t>4 – DRY (</a:t>
            </a:r>
            <a:r>
              <a:rPr lang="pt-BR" sz="4000" b="1" i="0" dirty="0" err="1">
                <a:effectLst/>
                <a:latin typeface="AmazonEmber"/>
              </a:rPr>
              <a:t>Don’t</a:t>
            </a:r>
            <a:r>
              <a:rPr lang="pt-BR" sz="4000" b="1" i="0" dirty="0">
                <a:effectLst/>
                <a:latin typeface="AmazonEmber"/>
              </a:rPr>
              <a:t> </a:t>
            </a:r>
            <a:r>
              <a:rPr lang="pt-BR" sz="4000" b="1" i="0" dirty="0" err="1">
                <a:effectLst/>
                <a:latin typeface="AmazonEmber"/>
              </a:rPr>
              <a:t>Repeat</a:t>
            </a:r>
            <a:r>
              <a:rPr lang="pt-BR" sz="4000" b="1" i="0" dirty="0">
                <a:effectLst/>
                <a:latin typeface="AmazonEmber"/>
              </a:rPr>
              <a:t> </a:t>
            </a:r>
            <a:r>
              <a:rPr lang="pt-BR" sz="4000" b="1" i="0" dirty="0" err="1">
                <a:effectLst/>
                <a:latin typeface="AmazonEmber"/>
              </a:rPr>
              <a:t>Yourself</a:t>
            </a:r>
            <a:r>
              <a:rPr lang="pt-BR" sz="4000" b="1" i="0" dirty="0">
                <a:effectLst/>
                <a:latin typeface="AmazonEmber"/>
              </a:rPr>
              <a:t>)</a:t>
            </a:r>
            <a:br>
              <a:rPr lang="pt-BR" sz="2400" b="1" i="0" dirty="0">
                <a:effectLst/>
                <a:latin typeface="AmazonEmber"/>
              </a:rPr>
            </a:br>
            <a:br>
              <a:rPr lang="pt-BR" sz="2400" b="1" i="0" dirty="0">
                <a:effectLst/>
                <a:latin typeface="AmazonEmber"/>
              </a:rPr>
            </a:br>
            <a:r>
              <a:rPr lang="pt-BR" sz="2400" b="0" i="0" dirty="0">
                <a:effectLst/>
                <a:latin typeface="AmazonEmber"/>
              </a:rPr>
              <a:t>Esse princípio pode ser traduzido como “não repita a si mesmo”. Essa expressão foi descrita pela primeira vez em um livro chamado </a:t>
            </a:r>
            <a:r>
              <a:rPr lang="pt-BR" sz="2400" b="0" i="1" u="none" strike="noStrike" dirty="0">
                <a:effectLst/>
                <a:latin typeface="AmazonEmber"/>
              </a:rPr>
              <a:t>The Pragmatic </a:t>
            </a:r>
            <a:r>
              <a:rPr lang="pt-BR" sz="2400" b="0" i="1" u="none" strike="noStrike" dirty="0" err="1">
                <a:effectLst/>
                <a:latin typeface="AmazonEmber"/>
              </a:rPr>
              <a:t>Programmer</a:t>
            </a:r>
            <a:r>
              <a:rPr lang="pt-BR" sz="2400" b="0" i="0" dirty="0">
                <a:effectLst/>
                <a:latin typeface="AmazonEmber"/>
              </a:rPr>
              <a:t> e se aplica a diversas áreas de desenvolvimento, como:</a:t>
            </a:r>
            <a:br>
              <a:rPr lang="pt-BR" sz="2400" b="0" i="0" dirty="0">
                <a:effectLst/>
                <a:latin typeface="AmazonEmber"/>
              </a:rPr>
            </a:br>
            <a:br>
              <a:rPr lang="pt-BR" sz="2400" b="0" i="0" dirty="0">
                <a:effectLst/>
                <a:latin typeface="AmazonEmber"/>
              </a:rPr>
            </a:br>
            <a:r>
              <a:rPr lang="pt-BR" sz="2400" b="0" i="0" dirty="0">
                <a:effectLst/>
                <a:latin typeface="AmazonEmber"/>
              </a:rPr>
              <a:t>Banco de Dados;</a:t>
            </a:r>
            <a:br>
              <a:rPr lang="pt-BR" sz="2400" b="0" i="0" dirty="0">
                <a:effectLst/>
                <a:latin typeface="AmazonEmber"/>
              </a:rPr>
            </a:br>
            <a:r>
              <a:rPr lang="pt-BR" sz="2400" b="0" i="0" dirty="0">
                <a:effectLst/>
                <a:latin typeface="AmazonEmber"/>
              </a:rPr>
              <a:t>Testes;</a:t>
            </a:r>
            <a:br>
              <a:rPr lang="pt-BR" sz="2400" b="0" i="0" dirty="0">
                <a:effectLst/>
                <a:latin typeface="AmazonEmber"/>
              </a:rPr>
            </a:br>
            <a:r>
              <a:rPr lang="pt-BR" sz="2400" b="0" i="0" dirty="0">
                <a:effectLst/>
                <a:latin typeface="AmazonEmber"/>
              </a:rPr>
              <a:t>Documentação;</a:t>
            </a:r>
            <a:br>
              <a:rPr lang="pt-BR" sz="2400" b="0" i="0" dirty="0">
                <a:effectLst/>
                <a:latin typeface="AmazonEmber"/>
              </a:rPr>
            </a:br>
            <a:r>
              <a:rPr lang="pt-BR" sz="2400" b="0" i="0" dirty="0">
                <a:effectLst/>
                <a:latin typeface="AmazonEmber"/>
              </a:rPr>
              <a:t>Codificação.</a:t>
            </a:r>
            <a:br>
              <a:rPr lang="pt-BR" sz="2400" b="0" i="0" dirty="0">
                <a:effectLst/>
                <a:latin typeface="AmazonEmber"/>
              </a:rPr>
            </a:br>
            <a:br>
              <a:rPr lang="pt-BR" sz="2400" b="0" i="0" dirty="0">
                <a:effectLst/>
                <a:latin typeface="AmazonEmber"/>
              </a:rPr>
            </a:br>
            <a:r>
              <a:rPr lang="pt-BR" sz="2400" b="0" i="0" dirty="0">
                <a:effectLst/>
                <a:latin typeface="AmazonEmber"/>
              </a:rPr>
              <a:t>O DRY diz que cada pedaço do conhecimento de um sistema deve ter uma representação única e</a:t>
            </a:r>
            <a:r>
              <a:rPr lang="pt-BR" sz="2400" b="1" i="0" dirty="0">
                <a:effectLst/>
                <a:latin typeface="AmazonEmber"/>
              </a:rPr>
              <a:t> ser</a:t>
            </a:r>
            <a:r>
              <a:rPr lang="pt-BR" sz="2400" b="0" i="0" dirty="0">
                <a:effectLst/>
                <a:latin typeface="AmazonEmber"/>
              </a:rPr>
              <a:t> </a:t>
            </a:r>
            <a:r>
              <a:rPr lang="pt-BR" sz="2400" b="1" i="0" dirty="0">
                <a:effectLst/>
                <a:latin typeface="AmazonEmber"/>
              </a:rPr>
              <a:t>totalmente livre de ambiguidades</a:t>
            </a:r>
            <a:r>
              <a:rPr lang="pt-BR" sz="2400" b="0" i="0" dirty="0">
                <a:effectLst/>
                <a:latin typeface="AmazonEmber"/>
              </a:rPr>
              <a:t>. Em outras palavras, define que não pode existir duas partes do programa que desempenhem a mesma função.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38067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86450" y="3429000"/>
            <a:ext cx="11219100" cy="2387600"/>
          </a:xfrm>
        </p:spPr>
        <p:txBody>
          <a:bodyPr>
            <a:noAutofit/>
          </a:bodyPr>
          <a:lstStyle/>
          <a:p>
            <a:pPr algn="l"/>
            <a:r>
              <a:rPr lang="pt-BR" sz="4000" b="1" i="0" dirty="0">
                <a:effectLst/>
                <a:latin typeface="AmazonEmber"/>
              </a:rPr>
              <a:t>5 – Comente apenas o necessário</a:t>
            </a:r>
            <a:br>
              <a:rPr lang="pt-BR" sz="2400" b="1" i="0" dirty="0">
                <a:effectLst/>
                <a:latin typeface="AmazonEmber"/>
              </a:rPr>
            </a:br>
            <a:br>
              <a:rPr lang="pt-BR" sz="2400" b="1" i="0" dirty="0">
                <a:effectLst/>
                <a:latin typeface="AmazonEmber"/>
              </a:rPr>
            </a:br>
            <a:r>
              <a:rPr lang="pt-BR" sz="2400" b="0" i="0" dirty="0">
                <a:effectLst/>
                <a:latin typeface="AmazonEmber"/>
              </a:rPr>
              <a:t>Esse princípio afirma que comentários podem ser feitos, porém, se forem realmente necessários. Segundo </a:t>
            </a:r>
            <a:r>
              <a:rPr lang="pt-BR" sz="2400" b="0" i="0" dirty="0" err="1">
                <a:effectLst/>
                <a:latin typeface="AmazonEmber"/>
              </a:rPr>
              <a:t>Uncle</a:t>
            </a:r>
            <a:r>
              <a:rPr lang="pt-BR" sz="2400" b="0" i="0" dirty="0">
                <a:effectLst/>
                <a:latin typeface="AmazonEmber"/>
              </a:rPr>
              <a:t> Bob, os comentários mentem. E isso tem uma explicação lógica.</a:t>
            </a:r>
            <a:br>
              <a:rPr lang="pt-BR" sz="2400" b="0" i="0" dirty="0">
                <a:effectLst/>
                <a:latin typeface="AmazonEmber"/>
              </a:rPr>
            </a:br>
            <a:br>
              <a:rPr lang="pt-BR" sz="2400" b="0" i="0" dirty="0">
                <a:effectLst/>
                <a:latin typeface="AmazonEmber"/>
              </a:rPr>
            </a:br>
            <a:r>
              <a:rPr lang="pt-BR" sz="2400" b="0" i="0" dirty="0">
                <a:effectLst/>
                <a:latin typeface="AmazonEmber"/>
              </a:rPr>
              <a:t>O que ocorre é que, </a:t>
            </a:r>
            <a:r>
              <a:rPr lang="pt-BR" sz="2400" b="1" i="0" dirty="0">
                <a:effectLst/>
                <a:latin typeface="AmazonEmber"/>
              </a:rPr>
              <a:t>enquanto os códigos são constantemente modificados, os comentários não</a:t>
            </a:r>
            <a:r>
              <a:rPr lang="pt-BR" sz="2400" b="0" i="0" dirty="0">
                <a:effectLst/>
                <a:latin typeface="AmazonEmber"/>
              </a:rPr>
              <a:t>. Eles são esquecidos e, portanto, deixam de retratar a funcionalidade real dos códigos.</a:t>
            </a:r>
            <a:br>
              <a:rPr lang="pt-BR" sz="2400" b="0" i="0" dirty="0">
                <a:effectLst/>
                <a:latin typeface="AmazonEmber"/>
              </a:rPr>
            </a:br>
            <a:br>
              <a:rPr lang="pt-BR" sz="2400" b="0" i="0" dirty="0">
                <a:effectLst/>
                <a:latin typeface="AmazonEmber"/>
              </a:rPr>
            </a:br>
            <a:r>
              <a:rPr lang="pt-BR" sz="2400" b="0" i="0" dirty="0">
                <a:effectLst/>
                <a:latin typeface="AmazonEmber"/>
              </a:rPr>
              <a:t>Logo, se for para comentar, que seja somente o necessário e que seja revisado juntamente com o código que o acompanha.</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1600763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523867"/>
            <a:ext cx="11219100" cy="2387600"/>
          </a:xfrm>
        </p:spPr>
        <p:txBody>
          <a:bodyPr>
            <a:noAutofit/>
          </a:bodyPr>
          <a:lstStyle/>
          <a:p>
            <a:pPr algn="l"/>
            <a:r>
              <a:rPr lang="pt-BR" sz="4000" b="1" i="0" dirty="0">
                <a:effectLst/>
                <a:latin typeface="AmazonEmber"/>
              </a:rPr>
              <a:t>6 – Tratamento de erros</a:t>
            </a:r>
            <a:br>
              <a:rPr lang="pt-BR" sz="2400" b="1" i="0" dirty="0">
                <a:effectLst/>
                <a:latin typeface="AmazonEmber"/>
              </a:rPr>
            </a:br>
            <a:br>
              <a:rPr lang="pt-BR" sz="2400" b="1" i="0" dirty="0">
                <a:effectLst/>
                <a:latin typeface="AmazonEmber"/>
              </a:rPr>
            </a:br>
            <a:r>
              <a:rPr lang="pt-BR" sz="2400" b="0" i="0" dirty="0">
                <a:effectLst/>
                <a:latin typeface="AmazonEmber"/>
              </a:rPr>
              <a:t>Tem uma frase do autor Michael </a:t>
            </a:r>
            <a:r>
              <a:rPr lang="pt-BR" sz="2400" b="0" i="0" dirty="0" err="1">
                <a:effectLst/>
                <a:latin typeface="AmazonEmber"/>
              </a:rPr>
              <a:t>Feathers</a:t>
            </a:r>
            <a:r>
              <a:rPr lang="pt-BR" sz="2400" b="0" i="0" dirty="0">
                <a:effectLst/>
                <a:latin typeface="AmazonEmber"/>
              </a:rPr>
              <a:t>, muito conhecido na área de desenvolvimento, que diz que as coisas podem dar errado, mas, quando isso ocorre, os programadores são os responsáveis por </a:t>
            </a:r>
            <a:r>
              <a:rPr lang="pt-BR" sz="2400" b="1" i="0" dirty="0">
                <a:effectLst/>
                <a:latin typeface="AmazonEmber"/>
              </a:rPr>
              <a:t>garantir que o código continuará fazendo o que precisa</a:t>
            </a:r>
            <a:r>
              <a:rPr lang="pt-BR" sz="2400" b="0" i="0" dirty="0">
                <a:effectLst/>
                <a:latin typeface="AmazonEmber"/>
              </a:rPr>
              <a:t>.</a:t>
            </a:r>
            <a:br>
              <a:rPr lang="pt-BR" sz="2400" b="0" i="0" dirty="0">
                <a:effectLst/>
                <a:latin typeface="AmazonEmber"/>
              </a:rPr>
            </a:br>
            <a:br>
              <a:rPr lang="pt-BR" sz="2400" b="0" i="0" dirty="0">
                <a:effectLst/>
                <a:latin typeface="AmazonEmber"/>
              </a:rPr>
            </a:br>
            <a:r>
              <a:rPr lang="pt-BR" sz="2400" b="0" i="0" dirty="0">
                <a:effectLst/>
                <a:latin typeface="AmazonEmber"/>
              </a:rPr>
              <a:t>Ou seja: saber tratar as exceções de forma correta é um grande e importante passo para um programador em desenvolvimento.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379255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86450" y="3820405"/>
            <a:ext cx="11219100" cy="2387600"/>
          </a:xfrm>
        </p:spPr>
        <p:txBody>
          <a:bodyPr>
            <a:noAutofit/>
          </a:bodyPr>
          <a:lstStyle/>
          <a:p>
            <a:pPr algn="l"/>
            <a:r>
              <a:rPr lang="pt-BR" sz="4000" b="1" i="0" dirty="0">
                <a:effectLst/>
                <a:latin typeface="AmazonEmber"/>
              </a:rPr>
              <a:t>7 – Testes limpos</a:t>
            </a:r>
            <a:br>
              <a:rPr lang="pt-BR" sz="2400" b="1" i="0" dirty="0">
                <a:effectLst/>
                <a:latin typeface="AmazonEmber"/>
              </a:rPr>
            </a:br>
            <a:br>
              <a:rPr lang="pt-BR" sz="1200" b="1" i="0" dirty="0">
                <a:effectLst/>
                <a:latin typeface="AmazonEmber"/>
              </a:rPr>
            </a:br>
            <a:r>
              <a:rPr lang="pt-BR" sz="2300" b="0" i="0" dirty="0">
                <a:effectLst/>
                <a:latin typeface="AmazonEmber"/>
              </a:rPr>
              <a:t>Testar, na área de programação, é uma etapa muito importante. Afinal, </a:t>
            </a:r>
            <a:r>
              <a:rPr lang="pt-BR" sz="2300" b="1" i="0" dirty="0">
                <a:effectLst/>
                <a:latin typeface="AmazonEmber"/>
              </a:rPr>
              <a:t>um código só é considerado limpo após ser validado através de testes –</a:t>
            </a:r>
            <a:r>
              <a:rPr lang="pt-BR" sz="2300" b="0" i="0" dirty="0">
                <a:effectLst/>
                <a:latin typeface="AmazonEmber"/>
              </a:rPr>
              <a:t> que também devem ser limpos.</a:t>
            </a:r>
            <a:br>
              <a:rPr lang="pt-BR" sz="2300" b="0" i="0" dirty="0">
                <a:effectLst/>
                <a:latin typeface="AmazonEmber"/>
              </a:rPr>
            </a:br>
            <a:br>
              <a:rPr lang="pt-BR" sz="1100" b="0" i="0" dirty="0">
                <a:effectLst/>
                <a:latin typeface="AmazonEmber"/>
              </a:rPr>
            </a:br>
            <a:r>
              <a:rPr lang="pt-BR" sz="2300" b="0" i="0" dirty="0">
                <a:effectLst/>
                <a:latin typeface="AmazonEmber"/>
              </a:rPr>
              <a:t>Por isso, ele deve seguir algumas regras, como:</a:t>
            </a:r>
            <a:br>
              <a:rPr lang="pt-BR" sz="2300" b="0" i="0" dirty="0">
                <a:effectLst/>
                <a:latin typeface="AmazonEmber"/>
              </a:rPr>
            </a:br>
            <a:br>
              <a:rPr lang="pt-BR" sz="1400" b="0" i="0" dirty="0">
                <a:effectLst/>
                <a:latin typeface="AmazonEmber"/>
              </a:rPr>
            </a:br>
            <a:r>
              <a:rPr lang="pt-BR" sz="2300" b="1" i="0" dirty="0">
                <a:effectLst/>
                <a:latin typeface="AmazonEmber"/>
              </a:rPr>
              <a:t>Fast:</a:t>
            </a:r>
            <a:r>
              <a:rPr lang="pt-BR" sz="2300" b="0" i="0" dirty="0">
                <a:effectLst/>
                <a:latin typeface="AmazonEmber"/>
              </a:rPr>
              <a:t> O teste deve ser rápido, permitindo que seja realizado várias vezes e a todo momento;</a:t>
            </a:r>
            <a:br>
              <a:rPr lang="pt-BR" sz="2300" b="0" i="0" dirty="0">
                <a:effectLst/>
                <a:latin typeface="AmazonEmber"/>
              </a:rPr>
            </a:br>
            <a:r>
              <a:rPr lang="pt-BR" sz="2300" b="1" i="0" dirty="0">
                <a:effectLst/>
                <a:latin typeface="AmazonEmber"/>
              </a:rPr>
              <a:t>Independent:</a:t>
            </a:r>
            <a:r>
              <a:rPr lang="pt-BR" sz="2300" b="0" i="0" dirty="0">
                <a:effectLst/>
                <a:latin typeface="AmazonEmber"/>
              </a:rPr>
              <a:t> Ele deve ser independente, a fim de evitar que cause efeito cascata quando da ocorrência de uma falha – o que dificulta a análise dos problemas;</a:t>
            </a:r>
            <a:br>
              <a:rPr lang="pt-BR" sz="2300" b="0" i="0" dirty="0">
                <a:effectLst/>
                <a:latin typeface="AmazonEmber"/>
              </a:rPr>
            </a:br>
            <a:r>
              <a:rPr lang="pt-BR" sz="2300" b="1" i="0" dirty="0" err="1">
                <a:effectLst/>
                <a:latin typeface="AmazonEmber"/>
              </a:rPr>
              <a:t>Repeatable</a:t>
            </a:r>
            <a:r>
              <a:rPr lang="pt-BR" sz="2300" b="1" i="0" dirty="0">
                <a:effectLst/>
                <a:latin typeface="AmazonEmber"/>
              </a:rPr>
              <a:t>:</a:t>
            </a:r>
            <a:r>
              <a:rPr lang="pt-BR" sz="2300" b="0" i="0" dirty="0">
                <a:effectLst/>
                <a:latin typeface="AmazonEmber"/>
              </a:rPr>
              <a:t> Deve permitir a repetição do teste diversas vezes e em ambientes diferentes;</a:t>
            </a:r>
            <a:br>
              <a:rPr lang="pt-BR" sz="2300" b="0" i="0" dirty="0">
                <a:effectLst/>
                <a:latin typeface="AmazonEmber"/>
              </a:rPr>
            </a:br>
            <a:r>
              <a:rPr lang="pt-BR" sz="2300" b="1" i="0" dirty="0">
                <a:effectLst/>
                <a:latin typeface="AmazonEmber"/>
              </a:rPr>
              <a:t>Self-</a:t>
            </a:r>
            <a:r>
              <a:rPr lang="pt-BR" sz="2300" b="1" i="0" dirty="0" err="1">
                <a:effectLst/>
                <a:latin typeface="AmazonEmber"/>
              </a:rPr>
              <a:t>Validation</a:t>
            </a:r>
            <a:r>
              <a:rPr lang="pt-BR" sz="2300" b="1" i="0" dirty="0">
                <a:effectLst/>
                <a:latin typeface="AmazonEmber"/>
              </a:rPr>
              <a:t>:</a:t>
            </a:r>
            <a:r>
              <a:rPr lang="pt-BR" sz="2300" b="0" i="0" dirty="0">
                <a:effectLst/>
                <a:latin typeface="AmazonEmber"/>
              </a:rPr>
              <a:t> Os testes bem escritos retornam com as respostas </a:t>
            </a:r>
            <a:r>
              <a:rPr lang="pt-BR" sz="2300" b="0" i="0" dirty="0" err="1">
                <a:effectLst/>
                <a:latin typeface="AmazonEmber"/>
              </a:rPr>
              <a:t>true</a:t>
            </a:r>
            <a:r>
              <a:rPr lang="pt-BR" sz="2300" b="0" i="0" dirty="0">
                <a:effectLst/>
                <a:latin typeface="AmazonEmber"/>
              </a:rPr>
              <a:t> ou false, justamente para que a falha não seja subjetiva;</a:t>
            </a:r>
            <a:br>
              <a:rPr lang="pt-BR" sz="2300" b="0" i="0" dirty="0">
                <a:effectLst/>
                <a:latin typeface="AmazonEmber"/>
              </a:rPr>
            </a:br>
            <a:r>
              <a:rPr lang="pt-BR" sz="2300" b="1" i="0" dirty="0" err="1">
                <a:effectLst/>
                <a:latin typeface="AmazonEmber"/>
              </a:rPr>
              <a:t>Timely</a:t>
            </a:r>
            <a:r>
              <a:rPr lang="pt-BR" sz="2300" b="1" i="0" dirty="0">
                <a:effectLst/>
                <a:latin typeface="AmazonEmber"/>
              </a:rPr>
              <a:t>:</a:t>
            </a:r>
            <a:r>
              <a:rPr lang="pt-BR" sz="2300" b="0" i="0" dirty="0">
                <a:effectLst/>
                <a:latin typeface="AmazonEmber"/>
              </a:rPr>
              <a:t> Os testes devem seguir à risca o critério de pontualidade. Além disso, o ideal é que sejam escritos antes do próprio código, pois evita que ele fique complexo demais para ser testado.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a:t>
            </a:r>
            <a:r>
              <a:rPr lang="pt-BR" dirty="0" err="1"/>
              <a:t>FullStack</a:t>
            </a:r>
            <a:r>
              <a:rPr lang="pt-BR" dirty="0"/>
              <a:t>| Professor: Sergio Mendes</a:t>
            </a:r>
          </a:p>
        </p:txBody>
      </p:sp>
    </p:spTree>
    <p:extLst>
      <p:ext uri="{BB962C8B-B14F-4D97-AF65-F5344CB8AC3E}">
        <p14:creationId xmlns:p14="http://schemas.microsoft.com/office/powerpoint/2010/main" val="110769945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1036</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AmazonEmber</vt:lpstr>
      <vt:lpstr>Arial</vt:lpstr>
      <vt:lpstr>Calibri</vt:lpstr>
      <vt:lpstr>Calibri Light</vt:lpstr>
      <vt:lpstr>Tema do Office</vt:lpstr>
      <vt:lpstr>Quais são os princípios  do código limpo?</vt:lpstr>
      <vt:lpstr>As técnicas do Clean Code apareceram pela primeira vez no livro “Clean Code: A Handbook of Agile Software Craftsmanship“, lançado em 2008.   Ele foi escrito por Robert Cecil Martin, conhecido na comunidade como Uncle Bob. O autor atua na área de desenvolvimento desde 1970 e é um dos profissionais por trás do Manifesto Ágil, lançado em 2001.  Um dos principais erros que os programadores cometem é acreditar que, uma vez que o código está pronto e funcionando, não precisa mais de revisão. Porém, um sistema nunca está totalmente finalizado, sempre existe a necessidade de atualizações e novas funcionalidades. Além disso, o código envelhece e pode se tornar obsoleto. É nesse cenário que o Clean Code se encaixa. </vt:lpstr>
      <vt:lpstr>1 – Nomes são muito importantes  A definição de nome é essencial para o bom entendimento de um código.  Aqui, não importa o tipo de nome, seja ele: Variável; Função; Parâmetro; Classe ou Método.  Ao definir um nome, é preciso ter em mente 2 pontos principais:  ** Ele deve ser preciso e passar logo de cara sua ideia central. Ou seja, deve ir direto ao ponto; ** Não se deve ter medo de nomes grandes. Se a sua função ou parâmetro precisa de um nome extenso para demonstrar o que realmente representa, é o que deve ser feito.</vt:lpstr>
      <vt:lpstr>2 – Regra do escoteiro  Há um princípio do escotismo que diz que, uma vez que você sai da área em que está acampando, você deve deixá-la mais limpa do que quando a encontrou.  Trazendo a regra para o mundo da programação, a regra significa deixar o código mais limpo do que estava antes de mexer nele.</vt:lpstr>
      <vt:lpstr>3 – Seja o verdadeiro autor do código  O ser humano é acostumado a pensar de forma narrativa , portanto, o código funciona da mesma forma. Logo, ele é uma história e, como os programadores são seus autores, precisam se preocupar na maneira com que ela será contada.  Em resumo, para estruturar um código limpo, é necessário criar funções simples, claras e pequenas. Existem 2 regras para criar a narrativa via código:  ** As funções precisam ser pequenas; ** Elas têm de ser ainda menores.  Não confunda com os termos “nome” e “função”. Como dissemos no primeiro princípio, nomes grandes não são um problema. Já as funções precisam ser as menores possíveis.</vt:lpstr>
      <vt:lpstr>4 – DRY (Don’t Repeat Yourself)  Esse princípio pode ser traduzido como “não repita a si mesmo”. Essa expressão foi descrita pela primeira vez em um livro chamado The Pragmatic Programmer e se aplica a diversas áreas de desenvolvimento, como:  Banco de Dados; Testes; Documentação; Codificação.  O DRY diz que cada pedaço do conhecimento de um sistema deve ter uma representação única e ser totalmente livre de ambiguidades. Em outras palavras, define que não pode existir duas partes do programa que desempenhem a mesma função.</vt:lpstr>
      <vt:lpstr>5 – Comente apenas o necessário  Esse princípio afirma que comentários podem ser feitos, porém, se forem realmente necessários. Segundo Uncle Bob, os comentários mentem. E isso tem uma explicação lógica.  O que ocorre é que, enquanto os códigos são constantemente modificados, os comentários não. Eles são esquecidos e, portanto, deixam de retratar a funcionalidade real dos códigos.  Logo, se for para comentar, que seja somente o necessário e que seja revisado juntamente com o código que o acompanha.</vt:lpstr>
      <vt:lpstr>6 – Tratamento de erros  Tem uma frase do autor Michael Feathers, muito conhecido na área de desenvolvimento, que diz que as coisas podem dar errado, mas, quando isso ocorre, os programadores são os responsáveis por garantir que o código continuará fazendo o que precisa.  Ou seja: saber tratar as exceções de forma correta é um grande e importante passo para um programador em desenvolvimento.</vt:lpstr>
      <vt:lpstr>7 – Testes limpos  Testar, na área de programação, é uma etapa muito importante. Afinal, um código só é considerado limpo após ser validado através de testes – que também devem ser limpos.  Por isso, ele deve seguir algumas regras, como:  Fast: O teste deve ser rápido, permitindo que seja realizado várias vezes e a todo momento; Independent: Ele deve ser independente, a fim de evitar que cause efeito cascata quando da ocorrência de uma falha – o que dificulta a análise dos problemas; Repeatable: Deve permitir a repetição do teste diversas vezes e em ambientes diferentes; Self-Validation: Os testes bem escritos retornam com as respostas true ou false, justamente para que a falha não seja subjetiva; Timely: Os testes devem seguir à risca o critério de pontualidade. Além disso, o ideal é que sejam escritos antes do próprio código, pois evita que ele fique complexo demais para ser testado.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Mendes</dc:creator>
  <cp:lastModifiedBy>Sergio Mendes</cp:lastModifiedBy>
  <cp:revision>31</cp:revision>
  <dcterms:created xsi:type="dcterms:W3CDTF">2022-08-05T18:36:00Z</dcterms:created>
  <dcterms:modified xsi:type="dcterms:W3CDTF">2023-01-12T02:34:06Z</dcterms:modified>
</cp:coreProperties>
</file>