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18" r:id="rId2"/>
    <p:sldId id="317" r:id="rId3"/>
    <p:sldId id="301" r:id="rId4"/>
    <p:sldId id="302" r:id="rId5"/>
    <p:sldId id="304" r:id="rId6"/>
    <p:sldId id="305" r:id="rId7"/>
    <p:sldId id="306" r:id="rId8"/>
    <p:sldId id="307" r:id="rId9"/>
    <p:sldId id="309" r:id="rId10"/>
    <p:sldId id="310" r:id="rId11"/>
    <p:sldId id="311" r:id="rId12"/>
    <p:sldId id="312" r:id="rId1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BADE76-A307-480A-AE0E-CB078B256A7D}"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pt-BR"/>
        </a:p>
      </dgm:t>
    </dgm:pt>
    <dgm:pt modelId="{BBDBEC88-A3BB-4E64-A0B0-809FB1EF4A77}">
      <dgm:prSet phldrT="[Texto]" custT="1"/>
      <dgm:spPr/>
      <dgm:t>
        <a:bodyPr/>
        <a:lstStyle/>
        <a:p>
          <a:r>
            <a:rPr lang="pt-BR" sz="1800" b="0" dirty="0">
              <a:effectLst>
                <a:outerShdw blurRad="38100" dist="38100" dir="2700000" algn="tl">
                  <a:srgbClr val="000000">
                    <a:alpha val="43137"/>
                  </a:srgbClr>
                </a:outerShdw>
              </a:effectLst>
              <a:latin typeface="Verdana" pitchFamily="34" charset="0"/>
              <a:ea typeface="Verdana" pitchFamily="34" charset="0"/>
              <a:cs typeface="Verdana" pitchFamily="34" charset="0"/>
            </a:rPr>
            <a:t>Classe</a:t>
          </a:r>
        </a:p>
      </dgm:t>
    </dgm:pt>
    <dgm:pt modelId="{85598173-0406-4A0C-BE6B-3437DA95B40D}" type="parTrans" cxnId="{88FA588A-043C-40A4-A4C1-D4328AA6960D}">
      <dgm:prSet/>
      <dgm:spPr/>
      <dgm:t>
        <a:bodyPr/>
        <a:lstStyle/>
        <a:p>
          <a:endParaRPr lang="pt-BR"/>
        </a:p>
      </dgm:t>
    </dgm:pt>
    <dgm:pt modelId="{C2E113D3-FCA5-477D-801A-0B94D45302BC}" type="sibTrans" cxnId="{88FA588A-043C-40A4-A4C1-D4328AA6960D}">
      <dgm:prSet/>
      <dgm:spPr/>
      <dgm:t>
        <a:bodyPr/>
        <a:lstStyle/>
        <a:p>
          <a:endParaRPr lang="pt-BR"/>
        </a:p>
      </dgm:t>
    </dgm:pt>
    <dgm:pt modelId="{1D593599-BDB7-44B7-9582-0151232DC293}">
      <dgm:prSet phldrT="[Texto]" custT="1"/>
      <dgm:spPr/>
      <dgm:t>
        <a:bodyPr/>
        <a:lstStyle/>
        <a:p>
          <a:r>
            <a:rPr lang="pt-BR" sz="1100" dirty="0">
              <a:latin typeface="Verdana" pitchFamily="34" charset="0"/>
              <a:ea typeface="Verdana" pitchFamily="34" charset="0"/>
              <a:cs typeface="Verdana" pitchFamily="34" charset="0"/>
            </a:rPr>
            <a:t> Representação de um conjunto de objetos com características afins. Definição das funções do objeto (Métodos) e seus dados (Atributos)</a:t>
          </a:r>
        </a:p>
      </dgm:t>
    </dgm:pt>
    <dgm:pt modelId="{BF2D3163-CEE9-415A-899B-ACA32F9C8AA2}" type="parTrans" cxnId="{94841E8B-3215-4370-AD31-3E8C0E38AEEE}">
      <dgm:prSet/>
      <dgm:spPr/>
      <dgm:t>
        <a:bodyPr/>
        <a:lstStyle/>
        <a:p>
          <a:endParaRPr lang="pt-BR"/>
        </a:p>
      </dgm:t>
    </dgm:pt>
    <dgm:pt modelId="{3310CB44-6ABF-479D-B533-DA6B7F8F4670}" type="sibTrans" cxnId="{94841E8B-3215-4370-AD31-3E8C0E38AEEE}">
      <dgm:prSet/>
      <dgm:spPr/>
      <dgm:t>
        <a:bodyPr/>
        <a:lstStyle/>
        <a:p>
          <a:endParaRPr lang="pt-BR"/>
        </a:p>
      </dgm:t>
    </dgm:pt>
    <dgm:pt modelId="{10829444-3275-427D-8521-89335B6D9430}">
      <dgm:prSet phldrT="[Texto]" custT="1"/>
      <dgm:spPr/>
      <dgm:t>
        <a:bodyPr/>
        <a:lstStyle/>
        <a:p>
          <a:r>
            <a:rPr lang="pt-BR" sz="1800" b="0" dirty="0">
              <a:effectLst>
                <a:outerShdw blurRad="38100" dist="38100" dir="2700000" algn="tl">
                  <a:srgbClr val="000000">
                    <a:alpha val="43137"/>
                  </a:srgbClr>
                </a:outerShdw>
              </a:effectLst>
              <a:latin typeface="Verdana" pitchFamily="34" charset="0"/>
              <a:ea typeface="Verdana" pitchFamily="34" charset="0"/>
              <a:cs typeface="Verdana" pitchFamily="34" charset="0"/>
            </a:rPr>
            <a:t>Objeto</a:t>
          </a:r>
        </a:p>
      </dgm:t>
    </dgm:pt>
    <dgm:pt modelId="{68B0EF37-6402-4CFA-B24F-EC469AA85CD5}" type="parTrans" cxnId="{CF60DE04-B0EE-4571-8544-F7C4708448E4}">
      <dgm:prSet/>
      <dgm:spPr/>
      <dgm:t>
        <a:bodyPr/>
        <a:lstStyle/>
        <a:p>
          <a:endParaRPr lang="pt-BR"/>
        </a:p>
      </dgm:t>
    </dgm:pt>
    <dgm:pt modelId="{DCA9D68A-EEC4-4F2E-B2EB-30BBB8792143}" type="sibTrans" cxnId="{CF60DE04-B0EE-4571-8544-F7C4708448E4}">
      <dgm:prSet/>
      <dgm:spPr/>
      <dgm:t>
        <a:bodyPr/>
        <a:lstStyle/>
        <a:p>
          <a:endParaRPr lang="pt-BR"/>
        </a:p>
      </dgm:t>
    </dgm:pt>
    <dgm:pt modelId="{2C997EE8-C2B0-4EB1-BA67-1D0538AFDDF3}">
      <dgm:prSet phldrT="[Texto]" custT="1"/>
      <dgm:spPr/>
      <dgm:t>
        <a:bodyPr/>
        <a:lstStyle/>
        <a:p>
          <a:r>
            <a:rPr lang="pt-BR" sz="1100" dirty="0">
              <a:latin typeface="Verdana" pitchFamily="34" charset="0"/>
              <a:ea typeface="Verdana" pitchFamily="34" charset="0"/>
              <a:cs typeface="Verdana" pitchFamily="34" charset="0"/>
            </a:rPr>
            <a:t> Uma instância de uma Classe</a:t>
          </a:r>
        </a:p>
      </dgm:t>
    </dgm:pt>
    <dgm:pt modelId="{5B7753A3-ACC0-4E4B-A3A8-956A6CD39D54}" type="parTrans" cxnId="{B0170F02-BCF3-4EAB-B120-8C2FE999B99A}">
      <dgm:prSet/>
      <dgm:spPr/>
      <dgm:t>
        <a:bodyPr/>
        <a:lstStyle/>
        <a:p>
          <a:endParaRPr lang="pt-BR"/>
        </a:p>
      </dgm:t>
    </dgm:pt>
    <dgm:pt modelId="{C3A0ABA5-3B0C-4A42-AEFA-7FE09FB63C64}" type="sibTrans" cxnId="{B0170F02-BCF3-4EAB-B120-8C2FE999B99A}">
      <dgm:prSet/>
      <dgm:spPr/>
      <dgm:t>
        <a:bodyPr/>
        <a:lstStyle/>
        <a:p>
          <a:endParaRPr lang="pt-BR"/>
        </a:p>
      </dgm:t>
    </dgm:pt>
    <dgm:pt modelId="{BF612CCD-8656-47BA-8DCA-03C27D43546A}">
      <dgm:prSet phldrT="[Texto]" custT="1"/>
      <dgm:spPr/>
      <dgm:t>
        <a:bodyPr/>
        <a:lstStyle/>
        <a:p>
          <a:r>
            <a:rPr lang="pt-BR" sz="1100" dirty="0">
              <a:latin typeface="Verdana" pitchFamily="34" charset="0"/>
              <a:ea typeface="Verdana" pitchFamily="34" charset="0"/>
              <a:cs typeface="Verdana" pitchFamily="34" charset="0"/>
            </a:rPr>
            <a:t> Armazenamento de estados através de seus atributos e reação a mensagens enviadas por outros objetos.</a:t>
          </a:r>
        </a:p>
      </dgm:t>
    </dgm:pt>
    <dgm:pt modelId="{60D0E9A0-A61F-4779-8DB5-92D4C4976F79}" type="parTrans" cxnId="{61982124-224D-499B-991F-EA1DCADD36F6}">
      <dgm:prSet/>
      <dgm:spPr/>
      <dgm:t>
        <a:bodyPr/>
        <a:lstStyle/>
        <a:p>
          <a:endParaRPr lang="pt-BR"/>
        </a:p>
      </dgm:t>
    </dgm:pt>
    <dgm:pt modelId="{0034CDAF-C689-4651-82DC-B997B7508841}" type="sibTrans" cxnId="{61982124-224D-499B-991F-EA1DCADD36F6}">
      <dgm:prSet/>
      <dgm:spPr/>
      <dgm:t>
        <a:bodyPr/>
        <a:lstStyle/>
        <a:p>
          <a:endParaRPr lang="pt-BR"/>
        </a:p>
      </dgm:t>
    </dgm:pt>
    <dgm:pt modelId="{0769BFF3-8144-4F37-8472-B0A8DAFF8C8B}">
      <dgm:prSet phldrT="[Texto]" custT="1"/>
      <dgm:spPr/>
      <dgm:t>
        <a:bodyPr/>
        <a:lstStyle/>
        <a:p>
          <a:r>
            <a:rPr lang="pt-BR" sz="1800" b="0" dirty="0">
              <a:effectLst>
                <a:outerShdw blurRad="38100" dist="38100" dir="2700000" algn="tl">
                  <a:srgbClr val="000000">
                    <a:alpha val="43137"/>
                  </a:srgbClr>
                </a:outerShdw>
              </a:effectLst>
              <a:latin typeface="Verdana" pitchFamily="34" charset="0"/>
              <a:ea typeface="Verdana" pitchFamily="34" charset="0"/>
              <a:cs typeface="Verdana" pitchFamily="34" charset="0"/>
            </a:rPr>
            <a:t>Herança</a:t>
          </a:r>
        </a:p>
      </dgm:t>
    </dgm:pt>
    <dgm:pt modelId="{1A0F49C7-3837-4389-B4E4-7E5D7EF0C68D}" type="parTrans" cxnId="{269E43A9-A425-400F-A043-3736446632D2}">
      <dgm:prSet/>
      <dgm:spPr/>
      <dgm:t>
        <a:bodyPr/>
        <a:lstStyle/>
        <a:p>
          <a:endParaRPr lang="pt-BR"/>
        </a:p>
      </dgm:t>
    </dgm:pt>
    <dgm:pt modelId="{38884398-A8FE-47EA-9E1D-EB679FDBF985}" type="sibTrans" cxnId="{269E43A9-A425-400F-A043-3736446632D2}">
      <dgm:prSet/>
      <dgm:spPr/>
      <dgm:t>
        <a:bodyPr/>
        <a:lstStyle/>
        <a:p>
          <a:endParaRPr lang="pt-BR"/>
        </a:p>
      </dgm:t>
    </dgm:pt>
    <dgm:pt modelId="{E17DC959-D27D-489A-BF64-6B29A56743C4}">
      <dgm:prSet phldrT="[Texto]" custT="1"/>
      <dgm:spPr/>
      <dgm:t>
        <a:bodyPr/>
        <a:lstStyle/>
        <a:p>
          <a:r>
            <a:rPr lang="pt-BR" sz="1100" dirty="0">
              <a:latin typeface="Verdana" pitchFamily="34" charset="0"/>
              <a:ea typeface="Verdana" pitchFamily="34" charset="0"/>
              <a:cs typeface="Verdana" pitchFamily="34" charset="0"/>
            </a:rPr>
            <a:t> Mecanismo pela qual uma classe (subclasse) pode estender ou derivar de outra classe (superclasse), herdando seus comportamentos e atributos.</a:t>
          </a:r>
        </a:p>
      </dgm:t>
    </dgm:pt>
    <dgm:pt modelId="{BBA33316-7E9A-4EA8-87E5-79C74315A336}" type="parTrans" cxnId="{145F82B3-DC9C-4BE3-B9A0-FFF786D661FB}">
      <dgm:prSet/>
      <dgm:spPr/>
      <dgm:t>
        <a:bodyPr/>
        <a:lstStyle/>
        <a:p>
          <a:endParaRPr lang="pt-BR"/>
        </a:p>
      </dgm:t>
    </dgm:pt>
    <dgm:pt modelId="{4FE3048F-272D-43CD-AF70-08A3EE31DB19}" type="sibTrans" cxnId="{145F82B3-DC9C-4BE3-B9A0-FFF786D661FB}">
      <dgm:prSet/>
      <dgm:spPr/>
      <dgm:t>
        <a:bodyPr/>
        <a:lstStyle/>
        <a:p>
          <a:endParaRPr lang="pt-BR"/>
        </a:p>
      </dgm:t>
    </dgm:pt>
    <dgm:pt modelId="{2FF14777-EBB3-4643-A06A-C482986EC055}">
      <dgm:prSet phldrT="[Texto]" custT="1"/>
      <dgm:spPr/>
      <dgm:t>
        <a:bodyPr/>
        <a:lstStyle/>
        <a:p>
          <a:r>
            <a:rPr lang="pt-BR" sz="1800" b="0" dirty="0">
              <a:effectLst>
                <a:outerShdw blurRad="38100" dist="38100" dir="2700000" algn="tl">
                  <a:srgbClr val="000000">
                    <a:alpha val="43137"/>
                  </a:srgbClr>
                </a:outerShdw>
              </a:effectLst>
              <a:latin typeface="Verdana" pitchFamily="34" charset="0"/>
              <a:ea typeface="Verdana" pitchFamily="34" charset="0"/>
              <a:cs typeface="Verdana" pitchFamily="34" charset="0"/>
            </a:rPr>
            <a:t>Polimorfismo</a:t>
          </a:r>
        </a:p>
      </dgm:t>
    </dgm:pt>
    <dgm:pt modelId="{EFA2A344-710A-4BD8-B9AB-F65BE1C15754}" type="parTrans" cxnId="{AABCB5D2-65EE-4B36-8C6B-909F17C46BA1}">
      <dgm:prSet/>
      <dgm:spPr/>
      <dgm:t>
        <a:bodyPr/>
        <a:lstStyle/>
        <a:p>
          <a:endParaRPr lang="pt-BR"/>
        </a:p>
      </dgm:t>
    </dgm:pt>
    <dgm:pt modelId="{B9BF0171-684D-407A-A511-2C3704F358AF}" type="sibTrans" cxnId="{AABCB5D2-65EE-4B36-8C6B-909F17C46BA1}">
      <dgm:prSet/>
      <dgm:spPr/>
      <dgm:t>
        <a:bodyPr/>
        <a:lstStyle/>
        <a:p>
          <a:endParaRPr lang="pt-BR"/>
        </a:p>
      </dgm:t>
    </dgm:pt>
    <dgm:pt modelId="{EB0D640C-4826-4AAD-A765-6CFED6A917AD}">
      <dgm:prSet phldrT="[Texto]" custT="1"/>
      <dgm:spPr/>
      <dgm:t>
        <a:bodyPr/>
        <a:lstStyle/>
        <a:p>
          <a:r>
            <a:rPr lang="pt-BR" sz="1100" dirty="0">
              <a:latin typeface="Verdana" pitchFamily="34" charset="0"/>
              <a:ea typeface="Verdana" pitchFamily="34" charset="0"/>
              <a:cs typeface="Verdana" pitchFamily="34" charset="0"/>
            </a:rPr>
            <a:t> Principio pelo qual as instâncias de duas ou mais Classes derivadas de uma mesma superclasse podem invocar métodos com a mesma assinatura, mas com comportamentos distintos.</a:t>
          </a:r>
        </a:p>
      </dgm:t>
    </dgm:pt>
    <dgm:pt modelId="{77E27188-C7C6-4FB7-AA35-CC096BFECC44}" type="parTrans" cxnId="{AED7044D-BADC-43CA-9B10-92F5E5E5898A}">
      <dgm:prSet/>
      <dgm:spPr/>
      <dgm:t>
        <a:bodyPr/>
        <a:lstStyle/>
        <a:p>
          <a:endParaRPr lang="pt-BR"/>
        </a:p>
      </dgm:t>
    </dgm:pt>
    <dgm:pt modelId="{D00B4278-29F0-46B4-B049-FEF557345970}" type="sibTrans" cxnId="{AED7044D-BADC-43CA-9B10-92F5E5E5898A}">
      <dgm:prSet/>
      <dgm:spPr/>
      <dgm:t>
        <a:bodyPr/>
        <a:lstStyle/>
        <a:p>
          <a:endParaRPr lang="pt-BR"/>
        </a:p>
      </dgm:t>
    </dgm:pt>
    <dgm:pt modelId="{FB224C75-F7CC-442A-9A24-F91EDA2E1551}">
      <dgm:prSet phldrT="[Texto]" custT="1"/>
      <dgm:spPr/>
      <dgm:t>
        <a:bodyPr/>
        <a:lstStyle/>
        <a:p>
          <a:r>
            <a:rPr lang="pt-BR" sz="1800" b="0" dirty="0">
              <a:effectLst>
                <a:outerShdw blurRad="38100" dist="38100" dir="2700000" algn="tl">
                  <a:srgbClr val="000000">
                    <a:alpha val="43137"/>
                  </a:srgbClr>
                </a:outerShdw>
              </a:effectLst>
              <a:latin typeface="Verdana" pitchFamily="34" charset="0"/>
              <a:ea typeface="Verdana" pitchFamily="34" charset="0"/>
              <a:cs typeface="Verdana" pitchFamily="34" charset="0"/>
            </a:rPr>
            <a:t>Encapsulamento</a:t>
          </a:r>
        </a:p>
      </dgm:t>
    </dgm:pt>
    <dgm:pt modelId="{895D3C33-6B11-4094-AAFE-E7F1EA85288A}" type="parTrans" cxnId="{05170BF2-5920-4E70-8F5F-73446FDE37E8}">
      <dgm:prSet/>
      <dgm:spPr/>
      <dgm:t>
        <a:bodyPr/>
        <a:lstStyle/>
        <a:p>
          <a:endParaRPr lang="pt-BR"/>
        </a:p>
      </dgm:t>
    </dgm:pt>
    <dgm:pt modelId="{0766924A-9667-4269-8C04-36D0BD758C10}" type="sibTrans" cxnId="{05170BF2-5920-4E70-8F5F-73446FDE37E8}">
      <dgm:prSet/>
      <dgm:spPr/>
      <dgm:t>
        <a:bodyPr/>
        <a:lstStyle/>
        <a:p>
          <a:endParaRPr lang="pt-BR"/>
        </a:p>
      </dgm:t>
    </dgm:pt>
    <dgm:pt modelId="{A6EA6202-668E-4511-A543-683291DDBC29}">
      <dgm:prSet phldrT="[Texto]" custT="1"/>
      <dgm:spPr/>
      <dgm:t>
        <a:bodyPr/>
        <a:lstStyle/>
        <a:p>
          <a:r>
            <a:rPr lang="pt-BR" sz="1100" dirty="0">
              <a:latin typeface="Verdana" pitchFamily="34" charset="0"/>
              <a:ea typeface="Verdana" pitchFamily="34" charset="0"/>
              <a:cs typeface="Verdana" pitchFamily="34" charset="0"/>
            </a:rPr>
            <a:t> Proibição do acesso ao conteúdo de uma classe (geralmente atributos), disponibilizando apenas métodos que permitam tal acesso.</a:t>
          </a:r>
        </a:p>
      </dgm:t>
    </dgm:pt>
    <dgm:pt modelId="{9DD13FE3-11E3-47DF-98B0-59D7B0FE3CDF}" type="parTrans" cxnId="{53752F72-1BA9-47ED-9D54-607A2D637E37}">
      <dgm:prSet/>
      <dgm:spPr/>
      <dgm:t>
        <a:bodyPr/>
        <a:lstStyle/>
        <a:p>
          <a:endParaRPr lang="pt-BR"/>
        </a:p>
      </dgm:t>
    </dgm:pt>
    <dgm:pt modelId="{33CFB840-D3EF-4468-A9CC-F4BAB7862531}" type="sibTrans" cxnId="{53752F72-1BA9-47ED-9D54-607A2D637E37}">
      <dgm:prSet/>
      <dgm:spPr/>
      <dgm:t>
        <a:bodyPr/>
        <a:lstStyle/>
        <a:p>
          <a:endParaRPr lang="pt-BR"/>
        </a:p>
      </dgm:t>
    </dgm:pt>
    <dgm:pt modelId="{180D7520-54D4-43B7-881B-8313A00ACAF1}" type="pres">
      <dgm:prSet presAssocID="{6EBADE76-A307-480A-AE0E-CB078B256A7D}" presName="Name0" presStyleCnt="0">
        <dgm:presLayoutVars>
          <dgm:dir/>
          <dgm:animLvl val="lvl"/>
          <dgm:resizeHandles val="exact"/>
        </dgm:presLayoutVars>
      </dgm:prSet>
      <dgm:spPr/>
    </dgm:pt>
    <dgm:pt modelId="{1FEF0966-FC32-4026-B244-2E8CC0366BA6}" type="pres">
      <dgm:prSet presAssocID="{BBDBEC88-A3BB-4E64-A0B0-809FB1EF4A77}" presName="linNode" presStyleCnt="0"/>
      <dgm:spPr/>
    </dgm:pt>
    <dgm:pt modelId="{44FD886B-55BD-4067-A417-C04EE22BE4F9}" type="pres">
      <dgm:prSet presAssocID="{BBDBEC88-A3BB-4E64-A0B0-809FB1EF4A77}" presName="parentText" presStyleLbl="node1" presStyleIdx="0" presStyleCnt="5">
        <dgm:presLayoutVars>
          <dgm:chMax val="1"/>
          <dgm:bulletEnabled val="1"/>
        </dgm:presLayoutVars>
      </dgm:prSet>
      <dgm:spPr/>
    </dgm:pt>
    <dgm:pt modelId="{982E7571-7340-467A-A363-39355176C960}" type="pres">
      <dgm:prSet presAssocID="{BBDBEC88-A3BB-4E64-A0B0-809FB1EF4A77}" presName="descendantText" presStyleLbl="alignAccFollowNode1" presStyleIdx="0" presStyleCnt="5">
        <dgm:presLayoutVars>
          <dgm:bulletEnabled val="1"/>
        </dgm:presLayoutVars>
      </dgm:prSet>
      <dgm:spPr/>
    </dgm:pt>
    <dgm:pt modelId="{2C03BAD5-0FEA-4F79-9FCA-AB414E40EB04}" type="pres">
      <dgm:prSet presAssocID="{C2E113D3-FCA5-477D-801A-0B94D45302BC}" presName="sp" presStyleCnt="0"/>
      <dgm:spPr/>
    </dgm:pt>
    <dgm:pt modelId="{52114237-F452-4169-A195-18E01E163060}" type="pres">
      <dgm:prSet presAssocID="{10829444-3275-427D-8521-89335B6D9430}" presName="linNode" presStyleCnt="0"/>
      <dgm:spPr/>
    </dgm:pt>
    <dgm:pt modelId="{BDC01F0B-AA8F-4679-B4B3-3602766FA63B}" type="pres">
      <dgm:prSet presAssocID="{10829444-3275-427D-8521-89335B6D9430}" presName="parentText" presStyleLbl="node1" presStyleIdx="1" presStyleCnt="5">
        <dgm:presLayoutVars>
          <dgm:chMax val="1"/>
          <dgm:bulletEnabled val="1"/>
        </dgm:presLayoutVars>
      </dgm:prSet>
      <dgm:spPr/>
    </dgm:pt>
    <dgm:pt modelId="{03B27CA5-4ABC-4451-A775-BD2BDF37B532}" type="pres">
      <dgm:prSet presAssocID="{10829444-3275-427D-8521-89335B6D9430}" presName="descendantText" presStyleLbl="alignAccFollowNode1" presStyleIdx="1" presStyleCnt="5">
        <dgm:presLayoutVars>
          <dgm:bulletEnabled val="1"/>
        </dgm:presLayoutVars>
      </dgm:prSet>
      <dgm:spPr/>
    </dgm:pt>
    <dgm:pt modelId="{086E63FA-79EF-4B7D-8585-175CCB15547E}" type="pres">
      <dgm:prSet presAssocID="{DCA9D68A-EEC4-4F2E-B2EB-30BBB8792143}" presName="sp" presStyleCnt="0"/>
      <dgm:spPr/>
    </dgm:pt>
    <dgm:pt modelId="{9FA2A5FB-8980-4B8F-BC4E-D2E74CAAD538}" type="pres">
      <dgm:prSet presAssocID="{0769BFF3-8144-4F37-8472-B0A8DAFF8C8B}" presName="linNode" presStyleCnt="0"/>
      <dgm:spPr/>
    </dgm:pt>
    <dgm:pt modelId="{4D92D373-0195-44CA-B5E9-AAD51493801E}" type="pres">
      <dgm:prSet presAssocID="{0769BFF3-8144-4F37-8472-B0A8DAFF8C8B}" presName="parentText" presStyleLbl="node1" presStyleIdx="2" presStyleCnt="5">
        <dgm:presLayoutVars>
          <dgm:chMax val="1"/>
          <dgm:bulletEnabled val="1"/>
        </dgm:presLayoutVars>
      </dgm:prSet>
      <dgm:spPr/>
    </dgm:pt>
    <dgm:pt modelId="{9B664221-6CCB-4970-BF3F-4C55E8A83533}" type="pres">
      <dgm:prSet presAssocID="{0769BFF3-8144-4F37-8472-B0A8DAFF8C8B}" presName="descendantText" presStyleLbl="alignAccFollowNode1" presStyleIdx="2" presStyleCnt="5">
        <dgm:presLayoutVars>
          <dgm:bulletEnabled val="1"/>
        </dgm:presLayoutVars>
      </dgm:prSet>
      <dgm:spPr/>
    </dgm:pt>
    <dgm:pt modelId="{D83B82A2-398A-4DFC-92C5-B7A0143C55D5}" type="pres">
      <dgm:prSet presAssocID="{38884398-A8FE-47EA-9E1D-EB679FDBF985}" presName="sp" presStyleCnt="0"/>
      <dgm:spPr/>
    </dgm:pt>
    <dgm:pt modelId="{3BF88CF8-727A-4899-9D67-5C28E082D468}" type="pres">
      <dgm:prSet presAssocID="{2FF14777-EBB3-4643-A06A-C482986EC055}" presName="linNode" presStyleCnt="0"/>
      <dgm:spPr/>
    </dgm:pt>
    <dgm:pt modelId="{C965582A-9CB7-47A4-8764-38DFB091AD12}" type="pres">
      <dgm:prSet presAssocID="{2FF14777-EBB3-4643-A06A-C482986EC055}" presName="parentText" presStyleLbl="node1" presStyleIdx="3" presStyleCnt="5">
        <dgm:presLayoutVars>
          <dgm:chMax val="1"/>
          <dgm:bulletEnabled val="1"/>
        </dgm:presLayoutVars>
      </dgm:prSet>
      <dgm:spPr/>
    </dgm:pt>
    <dgm:pt modelId="{B39B2B49-C08D-4968-8A7B-9E4DEE9E52F0}" type="pres">
      <dgm:prSet presAssocID="{2FF14777-EBB3-4643-A06A-C482986EC055}" presName="descendantText" presStyleLbl="alignAccFollowNode1" presStyleIdx="3" presStyleCnt="5">
        <dgm:presLayoutVars>
          <dgm:bulletEnabled val="1"/>
        </dgm:presLayoutVars>
      </dgm:prSet>
      <dgm:spPr/>
    </dgm:pt>
    <dgm:pt modelId="{D70A05D5-B708-4D29-A0EE-24C53285408D}" type="pres">
      <dgm:prSet presAssocID="{B9BF0171-684D-407A-A511-2C3704F358AF}" presName="sp" presStyleCnt="0"/>
      <dgm:spPr/>
    </dgm:pt>
    <dgm:pt modelId="{295945F9-AA43-49C8-BF3D-24F7C8D133BA}" type="pres">
      <dgm:prSet presAssocID="{FB224C75-F7CC-442A-9A24-F91EDA2E1551}" presName="linNode" presStyleCnt="0"/>
      <dgm:spPr/>
    </dgm:pt>
    <dgm:pt modelId="{36E78D31-65FC-4107-96CF-EF5E59A30326}" type="pres">
      <dgm:prSet presAssocID="{FB224C75-F7CC-442A-9A24-F91EDA2E1551}" presName="parentText" presStyleLbl="node1" presStyleIdx="4" presStyleCnt="5">
        <dgm:presLayoutVars>
          <dgm:chMax val="1"/>
          <dgm:bulletEnabled val="1"/>
        </dgm:presLayoutVars>
      </dgm:prSet>
      <dgm:spPr/>
    </dgm:pt>
    <dgm:pt modelId="{0BAB982C-412D-47C5-812D-D78D6482ED8E}" type="pres">
      <dgm:prSet presAssocID="{FB224C75-F7CC-442A-9A24-F91EDA2E1551}" presName="descendantText" presStyleLbl="alignAccFollowNode1" presStyleIdx="4" presStyleCnt="5">
        <dgm:presLayoutVars>
          <dgm:bulletEnabled val="1"/>
        </dgm:presLayoutVars>
      </dgm:prSet>
      <dgm:spPr/>
    </dgm:pt>
  </dgm:ptLst>
  <dgm:cxnLst>
    <dgm:cxn modelId="{B0170F02-BCF3-4EAB-B120-8C2FE999B99A}" srcId="{10829444-3275-427D-8521-89335B6D9430}" destId="{2C997EE8-C2B0-4EB1-BA67-1D0538AFDDF3}" srcOrd="0" destOrd="0" parTransId="{5B7753A3-ACC0-4E4B-A3A8-956A6CD39D54}" sibTransId="{C3A0ABA5-3B0C-4A42-AEFA-7FE09FB63C64}"/>
    <dgm:cxn modelId="{9C70C302-6180-4433-80CA-6FD0F4200890}" type="presOf" srcId="{A6EA6202-668E-4511-A543-683291DDBC29}" destId="{0BAB982C-412D-47C5-812D-D78D6482ED8E}" srcOrd="0" destOrd="0" presId="urn:microsoft.com/office/officeart/2005/8/layout/vList5"/>
    <dgm:cxn modelId="{CF60DE04-B0EE-4571-8544-F7C4708448E4}" srcId="{6EBADE76-A307-480A-AE0E-CB078B256A7D}" destId="{10829444-3275-427D-8521-89335B6D9430}" srcOrd="1" destOrd="0" parTransId="{68B0EF37-6402-4CFA-B24F-EC469AA85CD5}" sibTransId="{DCA9D68A-EEC4-4F2E-B2EB-30BBB8792143}"/>
    <dgm:cxn modelId="{F43A8B14-C63F-4D2E-A047-85AEF1DBC690}" type="presOf" srcId="{BBDBEC88-A3BB-4E64-A0B0-809FB1EF4A77}" destId="{44FD886B-55BD-4067-A417-C04EE22BE4F9}" srcOrd="0" destOrd="0" presId="urn:microsoft.com/office/officeart/2005/8/layout/vList5"/>
    <dgm:cxn modelId="{61982124-224D-499B-991F-EA1DCADD36F6}" srcId="{10829444-3275-427D-8521-89335B6D9430}" destId="{BF612CCD-8656-47BA-8DCA-03C27D43546A}" srcOrd="1" destOrd="0" parTransId="{60D0E9A0-A61F-4779-8DB5-92D4C4976F79}" sibTransId="{0034CDAF-C689-4651-82DC-B997B7508841}"/>
    <dgm:cxn modelId="{F7B00727-E4FC-4098-BF9F-32E7C00816FE}" type="presOf" srcId="{FB224C75-F7CC-442A-9A24-F91EDA2E1551}" destId="{36E78D31-65FC-4107-96CF-EF5E59A30326}" srcOrd="0" destOrd="0" presId="urn:microsoft.com/office/officeart/2005/8/layout/vList5"/>
    <dgm:cxn modelId="{4E44942F-7DA4-4357-891F-7752991E3359}" type="presOf" srcId="{BF612CCD-8656-47BA-8DCA-03C27D43546A}" destId="{03B27CA5-4ABC-4451-A775-BD2BDF37B532}" srcOrd="0" destOrd="1" presId="urn:microsoft.com/office/officeart/2005/8/layout/vList5"/>
    <dgm:cxn modelId="{AED7044D-BADC-43CA-9B10-92F5E5E5898A}" srcId="{2FF14777-EBB3-4643-A06A-C482986EC055}" destId="{EB0D640C-4826-4AAD-A765-6CFED6A917AD}" srcOrd="0" destOrd="0" parTransId="{77E27188-C7C6-4FB7-AA35-CC096BFECC44}" sibTransId="{D00B4278-29F0-46B4-B049-FEF557345970}"/>
    <dgm:cxn modelId="{FE8CF571-8646-4E95-BFD4-EE646CAD0884}" type="presOf" srcId="{E17DC959-D27D-489A-BF64-6B29A56743C4}" destId="{9B664221-6CCB-4970-BF3F-4C55E8A83533}" srcOrd="0" destOrd="0" presId="urn:microsoft.com/office/officeart/2005/8/layout/vList5"/>
    <dgm:cxn modelId="{53752F72-1BA9-47ED-9D54-607A2D637E37}" srcId="{FB224C75-F7CC-442A-9A24-F91EDA2E1551}" destId="{A6EA6202-668E-4511-A543-683291DDBC29}" srcOrd="0" destOrd="0" parTransId="{9DD13FE3-11E3-47DF-98B0-59D7B0FE3CDF}" sibTransId="{33CFB840-D3EF-4468-A9CC-F4BAB7862531}"/>
    <dgm:cxn modelId="{74524386-B168-4E5D-8B20-4D131EEC8803}" type="presOf" srcId="{2C997EE8-C2B0-4EB1-BA67-1D0538AFDDF3}" destId="{03B27CA5-4ABC-4451-A775-BD2BDF37B532}" srcOrd="0" destOrd="0" presId="urn:microsoft.com/office/officeart/2005/8/layout/vList5"/>
    <dgm:cxn modelId="{88FA588A-043C-40A4-A4C1-D4328AA6960D}" srcId="{6EBADE76-A307-480A-AE0E-CB078B256A7D}" destId="{BBDBEC88-A3BB-4E64-A0B0-809FB1EF4A77}" srcOrd="0" destOrd="0" parTransId="{85598173-0406-4A0C-BE6B-3437DA95B40D}" sibTransId="{C2E113D3-FCA5-477D-801A-0B94D45302BC}"/>
    <dgm:cxn modelId="{94841E8B-3215-4370-AD31-3E8C0E38AEEE}" srcId="{BBDBEC88-A3BB-4E64-A0B0-809FB1EF4A77}" destId="{1D593599-BDB7-44B7-9582-0151232DC293}" srcOrd="0" destOrd="0" parTransId="{BF2D3163-CEE9-415A-899B-ACA32F9C8AA2}" sibTransId="{3310CB44-6ABF-479D-B533-DA6B7F8F4670}"/>
    <dgm:cxn modelId="{269E43A9-A425-400F-A043-3736446632D2}" srcId="{6EBADE76-A307-480A-AE0E-CB078B256A7D}" destId="{0769BFF3-8144-4F37-8472-B0A8DAFF8C8B}" srcOrd="2" destOrd="0" parTransId="{1A0F49C7-3837-4389-B4E4-7E5D7EF0C68D}" sibTransId="{38884398-A8FE-47EA-9E1D-EB679FDBF985}"/>
    <dgm:cxn modelId="{71BDCDB0-68A4-47F4-9FFF-4C6991372D2E}" type="presOf" srcId="{1D593599-BDB7-44B7-9582-0151232DC293}" destId="{982E7571-7340-467A-A363-39355176C960}" srcOrd="0" destOrd="0" presId="urn:microsoft.com/office/officeart/2005/8/layout/vList5"/>
    <dgm:cxn modelId="{145F82B3-DC9C-4BE3-B9A0-FFF786D661FB}" srcId="{0769BFF3-8144-4F37-8472-B0A8DAFF8C8B}" destId="{E17DC959-D27D-489A-BF64-6B29A56743C4}" srcOrd="0" destOrd="0" parTransId="{BBA33316-7E9A-4EA8-87E5-79C74315A336}" sibTransId="{4FE3048F-272D-43CD-AF70-08A3EE31DB19}"/>
    <dgm:cxn modelId="{E17F06B4-BC88-4936-B4F7-7519B4806B46}" type="presOf" srcId="{2FF14777-EBB3-4643-A06A-C482986EC055}" destId="{C965582A-9CB7-47A4-8764-38DFB091AD12}" srcOrd="0" destOrd="0" presId="urn:microsoft.com/office/officeart/2005/8/layout/vList5"/>
    <dgm:cxn modelId="{D6D750CF-A12D-4523-B521-475CFB68A4ED}" type="presOf" srcId="{0769BFF3-8144-4F37-8472-B0A8DAFF8C8B}" destId="{4D92D373-0195-44CA-B5E9-AAD51493801E}" srcOrd="0" destOrd="0" presId="urn:microsoft.com/office/officeart/2005/8/layout/vList5"/>
    <dgm:cxn modelId="{FDC2CAD0-B844-470D-BA5D-1804F73D0F85}" type="presOf" srcId="{10829444-3275-427D-8521-89335B6D9430}" destId="{BDC01F0B-AA8F-4679-B4B3-3602766FA63B}" srcOrd="0" destOrd="0" presId="urn:microsoft.com/office/officeart/2005/8/layout/vList5"/>
    <dgm:cxn modelId="{AABCB5D2-65EE-4B36-8C6B-909F17C46BA1}" srcId="{6EBADE76-A307-480A-AE0E-CB078B256A7D}" destId="{2FF14777-EBB3-4643-A06A-C482986EC055}" srcOrd="3" destOrd="0" parTransId="{EFA2A344-710A-4BD8-B9AB-F65BE1C15754}" sibTransId="{B9BF0171-684D-407A-A511-2C3704F358AF}"/>
    <dgm:cxn modelId="{1F7DC9D3-38FE-4C32-85CA-24328AD07BF2}" type="presOf" srcId="{6EBADE76-A307-480A-AE0E-CB078B256A7D}" destId="{180D7520-54D4-43B7-881B-8313A00ACAF1}" srcOrd="0" destOrd="0" presId="urn:microsoft.com/office/officeart/2005/8/layout/vList5"/>
    <dgm:cxn modelId="{84892AE2-D7F7-46B5-9C8D-3FF58E8C9A75}" type="presOf" srcId="{EB0D640C-4826-4AAD-A765-6CFED6A917AD}" destId="{B39B2B49-C08D-4968-8A7B-9E4DEE9E52F0}" srcOrd="0" destOrd="0" presId="urn:microsoft.com/office/officeart/2005/8/layout/vList5"/>
    <dgm:cxn modelId="{05170BF2-5920-4E70-8F5F-73446FDE37E8}" srcId="{6EBADE76-A307-480A-AE0E-CB078B256A7D}" destId="{FB224C75-F7CC-442A-9A24-F91EDA2E1551}" srcOrd="4" destOrd="0" parTransId="{895D3C33-6B11-4094-AAFE-E7F1EA85288A}" sibTransId="{0766924A-9667-4269-8C04-36D0BD758C10}"/>
    <dgm:cxn modelId="{5872998C-A941-4D1B-B563-2BAD7B9A06A8}" type="presParOf" srcId="{180D7520-54D4-43B7-881B-8313A00ACAF1}" destId="{1FEF0966-FC32-4026-B244-2E8CC0366BA6}" srcOrd="0" destOrd="0" presId="urn:microsoft.com/office/officeart/2005/8/layout/vList5"/>
    <dgm:cxn modelId="{F9A226E8-78F6-4DA6-B7A7-C03389FF3EF2}" type="presParOf" srcId="{1FEF0966-FC32-4026-B244-2E8CC0366BA6}" destId="{44FD886B-55BD-4067-A417-C04EE22BE4F9}" srcOrd="0" destOrd="0" presId="urn:microsoft.com/office/officeart/2005/8/layout/vList5"/>
    <dgm:cxn modelId="{5364A39C-C266-4BEA-94C9-96A5F3C81B5D}" type="presParOf" srcId="{1FEF0966-FC32-4026-B244-2E8CC0366BA6}" destId="{982E7571-7340-467A-A363-39355176C960}" srcOrd="1" destOrd="0" presId="urn:microsoft.com/office/officeart/2005/8/layout/vList5"/>
    <dgm:cxn modelId="{BB68F46F-E40C-4405-A2FB-AE9E19C17969}" type="presParOf" srcId="{180D7520-54D4-43B7-881B-8313A00ACAF1}" destId="{2C03BAD5-0FEA-4F79-9FCA-AB414E40EB04}" srcOrd="1" destOrd="0" presId="urn:microsoft.com/office/officeart/2005/8/layout/vList5"/>
    <dgm:cxn modelId="{29CE0762-C37B-42DE-AF81-D3185112CED6}" type="presParOf" srcId="{180D7520-54D4-43B7-881B-8313A00ACAF1}" destId="{52114237-F452-4169-A195-18E01E163060}" srcOrd="2" destOrd="0" presId="urn:microsoft.com/office/officeart/2005/8/layout/vList5"/>
    <dgm:cxn modelId="{F26F4500-F9C2-4D33-95F3-5FF8CBF5C6A5}" type="presParOf" srcId="{52114237-F452-4169-A195-18E01E163060}" destId="{BDC01F0B-AA8F-4679-B4B3-3602766FA63B}" srcOrd="0" destOrd="0" presId="urn:microsoft.com/office/officeart/2005/8/layout/vList5"/>
    <dgm:cxn modelId="{AD19CB96-B672-4232-9078-6A210BF9F088}" type="presParOf" srcId="{52114237-F452-4169-A195-18E01E163060}" destId="{03B27CA5-4ABC-4451-A775-BD2BDF37B532}" srcOrd="1" destOrd="0" presId="urn:microsoft.com/office/officeart/2005/8/layout/vList5"/>
    <dgm:cxn modelId="{65A78C54-EE10-4EC2-86C6-0104BE06A272}" type="presParOf" srcId="{180D7520-54D4-43B7-881B-8313A00ACAF1}" destId="{086E63FA-79EF-4B7D-8585-175CCB15547E}" srcOrd="3" destOrd="0" presId="urn:microsoft.com/office/officeart/2005/8/layout/vList5"/>
    <dgm:cxn modelId="{E6C40612-DAA0-4D3B-9508-81DBF72EE9B2}" type="presParOf" srcId="{180D7520-54D4-43B7-881B-8313A00ACAF1}" destId="{9FA2A5FB-8980-4B8F-BC4E-D2E74CAAD538}" srcOrd="4" destOrd="0" presId="urn:microsoft.com/office/officeart/2005/8/layout/vList5"/>
    <dgm:cxn modelId="{6C26F5FF-AE79-4612-825A-8F735D0A9FE4}" type="presParOf" srcId="{9FA2A5FB-8980-4B8F-BC4E-D2E74CAAD538}" destId="{4D92D373-0195-44CA-B5E9-AAD51493801E}" srcOrd="0" destOrd="0" presId="urn:microsoft.com/office/officeart/2005/8/layout/vList5"/>
    <dgm:cxn modelId="{312EE4E0-D4BC-4BE9-923B-80CA5E1E68DC}" type="presParOf" srcId="{9FA2A5FB-8980-4B8F-BC4E-D2E74CAAD538}" destId="{9B664221-6CCB-4970-BF3F-4C55E8A83533}" srcOrd="1" destOrd="0" presId="urn:microsoft.com/office/officeart/2005/8/layout/vList5"/>
    <dgm:cxn modelId="{953065BF-DBF0-47FA-8D76-8C03858CB495}" type="presParOf" srcId="{180D7520-54D4-43B7-881B-8313A00ACAF1}" destId="{D83B82A2-398A-4DFC-92C5-B7A0143C55D5}" srcOrd="5" destOrd="0" presId="urn:microsoft.com/office/officeart/2005/8/layout/vList5"/>
    <dgm:cxn modelId="{CA48242F-9F87-40C3-97C2-97C53CAEB0A0}" type="presParOf" srcId="{180D7520-54D4-43B7-881B-8313A00ACAF1}" destId="{3BF88CF8-727A-4899-9D67-5C28E082D468}" srcOrd="6" destOrd="0" presId="urn:microsoft.com/office/officeart/2005/8/layout/vList5"/>
    <dgm:cxn modelId="{E07A5836-3D39-4EE6-89FB-D5E0958FD440}" type="presParOf" srcId="{3BF88CF8-727A-4899-9D67-5C28E082D468}" destId="{C965582A-9CB7-47A4-8764-38DFB091AD12}" srcOrd="0" destOrd="0" presId="urn:microsoft.com/office/officeart/2005/8/layout/vList5"/>
    <dgm:cxn modelId="{132677CA-DCC0-40CF-B9B1-D57A321FBBBC}" type="presParOf" srcId="{3BF88CF8-727A-4899-9D67-5C28E082D468}" destId="{B39B2B49-C08D-4968-8A7B-9E4DEE9E52F0}" srcOrd="1" destOrd="0" presId="urn:microsoft.com/office/officeart/2005/8/layout/vList5"/>
    <dgm:cxn modelId="{6D284C0C-CA93-4595-931D-62DEA4BA156D}" type="presParOf" srcId="{180D7520-54D4-43B7-881B-8313A00ACAF1}" destId="{D70A05D5-B708-4D29-A0EE-24C53285408D}" srcOrd="7" destOrd="0" presId="urn:microsoft.com/office/officeart/2005/8/layout/vList5"/>
    <dgm:cxn modelId="{2A015C89-6B86-4A9B-BDE7-B41CBCE24821}" type="presParOf" srcId="{180D7520-54D4-43B7-881B-8313A00ACAF1}" destId="{295945F9-AA43-49C8-BF3D-24F7C8D133BA}" srcOrd="8" destOrd="0" presId="urn:microsoft.com/office/officeart/2005/8/layout/vList5"/>
    <dgm:cxn modelId="{2879B8F6-60D4-49C4-82DA-81F80846819E}" type="presParOf" srcId="{295945F9-AA43-49C8-BF3D-24F7C8D133BA}" destId="{36E78D31-65FC-4107-96CF-EF5E59A30326}" srcOrd="0" destOrd="0" presId="urn:microsoft.com/office/officeart/2005/8/layout/vList5"/>
    <dgm:cxn modelId="{4DE72342-4EC9-42EB-AE92-CEA4FCB4F132}" type="presParOf" srcId="{295945F9-AA43-49C8-BF3D-24F7C8D133BA}" destId="{0BAB982C-412D-47C5-812D-D78D6482ED8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E7571-7340-467A-A363-39355176C960}">
      <dsp:nvSpPr>
        <dsp:cNvPr id="0" name=""/>
        <dsp:cNvSpPr/>
      </dsp:nvSpPr>
      <dsp:spPr>
        <a:xfrm rot="5400000">
          <a:off x="5107803" y="-2108207"/>
          <a:ext cx="752652" cy="516153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pt-BR" sz="1100" kern="1200" dirty="0">
              <a:latin typeface="Verdana" pitchFamily="34" charset="0"/>
              <a:ea typeface="Verdana" pitchFamily="34" charset="0"/>
              <a:cs typeface="Verdana" pitchFamily="34" charset="0"/>
            </a:rPr>
            <a:t> Representação de um conjunto de objetos com características afins. Definição das funções do objeto (Métodos) e seus dados (Atributos)</a:t>
          </a:r>
        </a:p>
      </dsp:txBody>
      <dsp:txXfrm rot="-5400000">
        <a:off x="2903363" y="132974"/>
        <a:ext cx="5124792" cy="679170"/>
      </dsp:txXfrm>
    </dsp:sp>
    <dsp:sp modelId="{44FD886B-55BD-4067-A417-C04EE22BE4F9}">
      <dsp:nvSpPr>
        <dsp:cNvPr id="0" name=""/>
        <dsp:cNvSpPr/>
      </dsp:nvSpPr>
      <dsp:spPr>
        <a:xfrm>
          <a:off x="0" y="2151"/>
          <a:ext cx="2903362" cy="940815"/>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pt-BR" sz="1800" b="0" kern="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Classe</a:t>
          </a:r>
        </a:p>
      </dsp:txBody>
      <dsp:txXfrm>
        <a:off x="45927" y="48078"/>
        <a:ext cx="2811508" cy="848961"/>
      </dsp:txXfrm>
    </dsp:sp>
    <dsp:sp modelId="{03B27CA5-4ABC-4451-A775-BD2BDF37B532}">
      <dsp:nvSpPr>
        <dsp:cNvPr id="0" name=""/>
        <dsp:cNvSpPr/>
      </dsp:nvSpPr>
      <dsp:spPr>
        <a:xfrm rot="5400000">
          <a:off x="5107803" y="-1120350"/>
          <a:ext cx="752652" cy="516153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pt-BR" sz="1100" kern="1200" dirty="0">
              <a:latin typeface="Verdana" pitchFamily="34" charset="0"/>
              <a:ea typeface="Verdana" pitchFamily="34" charset="0"/>
              <a:cs typeface="Verdana" pitchFamily="34" charset="0"/>
            </a:rPr>
            <a:t> Uma instância de uma Classe</a:t>
          </a:r>
        </a:p>
        <a:p>
          <a:pPr marL="57150" lvl="1" indent="-57150" algn="l" defTabSz="488950">
            <a:lnSpc>
              <a:spcPct val="90000"/>
            </a:lnSpc>
            <a:spcBef>
              <a:spcPct val="0"/>
            </a:spcBef>
            <a:spcAft>
              <a:spcPct val="15000"/>
            </a:spcAft>
            <a:buChar char="•"/>
          </a:pPr>
          <a:r>
            <a:rPr lang="pt-BR" sz="1100" kern="1200" dirty="0">
              <a:latin typeface="Verdana" pitchFamily="34" charset="0"/>
              <a:ea typeface="Verdana" pitchFamily="34" charset="0"/>
              <a:cs typeface="Verdana" pitchFamily="34" charset="0"/>
            </a:rPr>
            <a:t> Armazenamento de estados através de seus atributos e reação a mensagens enviadas por outros objetos.</a:t>
          </a:r>
        </a:p>
      </dsp:txBody>
      <dsp:txXfrm rot="-5400000">
        <a:off x="2903363" y="1120831"/>
        <a:ext cx="5124792" cy="679170"/>
      </dsp:txXfrm>
    </dsp:sp>
    <dsp:sp modelId="{BDC01F0B-AA8F-4679-B4B3-3602766FA63B}">
      <dsp:nvSpPr>
        <dsp:cNvPr id="0" name=""/>
        <dsp:cNvSpPr/>
      </dsp:nvSpPr>
      <dsp:spPr>
        <a:xfrm>
          <a:off x="0" y="990008"/>
          <a:ext cx="2903362" cy="940815"/>
        </a:xfrm>
        <a:prstGeom prst="roundRect">
          <a:avLst/>
        </a:prstGeom>
        <a:solidFill>
          <a:schemeClr val="accent1">
            <a:shade val="80000"/>
            <a:hueOff val="76561"/>
            <a:satOff val="-1098"/>
            <a:lumOff val="64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pt-BR" sz="1800" b="0" kern="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Objeto</a:t>
          </a:r>
        </a:p>
      </dsp:txBody>
      <dsp:txXfrm>
        <a:off x="45927" y="1035935"/>
        <a:ext cx="2811508" cy="848961"/>
      </dsp:txXfrm>
    </dsp:sp>
    <dsp:sp modelId="{9B664221-6CCB-4970-BF3F-4C55E8A83533}">
      <dsp:nvSpPr>
        <dsp:cNvPr id="0" name=""/>
        <dsp:cNvSpPr/>
      </dsp:nvSpPr>
      <dsp:spPr>
        <a:xfrm rot="5400000">
          <a:off x="5107803" y="-132494"/>
          <a:ext cx="752652" cy="516153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pt-BR" sz="1100" kern="1200" dirty="0">
              <a:latin typeface="Verdana" pitchFamily="34" charset="0"/>
              <a:ea typeface="Verdana" pitchFamily="34" charset="0"/>
              <a:cs typeface="Verdana" pitchFamily="34" charset="0"/>
            </a:rPr>
            <a:t> Mecanismo pela qual uma classe (subclasse) pode estender ou derivar de outra classe (superclasse), herdando seus comportamentos e atributos.</a:t>
          </a:r>
        </a:p>
      </dsp:txBody>
      <dsp:txXfrm rot="-5400000">
        <a:off x="2903363" y="2108687"/>
        <a:ext cx="5124792" cy="679170"/>
      </dsp:txXfrm>
    </dsp:sp>
    <dsp:sp modelId="{4D92D373-0195-44CA-B5E9-AAD51493801E}">
      <dsp:nvSpPr>
        <dsp:cNvPr id="0" name=""/>
        <dsp:cNvSpPr/>
      </dsp:nvSpPr>
      <dsp:spPr>
        <a:xfrm>
          <a:off x="0" y="1977864"/>
          <a:ext cx="2903362" cy="940815"/>
        </a:xfrm>
        <a:prstGeom prst="roundRect">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pt-BR" sz="1800" b="0" kern="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Herança</a:t>
          </a:r>
        </a:p>
      </dsp:txBody>
      <dsp:txXfrm>
        <a:off x="45927" y="2023791"/>
        <a:ext cx="2811508" cy="848961"/>
      </dsp:txXfrm>
    </dsp:sp>
    <dsp:sp modelId="{B39B2B49-C08D-4968-8A7B-9E4DEE9E52F0}">
      <dsp:nvSpPr>
        <dsp:cNvPr id="0" name=""/>
        <dsp:cNvSpPr/>
      </dsp:nvSpPr>
      <dsp:spPr>
        <a:xfrm rot="5400000">
          <a:off x="5107803" y="855361"/>
          <a:ext cx="752652" cy="516153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pt-BR" sz="1100" kern="1200" dirty="0">
              <a:latin typeface="Verdana" pitchFamily="34" charset="0"/>
              <a:ea typeface="Verdana" pitchFamily="34" charset="0"/>
              <a:cs typeface="Verdana" pitchFamily="34" charset="0"/>
            </a:rPr>
            <a:t> Principio pelo qual as instâncias de duas ou mais Classes derivadas de uma mesma superclasse podem invocar métodos com a mesma assinatura, mas com comportamentos distintos.</a:t>
          </a:r>
        </a:p>
      </dsp:txBody>
      <dsp:txXfrm rot="-5400000">
        <a:off x="2903363" y="3096543"/>
        <a:ext cx="5124792" cy="679170"/>
      </dsp:txXfrm>
    </dsp:sp>
    <dsp:sp modelId="{C965582A-9CB7-47A4-8764-38DFB091AD12}">
      <dsp:nvSpPr>
        <dsp:cNvPr id="0" name=""/>
        <dsp:cNvSpPr/>
      </dsp:nvSpPr>
      <dsp:spPr>
        <a:xfrm>
          <a:off x="0" y="2965720"/>
          <a:ext cx="2903362" cy="940815"/>
        </a:xfrm>
        <a:prstGeom prst="roundRect">
          <a:avLst/>
        </a:prstGeom>
        <a:solidFill>
          <a:schemeClr val="accent1">
            <a:shade val="80000"/>
            <a:hueOff val="229684"/>
            <a:satOff val="-3294"/>
            <a:lumOff val="192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pt-BR" sz="1800" b="0" kern="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Polimorfismo</a:t>
          </a:r>
        </a:p>
      </dsp:txBody>
      <dsp:txXfrm>
        <a:off x="45927" y="3011647"/>
        <a:ext cx="2811508" cy="848961"/>
      </dsp:txXfrm>
    </dsp:sp>
    <dsp:sp modelId="{0BAB982C-412D-47C5-812D-D78D6482ED8E}">
      <dsp:nvSpPr>
        <dsp:cNvPr id="0" name=""/>
        <dsp:cNvSpPr/>
      </dsp:nvSpPr>
      <dsp:spPr>
        <a:xfrm rot="5400000">
          <a:off x="5107803" y="1843217"/>
          <a:ext cx="752652" cy="516153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pt-BR" sz="1100" kern="1200" dirty="0">
              <a:latin typeface="Verdana" pitchFamily="34" charset="0"/>
              <a:ea typeface="Verdana" pitchFamily="34" charset="0"/>
              <a:cs typeface="Verdana" pitchFamily="34" charset="0"/>
            </a:rPr>
            <a:t> Proibição do acesso ao conteúdo de uma classe (geralmente atributos), disponibilizando apenas métodos que permitam tal acesso.</a:t>
          </a:r>
        </a:p>
      </dsp:txBody>
      <dsp:txXfrm rot="-5400000">
        <a:off x="2903363" y="4084399"/>
        <a:ext cx="5124792" cy="679170"/>
      </dsp:txXfrm>
    </dsp:sp>
    <dsp:sp modelId="{36E78D31-65FC-4107-96CF-EF5E59A30326}">
      <dsp:nvSpPr>
        <dsp:cNvPr id="0" name=""/>
        <dsp:cNvSpPr/>
      </dsp:nvSpPr>
      <dsp:spPr>
        <a:xfrm>
          <a:off x="0" y="3953576"/>
          <a:ext cx="2903362" cy="940815"/>
        </a:xfrm>
        <a:prstGeom prst="roundRect">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pt-BR" sz="1800" b="0" kern="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Encapsulamento</a:t>
          </a:r>
        </a:p>
      </dsp:txBody>
      <dsp:txXfrm>
        <a:off x="45927" y="3999503"/>
        <a:ext cx="2811508" cy="8489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D6DC32DD-B95E-4FAF-942B-10670A905C3E}" type="datetimeFigureOut">
              <a:rPr lang="pt-BR" smtClean="0"/>
              <a:pPr/>
              <a:t>11/01/2023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54A7FB4-E536-4518-B34D-9797DC531CC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D6DC32DD-B95E-4FAF-942B-10670A905C3E}" type="datetimeFigureOut">
              <a:rPr lang="pt-BR" smtClean="0"/>
              <a:pPr/>
              <a:t>11/01/2023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54A7FB4-E536-4518-B34D-9797DC531CC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D6DC32DD-B95E-4FAF-942B-10670A905C3E}" type="datetimeFigureOut">
              <a:rPr lang="pt-BR" smtClean="0"/>
              <a:pPr/>
              <a:t>11/01/2023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54A7FB4-E536-4518-B34D-9797DC531CC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D6DC32DD-B95E-4FAF-942B-10670A905C3E}" type="datetimeFigureOut">
              <a:rPr lang="pt-BR" smtClean="0"/>
              <a:pPr/>
              <a:t>11/01/2023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54A7FB4-E536-4518-B34D-9797DC531CC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D6DC32DD-B95E-4FAF-942B-10670A905C3E}" type="datetimeFigureOut">
              <a:rPr lang="pt-BR" smtClean="0"/>
              <a:pPr/>
              <a:t>11/01/2023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54A7FB4-E536-4518-B34D-9797DC531CC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D6DC32DD-B95E-4FAF-942B-10670A905C3E}" type="datetimeFigureOut">
              <a:rPr lang="pt-BR" smtClean="0"/>
              <a:pPr/>
              <a:t>11/01/2023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54A7FB4-E536-4518-B34D-9797DC531CC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D6DC32DD-B95E-4FAF-942B-10670A905C3E}" type="datetimeFigureOut">
              <a:rPr lang="pt-BR" smtClean="0"/>
              <a:pPr/>
              <a:t>11/01/2023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54A7FB4-E536-4518-B34D-9797DC531CC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D6DC32DD-B95E-4FAF-942B-10670A905C3E}" type="datetimeFigureOut">
              <a:rPr lang="pt-BR" smtClean="0"/>
              <a:pPr/>
              <a:t>11/01/2023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54A7FB4-E536-4518-B34D-9797DC531CC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6DC32DD-B95E-4FAF-942B-10670A905C3E}" type="datetimeFigureOut">
              <a:rPr lang="pt-BR" smtClean="0"/>
              <a:pPr/>
              <a:t>11/01/2023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54A7FB4-E536-4518-B34D-9797DC531CC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D6DC32DD-B95E-4FAF-942B-10670A905C3E}" type="datetimeFigureOut">
              <a:rPr lang="pt-BR" smtClean="0"/>
              <a:pPr/>
              <a:t>11/01/2023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54A7FB4-E536-4518-B34D-9797DC531CC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D6DC32DD-B95E-4FAF-942B-10670A905C3E}" type="datetimeFigureOut">
              <a:rPr lang="pt-BR" smtClean="0"/>
              <a:pPr/>
              <a:t>11/01/2023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54A7FB4-E536-4518-B34D-9797DC531CC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C32DD-B95E-4FAF-942B-10670A905C3E}" type="datetimeFigureOut">
              <a:rPr lang="pt-BR" smtClean="0"/>
              <a:pPr/>
              <a:t>11/01/2023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A7FB4-E536-4518-B34D-9797DC531CC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0" y="4283571"/>
            <a:ext cx="9144000" cy="2564904"/>
          </a:xfrm>
          <a:prstGeom prst="rect">
            <a:avLst/>
          </a:prstGeom>
          <a:gradFill>
            <a:gsLst>
              <a:gs pos="0">
                <a:schemeClr val="bg1">
                  <a:lumMod val="75000"/>
                </a:schemeClr>
              </a:gs>
              <a:gs pos="1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p:cNvSpPr txBox="1"/>
          <p:nvPr/>
        </p:nvSpPr>
        <p:spPr>
          <a:xfrm>
            <a:off x="179512" y="5072074"/>
            <a:ext cx="6660224" cy="1123384"/>
          </a:xfrm>
          <a:prstGeom prst="rect">
            <a:avLst/>
          </a:prstGeom>
          <a:noFill/>
        </p:spPr>
        <p:txBody>
          <a:bodyPr wrap="square" rtlCol="0">
            <a:spAutoFit/>
          </a:bodyPr>
          <a:lstStyle/>
          <a:p>
            <a:r>
              <a:rPr lang="pt-BR" sz="2300" b="1" dirty="0">
                <a:latin typeface="Arial" pitchFamily="34" charset="0"/>
                <a:cs typeface="Arial" pitchFamily="34" charset="0"/>
              </a:rPr>
              <a:t>Programação Orientada a Objetos em JAVA</a:t>
            </a:r>
          </a:p>
          <a:p>
            <a:r>
              <a:rPr lang="pt-BR" sz="2400" dirty="0">
                <a:latin typeface="Arial" pitchFamily="34" charset="0"/>
                <a:cs typeface="Arial" pitchFamily="34" charset="0"/>
              </a:rPr>
              <a:t>Teoria (Parte 02)</a:t>
            </a:r>
            <a:br>
              <a:rPr lang="pt-BR" sz="2800" dirty="0">
                <a:latin typeface="Arial" pitchFamily="34" charset="0"/>
                <a:cs typeface="Arial" pitchFamily="34" charset="0"/>
              </a:rPr>
            </a:br>
            <a:r>
              <a:rPr lang="pt-BR" sz="2000" dirty="0">
                <a:latin typeface="Arial" pitchFamily="34" charset="0"/>
                <a:cs typeface="Arial" pitchFamily="34" charset="0"/>
              </a:rPr>
              <a:t>Aula </a:t>
            </a:r>
            <a:r>
              <a:rPr lang="pt-BR" sz="2000">
                <a:latin typeface="Arial" pitchFamily="34" charset="0"/>
                <a:cs typeface="Arial" pitchFamily="34" charset="0"/>
              </a:rPr>
              <a:t>de 11/02/2023</a:t>
            </a:r>
            <a:endParaRPr lang="pt-BR" sz="2800" dirty="0">
              <a:latin typeface="Arial" pitchFamily="34" charset="0"/>
              <a:cs typeface="Arial" pitchFamily="34" charset="0"/>
            </a:endParaRPr>
          </a:p>
        </p:txBody>
      </p:sp>
      <p:pic>
        <p:nvPicPr>
          <p:cNvPr id="9" name="Picture 2" descr="logo"/>
          <p:cNvPicPr>
            <a:picLocks noChangeAspect="1" noChangeArrowheads="1"/>
          </p:cNvPicPr>
          <p:nvPr/>
        </p:nvPicPr>
        <p:blipFill>
          <a:blip r:embed="rId2" cstate="print">
            <a:lum bright="6000" contrast="30000"/>
          </a:blip>
          <a:srcRect r="77428"/>
          <a:stretch>
            <a:fillRect/>
          </a:stretch>
        </p:blipFill>
        <p:spPr bwMode="auto">
          <a:xfrm>
            <a:off x="7308304" y="4697970"/>
            <a:ext cx="1152128" cy="1179302"/>
          </a:xfrm>
          <a:prstGeom prst="rect">
            <a:avLst/>
          </a:prstGeom>
          <a:noFill/>
          <a:ln w="9525">
            <a:noFill/>
            <a:miter lim="800000"/>
            <a:headEnd/>
            <a:tailEnd/>
          </a:ln>
        </p:spPr>
      </p:pic>
      <p:sp>
        <p:nvSpPr>
          <p:cNvPr id="10" name="CaixaDeTexto 9"/>
          <p:cNvSpPr txBox="1"/>
          <p:nvPr/>
        </p:nvSpPr>
        <p:spPr>
          <a:xfrm>
            <a:off x="7020272" y="5949280"/>
            <a:ext cx="1728192" cy="523220"/>
          </a:xfrm>
          <a:prstGeom prst="rect">
            <a:avLst/>
          </a:prstGeom>
          <a:noFill/>
        </p:spPr>
        <p:txBody>
          <a:bodyPr wrap="square" rtlCol="0">
            <a:spAutoFit/>
          </a:bodyPr>
          <a:lstStyle/>
          <a:p>
            <a:pPr algn="ctr"/>
            <a:r>
              <a:rPr lang="pt-BR" sz="1400" b="1" dirty="0"/>
              <a:t>COTI Informática</a:t>
            </a:r>
          </a:p>
          <a:p>
            <a:pPr algn="ctr"/>
            <a:r>
              <a:rPr lang="pt-BR" sz="1400" b="1" dirty="0">
                <a:solidFill>
                  <a:schemeClr val="tx2">
                    <a:lumMod val="50000"/>
                  </a:schemeClr>
                </a:solidFill>
              </a:rPr>
              <a:t>Escola de Nerds</a:t>
            </a:r>
            <a:endParaRPr lang="pt-BR" sz="1600" b="1" dirty="0">
              <a:solidFill>
                <a:schemeClr val="tx2">
                  <a:lumMod val="50000"/>
                </a:schemeClr>
              </a:solidFill>
            </a:endParaRPr>
          </a:p>
        </p:txBody>
      </p:sp>
      <p:cxnSp>
        <p:nvCxnSpPr>
          <p:cNvPr id="11" name="Conector reto 10"/>
          <p:cNvCxnSpPr/>
          <p:nvPr/>
        </p:nvCxnSpPr>
        <p:spPr>
          <a:xfrm>
            <a:off x="6660232" y="4509120"/>
            <a:ext cx="0" cy="2160240"/>
          </a:xfrm>
          <a:prstGeom prst="line">
            <a:avLst/>
          </a:prstGeom>
          <a:ln>
            <a:solidFill>
              <a:schemeClr val="bg1">
                <a:lumMod val="65000"/>
              </a:schemeClr>
            </a:solidFill>
          </a:ln>
          <a:scene3d>
            <a:camera prst="orthographicFront"/>
            <a:lightRig rig="threePt" dir="t"/>
          </a:scene3d>
          <a:sp3d prstMaterial="dkEdge"/>
        </p:spPr>
        <p:style>
          <a:lnRef idx="1">
            <a:schemeClr val="accent1"/>
          </a:lnRef>
          <a:fillRef idx="0">
            <a:schemeClr val="accent1"/>
          </a:fillRef>
          <a:effectRef idx="0">
            <a:schemeClr val="accent1"/>
          </a:effectRef>
          <a:fontRef idx="minor">
            <a:schemeClr val="tx1"/>
          </a:fontRef>
        </p:style>
      </p:cxnSp>
      <p:pic>
        <p:nvPicPr>
          <p:cNvPr id="9218" name="Picture 2" descr="Imagem relacionada"/>
          <p:cNvPicPr>
            <a:picLocks noChangeAspect="1" noChangeArrowheads="1"/>
          </p:cNvPicPr>
          <p:nvPr/>
        </p:nvPicPr>
        <p:blipFill>
          <a:blip r:embed="rId3" cstate="print"/>
          <a:srcRect/>
          <a:stretch>
            <a:fillRect/>
          </a:stretch>
        </p:blipFill>
        <p:spPr bwMode="auto">
          <a:xfrm>
            <a:off x="0" y="0"/>
            <a:ext cx="9144000" cy="426622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3. </a:t>
            </a:r>
            <a:r>
              <a:rPr lang="pt-BR" sz="2400" dirty="0">
                <a:solidFill>
                  <a:schemeClr val="tx1">
                    <a:lumMod val="95000"/>
                    <a:lumOff val="5000"/>
                  </a:schemeClr>
                </a:solidFill>
              </a:rPr>
              <a:t>DIAGRAMA DE CLASSES.</a:t>
            </a:r>
          </a:p>
        </p:txBody>
      </p:sp>
      <p:sp>
        <p:nvSpPr>
          <p:cNvPr id="23" name="Rectangle 6"/>
          <p:cNvSpPr>
            <a:spLocks noChangeArrowheads="1"/>
          </p:cNvSpPr>
          <p:nvPr/>
        </p:nvSpPr>
        <p:spPr bwMode="auto">
          <a:xfrm>
            <a:off x="251520" y="1124744"/>
            <a:ext cx="8353425" cy="4799012"/>
          </a:xfrm>
          <a:prstGeom prst="rect">
            <a:avLst/>
          </a:prstGeom>
          <a:noFill/>
          <a:ln w="9525">
            <a:noFill/>
            <a:miter lim="800000"/>
            <a:headEnd/>
            <a:tailEnd/>
          </a:ln>
          <a:effectLst/>
        </p:spPr>
        <p:txBody>
          <a:bodyPr/>
          <a:lstStyle/>
          <a:p>
            <a:pPr>
              <a:lnSpc>
                <a:spcPct val="150000"/>
              </a:lnSpc>
              <a:spcBef>
                <a:spcPct val="20000"/>
              </a:spcBef>
            </a:pPr>
            <a:r>
              <a:rPr lang="pt-BR" sz="1200" dirty="0">
                <a:latin typeface="Verdana" pitchFamily="34" charset="0"/>
                <a:ea typeface="Verdana" pitchFamily="34" charset="0"/>
                <a:cs typeface="Verdana" pitchFamily="34" charset="0"/>
              </a:rPr>
              <a:t>Classes costumam ter relacionamentos entre si, permitindo o compartilhamento de informações </a:t>
            </a:r>
            <a:br>
              <a:rPr lang="pt-BR" sz="1200" dirty="0">
                <a:latin typeface="Verdana" pitchFamily="34" charset="0"/>
                <a:ea typeface="Verdana" pitchFamily="34" charset="0"/>
                <a:cs typeface="Verdana" pitchFamily="34" charset="0"/>
              </a:rPr>
            </a:br>
            <a:r>
              <a:rPr lang="pt-BR" sz="1200" dirty="0">
                <a:latin typeface="Verdana" pitchFamily="34" charset="0"/>
                <a:ea typeface="Verdana" pitchFamily="34" charset="0"/>
                <a:cs typeface="Verdana" pitchFamily="34" charset="0"/>
              </a:rPr>
              <a:t>entre os objetos. Dentre os tipos de associações entre Classes pode-se citar:</a:t>
            </a:r>
          </a:p>
          <a:p>
            <a:pPr>
              <a:lnSpc>
                <a:spcPct val="110000"/>
              </a:lnSpc>
              <a:spcBef>
                <a:spcPct val="20000"/>
              </a:spcBef>
            </a:pPr>
            <a:endParaRPr lang="pt-BR" dirty="0"/>
          </a:p>
          <a:p>
            <a:pPr lvl="1">
              <a:lnSpc>
                <a:spcPct val="150000"/>
              </a:lnSpc>
              <a:spcBef>
                <a:spcPct val="20000"/>
              </a:spcBef>
            </a:pPr>
            <a:r>
              <a:rPr lang="pt-BR" sz="1400" b="1" dirty="0">
                <a:latin typeface="Verdana" pitchFamily="34" charset="0"/>
                <a:ea typeface="Verdana" pitchFamily="34" charset="0"/>
                <a:cs typeface="Verdana" pitchFamily="34" charset="0"/>
              </a:rPr>
              <a:t>Associação</a:t>
            </a:r>
            <a:endParaRPr lang="pt-BR" sz="1200" b="1" dirty="0">
              <a:latin typeface="Verdana" pitchFamily="34" charset="0"/>
              <a:ea typeface="Verdana" pitchFamily="34" charset="0"/>
              <a:cs typeface="Verdana" pitchFamily="34" charset="0"/>
            </a:endParaRPr>
          </a:p>
          <a:p>
            <a:pPr lvl="1">
              <a:lnSpc>
                <a:spcPct val="150000"/>
              </a:lnSpc>
              <a:spcBef>
                <a:spcPct val="20000"/>
              </a:spcBef>
            </a:pPr>
            <a:r>
              <a:rPr lang="pt-BR" sz="1200" dirty="0">
                <a:latin typeface="Verdana" pitchFamily="34" charset="0"/>
                <a:ea typeface="Verdana" pitchFamily="34" charset="0"/>
                <a:cs typeface="Verdana" pitchFamily="34" charset="0"/>
              </a:rPr>
              <a:t>Utilizado para relacionamentos de objetos de classes distintas. A navegabilidade é representada através de uma seta nas extremidades, pois representa o sentido em que as informações são disparadas.</a:t>
            </a:r>
          </a:p>
        </p:txBody>
      </p:sp>
      <p:sp>
        <p:nvSpPr>
          <p:cNvPr id="24" name="Rectangle 8"/>
          <p:cNvSpPr>
            <a:spLocks noChangeArrowheads="1"/>
          </p:cNvSpPr>
          <p:nvPr/>
        </p:nvSpPr>
        <p:spPr bwMode="auto">
          <a:xfrm>
            <a:off x="1763688" y="3717032"/>
            <a:ext cx="2087562" cy="1536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25" name="Text Box 9"/>
          <p:cNvSpPr txBox="1">
            <a:spLocks noChangeArrowheads="1"/>
          </p:cNvSpPr>
          <p:nvPr/>
        </p:nvSpPr>
        <p:spPr bwMode="auto">
          <a:xfrm>
            <a:off x="1763688" y="3717032"/>
            <a:ext cx="2087562" cy="3693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dirty="0">
                <a:latin typeface="Verdana" pitchFamily="34" charset="0"/>
              </a:rPr>
              <a:t>Cliente</a:t>
            </a:r>
          </a:p>
        </p:txBody>
      </p:sp>
      <p:sp>
        <p:nvSpPr>
          <p:cNvPr id="28" name="Text Box 11"/>
          <p:cNvSpPr txBox="1">
            <a:spLocks noChangeArrowheads="1"/>
          </p:cNvSpPr>
          <p:nvPr/>
        </p:nvSpPr>
        <p:spPr bwMode="auto">
          <a:xfrm>
            <a:off x="1763688" y="4226619"/>
            <a:ext cx="1727200" cy="93027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buFontTx/>
              <a:buChar char="-"/>
            </a:pPr>
            <a:r>
              <a:rPr lang="pt-BR" sz="1000" b="0">
                <a:latin typeface="Verdana" pitchFamily="34" charset="0"/>
              </a:rPr>
              <a:t>codigo : int</a:t>
            </a:r>
          </a:p>
          <a:p>
            <a:pPr>
              <a:spcBef>
                <a:spcPct val="50000"/>
              </a:spcBef>
              <a:buFontTx/>
              <a:buChar char="-"/>
            </a:pPr>
            <a:r>
              <a:rPr lang="pt-BR" sz="1000" b="0">
                <a:latin typeface="Verdana" pitchFamily="34" charset="0"/>
              </a:rPr>
              <a:t>nome : String</a:t>
            </a:r>
          </a:p>
          <a:p>
            <a:pPr>
              <a:spcBef>
                <a:spcPct val="50000"/>
              </a:spcBef>
              <a:buFontTx/>
              <a:buChar char="-"/>
            </a:pPr>
            <a:r>
              <a:rPr lang="pt-BR" sz="1000" b="0">
                <a:latin typeface="Verdana" pitchFamily="34" charset="0"/>
              </a:rPr>
              <a:t>email : String</a:t>
            </a:r>
          </a:p>
          <a:p>
            <a:pPr>
              <a:spcBef>
                <a:spcPct val="50000"/>
              </a:spcBef>
              <a:buFontTx/>
              <a:buChar char="-"/>
            </a:pPr>
            <a:endParaRPr lang="pt-BR" sz="1000" b="0">
              <a:latin typeface="Verdana" pitchFamily="34" charset="0"/>
            </a:endParaRPr>
          </a:p>
        </p:txBody>
      </p:sp>
      <p:sp>
        <p:nvSpPr>
          <p:cNvPr id="29" name="Line 12"/>
          <p:cNvSpPr>
            <a:spLocks noChangeShapeType="1"/>
          </p:cNvSpPr>
          <p:nvPr/>
        </p:nvSpPr>
        <p:spPr bwMode="auto">
          <a:xfrm>
            <a:off x="1763688" y="5014019"/>
            <a:ext cx="2087562"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0" name="Line 16"/>
          <p:cNvSpPr>
            <a:spLocks noChangeShapeType="1"/>
          </p:cNvSpPr>
          <p:nvPr/>
        </p:nvSpPr>
        <p:spPr bwMode="auto">
          <a:xfrm>
            <a:off x="3852838" y="4534594"/>
            <a:ext cx="1366837" cy="0"/>
          </a:xfrm>
          <a:prstGeom prst="line">
            <a:avLst/>
          </a:prstGeom>
          <a:ln>
            <a:headEnd/>
            <a:tailEnd type="arrow" w="lg" len="lg"/>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2" name="Rectangle 26"/>
          <p:cNvSpPr>
            <a:spLocks noChangeArrowheads="1"/>
          </p:cNvSpPr>
          <p:nvPr/>
        </p:nvSpPr>
        <p:spPr bwMode="auto">
          <a:xfrm>
            <a:off x="5219675" y="3861494"/>
            <a:ext cx="2087563" cy="1320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33" name="Text Box 27"/>
          <p:cNvSpPr txBox="1">
            <a:spLocks noChangeArrowheads="1"/>
          </p:cNvSpPr>
          <p:nvPr/>
        </p:nvSpPr>
        <p:spPr bwMode="auto">
          <a:xfrm>
            <a:off x="5219675" y="3861048"/>
            <a:ext cx="2087563" cy="336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a:latin typeface="Verdana" pitchFamily="34" charset="0"/>
              </a:rPr>
              <a:t>Dependente</a:t>
            </a:r>
          </a:p>
        </p:txBody>
      </p:sp>
      <p:sp>
        <p:nvSpPr>
          <p:cNvPr id="35" name="Text Box 29"/>
          <p:cNvSpPr txBox="1">
            <a:spLocks noChangeArrowheads="1"/>
          </p:cNvSpPr>
          <p:nvPr/>
        </p:nvSpPr>
        <p:spPr bwMode="auto">
          <a:xfrm>
            <a:off x="5219675" y="4371082"/>
            <a:ext cx="1727200" cy="70167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buFontTx/>
              <a:buChar char="-"/>
            </a:pPr>
            <a:r>
              <a:rPr lang="pt-BR" sz="1000" b="0">
                <a:latin typeface="Verdana" pitchFamily="34" charset="0"/>
              </a:rPr>
              <a:t>nome : String</a:t>
            </a:r>
          </a:p>
          <a:p>
            <a:pPr>
              <a:spcBef>
                <a:spcPct val="50000"/>
              </a:spcBef>
              <a:buFontTx/>
              <a:buChar char="-"/>
            </a:pPr>
            <a:r>
              <a:rPr lang="pt-BR" sz="1000" b="0">
                <a:latin typeface="Verdana" pitchFamily="34" charset="0"/>
              </a:rPr>
              <a:t>idade : int</a:t>
            </a:r>
          </a:p>
          <a:p>
            <a:pPr>
              <a:spcBef>
                <a:spcPct val="50000"/>
              </a:spcBef>
              <a:buFontTx/>
              <a:buChar char="-"/>
            </a:pPr>
            <a:endParaRPr lang="pt-BR" sz="1000" b="0">
              <a:latin typeface="Verdana" pitchFamily="34" charset="0"/>
            </a:endParaRPr>
          </a:p>
        </p:txBody>
      </p:sp>
      <p:sp>
        <p:nvSpPr>
          <p:cNvPr id="36" name="Line 30"/>
          <p:cNvSpPr>
            <a:spLocks noChangeShapeType="1"/>
          </p:cNvSpPr>
          <p:nvPr/>
        </p:nvSpPr>
        <p:spPr bwMode="auto">
          <a:xfrm>
            <a:off x="5219675" y="4966394"/>
            <a:ext cx="2087563"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7" name="Text Box 31"/>
          <p:cNvSpPr txBox="1">
            <a:spLocks noChangeArrowheads="1"/>
          </p:cNvSpPr>
          <p:nvPr/>
        </p:nvSpPr>
        <p:spPr bwMode="auto">
          <a:xfrm>
            <a:off x="4572000" y="4172644"/>
            <a:ext cx="647675" cy="369332"/>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r">
              <a:spcBef>
                <a:spcPct val="50000"/>
              </a:spcBef>
            </a:pPr>
            <a:r>
              <a:rPr lang="pt-BR" dirty="0"/>
              <a:t>0..1</a:t>
            </a:r>
          </a:p>
        </p:txBody>
      </p:sp>
      <p:sp>
        <p:nvSpPr>
          <p:cNvPr id="39" name="Text Box 32"/>
          <p:cNvSpPr txBox="1">
            <a:spLocks noChangeArrowheads="1"/>
          </p:cNvSpPr>
          <p:nvPr/>
        </p:nvSpPr>
        <p:spPr bwMode="auto">
          <a:xfrm>
            <a:off x="3851250" y="4158357"/>
            <a:ext cx="504825" cy="3365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pt-BR"/>
              <a:t>1</a:t>
            </a:r>
          </a:p>
        </p:txBody>
      </p:sp>
      <p:sp>
        <p:nvSpPr>
          <p:cNvPr id="47" name="Text Box 33"/>
          <p:cNvSpPr txBox="1">
            <a:spLocks noChangeArrowheads="1"/>
          </p:cNvSpPr>
          <p:nvPr/>
        </p:nvSpPr>
        <p:spPr bwMode="auto">
          <a:xfrm>
            <a:off x="4067150" y="4606032"/>
            <a:ext cx="863600" cy="30480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pt-BR" sz="1400"/>
              <a:t>possui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3. </a:t>
            </a:r>
            <a:r>
              <a:rPr lang="pt-BR" sz="2400" dirty="0">
                <a:solidFill>
                  <a:schemeClr val="tx1">
                    <a:lumMod val="95000"/>
                    <a:lumOff val="5000"/>
                  </a:schemeClr>
                </a:solidFill>
              </a:rPr>
              <a:t>DIAGRAMA DE CLASSES.</a:t>
            </a:r>
          </a:p>
        </p:txBody>
      </p:sp>
      <p:sp>
        <p:nvSpPr>
          <p:cNvPr id="17" name="Rectangle 6"/>
          <p:cNvSpPr>
            <a:spLocks noChangeArrowheads="1"/>
          </p:cNvSpPr>
          <p:nvPr/>
        </p:nvSpPr>
        <p:spPr bwMode="auto">
          <a:xfrm>
            <a:off x="179512" y="1052736"/>
            <a:ext cx="8353425" cy="4799012"/>
          </a:xfrm>
          <a:prstGeom prst="rect">
            <a:avLst/>
          </a:prstGeom>
          <a:noFill/>
          <a:ln w="9525">
            <a:noFill/>
            <a:miter lim="800000"/>
            <a:headEnd/>
            <a:tailEnd/>
          </a:ln>
          <a:effectLst/>
        </p:spPr>
        <p:txBody>
          <a:bodyPr/>
          <a:lstStyle/>
          <a:p>
            <a:pPr>
              <a:lnSpc>
                <a:spcPct val="110000"/>
              </a:lnSpc>
              <a:spcBef>
                <a:spcPct val="20000"/>
              </a:spcBef>
            </a:pPr>
            <a:endParaRPr lang="pt-BR" sz="500" dirty="0"/>
          </a:p>
          <a:p>
            <a:pPr lvl="1">
              <a:lnSpc>
                <a:spcPct val="150000"/>
              </a:lnSpc>
              <a:spcBef>
                <a:spcPct val="20000"/>
              </a:spcBef>
            </a:pPr>
            <a:r>
              <a:rPr lang="pt-BR" sz="1400" b="1" dirty="0">
                <a:latin typeface="Verdana" pitchFamily="34" charset="0"/>
                <a:ea typeface="Verdana" pitchFamily="34" charset="0"/>
                <a:cs typeface="Verdana" pitchFamily="34" charset="0"/>
              </a:rPr>
              <a:t>Agregação</a:t>
            </a:r>
            <a:endParaRPr lang="pt-BR" sz="1100" b="1" dirty="0">
              <a:latin typeface="Verdana" pitchFamily="34" charset="0"/>
              <a:ea typeface="Verdana" pitchFamily="34" charset="0"/>
              <a:cs typeface="Verdana" pitchFamily="34" charset="0"/>
            </a:endParaRPr>
          </a:p>
          <a:p>
            <a:pPr lvl="1">
              <a:lnSpc>
                <a:spcPct val="150000"/>
              </a:lnSpc>
              <a:spcBef>
                <a:spcPct val="20000"/>
              </a:spcBef>
            </a:pPr>
            <a:r>
              <a:rPr lang="pt-BR" sz="1100" dirty="0">
                <a:latin typeface="Verdana" pitchFamily="34" charset="0"/>
                <a:ea typeface="Verdana" pitchFamily="34" charset="0"/>
                <a:cs typeface="Verdana" pitchFamily="34" charset="0"/>
              </a:rPr>
              <a:t>Consiste de um tipo especial de associação, onde é demonstrado que as informações de uma </a:t>
            </a:r>
            <a:br>
              <a:rPr lang="pt-BR" sz="1100" dirty="0">
                <a:latin typeface="Verdana" pitchFamily="34" charset="0"/>
                <a:ea typeface="Verdana" pitchFamily="34" charset="0"/>
                <a:cs typeface="Verdana" pitchFamily="34" charset="0"/>
              </a:rPr>
            </a:br>
            <a:r>
              <a:rPr lang="pt-BR" sz="1100" dirty="0">
                <a:latin typeface="Verdana" pitchFamily="34" charset="0"/>
                <a:ea typeface="Verdana" pitchFamily="34" charset="0"/>
                <a:cs typeface="Verdana" pitchFamily="34" charset="0"/>
              </a:rPr>
              <a:t>Classe são complementadas pelas informações de outra(s). </a:t>
            </a:r>
          </a:p>
          <a:p>
            <a:pPr lvl="1">
              <a:lnSpc>
                <a:spcPct val="150000"/>
              </a:lnSpc>
              <a:spcBef>
                <a:spcPct val="20000"/>
              </a:spcBef>
            </a:pPr>
            <a:r>
              <a:rPr lang="pt-BR" sz="1100" dirty="0">
                <a:latin typeface="Verdana" pitchFamily="34" charset="0"/>
                <a:ea typeface="Verdana" pitchFamily="34" charset="0"/>
                <a:cs typeface="Verdana" pitchFamily="34" charset="0"/>
              </a:rPr>
              <a:t>Esta associação demonstra uma relação todo/parte.</a:t>
            </a:r>
          </a:p>
        </p:txBody>
      </p:sp>
      <p:sp>
        <p:nvSpPr>
          <p:cNvPr id="18" name="Rectangle 39"/>
          <p:cNvSpPr>
            <a:spLocks noChangeArrowheads="1"/>
          </p:cNvSpPr>
          <p:nvPr/>
        </p:nvSpPr>
        <p:spPr bwMode="auto">
          <a:xfrm>
            <a:off x="1189162" y="3475261"/>
            <a:ext cx="2087562" cy="1536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19" name="Text Box 40"/>
          <p:cNvSpPr txBox="1">
            <a:spLocks noChangeArrowheads="1"/>
          </p:cNvSpPr>
          <p:nvPr/>
        </p:nvSpPr>
        <p:spPr bwMode="auto">
          <a:xfrm>
            <a:off x="1189162" y="3429000"/>
            <a:ext cx="2087562" cy="336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a:latin typeface="Verdana" pitchFamily="34" charset="0"/>
              </a:rPr>
              <a:t>Cliente</a:t>
            </a:r>
          </a:p>
        </p:txBody>
      </p:sp>
      <p:sp>
        <p:nvSpPr>
          <p:cNvPr id="21" name="Text Box 42"/>
          <p:cNvSpPr txBox="1">
            <a:spLocks noChangeArrowheads="1"/>
          </p:cNvSpPr>
          <p:nvPr/>
        </p:nvSpPr>
        <p:spPr bwMode="auto">
          <a:xfrm>
            <a:off x="1189162" y="3984848"/>
            <a:ext cx="1727200" cy="93027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buFontTx/>
              <a:buChar char="-"/>
            </a:pPr>
            <a:r>
              <a:rPr lang="pt-BR" sz="1000" b="0">
                <a:latin typeface="Verdana" pitchFamily="34" charset="0"/>
              </a:rPr>
              <a:t>codigo : int</a:t>
            </a:r>
          </a:p>
          <a:p>
            <a:pPr>
              <a:spcBef>
                <a:spcPct val="50000"/>
              </a:spcBef>
              <a:buFontTx/>
              <a:buChar char="-"/>
            </a:pPr>
            <a:r>
              <a:rPr lang="pt-BR" sz="1000" b="0">
                <a:latin typeface="Verdana" pitchFamily="34" charset="0"/>
              </a:rPr>
              <a:t>nome : String</a:t>
            </a:r>
          </a:p>
          <a:p>
            <a:pPr>
              <a:spcBef>
                <a:spcPct val="50000"/>
              </a:spcBef>
              <a:buFontTx/>
              <a:buChar char="-"/>
            </a:pPr>
            <a:r>
              <a:rPr lang="pt-BR" sz="1000" b="0">
                <a:latin typeface="Verdana" pitchFamily="34" charset="0"/>
              </a:rPr>
              <a:t>cpf : String</a:t>
            </a:r>
          </a:p>
          <a:p>
            <a:pPr>
              <a:spcBef>
                <a:spcPct val="50000"/>
              </a:spcBef>
              <a:buFontTx/>
              <a:buChar char="-"/>
            </a:pPr>
            <a:endParaRPr lang="pt-BR" sz="1000" b="0">
              <a:latin typeface="Verdana" pitchFamily="34" charset="0"/>
            </a:endParaRPr>
          </a:p>
        </p:txBody>
      </p:sp>
      <p:sp>
        <p:nvSpPr>
          <p:cNvPr id="22" name="Line 43"/>
          <p:cNvSpPr>
            <a:spLocks noChangeShapeType="1"/>
          </p:cNvSpPr>
          <p:nvPr/>
        </p:nvSpPr>
        <p:spPr bwMode="auto">
          <a:xfrm>
            <a:off x="1189162" y="4772248"/>
            <a:ext cx="2087562"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26" name="Line 44"/>
          <p:cNvSpPr>
            <a:spLocks noChangeShapeType="1"/>
          </p:cNvSpPr>
          <p:nvPr/>
        </p:nvSpPr>
        <p:spPr bwMode="auto">
          <a:xfrm>
            <a:off x="4211762" y="3211736"/>
            <a:ext cx="935037" cy="0"/>
          </a:xfrm>
          <a:prstGeom prst="line">
            <a:avLst/>
          </a:prstGeom>
          <a:ln>
            <a:headEnd/>
            <a:tailEnd type="arrow" w="lg" len="lg"/>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27" name="Rectangle 45"/>
          <p:cNvSpPr>
            <a:spLocks noChangeArrowheads="1"/>
          </p:cNvSpPr>
          <p:nvPr/>
        </p:nvSpPr>
        <p:spPr bwMode="auto">
          <a:xfrm>
            <a:off x="5148387" y="2276698"/>
            <a:ext cx="2087562" cy="1752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31" name="Text Box 46"/>
          <p:cNvSpPr txBox="1">
            <a:spLocks noChangeArrowheads="1"/>
          </p:cNvSpPr>
          <p:nvPr/>
        </p:nvSpPr>
        <p:spPr bwMode="auto">
          <a:xfrm>
            <a:off x="5148387" y="2276872"/>
            <a:ext cx="2087562" cy="3693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dirty="0">
                <a:latin typeface="Verdana" pitchFamily="34" charset="0"/>
              </a:rPr>
              <a:t>Conta</a:t>
            </a:r>
          </a:p>
        </p:txBody>
      </p:sp>
      <p:sp>
        <p:nvSpPr>
          <p:cNvPr id="38" name="Text Box 48"/>
          <p:cNvSpPr txBox="1">
            <a:spLocks noChangeArrowheads="1"/>
          </p:cNvSpPr>
          <p:nvPr/>
        </p:nvSpPr>
        <p:spPr bwMode="auto">
          <a:xfrm>
            <a:off x="5148387" y="2786286"/>
            <a:ext cx="1727200" cy="115887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buFontTx/>
              <a:buChar char="-"/>
            </a:pPr>
            <a:r>
              <a:rPr lang="pt-BR" sz="1000" b="0">
                <a:latin typeface="Verdana" pitchFamily="34" charset="0"/>
              </a:rPr>
              <a:t>numero : int</a:t>
            </a:r>
          </a:p>
          <a:p>
            <a:pPr>
              <a:spcBef>
                <a:spcPct val="50000"/>
              </a:spcBef>
              <a:buFontTx/>
              <a:buChar char="-"/>
            </a:pPr>
            <a:r>
              <a:rPr lang="pt-BR" sz="1000" b="0">
                <a:latin typeface="Verdana" pitchFamily="34" charset="0"/>
              </a:rPr>
              <a:t>dataAbertura : Date</a:t>
            </a:r>
          </a:p>
          <a:p>
            <a:pPr>
              <a:spcBef>
                <a:spcPct val="50000"/>
              </a:spcBef>
              <a:buFontTx/>
              <a:buChar char="-"/>
            </a:pPr>
            <a:r>
              <a:rPr lang="pt-BR" sz="1000" b="0">
                <a:latin typeface="Verdana" pitchFamily="34" charset="0"/>
              </a:rPr>
              <a:t>saldo : double</a:t>
            </a:r>
          </a:p>
          <a:p>
            <a:pPr>
              <a:spcBef>
                <a:spcPct val="50000"/>
              </a:spcBef>
              <a:buFontTx/>
              <a:buChar char="-"/>
            </a:pPr>
            <a:r>
              <a:rPr lang="pt-BR" sz="1000" b="0">
                <a:latin typeface="Verdana" pitchFamily="34" charset="0"/>
              </a:rPr>
              <a:t>senha : String</a:t>
            </a:r>
          </a:p>
          <a:p>
            <a:pPr>
              <a:spcBef>
                <a:spcPct val="50000"/>
              </a:spcBef>
              <a:buFontTx/>
              <a:buChar char="-"/>
            </a:pPr>
            <a:endParaRPr lang="pt-BR" sz="1000" b="0">
              <a:latin typeface="Verdana" pitchFamily="34" charset="0"/>
            </a:endParaRPr>
          </a:p>
        </p:txBody>
      </p:sp>
      <p:sp>
        <p:nvSpPr>
          <p:cNvPr id="40" name="Line 49"/>
          <p:cNvSpPr>
            <a:spLocks noChangeShapeType="1"/>
          </p:cNvSpPr>
          <p:nvPr/>
        </p:nvSpPr>
        <p:spPr bwMode="auto">
          <a:xfrm>
            <a:off x="5148387" y="3813398"/>
            <a:ext cx="2087562"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41" name="Text Box 50"/>
          <p:cNvSpPr txBox="1">
            <a:spLocks noChangeArrowheads="1"/>
          </p:cNvSpPr>
          <p:nvPr/>
        </p:nvSpPr>
        <p:spPr bwMode="auto">
          <a:xfrm>
            <a:off x="4427984" y="4869086"/>
            <a:ext cx="720403" cy="369332"/>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pt-BR" dirty="0"/>
              <a:t>   1..*</a:t>
            </a:r>
          </a:p>
        </p:txBody>
      </p:sp>
      <p:sp>
        <p:nvSpPr>
          <p:cNvPr id="42" name="Text Box 51"/>
          <p:cNvSpPr txBox="1">
            <a:spLocks noChangeArrowheads="1"/>
          </p:cNvSpPr>
          <p:nvPr/>
        </p:nvSpPr>
        <p:spPr bwMode="auto">
          <a:xfrm>
            <a:off x="3419599" y="3643536"/>
            <a:ext cx="648345" cy="369332"/>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pt-BR" dirty="0"/>
              <a:t>1</a:t>
            </a:r>
          </a:p>
        </p:txBody>
      </p:sp>
      <p:sp>
        <p:nvSpPr>
          <p:cNvPr id="43" name="Rectangle 52"/>
          <p:cNvSpPr>
            <a:spLocks noChangeArrowheads="1"/>
          </p:cNvSpPr>
          <p:nvPr/>
        </p:nvSpPr>
        <p:spPr bwMode="auto">
          <a:xfrm>
            <a:off x="5148387" y="4364261"/>
            <a:ext cx="2087562" cy="19446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44" name="Text Box 53"/>
          <p:cNvSpPr txBox="1">
            <a:spLocks noChangeArrowheads="1"/>
          </p:cNvSpPr>
          <p:nvPr/>
        </p:nvSpPr>
        <p:spPr bwMode="auto">
          <a:xfrm>
            <a:off x="5148387" y="4365104"/>
            <a:ext cx="2087562" cy="336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a:latin typeface="Verdana" pitchFamily="34" charset="0"/>
              </a:rPr>
              <a:t>Endereco</a:t>
            </a:r>
          </a:p>
        </p:txBody>
      </p:sp>
      <p:sp>
        <p:nvSpPr>
          <p:cNvPr id="46" name="Text Box 55"/>
          <p:cNvSpPr txBox="1">
            <a:spLocks noChangeArrowheads="1"/>
          </p:cNvSpPr>
          <p:nvPr/>
        </p:nvSpPr>
        <p:spPr bwMode="auto">
          <a:xfrm>
            <a:off x="5148387" y="4873848"/>
            <a:ext cx="1727200" cy="138747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buFontTx/>
              <a:buChar char="-"/>
            </a:pPr>
            <a:r>
              <a:rPr lang="pt-BR" sz="1000" b="0">
                <a:latin typeface="Verdana" pitchFamily="34" charset="0"/>
              </a:rPr>
              <a:t>logradouro : String</a:t>
            </a:r>
          </a:p>
          <a:p>
            <a:pPr>
              <a:spcBef>
                <a:spcPct val="50000"/>
              </a:spcBef>
              <a:buFontTx/>
              <a:buChar char="-"/>
            </a:pPr>
            <a:r>
              <a:rPr lang="pt-BR" sz="1000" b="0">
                <a:latin typeface="Verdana" pitchFamily="34" charset="0"/>
              </a:rPr>
              <a:t>bairro : String</a:t>
            </a:r>
          </a:p>
          <a:p>
            <a:pPr>
              <a:spcBef>
                <a:spcPct val="50000"/>
              </a:spcBef>
              <a:buFontTx/>
              <a:buChar char="-"/>
            </a:pPr>
            <a:r>
              <a:rPr lang="pt-BR" sz="1000" b="0">
                <a:latin typeface="Verdana" pitchFamily="34" charset="0"/>
              </a:rPr>
              <a:t>cidade : String</a:t>
            </a:r>
          </a:p>
          <a:p>
            <a:pPr>
              <a:spcBef>
                <a:spcPct val="50000"/>
              </a:spcBef>
              <a:buFontTx/>
              <a:buChar char="-"/>
            </a:pPr>
            <a:r>
              <a:rPr lang="pt-BR" sz="1000" b="0">
                <a:latin typeface="Verdana" pitchFamily="34" charset="0"/>
              </a:rPr>
              <a:t>estado : String</a:t>
            </a:r>
          </a:p>
          <a:p>
            <a:pPr>
              <a:spcBef>
                <a:spcPct val="50000"/>
              </a:spcBef>
              <a:buFontTx/>
              <a:buChar char="-"/>
            </a:pPr>
            <a:r>
              <a:rPr lang="pt-BR" sz="1000" b="0">
                <a:latin typeface="Verdana" pitchFamily="34" charset="0"/>
              </a:rPr>
              <a:t>cep: String</a:t>
            </a:r>
          </a:p>
          <a:p>
            <a:pPr>
              <a:spcBef>
                <a:spcPct val="50000"/>
              </a:spcBef>
              <a:buFontTx/>
              <a:buChar char="-"/>
            </a:pPr>
            <a:endParaRPr lang="pt-BR" sz="1000" b="0">
              <a:latin typeface="Verdana" pitchFamily="34" charset="0"/>
            </a:endParaRPr>
          </a:p>
        </p:txBody>
      </p:sp>
      <p:sp>
        <p:nvSpPr>
          <p:cNvPr id="48" name="Line 56"/>
          <p:cNvSpPr>
            <a:spLocks noChangeShapeType="1"/>
          </p:cNvSpPr>
          <p:nvPr/>
        </p:nvSpPr>
        <p:spPr bwMode="auto">
          <a:xfrm>
            <a:off x="5148387" y="6093048"/>
            <a:ext cx="2087562"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49" name="AutoShape 57"/>
          <p:cNvSpPr>
            <a:spLocks noChangeArrowheads="1"/>
          </p:cNvSpPr>
          <p:nvPr/>
        </p:nvSpPr>
        <p:spPr bwMode="auto">
          <a:xfrm>
            <a:off x="3276724" y="3894361"/>
            <a:ext cx="287338" cy="217487"/>
          </a:xfrm>
          <a:prstGeom prst="diamond">
            <a:avLst/>
          </a:prstGeom>
          <a:no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50" name="Line 58"/>
          <p:cNvSpPr>
            <a:spLocks noChangeShapeType="1"/>
          </p:cNvSpPr>
          <p:nvPr/>
        </p:nvSpPr>
        <p:spPr bwMode="auto">
          <a:xfrm>
            <a:off x="3564062" y="4003898"/>
            <a:ext cx="647700"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51" name="Line 59"/>
          <p:cNvSpPr>
            <a:spLocks noChangeShapeType="1"/>
          </p:cNvSpPr>
          <p:nvPr/>
        </p:nvSpPr>
        <p:spPr bwMode="auto">
          <a:xfrm flipV="1">
            <a:off x="4211762" y="3211736"/>
            <a:ext cx="0" cy="792162"/>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52" name="Text Box 60"/>
          <p:cNvSpPr txBox="1">
            <a:spLocks noChangeArrowheads="1"/>
          </p:cNvSpPr>
          <p:nvPr/>
        </p:nvSpPr>
        <p:spPr bwMode="auto">
          <a:xfrm>
            <a:off x="4500687" y="2851373"/>
            <a:ext cx="647700" cy="3365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pt-BR"/>
              <a:t> 1..*</a:t>
            </a:r>
          </a:p>
        </p:txBody>
      </p:sp>
      <p:sp>
        <p:nvSpPr>
          <p:cNvPr id="53" name="Text Box 61"/>
          <p:cNvSpPr txBox="1">
            <a:spLocks noChangeArrowheads="1"/>
          </p:cNvSpPr>
          <p:nvPr/>
        </p:nvSpPr>
        <p:spPr bwMode="auto">
          <a:xfrm>
            <a:off x="3851399" y="2924398"/>
            <a:ext cx="863600" cy="30480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pt-BR" sz="1400"/>
              <a:t>possui</a:t>
            </a:r>
          </a:p>
        </p:txBody>
      </p:sp>
      <p:sp>
        <p:nvSpPr>
          <p:cNvPr id="54" name="AutoShape 62"/>
          <p:cNvSpPr>
            <a:spLocks noChangeArrowheads="1"/>
          </p:cNvSpPr>
          <p:nvPr/>
        </p:nvSpPr>
        <p:spPr bwMode="auto">
          <a:xfrm>
            <a:off x="3276724" y="4364261"/>
            <a:ext cx="287338" cy="217487"/>
          </a:xfrm>
          <a:prstGeom prst="diamond">
            <a:avLst/>
          </a:prstGeom>
          <a:no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55" name="Line 63"/>
          <p:cNvSpPr>
            <a:spLocks noChangeShapeType="1"/>
          </p:cNvSpPr>
          <p:nvPr/>
        </p:nvSpPr>
        <p:spPr bwMode="auto">
          <a:xfrm>
            <a:off x="3564062" y="4483323"/>
            <a:ext cx="647700"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56" name="Line 64"/>
          <p:cNvSpPr>
            <a:spLocks noChangeShapeType="1"/>
          </p:cNvSpPr>
          <p:nvPr/>
        </p:nvSpPr>
        <p:spPr bwMode="auto">
          <a:xfrm flipV="1">
            <a:off x="4211762" y="4473798"/>
            <a:ext cx="0" cy="792163"/>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57" name="Line 65"/>
          <p:cNvSpPr>
            <a:spLocks noChangeShapeType="1"/>
          </p:cNvSpPr>
          <p:nvPr/>
        </p:nvSpPr>
        <p:spPr bwMode="auto">
          <a:xfrm>
            <a:off x="4211762" y="5253261"/>
            <a:ext cx="935037" cy="0"/>
          </a:xfrm>
          <a:prstGeom prst="line">
            <a:avLst/>
          </a:prstGeom>
          <a:ln>
            <a:headEnd/>
            <a:tailEnd type="arrow" w="lg" len="lg"/>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58" name="Text Box 66"/>
          <p:cNvSpPr txBox="1">
            <a:spLocks noChangeArrowheads="1"/>
          </p:cNvSpPr>
          <p:nvPr/>
        </p:nvSpPr>
        <p:spPr bwMode="auto">
          <a:xfrm>
            <a:off x="3865687" y="5232623"/>
            <a:ext cx="863600" cy="30480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pt-BR" sz="1400"/>
              <a:t>possui</a:t>
            </a:r>
          </a:p>
        </p:txBody>
      </p:sp>
      <p:sp>
        <p:nvSpPr>
          <p:cNvPr id="59" name="Text Box 67"/>
          <p:cNvSpPr txBox="1">
            <a:spLocks noChangeArrowheads="1"/>
          </p:cNvSpPr>
          <p:nvPr/>
        </p:nvSpPr>
        <p:spPr bwMode="auto">
          <a:xfrm>
            <a:off x="3492624" y="4508723"/>
            <a:ext cx="647328" cy="369332"/>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pt-BR" dirty="0"/>
              <a:t>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3. </a:t>
            </a:r>
            <a:r>
              <a:rPr lang="pt-BR" sz="2400" dirty="0">
                <a:solidFill>
                  <a:schemeClr val="tx1">
                    <a:lumMod val="95000"/>
                    <a:lumOff val="5000"/>
                  </a:schemeClr>
                </a:solidFill>
              </a:rPr>
              <a:t>DIAGRAMA DE CLASSES.</a:t>
            </a:r>
          </a:p>
        </p:txBody>
      </p:sp>
      <p:sp>
        <p:nvSpPr>
          <p:cNvPr id="32" name="Rectangle 6"/>
          <p:cNvSpPr>
            <a:spLocks noChangeArrowheads="1"/>
          </p:cNvSpPr>
          <p:nvPr/>
        </p:nvSpPr>
        <p:spPr bwMode="auto">
          <a:xfrm>
            <a:off x="323528" y="1125538"/>
            <a:ext cx="8353425" cy="4799012"/>
          </a:xfrm>
          <a:prstGeom prst="rect">
            <a:avLst/>
          </a:prstGeom>
          <a:noFill/>
          <a:ln w="9525">
            <a:noFill/>
            <a:miter lim="800000"/>
            <a:headEnd/>
            <a:tailEnd/>
          </a:ln>
          <a:effectLst/>
        </p:spPr>
        <p:txBody>
          <a:bodyPr/>
          <a:lstStyle/>
          <a:p>
            <a:pPr>
              <a:lnSpc>
                <a:spcPct val="110000"/>
              </a:lnSpc>
              <a:spcBef>
                <a:spcPct val="20000"/>
              </a:spcBef>
            </a:pPr>
            <a:endParaRPr lang="pt-BR" sz="500" dirty="0"/>
          </a:p>
          <a:p>
            <a:pPr lvl="1">
              <a:lnSpc>
                <a:spcPct val="150000"/>
              </a:lnSpc>
              <a:spcBef>
                <a:spcPct val="20000"/>
              </a:spcBef>
            </a:pPr>
            <a:r>
              <a:rPr lang="pt-BR" sz="1400" b="1" dirty="0">
                <a:latin typeface="Verdana" pitchFamily="34" charset="0"/>
                <a:ea typeface="Verdana" pitchFamily="34" charset="0"/>
                <a:cs typeface="Verdana" pitchFamily="34" charset="0"/>
              </a:rPr>
              <a:t>Composição</a:t>
            </a:r>
          </a:p>
          <a:p>
            <a:pPr lvl="1">
              <a:lnSpc>
                <a:spcPct val="150000"/>
              </a:lnSpc>
              <a:spcBef>
                <a:spcPct val="20000"/>
              </a:spcBef>
            </a:pPr>
            <a:r>
              <a:rPr lang="pt-BR" sz="1100" dirty="0">
                <a:latin typeface="Verdana" pitchFamily="34" charset="0"/>
                <a:ea typeface="Verdana" pitchFamily="34" charset="0"/>
                <a:cs typeface="Verdana" pitchFamily="34" charset="0"/>
              </a:rPr>
              <a:t>Consiste de uma variação da agregação, onde é apresentado um vínculo mais forte </a:t>
            </a:r>
            <a:br>
              <a:rPr lang="pt-BR" sz="1100" dirty="0">
                <a:latin typeface="Verdana" pitchFamily="34" charset="0"/>
                <a:ea typeface="Verdana" pitchFamily="34" charset="0"/>
                <a:cs typeface="Verdana" pitchFamily="34" charset="0"/>
              </a:rPr>
            </a:br>
            <a:r>
              <a:rPr lang="pt-BR" sz="1100" dirty="0">
                <a:latin typeface="Verdana" pitchFamily="34" charset="0"/>
                <a:ea typeface="Verdana" pitchFamily="34" charset="0"/>
                <a:cs typeface="Verdana" pitchFamily="34" charset="0"/>
              </a:rPr>
              <a:t>entre objetos todo/parte.</a:t>
            </a:r>
          </a:p>
        </p:txBody>
      </p:sp>
      <p:sp>
        <p:nvSpPr>
          <p:cNvPr id="33" name="Rectangle 7"/>
          <p:cNvSpPr>
            <a:spLocks noChangeArrowheads="1"/>
          </p:cNvSpPr>
          <p:nvPr/>
        </p:nvSpPr>
        <p:spPr bwMode="auto">
          <a:xfrm>
            <a:off x="1333178" y="3548063"/>
            <a:ext cx="2087562" cy="1536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34" name="Text Box 8"/>
          <p:cNvSpPr txBox="1">
            <a:spLocks noChangeArrowheads="1"/>
          </p:cNvSpPr>
          <p:nvPr/>
        </p:nvSpPr>
        <p:spPr bwMode="auto">
          <a:xfrm>
            <a:off x="1333178" y="3501008"/>
            <a:ext cx="2087562" cy="336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a:latin typeface="Verdana" pitchFamily="34" charset="0"/>
              </a:rPr>
              <a:t>Publicacao</a:t>
            </a:r>
          </a:p>
        </p:txBody>
      </p:sp>
      <p:sp>
        <p:nvSpPr>
          <p:cNvPr id="36" name="Text Box 10"/>
          <p:cNvSpPr txBox="1">
            <a:spLocks noChangeArrowheads="1"/>
          </p:cNvSpPr>
          <p:nvPr/>
        </p:nvSpPr>
        <p:spPr bwMode="auto">
          <a:xfrm>
            <a:off x="1333178" y="4057650"/>
            <a:ext cx="1727200" cy="93027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buFontTx/>
              <a:buChar char="-"/>
            </a:pPr>
            <a:r>
              <a:rPr lang="pt-BR" sz="1000" b="0">
                <a:latin typeface="Verdana" pitchFamily="34" charset="0"/>
              </a:rPr>
              <a:t>codigo : int</a:t>
            </a:r>
          </a:p>
          <a:p>
            <a:pPr>
              <a:spcBef>
                <a:spcPct val="50000"/>
              </a:spcBef>
              <a:buFontTx/>
              <a:buChar char="-"/>
            </a:pPr>
            <a:r>
              <a:rPr lang="pt-BR" sz="1000" b="0">
                <a:latin typeface="Verdana" pitchFamily="34" charset="0"/>
              </a:rPr>
              <a:t>titulo : String</a:t>
            </a:r>
          </a:p>
          <a:p>
            <a:pPr>
              <a:spcBef>
                <a:spcPct val="50000"/>
              </a:spcBef>
              <a:buFontTx/>
              <a:buChar char="-"/>
            </a:pPr>
            <a:r>
              <a:rPr lang="pt-BR" sz="1000" b="0">
                <a:latin typeface="Verdana" pitchFamily="34" charset="0"/>
              </a:rPr>
              <a:t>editor : String</a:t>
            </a:r>
          </a:p>
          <a:p>
            <a:pPr>
              <a:spcBef>
                <a:spcPct val="50000"/>
              </a:spcBef>
              <a:buFontTx/>
              <a:buChar char="-"/>
            </a:pPr>
            <a:endParaRPr lang="pt-BR" sz="1000" b="0">
              <a:latin typeface="Verdana" pitchFamily="34" charset="0"/>
            </a:endParaRPr>
          </a:p>
        </p:txBody>
      </p:sp>
      <p:sp>
        <p:nvSpPr>
          <p:cNvPr id="37" name="Line 11"/>
          <p:cNvSpPr>
            <a:spLocks noChangeShapeType="1"/>
          </p:cNvSpPr>
          <p:nvPr/>
        </p:nvSpPr>
        <p:spPr bwMode="auto">
          <a:xfrm>
            <a:off x="1333178" y="4845050"/>
            <a:ext cx="2087562"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9" name="Line 12"/>
          <p:cNvSpPr>
            <a:spLocks noChangeShapeType="1"/>
          </p:cNvSpPr>
          <p:nvPr/>
        </p:nvSpPr>
        <p:spPr bwMode="auto">
          <a:xfrm>
            <a:off x="4355778" y="3284538"/>
            <a:ext cx="935037" cy="0"/>
          </a:xfrm>
          <a:prstGeom prst="line">
            <a:avLst/>
          </a:prstGeom>
          <a:ln>
            <a:headEnd/>
            <a:tailEnd type="arrow" w="lg" len="lg"/>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45" name="Rectangle 13"/>
          <p:cNvSpPr>
            <a:spLocks noChangeArrowheads="1"/>
          </p:cNvSpPr>
          <p:nvPr/>
        </p:nvSpPr>
        <p:spPr bwMode="auto">
          <a:xfrm>
            <a:off x="5292403" y="2349500"/>
            <a:ext cx="2087562" cy="15113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47" name="Text Box 14"/>
          <p:cNvSpPr txBox="1">
            <a:spLocks noChangeArrowheads="1"/>
          </p:cNvSpPr>
          <p:nvPr/>
        </p:nvSpPr>
        <p:spPr bwMode="auto">
          <a:xfrm>
            <a:off x="5292403" y="2348880"/>
            <a:ext cx="2087562" cy="336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a:latin typeface="Verdana" pitchFamily="34" charset="0"/>
              </a:rPr>
              <a:t>Artigo</a:t>
            </a:r>
          </a:p>
        </p:txBody>
      </p:sp>
      <p:sp>
        <p:nvSpPr>
          <p:cNvPr id="61" name="Text Box 16"/>
          <p:cNvSpPr txBox="1">
            <a:spLocks noChangeArrowheads="1"/>
          </p:cNvSpPr>
          <p:nvPr/>
        </p:nvSpPr>
        <p:spPr bwMode="auto">
          <a:xfrm>
            <a:off x="5292403" y="2859088"/>
            <a:ext cx="1727200" cy="93027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buFontTx/>
              <a:buChar char="-"/>
            </a:pPr>
            <a:r>
              <a:rPr lang="pt-BR" sz="1000" b="0">
                <a:latin typeface="Verdana" pitchFamily="34" charset="0"/>
              </a:rPr>
              <a:t>numero : int</a:t>
            </a:r>
          </a:p>
          <a:p>
            <a:pPr>
              <a:spcBef>
                <a:spcPct val="50000"/>
              </a:spcBef>
              <a:buFontTx/>
              <a:buChar char="-"/>
            </a:pPr>
            <a:r>
              <a:rPr lang="pt-BR" sz="1000" b="0">
                <a:latin typeface="Verdana" pitchFamily="34" charset="0"/>
              </a:rPr>
              <a:t>titulo : String</a:t>
            </a:r>
          </a:p>
          <a:p>
            <a:pPr>
              <a:spcBef>
                <a:spcPct val="50000"/>
              </a:spcBef>
              <a:buFontTx/>
              <a:buChar char="-"/>
            </a:pPr>
            <a:r>
              <a:rPr lang="pt-BR" sz="1000" b="0">
                <a:latin typeface="Verdana" pitchFamily="34" charset="0"/>
              </a:rPr>
              <a:t>texto : String</a:t>
            </a:r>
          </a:p>
          <a:p>
            <a:pPr>
              <a:spcBef>
                <a:spcPct val="50000"/>
              </a:spcBef>
              <a:buFontTx/>
              <a:buChar char="-"/>
            </a:pPr>
            <a:endParaRPr lang="pt-BR" sz="1000" b="0">
              <a:latin typeface="Verdana" pitchFamily="34" charset="0"/>
            </a:endParaRPr>
          </a:p>
        </p:txBody>
      </p:sp>
      <p:sp>
        <p:nvSpPr>
          <p:cNvPr id="62" name="Line 17"/>
          <p:cNvSpPr>
            <a:spLocks noChangeShapeType="1"/>
          </p:cNvSpPr>
          <p:nvPr/>
        </p:nvSpPr>
        <p:spPr bwMode="auto">
          <a:xfrm>
            <a:off x="5292403" y="3644900"/>
            <a:ext cx="2087562"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63" name="Text Box 18"/>
          <p:cNvSpPr txBox="1">
            <a:spLocks noChangeArrowheads="1"/>
          </p:cNvSpPr>
          <p:nvPr/>
        </p:nvSpPr>
        <p:spPr bwMode="auto">
          <a:xfrm>
            <a:off x="4644703" y="4941888"/>
            <a:ext cx="647700" cy="3365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pt-BR"/>
              <a:t> 1..*</a:t>
            </a:r>
          </a:p>
        </p:txBody>
      </p:sp>
      <p:sp>
        <p:nvSpPr>
          <p:cNvPr id="64" name="Text Box 19"/>
          <p:cNvSpPr txBox="1">
            <a:spLocks noChangeArrowheads="1"/>
          </p:cNvSpPr>
          <p:nvPr/>
        </p:nvSpPr>
        <p:spPr bwMode="auto">
          <a:xfrm>
            <a:off x="3563615" y="3716338"/>
            <a:ext cx="504825" cy="3365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pt-BR"/>
              <a:t>1</a:t>
            </a:r>
          </a:p>
        </p:txBody>
      </p:sp>
      <p:sp>
        <p:nvSpPr>
          <p:cNvPr id="65" name="Rectangle 20"/>
          <p:cNvSpPr>
            <a:spLocks noChangeArrowheads="1"/>
          </p:cNvSpPr>
          <p:nvPr/>
        </p:nvSpPr>
        <p:spPr bwMode="auto">
          <a:xfrm>
            <a:off x="5292403" y="4437063"/>
            <a:ext cx="2087562" cy="15128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66" name="Text Box 21"/>
          <p:cNvSpPr txBox="1">
            <a:spLocks noChangeArrowheads="1"/>
          </p:cNvSpPr>
          <p:nvPr/>
        </p:nvSpPr>
        <p:spPr bwMode="auto">
          <a:xfrm>
            <a:off x="5292403" y="4437112"/>
            <a:ext cx="2087562" cy="336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a:latin typeface="Verdana" pitchFamily="34" charset="0"/>
              </a:rPr>
              <a:t>Materia</a:t>
            </a:r>
          </a:p>
        </p:txBody>
      </p:sp>
      <p:sp>
        <p:nvSpPr>
          <p:cNvPr id="68" name="Text Box 23"/>
          <p:cNvSpPr txBox="1">
            <a:spLocks noChangeArrowheads="1"/>
          </p:cNvSpPr>
          <p:nvPr/>
        </p:nvSpPr>
        <p:spPr bwMode="auto">
          <a:xfrm>
            <a:off x="5292403" y="4946650"/>
            <a:ext cx="1727200" cy="930275"/>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buFontTx/>
              <a:buChar char="-"/>
            </a:pPr>
            <a:r>
              <a:rPr lang="pt-BR" sz="1000" b="0">
                <a:latin typeface="Verdana" pitchFamily="34" charset="0"/>
              </a:rPr>
              <a:t>numero : int</a:t>
            </a:r>
          </a:p>
          <a:p>
            <a:pPr>
              <a:spcBef>
                <a:spcPct val="50000"/>
              </a:spcBef>
              <a:buFontTx/>
              <a:buChar char="-"/>
            </a:pPr>
            <a:r>
              <a:rPr lang="pt-BR" sz="1000" b="0">
                <a:latin typeface="Verdana" pitchFamily="34" charset="0"/>
              </a:rPr>
              <a:t>dataPublicacao : Date</a:t>
            </a:r>
          </a:p>
          <a:p>
            <a:pPr>
              <a:spcBef>
                <a:spcPct val="50000"/>
              </a:spcBef>
              <a:buFontTx/>
              <a:buChar char="-"/>
            </a:pPr>
            <a:r>
              <a:rPr lang="pt-BR" sz="1000" b="0">
                <a:latin typeface="Verdana" pitchFamily="34" charset="0"/>
              </a:rPr>
              <a:t>texto : String</a:t>
            </a:r>
          </a:p>
          <a:p>
            <a:pPr>
              <a:spcBef>
                <a:spcPct val="50000"/>
              </a:spcBef>
              <a:buFontTx/>
              <a:buChar char="-"/>
            </a:pPr>
            <a:endParaRPr lang="pt-BR" sz="1000" b="0">
              <a:latin typeface="Verdana" pitchFamily="34" charset="0"/>
            </a:endParaRPr>
          </a:p>
        </p:txBody>
      </p:sp>
      <p:sp>
        <p:nvSpPr>
          <p:cNvPr id="69" name="Line 24"/>
          <p:cNvSpPr>
            <a:spLocks noChangeShapeType="1"/>
          </p:cNvSpPr>
          <p:nvPr/>
        </p:nvSpPr>
        <p:spPr bwMode="auto">
          <a:xfrm>
            <a:off x="5292403" y="5734050"/>
            <a:ext cx="2087562"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70" name="AutoShape 25"/>
          <p:cNvSpPr>
            <a:spLocks noChangeArrowheads="1"/>
          </p:cNvSpPr>
          <p:nvPr/>
        </p:nvSpPr>
        <p:spPr bwMode="auto">
          <a:xfrm>
            <a:off x="3420740" y="3967163"/>
            <a:ext cx="287338" cy="217487"/>
          </a:xfrm>
          <a:prstGeom prst="diamond">
            <a:avLst/>
          </a:prstGeom>
          <a:solidFill>
            <a:schemeClr val="tx1"/>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71" name="Line 26"/>
          <p:cNvSpPr>
            <a:spLocks noChangeShapeType="1"/>
          </p:cNvSpPr>
          <p:nvPr/>
        </p:nvSpPr>
        <p:spPr bwMode="auto">
          <a:xfrm>
            <a:off x="3708078" y="4076700"/>
            <a:ext cx="647700"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72" name="Line 27"/>
          <p:cNvSpPr>
            <a:spLocks noChangeShapeType="1"/>
          </p:cNvSpPr>
          <p:nvPr/>
        </p:nvSpPr>
        <p:spPr bwMode="auto">
          <a:xfrm flipV="1">
            <a:off x="4355778" y="3284538"/>
            <a:ext cx="0" cy="792162"/>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73" name="Text Box 28"/>
          <p:cNvSpPr txBox="1">
            <a:spLocks noChangeArrowheads="1"/>
          </p:cNvSpPr>
          <p:nvPr/>
        </p:nvSpPr>
        <p:spPr bwMode="auto">
          <a:xfrm>
            <a:off x="4644703" y="2924175"/>
            <a:ext cx="647700" cy="3365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pt-BR"/>
              <a:t> 1..*</a:t>
            </a:r>
          </a:p>
        </p:txBody>
      </p:sp>
      <p:sp>
        <p:nvSpPr>
          <p:cNvPr id="74" name="Text Box 29"/>
          <p:cNvSpPr txBox="1">
            <a:spLocks noChangeArrowheads="1"/>
          </p:cNvSpPr>
          <p:nvPr/>
        </p:nvSpPr>
        <p:spPr bwMode="auto">
          <a:xfrm>
            <a:off x="3995415" y="2997200"/>
            <a:ext cx="863600" cy="30480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pt-BR" sz="1400"/>
              <a:t>contém</a:t>
            </a:r>
          </a:p>
        </p:txBody>
      </p:sp>
      <p:sp>
        <p:nvSpPr>
          <p:cNvPr id="75" name="AutoShape 30"/>
          <p:cNvSpPr>
            <a:spLocks noChangeArrowheads="1"/>
          </p:cNvSpPr>
          <p:nvPr/>
        </p:nvSpPr>
        <p:spPr bwMode="auto">
          <a:xfrm>
            <a:off x="3420740" y="4437063"/>
            <a:ext cx="287338" cy="217487"/>
          </a:xfrm>
          <a:prstGeom prst="diamond">
            <a:avLst/>
          </a:prstGeom>
          <a:solidFill>
            <a:schemeClr val="tx1"/>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76" name="Line 31"/>
          <p:cNvSpPr>
            <a:spLocks noChangeShapeType="1"/>
          </p:cNvSpPr>
          <p:nvPr/>
        </p:nvSpPr>
        <p:spPr bwMode="auto">
          <a:xfrm>
            <a:off x="3708078" y="4556125"/>
            <a:ext cx="647700"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77" name="Line 32"/>
          <p:cNvSpPr>
            <a:spLocks noChangeShapeType="1"/>
          </p:cNvSpPr>
          <p:nvPr/>
        </p:nvSpPr>
        <p:spPr bwMode="auto">
          <a:xfrm flipV="1">
            <a:off x="4355778" y="4546600"/>
            <a:ext cx="0" cy="792163"/>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78" name="Line 33"/>
          <p:cNvSpPr>
            <a:spLocks noChangeShapeType="1"/>
          </p:cNvSpPr>
          <p:nvPr/>
        </p:nvSpPr>
        <p:spPr bwMode="auto">
          <a:xfrm>
            <a:off x="4355778" y="5326063"/>
            <a:ext cx="935037" cy="0"/>
          </a:xfrm>
          <a:prstGeom prst="line">
            <a:avLst/>
          </a:prstGeom>
          <a:ln>
            <a:headEnd/>
            <a:tailEnd type="arrow" w="lg" len="lg"/>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79" name="Text Box 34"/>
          <p:cNvSpPr txBox="1">
            <a:spLocks noChangeArrowheads="1"/>
          </p:cNvSpPr>
          <p:nvPr/>
        </p:nvSpPr>
        <p:spPr bwMode="auto">
          <a:xfrm>
            <a:off x="4009703" y="5305425"/>
            <a:ext cx="863600" cy="30480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pt-BR" sz="1400"/>
              <a:t>contém</a:t>
            </a:r>
          </a:p>
        </p:txBody>
      </p:sp>
      <p:sp>
        <p:nvSpPr>
          <p:cNvPr id="80" name="Text Box 35"/>
          <p:cNvSpPr txBox="1">
            <a:spLocks noChangeArrowheads="1"/>
          </p:cNvSpPr>
          <p:nvPr/>
        </p:nvSpPr>
        <p:spPr bwMode="auto">
          <a:xfrm>
            <a:off x="3636640" y="4581525"/>
            <a:ext cx="504825" cy="336550"/>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pt-BR"/>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1. </a:t>
            </a:r>
            <a:r>
              <a:rPr lang="pt-BR" sz="2400" dirty="0">
                <a:solidFill>
                  <a:schemeClr val="tx1">
                    <a:lumMod val="95000"/>
                    <a:lumOff val="5000"/>
                  </a:schemeClr>
                </a:solidFill>
              </a:rPr>
              <a:t>O PARADIGMA ORIENTADO A OBJETOS.</a:t>
            </a:r>
          </a:p>
        </p:txBody>
      </p:sp>
      <p:sp>
        <p:nvSpPr>
          <p:cNvPr id="8" name="Rectangle 7"/>
          <p:cNvSpPr>
            <a:spLocks noChangeArrowheads="1"/>
          </p:cNvSpPr>
          <p:nvPr/>
        </p:nvSpPr>
        <p:spPr bwMode="auto">
          <a:xfrm>
            <a:off x="323404" y="1124744"/>
            <a:ext cx="8281044" cy="4799013"/>
          </a:xfrm>
          <a:prstGeom prst="rect">
            <a:avLst/>
          </a:prstGeom>
          <a:noFill/>
          <a:ln w="9525">
            <a:noFill/>
            <a:miter lim="800000"/>
            <a:headEnd/>
            <a:tailEnd/>
          </a:ln>
          <a:effectLst/>
        </p:spPr>
        <p:txBody>
          <a:bodyPr/>
          <a:lstStyle/>
          <a:p>
            <a:pPr>
              <a:lnSpc>
                <a:spcPct val="160000"/>
              </a:lnSpc>
              <a:spcBef>
                <a:spcPct val="20000"/>
              </a:spcBef>
            </a:pPr>
            <a:r>
              <a:rPr lang="pt-BR" sz="1100" dirty="0">
                <a:latin typeface="Verdana" pitchFamily="34" charset="0"/>
                <a:ea typeface="Verdana" pitchFamily="34" charset="0"/>
                <a:cs typeface="Verdana" pitchFamily="34" charset="0"/>
              </a:rPr>
              <a:t>A Orientação a Objetos é uma maneira alternativa de pensar os problemas de sistemas de informação utilizando modelos organizados a partir de conceitos do mundo real.</a:t>
            </a:r>
          </a:p>
          <a:p>
            <a:pPr>
              <a:lnSpc>
                <a:spcPct val="160000"/>
              </a:lnSpc>
              <a:spcBef>
                <a:spcPct val="20000"/>
              </a:spcBef>
            </a:pPr>
            <a:r>
              <a:rPr lang="pt-BR" sz="1100" dirty="0">
                <a:latin typeface="Verdana" pitchFamily="34" charset="0"/>
                <a:ea typeface="Verdana" pitchFamily="34" charset="0"/>
                <a:cs typeface="Verdana" pitchFamily="34" charset="0"/>
              </a:rPr>
              <a:t>O artefato base é o “objeto” capaz de combinar estrutura e comportamento em uma única “entidade”.</a:t>
            </a:r>
          </a:p>
          <a:p>
            <a:pPr>
              <a:lnSpc>
                <a:spcPct val="160000"/>
              </a:lnSpc>
              <a:spcBef>
                <a:spcPct val="20000"/>
              </a:spcBef>
            </a:pPr>
            <a:r>
              <a:rPr lang="pt-BR" sz="1100" dirty="0">
                <a:latin typeface="Verdana" pitchFamily="34" charset="0"/>
                <a:ea typeface="Verdana" pitchFamily="34" charset="0"/>
                <a:cs typeface="Verdana" pitchFamily="34" charset="0"/>
              </a:rPr>
              <a:t>Tudo o que podemos ver no mundo real é considerado um objeto com atributos e comportamentos definidos. </a:t>
            </a:r>
          </a:p>
          <a:p>
            <a:pPr>
              <a:lnSpc>
                <a:spcPct val="160000"/>
              </a:lnSpc>
              <a:spcBef>
                <a:spcPct val="20000"/>
              </a:spcBef>
            </a:pPr>
            <a:r>
              <a:rPr lang="pt-BR" sz="1100" dirty="0">
                <a:latin typeface="Verdana" pitchFamily="34" charset="0"/>
                <a:ea typeface="Verdana" pitchFamily="34" charset="0"/>
                <a:cs typeface="Verdana" pitchFamily="34" charset="0"/>
              </a:rPr>
              <a:t>Na qualidade de método de modelagem, é tida como a melhor estratégia para se eliminar a dificuldade recorrente no processo de modelar o mundo real do domínio do problema em um conjunto de componentes de software que seja o mais fiel na sua representação deste domínio. </a:t>
            </a:r>
          </a:p>
        </p:txBody>
      </p:sp>
      <p:pic>
        <p:nvPicPr>
          <p:cNvPr id="10" name="Imagem 9" descr="orientacao-a-objetos.png"/>
          <p:cNvPicPr>
            <a:picLocks noChangeAspect="1"/>
          </p:cNvPicPr>
          <p:nvPr/>
        </p:nvPicPr>
        <p:blipFill>
          <a:blip r:embed="rId3" cstate="print"/>
          <a:stretch>
            <a:fillRect/>
          </a:stretch>
        </p:blipFill>
        <p:spPr>
          <a:xfrm>
            <a:off x="2483012" y="3140968"/>
            <a:ext cx="4321236" cy="29828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1. </a:t>
            </a:r>
            <a:r>
              <a:rPr lang="pt-BR" sz="2400" dirty="0">
                <a:solidFill>
                  <a:schemeClr val="tx1">
                    <a:lumMod val="95000"/>
                    <a:lumOff val="5000"/>
                  </a:schemeClr>
                </a:solidFill>
              </a:rPr>
              <a:t>O PARADIGMA ORIENTADO A OBJETOS.</a:t>
            </a:r>
          </a:p>
        </p:txBody>
      </p:sp>
      <p:pic>
        <p:nvPicPr>
          <p:cNvPr id="6" name="Picture 7" descr="ist2_2636811-java-code"/>
          <p:cNvPicPr>
            <a:picLocks noChangeAspect="1" noChangeArrowheads="1"/>
          </p:cNvPicPr>
          <p:nvPr/>
        </p:nvPicPr>
        <p:blipFill>
          <a:blip r:embed="rId3" cstate="print">
            <a:lum bright="6000"/>
          </a:blip>
          <a:srcRect/>
          <a:stretch>
            <a:fillRect/>
          </a:stretch>
        </p:blipFill>
        <p:spPr bwMode="auto">
          <a:xfrm>
            <a:off x="5292080" y="1772816"/>
            <a:ext cx="3163888" cy="4176712"/>
          </a:xfrm>
          <a:prstGeom prst="rect">
            <a:avLst/>
          </a:prstGeom>
          <a:noFill/>
          <a:ln w="9525">
            <a:solidFill>
              <a:schemeClr val="tx1"/>
            </a:solidFill>
            <a:miter lim="800000"/>
            <a:headEnd/>
            <a:tailEnd/>
          </a:ln>
        </p:spPr>
      </p:pic>
      <p:sp>
        <p:nvSpPr>
          <p:cNvPr id="7" name="Text Box 8"/>
          <p:cNvSpPr txBox="1">
            <a:spLocks noChangeArrowheads="1"/>
          </p:cNvSpPr>
          <p:nvPr/>
        </p:nvSpPr>
        <p:spPr bwMode="auto">
          <a:xfrm>
            <a:off x="539304" y="1124744"/>
            <a:ext cx="7777112" cy="991041"/>
          </a:xfrm>
          <a:prstGeom prst="rect">
            <a:avLst/>
          </a:prstGeom>
          <a:noFill/>
          <a:ln w="9525">
            <a:noFill/>
            <a:miter lim="800000"/>
            <a:headEnd/>
            <a:tailEnd/>
          </a:ln>
          <a:effectLst/>
        </p:spPr>
        <p:txBody>
          <a:bodyPr wrap="square">
            <a:spAutoFit/>
          </a:bodyPr>
          <a:lstStyle/>
          <a:p>
            <a:pPr>
              <a:lnSpc>
                <a:spcPct val="120000"/>
              </a:lnSpc>
              <a:spcBef>
                <a:spcPct val="20000"/>
              </a:spcBef>
            </a:pPr>
            <a:r>
              <a:rPr lang="pt-BR" sz="1600" dirty="0"/>
              <a:t>A Orientação a Objetos baseia-se em alguns princípios básicos, </a:t>
            </a:r>
            <a:br>
              <a:rPr lang="pt-BR" sz="1600" dirty="0"/>
            </a:br>
            <a:r>
              <a:rPr lang="pt-BR" sz="1600" dirty="0"/>
              <a:t>dentre os quais podemos citar:</a:t>
            </a:r>
          </a:p>
          <a:p>
            <a:endParaRPr lang="pt-BR" sz="2000" dirty="0"/>
          </a:p>
        </p:txBody>
      </p:sp>
      <p:sp>
        <p:nvSpPr>
          <p:cNvPr id="10" name="Rectangle 6"/>
          <p:cNvSpPr>
            <a:spLocks noChangeArrowheads="1"/>
          </p:cNvSpPr>
          <p:nvPr/>
        </p:nvSpPr>
        <p:spPr bwMode="auto">
          <a:xfrm>
            <a:off x="107950" y="1725613"/>
            <a:ext cx="5184775" cy="4799012"/>
          </a:xfrm>
          <a:prstGeom prst="rect">
            <a:avLst/>
          </a:prstGeom>
          <a:noFill/>
          <a:ln w="9525">
            <a:noFill/>
            <a:miter lim="800000"/>
            <a:headEnd/>
            <a:tailEnd/>
          </a:ln>
          <a:effectLst/>
        </p:spPr>
        <p:txBody>
          <a:bodyPr/>
          <a:lstStyle/>
          <a:p>
            <a:pPr>
              <a:lnSpc>
                <a:spcPct val="120000"/>
              </a:lnSpc>
              <a:spcBef>
                <a:spcPct val="20000"/>
              </a:spcBef>
            </a:pPr>
            <a:endParaRPr lang="pt-BR" sz="800" dirty="0"/>
          </a:p>
          <a:p>
            <a:pPr lvl="1">
              <a:lnSpc>
                <a:spcPct val="120000"/>
              </a:lnSpc>
              <a:spcBef>
                <a:spcPct val="20000"/>
              </a:spcBef>
            </a:pPr>
            <a:r>
              <a:rPr lang="pt-BR" sz="1800" dirty="0"/>
              <a:t>Abstração:</a:t>
            </a:r>
          </a:p>
          <a:p>
            <a:pPr lvl="1">
              <a:lnSpc>
                <a:spcPct val="120000"/>
              </a:lnSpc>
              <a:spcBef>
                <a:spcPct val="20000"/>
              </a:spcBef>
            </a:pPr>
            <a:r>
              <a:rPr lang="pt-BR" sz="1400" dirty="0"/>
              <a:t>Consiste em focalizar os aspectos essenciais inerentes a uma “entidade”. Em termos de modelagem, isto significa concentrar-se no que um objeto é e faz e não em como ele será implementado.</a:t>
            </a:r>
          </a:p>
          <a:p>
            <a:pPr lvl="1">
              <a:lnSpc>
                <a:spcPct val="120000"/>
              </a:lnSpc>
              <a:spcBef>
                <a:spcPct val="20000"/>
              </a:spcBef>
            </a:pPr>
            <a:endParaRPr lang="pt-BR" sz="600" dirty="0"/>
          </a:p>
          <a:p>
            <a:pPr lvl="1">
              <a:lnSpc>
                <a:spcPct val="120000"/>
              </a:lnSpc>
              <a:spcBef>
                <a:spcPct val="20000"/>
              </a:spcBef>
            </a:pPr>
            <a:r>
              <a:rPr lang="pt-BR" sz="1800" dirty="0"/>
              <a:t>Objeto:</a:t>
            </a:r>
          </a:p>
          <a:p>
            <a:pPr lvl="1">
              <a:lnSpc>
                <a:spcPct val="120000"/>
              </a:lnSpc>
              <a:spcBef>
                <a:spcPct val="20000"/>
              </a:spcBef>
            </a:pPr>
            <a:r>
              <a:rPr lang="pt-BR" sz="1400" dirty="0"/>
              <a:t>São elementos identificáveis pertencentes ao mundo real. Todo objeto é capaz de reunir atributos e métodos (comportamentos).</a:t>
            </a:r>
          </a:p>
          <a:p>
            <a:pPr lvl="1">
              <a:lnSpc>
                <a:spcPct val="120000"/>
              </a:lnSpc>
              <a:spcBef>
                <a:spcPct val="20000"/>
              </a:spcBef>
            </a:pPr>
            <a:endParaRPr lang="pt-BR" sz="600" dirty="0"/>
          </a:p>
          <a:p>
            <a:pPr lvl="1">
              <a:lnSpc>
                <a:spcPct val="120000"/>
              </a:lnSpc>
              <a:spcBef>
                <a:spcPct val="20000"/>
              </a:spcBef>
            </a:pPr>
            <a:r>
              <a:rPr lang="pt-BR" sz="1800" dirty="0"/>
              <a:t>Classe:</a:t>
            </a:r>
          </a:p>
          <a:p>
            <a:pPr lvl="1">
              <a:lnSpc>
                <a:spcPct val="120000"/>
              </a:lnSpc>
              <a:spcBef>
                <a:spcPct val="20000"/>
              </a:spcBef>
            </a:pPr>
            <a:r>
              <a:rPr lang="pt-BR" sz="1400" dirty="0"/>
              <a:t>Representa um conjunto de objetos com características semelhantes. Tudo o que um objeto é capaz de realizar é definido em sua Classe.</a:t>
            </a:r>
          </a:p>
          <a:p>
            <a:pPr>
              <a:lnSpc>
                <a:spcPct val="120000"/>
              </a:lnSpc>
              <a:spcBef>
                <a:spcPct val="20000"/>
              </a:spcBef>
            </a:pP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1. </a:t>
            </a:r>
            <a:r>
              <a:rPr lang="pt-BR" sz="2400" dirty="0">
                <a:solidFill>
                  <a:schemeClr val="tx1">
                    <a:lumMod val="95000"/>
                    <a:lumOff val="5000"/>
                  </a:schemeClr>
                </a:solidFill>
              </a:rPr>
              <a:t>O PARADIGMA ORIENTADO A OBJETOS.</a:t>
            </a:r>
          </a:p>
        </p:txBody>
      </p:sp>
      <p:graphicFrame>
        <p:nvGraphicFramePr>
          <p:cNvPr id="9" name="Diagrama 8"/>
          <p:cNvGraphicFramePr/>
          <p:nvPr/>
        </p:nvGraphicFramePr>
        <p:xfrm>
          <a:off x="323528" y="1124744"/>
          <a:ext cx="8064896"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2. </a:t>
            </a:r>
            <a:r>
              <a:rPr lang="pt-BR" sz="2400" dirty="0">
                <a:solidFill>
                  <a:schemeClr val="tx1">
                    <a:lumMod val="95000"/>
                    <a:lumOff val="5000"/>
                  </a:schemeClr>
                </a:solidFill>
              </a:rPr>
              <a:t>PRINCIPAIS CONCEITOS.</a:t>
            </a:r>
          </a:p>
        </p:txBody>
      </p:sp>
      <p:sp>
        <p:nvSpPr>
          <p:cNvPr id="6" name="Rectangle 6"/>
          <p:cNvSpPr>
            <a:spLocks noChangeArrowheads="1"/>
          </p:cNvSpPr>
          <p:nvPr/>
        </p:nvSpPr>
        <p:spPr bwMode="auto">
          <a:xfrm>
            <a:off x="179512" y="908720"/>
            <a:ext cx="8424862" cy="4799012"/>
          </a:xfrm>
          <a:prstGeom prst="rect">
            <a:avLst/>
          </a:prstGeom>
          <a:noFill/>
          <a:ln w="9525">
            <a:noFill/>
            <a:miter lim="800000"/>
            <a:headEnd/>
            <a:tailEnd/>
          </a:ln>
          <a:effectLst/>
        </p:spPr>
        <p:txBody>
          <a:bodyPr/>
          <a:lstStyle/>
          <a:p>
            <a:pPr>
              <a:lnSpc>
                <a:spcPct val="150000"/>
              </a:lnSpc>
              <a:spcBef>
                <a:spcPct val="20000"/>
              </a:spcBef>
            </a:pPr>
            <a:endParaRPr lang="pt-BR" sz="100" dirty="0"/>
          </a:p>
          <a:p>
            <a:pPr lvl="1">
              <a:lnSpc>
                <a:spcPct val="150000"/>
              </a:lnSpc>
              <a:spcBef>
                <a:spcPct val="20000"/>
              </a:spcBef>
            </a:pPr>
            <a:r>
              <a:rPr lang="pt-BR" sz="1400" b="1" dirty="0">
                <a:latin typeface="Verdana" pitchFamily="34" charset="0"/>
                <a:ea typeface="Verdana" pitchFamily="34" charset="0"/>
                <a:cs typeface="Verdana" pitchFamily="34" charset="0"/>
              </a:rPr>
              <a:t>Encapsulamento</a:t>
            </a:r>
          </a:p>
          <a:p>
            <a:pPr lvl="1">
              <a:spcBef>
                <a:spcPct val="20000"/>
              </a:spcBef>
            </a:pPr>
            <a:endParaRPr lang="pt-BR" sz="1200" b="0" dirty="0">
              <a:latin typeface="Verdana" pitchFamily="34" charset="0"/>
              <a:ea typeface="Verdana" pitchFamily="34" charset="0"/>
              <a:cs typeface="Verdana" pitchFamily="34" charset="0"/>
            </a:endParaRPr>
          </a:p>
          <a:p>
            <a:pPr lvl="1">
              <a:spcBef>
                <a:spcPct val="20000"/>
              </a:spcBef>
            </a:pPr>
            <a:r>
              <a:rPr lang="pt-BR" sz="1200" b="0" dirty="0">
                <a:latin typeface="Verdana" pitchFamily="34" charset="0"/>
                <a:ea typeface="Verdana" pitchFamily="34" charset="0"/>
                <a:cs typeface="Verdana" pitchFamily="34" charset="0"/>
              </a:rPr>
              <a:t>Em orientação a objetos, o Encapsulamento é o mecanismo a partir do qual os atributos de </a:t>
            </a:r>
            <a:br>
              <a:rPr lang="pt-BR" sz="1200" b="0" dirty="0">
                <a:latin typeface="Verdana" pitchFamily="34" charset="0"/>
                <a:ea typeface="Verdana" pitchFamily="34" charset="0"/>
                <a:cs typeface="Verdana" pitchFamily="34" charset="0"/>
              </a:rPr>
            </a:br>
            <a:r>
              <a:rPr lang="pt-BR" sz="1200" b="0" dirty="0">
                <a:latin typeface="Verdana" pitchFamily="34" charset="0"/>
                <a:ea typeface="Verdana" pitchFamily="34" charset="0"/>
                <a:cs typeface="Verdana" pitchFamily="34" charset="0"/>
              </a:rPr>
              <a:t>uma Classe são protegidos do acesso externo. </a:t>
            </a:r>
          </a:p>
          <a:p>
            <a:pPr lvl="1">
              <a:spcBef>
                <a:spcPct val="20000"/>
              </a:spcBef>
            </a:pPr>
            <a:endParaRPr lang="pt-BR" sz="1200" b="0" dirty="0">
              <a:latin typeface="Verdana" pitchFamily="34" charset="0"/>
              <a:ea typeface="Verdana" pitchFamily="34" charset="0"/>
              <a:cs typeface="Verdana" pitchFamily="34" charset="0"/>
            </a:endParaRPr>
          </a:p>
          <a:p>
            <a:pPr lvl="1">
              <a:spcBef>
                <a:spcPct val="20000"/>
              </a:spcBef>
            </a:pPr>
            <a:r>
              <a:rPr lang="pt-BR" sz="1200" b="0" dirty="0">
                <a:latin typeface="Verdana" pitchFamily="34" charset="0"/>
                <a:ea typeface="Verdana" pitchFamily="34" charset="0"/>
                <a:cs typeface="Verdana" pitchFamily="34" charset="0"/>
              </a:rPr>
              <a:t>Esta proteção baseia-se no uso de modificadores de acesso restritivos para os atributos e na </a:t>
            </a:r>
            <a:br>
              <a:rPr lang="pt-BR" sz="1200" b="0" dirty="0">
                <a:latin typeface="Verdana" pitchFamily="34" charset="0"/>
                <a:ea typeface="Verdana" pitchFamily="34" charset="0"/>
                <a:cs typeface="Verdana" pitchFamily="34" charset="0"/>
              </a:rPr>
            </a:br>
            <a:r>
              <a:rPr lang="pt-BR" sz="1200" b="0" dirty="0">
                <a:latin typeface="Verdana" pitchFamily="34" charset="0"/>
                <a:ea typeface="Verdana" pitchFamily="34" charset="0"/>
                <a:cs typeface="Verdana" pitchFamily="34" charset="0"/>
              </a:rPr>
              <a:t>criação de métodos que irão realizar o acesso indireto a esses atributos.</a:t>
            </a:r>
          </a:p>
        </p:txBody>
      </p:sp>
      <p:sp>
        <p:nvSpPr>
          <p:cNvPr id="7" name="Rectangle 8"/>
          <p:cNvSpPr>
            <a:spLocks noChangeArrowheads="1"/>
          </p:cNvSpPr>
          <p:nvPr/>
        </p:nvSpPr>
        <p:spPr bwMode="auto">
          <a:xfrm>
            <a:off x="1476499" y="3067720"/>
            <a:ext cx="2665413" cy="2762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9" name="Text Box 9"/>
          <p:cNvSpPr txBox="1">
            <a:spLocks noChangeArrowheads="1"/>
          </p:cNvSpPr>
          <p:nvPr/>
        </p:nvSpPr>
        <p:spPr bwMode="auto">
          <a:xfrm>
            <a:off x="1476499" y="3093120"/>
            <a:ext cx="2665413" cy="336550"/>
          </a:xfrm>
          <a:prstGeom prst="rect">
            <a:avLst/>
          </a:prstGeom>
          <a:noFill/>
          <a:ln w="9525">
            <a:noFill/>
            <a:miter lim="800000"/>
            <a:headEnd/>
            <a:tailEnd/>
          </a:ln>
          <a:effectLst/>
        </p:spPr>
        <p:txBody>
          <a:bodyPr>
            <a:spAutoFit/>
          </a:bodyPr>
          <a:lstStyle/>
          <a:p>
            <a:pPr algn="ctr">
              <a:spcBef>
                <a:spcPct val="50000"/>
              </a:spcBef>
            </a:pPr>
            <a:r>
              <a:rPr lang="pt-BR">
                <a:latin typeface="Verdana" pitchFamily="34" charset="0"/>
              </a:rPr>
              <a:t>Funcionario</a:t>
            </a:r>
          </a:p>
        </p:txBody>
      </p:sp>
      <p:sp>
        <p:nvSpPr>
          <p:cNvPr id="13" name="Line 10"/>
          <p:cNvSpPr>
            <a:spLocks noChangeShapeType="1"/>
          </p:cNvSpPr>
          <p:nvPr/>
        </p:nvSpPr>
        <p:spPr bwMode="auto">
          <a:xfrm>
            <a:off x="1476499" y="3499520"/>
            <a:ext cx="2665413" cy="1587"/>
          </a:xfrm>
          <a:prstGeom prst="line">
            <a:avLst/>
          </a:prstGeom>
          <a:noFill/>
          <a:ln w="9525">
            <a:solidFill>
              <a:schemeClr val="tx1"/>
            </a:solidFill>
            <a:round/>
            <a:headEnd/>
            <a:tailEnd/>
          </a:ln>
          <a:effectLst/>
        </p:spPr>
        <p:txBody>
          <a:bodyPr/>
          <a:lstStyle/>
          <a:p>
            <a:endParaRPr lang="pt-BR"/>
          </a:p>
        </p:txBody>
      </p:sp>
      <p:sp>
        <p:nvSpPr>
          <p:cNvPr id="14" name="Text Box 11"/>
          <p:cNvSpPr txBox="1">
            <a:spLocks noChangeArrowheads="1"/>
          </p:cNvSpPr>
          <p:nvPr/>
        </p:nvSpPr>
        <p:spPr bwMode="auto">
          <a:xfrm>
            <a:off x="1476499" y="3577307"/>
            <a:ext cx="2205038" cy="930275"/>
          </a:xfrm>
          <a:prstGeom prst="rect">
            <a:avLst/>
          </a:prstGeom>
          <a:noFill/>
          <a:ln w="9525">
            <a:noFill/>
            <a:miter lim="800000"/>
            <a:headEnd/>
            <a:tailEnd/>
          </a:ln>
          <a:effectLst/>
        </p:spPr>
        <p:txBody>
          <a:bodyPr>
            <a:spAutoFit/>
          </a:bodyPr>
          <a:lstStyle/>
          <a:p>
            <a:pPr>
              <a:spcBef>
                <a:spcPct val="50000"/>
              </a:spcBef>
              <a:buFontTx/>
              <a:buChar char="-"/>
            </a:pPr>
            <a:r>
              <a:rPr lang="pt-BR" sz="1000" b="0">
                <a:latin typeface="Verdana" pitchFamily="34" charset="0"/>
              </a:rPr>
              <a:t>codigo : int</a:t>
            </a:r>
          </a:p>
          <a:p>
            <a:pPr>
              <a:spcBef>
                <a:spcPct val="50000"/>
              </a:spcBef>
              <a:buFontTx/>
              <a:buChar char="-"/>
            </a:pPr>
            <a:r>
              <a:rPr lang="pt-BR" sz="1000" b="0">
                <a:latin typeface="Verdana" pitchFamily="34" charset="0"/>
              </a:rPr>
              <a:t>nome : String</a:t>
            </a:r>
          </a:p>
          <a:p>
            <a:pPr>
              <a:spcBef>
                <a:spcPct val="50000"/>
              </a:spcBef>
              <a:buFontTx/>
              <a:buChar char="-"/>
            </a:pPr>
            <a:r>
              <a:rPr lang="pt-BR" sz="1000" b="0">
                <a:latin typeface="Verdana" pitchFamily="34" charset="0"/>
              </a:rPr>
              <a:t>salario : double</a:t>
            </a:r>
          </a:p>
          <a:p>
            <a:pPr>
              <a:spcBef>
                <a:spcPct val="50000"/>
              </a:spcBef>
              <a:buFontTx/>
              <a:buChar char="-"/>
            </a:pPr>
            <a:endParaRPr lang="pt-BR" sz="1000" b="0">
              <a:latin typeface="Verdana" pitchFamily="34" charset="0"/>
            </a:endParaRPr>
          </a:p>
        </p:txBody>
      </p:sp>
      <p:sp>
        <p:nvSpPr>
          <p:cNvPr id="15" name="Line 12"/>
          <p:cNvSpPr>
            <a:spLocks noChangeShapeType="1"/>
          </p:cNvSpPr>
          <p:nvPr/>
        </p:nvSpPr>
        <p:spPr bwMode="auto">
          <a:xfrm>
            <a:off x="1476499" y="4364707"/>
            <a:ext cx="2665413" cy="1588"/>
          </a:xfrm>
          <a:prstGeom prst="line">
            <a:avLst/>
          </a:prstGeom>
          <a:noFill/>
          <a:ln w="9525">
            <a:solidFill>
              <a:schemeClr val="tx1"/>
            </a:solidFill>
            <a:round/>
            <a:headEnd/>
            <a:tailEnd/>
          </a:ln>
          <a:effectLst/>
        </p:spPr>
        <p:txBody>
          <a:bodyPr/>
          <a:lstStyle/>
          <a:p>
            <a:endParaRPr lang="pt-BR"/>
          </a:p>
        </p:txBody>
      </p:sp>
      <p:sp>
        <p:nvSpPr>
          <p:cNvPr id="16" name="Text Box 13"/>
          <p:cNvSpPr txBox="1">
            <a:spLocks noChangeArrowheads="1"/>
          </p:cNvSpPr>
          <p:nvPr/>
        </p:nvSpPr>
        <p:spPr bwMode="auto">
          <a:xfrm>
            <a:off x="1476499" y="4390107"/>
            <a:ext cx="2665413" cy="1616075"/>
          </a:xfrm>
          <a:prstGeom prst="rect">
            <a:avLst/>
          </a:prstGeom>
          <a:noFill/>
          <a:ln w="9525">
            <a:noFill/>
            <a:miter lim="800000"/>
            <a:headEnd/>
            <a:tailEnd/>
          </a:ln>
          <a:effectLst/>
        </p:spPr>
        <p:txBody>
          <a:bodyPr>
            <a:spAutoFit/>
          </a:bodyPr>
          <a:lstStyle/>
          <a:p>
            <a:pPr>
              <a:spcBef>
                <a:spcPct val="50000"/>
              </a:spcBef>
            </a:pPr>
            <a:r>
              <a:rPr lang="pt-BR" sz="1000" b="0">
                <a:latin typeface="Verdana" pitchFamily="34" charset="0"/>
              </a:rPr>
              <a:t>+setCodigo(codigo : int) : void</a:t>
            </a:r>
          </a:p>
          <a:p>
            <a:pPr>
              <a:spcBef>
                <a:spcPct val="50000"/>
              </a:spcBef>
            </a:pPr>
            <a:r>
              <a:rPr lang="pt-BR" sz="1000" b="0">
                <a:latin typeface="Verdana" pitchFamily="34" charset="0"/>
              </a:rPr>
              <a:t>+getCodigo() : int</a:t>
            </a:r>
          </a:p>
          <a:p>
            <a:pPr>
              <a:spcBef>
                <a:spcPct val="50000"/>
              </a:spcBef>
            </a:pPr>
            <a:r>
              <a:rPr lang="pt-BR" sz="1000" b="0">
                <a:latin typeface="Verdana" pitchFamily="34" charset="0"/>
              </a:rPr>
              <a:t>+setNome(nome : String) : void</a:t>
            </a:r>
          </a:p>
          <a:p>
            <a:pPr>
              <a:spcBef>
                <a:spcPct val="50000"/>
              </a:spcBef>
            </a:pPr>
            <a:r>
              <a:rPr lang="pt-BR" sz="1000" b="0">
                <a:latin typeface="Verdana" pitchFamily="34" charset="0"/>
              </a:rPr>
              <a:t>+getNome() : String</a:t>
            </a:r>
          </a:p>
          <a:p>
            <a:pPr>
              <a:spcBef>
                <a:spcPct val="50000"/>
              </a:spcBef>
            </a:pPr>
            <a:r>
              <a:rPr lang="pt-BR" sz="1000" b="0">
                <a:latin typeface="Verdana" pitchFamily="34" charset="0"/>
              </a:rPr>
              <a:t>+setSalario(salario : double) : void</a:t>
            </a:r>
          </a:p>
          <a:p>
            <a:pPr>
              <a:spcBef>
                <a:spcPct val="50000"/>
              </a:spcBef>
            </a:pPr>
            <a:r>
              <a:rPr lang="pt-BR" sz="1000" b="0">
                <a:latin typeface="Verdana" pitchFamily="34" charset="0"/>
              </a:rPr>
              <a:t>+getSalario() : void</a:t>
            </a:r>
          </a:p>
          <a:p>
            <a:pPr>
              <a:spcBef>
                <a:spcPct val="50000"/>
              </a:spcBef>
              <a:buFontTx/>
              <a:buChar char="-"/>
            </a:pPr>
            <a:endParaRPr lang="pt-BR" sz="1000" b="0">
              <a:latin typeface="Verdana" pitchFamily="34" charset="0"/>
            </a:endParaRPr>
          </a:p>
        </p:txBody>
      </p:sp>
      <p:sp>
        <p:nvSpPr>
          <p:cNvPr id="17" name="Text Box 14"/>
          <p:cNvSpPr txBox="1">
            <a:spLocks noChangeArrowheads="1"/>
          </p:cNvSpPr>
          <p:nvPr/>
        </p:nvSpPr>
        <p:spPr bwMode="auto">
          <a:xfrm>
            <a:off x="4284787" y="3499520"/>
            <a:ext cx="2232025" cy="730250"/>
          </a:xfrm>
          <a:prstGeom prst="rect">
            <a:avLst/>
          </a:prstGeom>
          <a:noFill/>
          <a:ln w="9525">
            <a:noFill/>
            <a:miter lim="800000"/>
            <a:headEnd/>
            <a:tailEnd/>
          </a:ln>
          <a:effectLst/>
        </p:spPr>
        <p:txBody>
          <a:bodyPr>
            <a:spAutoFit/>
          </a:bodyPr>
          <a:lstStyle/>
          <a:p>
            <a:pPr>
              <a:spcBef>
                <a:spcPct val="50000"/>
              </a:spcBef>
            </a:pPr>
            <a:r>
              <a:rPr lang="pt-BR" sz="1400"/>
              <a:t>Atributos</a:t>
            </a:r>
            <a:r>
              <a:rPr lang="pt-BR" sz="1400" b="0"/>
              <a:t> definidos com modificador de acesso restritivo</a:t>
            </a:r>
          </a:p>
        </p:txBody>
      </p:sp>
      <p:sp>
        <p:nvSpPr>
          <p:cNvPr id="18" name="Text Box 15"/>
          <p:cNvSpPr txBox="1">
            <a:spLocks noChangeArrowheads="1"/>
          </p:cNvSpPr>
          <p:nvPr/>
        </p:nvSpPr>
        <p:spPr bwMode="auto">
          <a:xfrm>
            <a:off x="4284787" y="4434557"/>
            <a:ext cx="4032250" cy="1343025"/>
          </a:xfrm>
          <a:prstGeom prst="rect">
            <a:avLst/>
          </a:prstGeom>
          <a:noFill/>
          <a:ln w="9525">
            <a:noFill/>
            <a:miter lim="800000"/>
            <a:headEnd/>
            <a:tailEnd/>
          </a:ln>
          <a:effectLst/>
        </p:spPr>
        <p:txBody>
          <a:bodyPr>
            <a:spAutoFit/>
          </a:bodyPr>
          <a:lstStyle/>
          <a:p>
            <a:pPr>
              <a:spcBef>
                <a:spcPct val="50000"/>
              </a:spcBef>
            </a:pPr>
            <a:r>
              <a:rPr lang="pt-BR" sz="1400"/>
              <a:t>Métodos</a:t>
            </a:r>
            <a:r>
              <a:rPr lang="pt-BR" sz="1400" b="0"/>
              <a:t> públicos que irão permitir a manipulação dos atributos:</a:t>
            </a:r>
          </a:p>
          <a:p>
            <a:pPr>
              <a:spcBef>
                <a:spcPct val="50000"/>
              </a:spcBef>
            </a:pPr>
            <a:r>
              <a:rPr lang="pt-BR" sz="1800"/>
              <a:t>set</a:t>
            </a:r>
            <a:r>
              <a:rPr lang="pt-BR" sz="1400" b="0"/>
              <a:t> para envio de valor ao atributo</a:t>
            </a:r>
          </a:p>
          <a:p>
            <a:pPr>
              <a:spcBef>
                <a:spcPct val="50000"/>
              </a:spcBef>
            </a:pPr>
            <a:r>
              <a:rPr lang="pt-BR" sz="1800"/>
              <a:t>get</a:t>
            </a:r>
            <a:r>
              <a:rPr lang="pt-BR" sz="1400" b="0"/>
              <a:t> para retornar o valor atual do atributo</a:t>
            </a:r>
          </a:p>
        </p:txBody>
      </p:sp>
      <p:sp>
        <p:nvSpPr>
          <p:cNvPr id="19" name="Line 16"/>
          <p:cNvSpPr>
            <a:spLocks noChangeShapeType="1"/>
          </p:cNvSpPr>
          <p:nvPr/>
        </p:nvSpPr>
        <p:spPr bwMode="auto">
          <a:xfrm>
            <a:off x="3924424" y="3859882"/>
            <a:ext cx="360363" cy="0"/>
          </a:xfrm>
          <a:prstGeom prst="line">
            <a:avLst/>
          </a:prstGeom>
          <a:noFill/>
          <a:ln w="9525">
            <a:solidFill>
              <a:schemeClr val="tx1"/>
            </a:solidFill>
            <a:round/>
            <a:headEnd/>
            <a:tailEnd type="triangle" w="med" len="med"/>
          </a:ln>
          <a:effectLst/>
        </p:spPr>
        <p:txBody>
          <a:bodyPr/>
          <a:lstStyle/>
          <a:p>
            <a:endParaRPr lang="pt-BR"/>
          </a:p>
        </p:txBody>
      </p:sp>
      <p:sp>
        <p:nvSpPr>
          <p:cNvPr id="20" name="Line 17"/>
          <p:cNvSpPr>
            <a:spLocks noChangeShapeType="1"/>
          </p:cNvSpPr>
          <p:nvPr/>
        </p:nvSpPr>
        <p:spPr bwMode="auto">
          <a:xfrm>
            <a:off x="3924424" y="5083845"/>
            <a:ext cx="360363" cy="0"/>
          </a:xfrm>
          <a:prstGeom prst="line">
            <a:avLst/>
          </a:prstGeom>
          <a:noFill/>
          <a:ln w="9525">
            <a:solidFill>
              <a:schemeClr val="tx1"/>
            </a:solidFill>
            <a:round/>
            <a:headEnd/>
            <a:tailEnd type="triangle" w="med" len="med"/>
          </a:ln>
          <a:effectLst/>
        </p:spPr>
        <p:txBody>
          <a:bodyPr/>
          <a:lstStyle/>
          <a:p>
            <a:endParaRPr lang="pt-B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2. </a:t>
            </a:r>
            <a:r>
              <a:rPr lang="pt-BR" sz="2400" dirty="0">
                <a:solidFill>
                  <a:schemeClr val="tx1">
                    <a:lumMod val="95000"/>
                    <a:lumOff val="5000"/>
                  </a:schemeClr>
                </a:solidFill>
              </a:rPr>
              <a:t>PRINCIPAIS CONCEITOS.</a:t>
            </a:r>
          </a:p>
        </p:txBody>
      </p:sp>
      <p:sp>
        <p:nvSpPr>
          <p:cNvPr id="21" name="Rectangle 6"/>
          <p:cNvSpPr>
            <a:spLocks noChangeArrowheads="1"/>
          </p:cNvSpPr>
          <p:nvPr/>
        </p:nvSpPr>
        <p:spPr bwMode="auto">
          <a:xfrm>
            <a:off x="395288" y="1125538"/>
            <a:ext cx="8424862" cy="4799012"/>
          </a:xfrm>
          <a:prstGeom prst="rect">
            <a:avLst/>
          </a:prstGeom>
          <a:noFill/>
          <a:ln w="9525">
            <a:noFill/>
            <a:miter lim="800000"/>
            <a:headEnd/>
            <a:tailEnd/>
          </a:ln>
          <a:effectLst/>
        </p:spPr>
        <p:txBody>
          <a:bodyPr/>
          <a:lstStyle/>
          <a:p>
            <a:pPr>
              <a:lnSpc>
                <a:spcPct val="150000"/>
              </a:lnSpc>
              <a:spcBef>
                <a:spcPct val="20000"/>
              </a:spcBef>
            </a:pPr>
            <a:endParaRPr lang="pt-BR" sz="100" dirty="0"/>
          </a:p>
          <a:p>
            <a:pPr lvl="1">
              <a:lnSpc>
                <a:spcPct val="150000"/>
              </a:lnSpc>
              <a:spcBef>
                <a:spcPct val="20000"/>
              </a:spcBef>
            </a:pPr>
            <a:r>
              <a:rPr lang="pt-BR" sz="1400" b="1" dirty="0">
                <a:latin typeface="Verdana" pitchFamily="34" charset="0"/>
                <a:ea typeface="Verdana" pitchFamily="34" charset="0"/>
                <a:cs typeface="Verdana" pitchFamily="34" charset="0"/>
              </a:rPr>
              <a:t>Herança</a:t>
            </a:r>
          </a:p>
          <a:p>
            <a:pPr lvl="1">
              <a:lnSpc>
                <a:spcPct val="150000"/>
              </a:lnSpc>
              <a:spcBef>
                <a:spcPct val="20000"/>
              </a:spcBef>
            </a:pPr>
            <a:endParaRPr lang="pt-BR" sz="400" dirty="0">
              <a:latin typeface="Verdana" pitchFamily="34" charset="0"/>
              <a:ea typeface="Verdana" pitchFamily="34" charset="0"/>
              <a:cs typeface="Verdana" pitchFamily="34" charset="0"/>
            </a:endParaRPr>
          </a:p>
          <a:p>
            <a:pPr lvl="1">
              <a:lnSpc>
                <a:spcPct val="150000"/>
              </a:lnSpc>
              <a:spcBef>
                <a:spcPct val="20000"/>
              </a:spcBef>
            </a:pPr>
            <a:r>
              <a:rPr lang="pt-BR" sz="1200" b="0" dirty="0">
                <a:latin typeface="Verdana" pitchFamily="34" charset="0"/>
                <a:ea typeface="Verdana" pitchFamily="34" charset="0"/>
                <a:cs typeface="Verdana" pitchFamily="34" charset="0"/>
              </a:rPr>
              <a:t>A Herança está diretamente relacionada ao reuso de código. É praticamente impossível, em </a:t>
            </a:r>
            <a:br>
              <a:rPr lang="pt-BR" sz="1200" b="0" dirty="0">
                <a:latin typeface="Verdana" pitchFamily="34" charset="0"/>
                <a:ea typeface="Verdana" pitchFamily="34" charset="0"/>
                <a:cs typeface="Verdana" pitchFamily="34" charset="0"/>
              </a:rPr>
            </a:br>
            <a:r>
              <a:rPr lang="pt-BR" sz="1200" b="0" dirty="0">
                <a:latin typeface="Verdana" pitchFamily="34" charset="0"/>
                <a:ea typeface="Verdana" pitchFamily="34" charset="0"/>
                <a:cs typeface="Verdana" pitchFamily="34" charset="0"/>
              </a:rPr>
              <a:t>termos de modelagem, projetar uma solução orientada a objetos sem uso de herança.</a:t>
            </a:r>
          </a:p>
          <a:p>
            <a:pPr lvl="1">
              <a:lnSpc>
                <a:spcPct val="150000"/>
              </a:lnSpc>
              <a:spcBef>
                <a:spcPct val="20000"/>
              </a:spcBef>
            </a:pPr>
            <a:r>
              <a:rPr lang="pt-BR" sz="1200" b="0" dirty="0">
                <a:latin typeface="Verdana" pitchFamily="34" charset="0"/>
                <a:ea typeface="Verdana" pitchFamily="34" charset="0"/>
                <a:cs typeface="Verdana" pitchFamily="34" charset="0"/>
              </a:rPr>
              <a:t>Sendo assim, Classes mais genéricas e menos especializadas possuem características que </a:t>
            </a:r>
            <a:br>
              <a:rPr lang="pt-BR" sz="1200" b="0" dirty="0">
                <a:latin typeface="Verdana" pitchFamily="34" charset="0"/>
                <a:ea typeface="Verdana" pitchFamily="34" charset="0"/>
                <a:cs typeface="Verdana" pitchFamily="34" charset="0"/>
              </a:rPr>
            </a:br>
            <a:r>
              <a:rPr lang="pt-BR" sz="1200" b="0" dirty="0">
                <a:latin typeface="Verdana" pitchFamily="34" charset="0"/>
                <a:ea typeface="Verdana" pitchFamily="34" charset="0"/>
                <a:cs typeface="Verdana" pitchFamily="34" charset="0"/>
              </a:rPr>
              <a:t>podem ser herdadas por classes menos genéricas, porém mais especializadas.</a:t>
            </a:r>
          </a:p>
        </p:txBody>
      </p:sp>
      <p:sp>
        <p:nvSpPr>
          <p:cNvPr id="22" name="Rectangle 18"/>
          <p:cNvSpPr>
            <a:spLocks noChangeArrowheads="1"/>
          </p:cNvSpPr>
          <p:nvPr/>
        </p:nvSpPr>
        <p:spPr bwMode="auto">
          <a:xfrm>
            <a:off x="1548085" y="4725863"/>
            <a:ext cx="1655762" cy="863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23" name="Text Box 19"/>
          <p:cNvSpPr txBox="1">
            <a:spLocks noChangeArrowheads="1"/>
          </p:cNvSpPr>
          <p:nvPr/>
        </p:nvSpPr>
        <p:spPr bwMode="auto">
          <a:xfrm>
            <a:off x="1548085" y="4725144"/>
            <a:ext cx="1655762" cy="336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a:latin typeface="Verdana" pitchFamily="34" charset="0"/>
              </a:rPr>
              <a:t>Subclasse</a:t>
            </a:r>
          </a:p>
        </p:txBody>
      </p:sp>
      <p:sp>
        <p:nvSpPr>
          <p:cNvPr id="25" name="Line 21"/>
          <p:cNvSpPr>
            <a:spLocks noChangeShapeType="1"/>
          </p:cNvSpPr>
          <p:nvPr/>
        </p:nvSpPr>
        <p:spPr bwMode="auto">
          <a:xfrm>
            <a:off x="1548085" y="5373563"/>
            <a:ext cx="1655762" cy="158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26" name="Rectangle 22"/>
          <p:cNvSpPr>
            <a:spLocks noChangeArrowheads="1"/>
          </p:cNvSpPr>
          <p:nvPr/>
        </p:nvSpPr>
        <p:spPr bwMode="auto">
          <a:xfrm>
            <a:off x="3851547" y="4725863"/>
            <a:ext cx="1655763" cy="863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27" name="Text Box 23"/>
          <p:cNvSpPr txBox="1">
            <a:spLocks noChangeArrowheads="1"/>
          </p:cNvSpPr>
          <p:nvPr/>
        </p:nvSpPr>
        <p:spPr bwMode="auto">
          <a:xfrm>
            <a:off x="3851547" y="4725144"/>
            <a:ext cx="1655763" cy="336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a:latin typeface="Verdana" pitchFamily="34" charset="0"/>
              </a:rPr>
              <a:t>Subclasse</a:t>
            </a:r>
          </a:p>
        </p:txBody>
      </p:sp>
      <p:sp>
        <p:nvSpPr>
          <p:cNvPr id="29" name="Line 25"/>
          <p:cNvSpPr>
            <a:spLocks noChangeShapeType="1"/>
          </p:cNvSpPr>
          <p:nvPr/>
        </p:nvSpPr>
        <p:spPr bwMode="auto">
          <a:xfrm>
            <a:off x="3851547" y="5373563"/>
            <a:ext cx="1655763" cy="158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0" name="Rectangle 26"/>
          <p:cNvSpPr>
            <a:spLocks noChangeArrowheads="1"/>
          </p:cNvSpPr>
          <p:nvPr/>
        </p:nvSpPr>
        <p:spPr bwMode="auto">
          <a:xfrm>
            <a:off x="6156597" y="4725863"/>
            <a:ext cx="1655763" cy="863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31" name="Text Box 27"/>
          <p:cNvSpPr txBox="1">
            <a:spLocks noChangeArrowheads="1"/>
          </p:cNvSpPr>
          <p:nvPr/>
        </p:nvSpPr>
        <p:spPr bwMode="auto">
          <a:xfrm>
            <a:off x="6156597" y="4725144"/>
            <a:ext cx="1655763" cy="336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a:latin typeface="Verdana" pitchFamily="34" charset="0"/>
              </a:rPr>
              <a:t>Subclasse</a:t>
            </a:r>
          </a:p>
        </p:txBody>
      </p:sp>
      <p:sp>
        <p:nvSpPr>
          <p:cNvPr id="33" name="Line 29"/>
          <p:cNvSpPr>
            <a:spLocks noChangeShapeType="1"/>
          </p:cNvSpPr>
          <p:nvPr/>
        </p:nvSpPr>
        <p:spPr bwMode="auto">
          <a:xfrm>
            <a:off x="6156597" y="5373563"/>
            <a:ext cx="1655763" cy="158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4" name="Line 30"/>
          <p:cNvSpPr>
            <a:spLocks noChangeShapeType="1"/>
          </p:cNvSpPr>
          <p:nvPr/>
        </p:nvSpPr>
        <p:spPr bwMode="auto">
          <a:xfrm flipV="1">
            <a:off x="2411685" y="4390901"/>
            <a:ext cx="0" cy="288925"/>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5" name="Line 31"/>
          <p:cNvSpPr>
            <a:spLocks noChangeShapeType="1"/>
          </p:cNvSpPr>
          <p:nvPr/>
        </p:nvSpPr>
        <p:spPr bwMode="auto">
          <a:xfrm>
            <a:off x="2411685" y="4390901"/>
            <a:ext cx="4608512"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6" name="Line 32"/>
          <p:cNvSpPr>
            <a:spLocks noChangeShapeType="1"/>
          </p:cNvSpPr>
          <p:nvPr/>
        </p:nvSpPr>
        <p:spPr bwMode="auto">
          <a:xfrm>
            <a:off x="7020197" y="4390901"/>
            <a:ext cx="0" cy="288925"/>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7" name="Line 33"/>
          <p:cNvSpPr>
            <a:spLocks noChangeShapeType="1"/>
          </p:cNvSpPr>
          <p:nvPr/>
        </p:nvSpPr>
        <p:spPr bwMode="auto">
          <a:xfrm flipV="1">
            <a:off x="4716735" y="4065463"/>
            <a:ext cx="0" cy="64770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8" name="AutoShape 34"/>
          <p:cNvSpPr>
            <a:spLocks noChangeArrowheads="1"/>
          </p:cNvSpPr>
          <p:nvPr/>
        </p:nvSpPr>
        <p:spPr bwMode="auto">
          <a:xfrm>
            <a:off x="4610372" y="4068638"/>
            <a:ext cx="215900" cy="215900"/>
          </a:xfrm>
          <a:prstGeom prst="triangle">
            <a:avLst>
              <a:gd name="adj" fmla="val 50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39" name="Rectangle 35"/>
          <p:cNvSpPr>
            <a:spLocks noChangeArrowheads="1"/>
          </p:cNvSpPr>
          <p:nvPr/>
        </p:nvSpPr>
        <p:spPr bwMode="auto">
          <a:xfrm>
            <a:off x="3637235" y="3212976"/>
            <a:ext cx="2087562" cy="863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40" name="Text Box 36"/>
          <p:cNvSpPr txBox="1">
            <a:spLocks noChangeArrowheads="1"/>
          </p:cNvSpPr>
          <p:nvPr/>
        </p:nvSpPr>
        <p:spPr bwMode="auto">
          <a:xfrm>
            <a:off x="3637235" y="3212976"/>
            <a:ext cx="2087562" cy="336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a:latin typeface="Verdana" pitchFamily="34" charset="0"/>
              </a:rPr>
              <a:t>Superclasse</a:t>
            </a:r>
          </a:p>
        </p:txBody>
      </p:sp>
      <p:sp>
        <p:nvSpPr>
          <p:cNvPr id="42" name="Line 38"/>
          <p:cNvSpPr>
            <a:spLocks noChangeShapeType="1"/>
          </p:cNvSpPr>
          <p:nvPr/>
        </p:nvSpPr>
        <p:spPr bwMode="auto">
          <a:xfrm>
            <a:off x="3637235" y="3860676"/>
            <a:ext cx="2087562" cy="1587"/>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2. </a:t>
            </a:r>
            <a:r>
              <a:rPr lang="pt-BR" sz="2400" dirty="0">
                <a:solidFill>
                  <a:schemeClr val="tx1">
                    <a:lumMod val="95000"/>
                    <a:lumOff val="5000"/>
                  </a:schemeClr>
                </a:solidFill>
              </a:rPr>
              <a:t>PRINCIPAIS CONCEITOS.</a:t>
            </a:r>
          </a:p>
        </p:txBody>
      </p:sp>
      <p:sp>
        <p:nvSpPr>
          <p:cNvPr id="43" name="Rectangle 6"/>
          <p:cNvSpPr>
            <a:spLocks noChangeArrowheads="1"/>
          </p:cNvSpPr>
          <p:nvPr/>
        </p:nvSpPr>
        <p:spPr bwMode="auto">
          <a:xfrm>
            <a:off x="395288" y="1125538"/>
            <a:ext cx="8424862" cy="4799012"/>
          </a:xfrm>
          <a:prstGeom prst="rect">
            <a:avLst/>
          </a:prstGeom>
          <a:noFill/>
          <a:ln w="9525">
            <a:noFill/>
            <a:miter lim="800000"/>
            <a:headEnd/>
            <a:tailEnd/>
          </a:ln>
          <a:effectLst/>
        </p:spPr>
        <p:txBody>
          <a:bodyPr/>
          <a:lstStyle/>
          <a:p>
            <a:pPr>
              <a:lnSpc>
                <a:spcPct val="150000"/>
              </a:lnSpc>
              <a:spcBef>
                <a:spcPct val="20000"/>
              </a:spcBef>
            </a:pPr>
            <a:endParaRPr lang="pt-BR" sz="100" dirty="0"/>
          </a:p>
          <a:p>
            <a:pPr lvl="1">
              <a:lnSpc>
                <a:spcPct val="150000"/>
              </a:lnSpc>
              <a:spcBef>
                <a:spcPct val="20000"/>
              </a:spcBef>
            </a:pPr>
            <a:r>
              <a:rPr lang="pt-BR" sz="1400" b="1" dirty="0">
                <a:latin typeface="Verdana" pitchFamily="34" charset="0"/>
                <a:ea typeface="Verdana" pitchFamily="34" charset="0"/>
                <a:cs typeface="Verdana" pitchFamily="34" charset="0"/>
              </a:rPr>
              <a:t>Interface</a:t>
            </a:r>
            <a:endParaRPr lang="pt-BR" sz="1200" b="1" dirty="0">
              <a:latin typeface="Verdana" pitchFamily="34" charset="0"/>
              <a:ea typeface="Verdana" pitchFamily="34" charset="0"/>
              <a:cs typeface="Verdana" pitchFamily="34" charset="0"/>
            </a:endParaRPr>
          </a:p>
          <a:p>
            <a:pPr lvl="1">
              <a:lnSpc>
                <a:spcPct val="150000"/>
              </a:lnSpc>
              <a:spcBef>
                <a:spcPct val="20000"/>
              </a:spcBef>
            </a:pPr>
            <a:endParaRPr lang="pt-BR" sz="500" dirty="0">
              <a:latin typeface="Verdana" pitchFamily="34" charset="0"/>
              <a:ea typeface="Verdana" pitchFamily="34" charset="0"/>
              <a:cs typeface="Verdana" pitchFamily="34" charset="0"/>
            </a:endParaRPr>
          </a:p>
          <a:p>
            <a:pPr lvl="1">
              <a:lnSpc>
                <a:spcPct val="150000"/>
              </a:lnSpc>
              <a:spcBef>
                <a:spcPct val="20000"/>
              </a:spcBef>
            </a:pPr>
            <a:r>
              <a:rPr lang="pt-BR" sz="1200" b="0" dirty="0">
                <a:latin typeface="Verdana" pitchFamily="34" charset="0"/>
                <a:ea typeface="Verdana" pitchFamily="34" charset="0"/>
                <a:cs typeface="Verdana" pitchFamily="34" charset="0"/>
              </a:rPr>
              <a:t>As Interfaces são componentes da programação orientada a objetos que tem como objetivo isolar o ambiente de implementação do ambiente de execução, definindo um padrão para todas as Classes que a implementarem.</a:t>
            </a:r>
          </a:p>
          <a:p>
            <a:pPr lvl="1">
              <a:lnSpc>
                <a:spcPct val="150000"/>
              </a:lnSpc>
              <a:spcBef>
                <a:spcPct val="20000"/>
              </a:spcBef>
            </a:pPr>
            <a:r>
              <a:rPr lang="pt-BR" sz="1200" b="0" dirty="0">
                <a:latin typeface="Verdana" pitchFamily="34" charset="0"/>
                <a:ea typeface="Verdana" pitchFamily="34" charset="0"/>
                <a:cs typeface="Verdana" pitchFamily="34" charset="0"/>
              </a:rPr>
              <a:t>Quando um Classe implementa uma interface ela está comprometida a fornecer implementação para todos os métodos definidos na interface. </a:t>
            </a:r>
          </a:p>
        </p:txBody>
      </p:sp>
      <p:sp>
        <p:nvSpPr>
          <p:cNvPr id="44" name="Rectangle 46"/>
          <p:cNvSpPr>
            <a:spLocks noChangeArrowheads="1"/>
          </p:cNvSpPr>
          <p:nvPr/>
        </p:nvSpPr>
        <p:spPr bwMode="auto">
          <a:xfrm>
            <a:off x="3493046" y="3526755"/>
            <a:ext cx="2087563" cy="7921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45" name="Text Box 47"/>
          <p:cNvSpPr txBox="1">
            <a:spLocks noChangeArrowheads="1"/>
          </p:cNvSpPr>
          <p:nvPr/>
        </p:nvSpPr>
        <p:spPr bwMode="auto">
          <a:xfrm>
            <a:off x="3493046" y="3501008"/>
            <a:ext cx="2087563"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sz="1400" i="1" dirty="0">
                <a:latin typeface="Verdana" pitchFamily="34" charset="0"/>
              </a:rPr>
              <a:t>Financiavel</a:t>
            </a:r>
          </a:p>
        </p:txBody>
      </p:sp>
      <p:sp>
        <p:nvSpPr>
          <p:cNvPr id="47" name="Line 49"/>
          <p:cNvSpPr>
            <a:spLocks noChangeShapeType="1"/>
          </p:cNvSpPr>
          <p:nvPr/>
        </p:nvSpPr>
        <p:spPr bwMode="auto">
          <a:xfrm>
            <a:off x="3493046" y="4103018"/>
            <a:ext cx="2087563"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48" name="Rectangle 51"/>
          <p:cNvSpPr>
            <a:spLocks noChangeArrowheads="1"/>
          </p:cNvSpPr>
          <p:nvPr/>
        </p:nvSpPr>
        <p:spPr bwMode="auto">
          <a:xfrm>
            <a:off x="1835696" y="5157118"/>
            <a:ext cx="2087563" cy="7921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49" name="Text Box 52"/>
          <p:cNvSpPr txBox="1">
            <a:spLocks noChangeArrowheads="1"/>
          </p:cNvSpPr>
          <p:nvPr/>
        </p:nvSpPr>
        <p:spPr bwMode="auto">
          <a:xfrm>
            <a:off x="1835696" y="5157192"/>
            <a:ext cx="2087563"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sz="1400">
                <a:latin typeface="Verdana" pitchFamily="34" charset="0"/>
              </a:rPr>
              <a:t>Produto</a:t>
            </a:r>
          </a:p>
        </p:txBody>
      </p:sp>
      <p:sp>
        <p:nvSpPr>
          <p:cNvPr id="51" name="Line 54"/>
          <p:cNvSpPr>
            <a:spLocks noChangeShapeType="1"/>
          </p:cNvSpPr>
          <p:nvPr/>
        </p:nvSpPr>
        <p:spPr bwMode="auto">
          <a:xfrm>
            <a:off x="1835696" y="5733380"/>
            <a:ext cx="2087563"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52" name="Rectangle 55"/>
          <p:cNvSpPr>
            <a:spLocks noChangeArrowheads="1"/>
          </p:cNvSpPr>
          <p:nvPr/>
        </p:nvSpPr>
        <p:spPr bwMode="auto">
          <a:xfrm>
            <a:off x="5077371" y="5157118"/>
            <a:ext cx="2087563" cy="7921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53" name="Text Box 56"/>
          <p:cNvSpPr txBox="1">
            <a:spLocks noChangeArrowheads="1"/>
          </p:cNvSpPr>
          <p:nvPr/>
        </p:nvSpPr>
        <p:spPr bwMode="auto">
          <a:xfrm>
            <a:off x="5077371" y="5157192"/>
            <a:ext cx="2087563"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sz="1400">
                <a:latin typeface="Verdana" pitchFamily="34" charset="0"/>
              </a:rPr>
              <a:t>Servico</a:t>
            </a:r>
          </a:p>
        </p:txBody>
      </p:sp>
      <p:sp>
        <p:nvSpPr>
          <p:cNvPr id="55" name="Line 58"/>
          <p:cNvSpPr>
            <a:spLocks noChangeShapeType="1"/>
          </p:cNvSpPr>
          <p:nvPr/>
        </p:nvSpPr>
        <p:spPr bwMode="auto">
          <a:xfrm>
            <a:off x="5077371" y="5733380"/>
            <a:ext cx="2087563"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56" name="Line 59"/>
          <p:cNvSpPr>
            <a:spLocks noChangeShapeType="1"/>
          </p:cNvSpPr>
          <p:nvPr/>
        </p:nvSpPr>
        <p:spPr bwMode="auto">
          <a:xfrm flipV="1">
            <a:off x="2843759" y="4750718"/>
            <a:ext cx="0" cy="360362"/>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57" name="Line 60"/>
          <p:cNvSpPr>
            <a:spLocks noChangeShapeType="1"/>
          </p:cNvSpPr>
          <p:nvPr/>
        </p:nvSpPr>
        <p:spPr bwMode="auto">
          <a:xfrm>
            <a:off x="2843759" y="4750718"/>
            <a:ext cx="3313112"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58" name="Line 61"/>
          <p:cNvSpPr>
            <a:spLocks noChangeShapeType="1"/>
          </p:cNvSpPr>
          <p:nvPr/>
        </p:nvSpPr>
        <p:spPr bwMode="auto">
          <a:xfrm>
            <a:off x="6156871" y="4750718"/>
            <a:ext cx="0" cy="43180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59" name="Line 62"/>
          <p:cNvSpPr>
            <a:spLocks noChangeShapeType="1"/>
          </p:cNvSpPr>
          <p:nvPr/>
        </p:nvSpPr>
        <p:spPr bwMode="auto">
          <a:xfrm flipV="1">
            <a:off x="4572546" y="4318918"/>
            <a:ext cx="0" cy="431800"/>
          </a:xfrm>
          <a:prstGeom prst="line">
            <a:avLst/>
          </a:prstGeom>
          <a:ln>
            <a:headEnd/>
            <a:tailEnd type="arrow" w="lg" len="lg"/>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60" name="CaixaDeTexto 59"/>
          <p:cNvSpPr txBox="1"/>
          <p:nvPr/>
        </p:nvSpPr>
        <p:spPr>
          <a:xfrm>
            <a:off x="3923928" y="3241551"/>
            <a:ext cx="1185966" cy="307777"/>
          </a:xfrm>
          <a:prstGeom prst="rect">
            <a:avLst/>
          </a:prstGeom>
          <a:noFill/>
        </p:spPr>
        <p:txBody>
          <a:bodyPr wrap="none" rtlCol="0">
            <a:spAutoFit/>
          </a:bodyPr>
          <a:lstStyle/>
          <a:p>
            <a:r>
              <a:rPr lang="pt-BR" sz="1400" i="1" dirty="0"/>
              <a:t>&lt;&lt;interface&gt;&gt;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2. </a:t>
            </a:r>
            <a:r>
              <a:rPr lang="pt-BR" sz="2400" dirty="0">
                <a:solidFill>
                  <a:schemeClr val="tx1">
                    <a:lumMod val="95000"/>
                    <a:lumOff val="5000"/>
                  </a:schemeClr>
                </a:solidFill>
              </a:rPr>
              <a:t>PRINCIPAIS CONCEITOS.</a:t>
            </a:r>
          </a:p>
        </p:txBody>
      </p:sp>
      <p:sp>
        <p:nvSpPr>
          <p:cNvPr id="19" name="Rectangle 6"/>
          <p:cNvSpPr>
            <a:spLocks noChangeArrowheads="1"/>
          </p:cNvSpPr>
          <p:nvPr/>
        </p:nvSpPr>
        <p:spPr bwMode="auto">
          <a:xfrm>
            <a:off x="179512" y="1052736"/>
            <a:ext cx="8208912" cy="4799012"/>
          </a:xfrm>
          <a:prstGeom prst="rect">
            <a:avLst/>
          </a:prstGeom>
          <a:noFill/>
          <a:ln w="9525">
            <a:noFill/>
            <a:miter lim="800000"/>
            <a:headEnd/>
            <a:tailEnd/>
          </a:ln>
          <a:effectLst/>
        </p:spPr>
        <p:txBody>
          <a:bodyPr/>
          <a:lstStyle/>
          <a:p>
            <a:pPr>
              <a:lnSpc>
                <a:spcPct val="150000"/>
              </a:lnSpc>
              <a:spcBef>
                <a:spcPct val="20000"/>
              </a:spcBef>
            </a:pPr>
            <a:endParaRPr lang="pt-BR" sz="100" dirty="0"/>
          </a:p>
          <a:p>
            <a:pPr lvl="1">
              <a:lnSpc>
                <a:spcPct val="150000"/>
              </a:lnSpc>
              <a:spcBef>
                <a:spcPct val="20000"/>
              </a:spcBef>
            </a:pPr>
            <a:r>
              <a:rPr lang="pt-BR" sz="1400" b="1" dirty="0">
                <a:latin typeface="Verdana" pitchFamily="34" charset="0"/>
                <a:ea typeface="Verdana" pitchFamily="34" charset="0"/>
                <a:cs typeface="Verdana" pitchFamily="34" charset="0"/>
              </a:rPr>
              <a:t>Polimorfismo</a:t>
            </a:r>
            <a:endParaRPr lang="pt-BR" sz="1200" b="1" dirty="0">
              <a:latin typeface="Verdana" pitchFamily="34" charset="0"/>
              <a:ea typeface="Verdana" pitchFamily="34" charset="0"/>
              <a:cs typeface="Verdana" pitchFamily="34" charset="0"/>
            </a:endParaRPr>
          </a:p>
          <a:p>
            <a:pPr lvl="1" algn="just">
              <a:lnSpc>
                <a:spcPct val="150000"/>
              </a:lnSpc>
              <a:spcBef>
                <a:spcPct val="50000"/>
              </a:spcBef>
            </a:pPr>
            <a:r>
              <a:rPr lang="pt-BR" sz="1200" b="0" dirty="0">
                <a:latin typeface="Verdana" pitchFamily="34" charset="0"/>
                <a:ea typeface="Verdana" pitchFamily="34" charset="0"/>
                <a:cs typeface="Verdana" pitchFamily="34" charset="0"/>
              </a:rPr>
              <a:t>Todo objeto que possa passar em mais de um teste </a:t>
            </a:r>
            <a:r>
              <a:rPr lang="pt-BR" sz="1200" dirty="0">
                <a:latin typeface="Verdana" pitchFamily="34" charset="0"/>
                <a:ea typeface="Verdana" pitchFamily="34" charset="0"/>
                <a:cs typeface="Verdana" pitchFamily="34" charset="0"/>
              </a:rPr>
              <a:t>É-UM</a:t>
            </a:r>
            <a:r>
              <a:rPr lang="pt-BR" sz="1200" b="0" dirty="0">
                <a:latin typeface="Verdana" pitchFamily="34" charset="0"/>
                <a:ea typeface="Verdana" pitchFamily="34" charset="0"/>
                <a:cs typeface="Verdana" pitchFamily="34" charset="0"/>
              </a:rPr>
              <a:t> pode ser considerado polimórfico, </a:t>
            </a:r>
            <a:br>
              <a:rPr lang="pt-BR" sz="1200" b="0" dirty="0">
                <a:latin typeface="Verdana" pitchFamily="34" charset="0"/>
                <a:ea typeface="Verdana" pitchFamily="34" charset="0"/>
                <a:cs typeface="Verdana" pitchFamily="34" charset="0"/>
              </a:rPr>
            </a:br>
            <a:r>
              <a:rPr lang="pt-BR" sz="1200" b="0" dirty="0">
                <a:latin typeface="Verdana" pitchFamily="34" charset="0"/>
                <a:ea typeface="Verdana" pitchFamily="34" charset="0"/>
                <a:cs typeface="Verdana" pitchFamily="34" charset="0"/>
              </a:rPr>
              <a:t>ou seja, referências a Classes mais genéricas terão seu comportamento definidos através de instâncias de Classes mais específicas.</a:t>
            </a:r>
          </a:p>
        </p:txBody>
      </p:sp>
      <p:sp>
        <p:nvSpPr>
          <p:cNvPr id="20" name="Rectangle 7"/>
          <p:cNvSpPr>
            <a:spLocks noChangeArrowheads="1"/>
          </p:cNvSpPr>
          <p:nvPr/>
        </p:nvSpPr>
        <p:spPr bwMode="auto">
          <a:xfrm>
            <a:off x="3277022" y="2875161"/>
            <a:ext cx="2087563" cy="7921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21" name="Text Box 8"/>
          <p:cNvSpPr txBox="1">
            <a:spLocks noChangeArrowheads="1"/>
          </p:cNvSpPr>
          <p:nvPr/>
        </p:nvSpPr>
        <p:spPr bwMode="auto">
          <a:xfrm>
            <a:off x="3277022" y="2852936"/>
            <a:ext cx="2087563"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sz="1400" i="1">
                <a:latin typeface="Verdana" pitchFamily="34" charset="0"/>
              </a:rPr>
              <a:t>Cliente</a:t>
            </a:r>
          </a:p>
        </p:txBody>
      </p:sp>
      <p:sp>
        <p:nvSpPr>
          <p:cNvPr id="23" name="Line 10"/>
          <p:cNvSpPr>
            <a:spLocks noChangeShapeType="1"/>
          </p:cNvSpPr>
          <p:nvPr/>
        </p:nvSpPr>
        <p:spPr bwMode="auto">
          <a:xfrm>
            <a:off x="3277022" y="3451423"/>
            <a:ext cx="2087563"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24" name="Text Box 11"/>
          <p:cNvSpPr txBox="1">
            <a:spLocks noChangeArrowheads="1"/>
          </p:cNvSpPr>
          <p:nvPr/>
        </p:nvSpPr>
        <p:spPr bwMode="auto">
          <a:xfrm>
            <a:off x="5436096" y="2886035"/>
            <a:ext cx="2952750" cy="830997"/>
          </a:xfrm>
          <a:prstGeom prst="rect">
            <a:avLst/>
          </a:prstGeom>
          <a:noFill/>
          <a:ln w="9525">
            <a:noFill/>
            <a:miter lim="800000"/>
            <a:headEnd/>
            <a:tailEnd/>
          </a:ln>
          <a:effectLst/>
        </p:spPr>
        <p:txBody>
          <a:bodyPr>
            <a:spAutoFit/>
          </a:bodyPr>
          <a:lstStyle/>
          <a:p>
            <a:pPr>
              <a:spcBef>
                <a:spcPct val="50000"/>
              </a:spcBef>
            </a:pPr>
            <a:r>
              <a:rPr lang="pt-BR" sz="1200" b="0" i="1" dirty="0"/>
              <a:t>Podemos dizer que a Classe Cliente pode apresentar comportamento polimórfico de acordo com dois tipos de instâncias: </a:t>
            </a:r>
            <a:r>
              <a:rPr lang="pt-BR" sz="1200" b="0" i="1" dirty="0" err="1"/>
              <a:t>PessoaFisica</a:t>
            </a:r>
            <a:r>
              <a:rPr lang="pt-BR" sz="1200" b="0" i="1" dirty="0"/>
              <a:t> e </a:t>
            </a:r>
            <a:r>
              <a:rPr lang="pt-BR" sz="1200" b="0" i="1" dirty="0" err="1"/>
              <a:t>PessoaJuridica</a:t>
            </a:r>
            <a:endParaRPr lang="pt-BR" sz="1200" b="0" i="1" dirty="0"/>
          </a:p>
        </p:txBody>
      </p:sp>
      <p:sp>
        <p:nvSpPr>
          <p:cNvPr id="25" name="Rectangle 12"/>
          <p:cNvSpPr>
            <a:spLocks noChangeArrowheads="1"/>
          </p:cNvSpPr>
          <p:nvPr/>
        </p:nvSpPr>
        <p:spPr bwMode="auto">
          <a:xfrm>
            <a:off x="1619672" y="4505523"/>
            <a:ext cx="2087563" cy="7921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26" name="Text Box 13"/>
          <p:cNvSpPr txBox="1">
            <a:spLocks noChangeArrowheads="1"/>
          </p:cNvSpPr>
          <p:nvPr/>
        </p:nvSpPr>
        <p:spPr bwMode="auto">
          <a:xfrm>
            <a:off x="1619672" y="4509120"/>
            <a:ext cx="2087563"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sz="1400">
                <a:latin typeface="Verdana" pitchFamily="34" charset="0"/>
              </a:rPr>
              <a:t>PessoaFisica</a:t>
            </a:r>
          </a:p>
        </p:txBody>
      </p:sp>
      <p:sp>
        <p:nvSpPr>
          <p:cNvPr id="28" name="Line 15"/>
          <p:cNvSpPr>
            <a:spLocks noChangeShapeType="1"/>
          </p:cNvSpPr>
          <p:nvPr/>
        </p:nvSpPr>
        <p:spPr bwMode="auto">
          <a:xfrm>
            <a:off x="1619672" y="5081786"/>
            <a:ext cx="2087563"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29" name="Rectangle 16"/>
          <p:cNvSpPr>
            <a:spLocks noChangeArrowheads="1"/>
          </p:cNvSpPr>
          <p:nvPr/>
        </p:nvSpPr>
        <p:spPr bwMode="auto">
          <a:xfrm>
            <a:off x="4861347" y="4505523"/>
            <a:ext cx="2087563" cy="7921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30" name="Text Box 17"/>
          <p:cNvSpPr txBox="1">
            <a:spLocks noChangeArrowheads="1"/>
          </p:cNvSpPr>
          <p:nvPr/>
        </p:nvSpPr>
        <p:spPr bwMode="auto">
          <a:xfrm>
            <a:off x="4861347" y="4509120"/>
            <a:ext cx="2087563"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sz="1400">
                <a:latin typeface="Verdana" pitchFamily="34" charset="0"/>
              </a:rPr>
              <a:t>PessoaJuridica</a:t>
            </a:r>
          </a:p>
        </p:txBody>
      </p:sp>
      <p:sp>
        <p:nvSpPr>
          <p:cNvPr id="32" name="Line 19"/>
          <p:cNvSpPr>
            <a:spLocks noChangeShapeType="1"/>
          </p:cNvSpPr>
          <p:nvPr/>
        </p:nvSpPr>
        <p:spPr bwMode="auto">
          <a:xfrm>
            <a:off x="4861347" y="5081786"/>
            <a:ext cx="2087563"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3" name="Line 20"/>
          <p:cNvSpPr>
            <a:spLocks noChangeShapeType="1"/>
          </p:cNvSpPr>
          <p:nvPr/>
        </p:nvSpPr>
        <p:spPr bwMode="auto">
          <a:xfrm flipV="1">
            <a:off x="2627735" y="4099123"/>
            <a:ext cx="0" cy="360363"/>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4" name="Line 21"/>
          <p:cNvSpPr>
            <a:spLocks noChangeShapeType="1"/>
          </p:cNvSpPr>
          <p:nvPr/>
        </p:nvSpPr>
        <p:spPr bwMode="auto">
          <a:xfrm>
            <a:off x="2627735" y="4099123"/>
            <a:ext cx="3313112"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5" name="Line 22"/>
          <p:cNvSpPr>
            <a:spLocks noChangeShapeType="1"/>
          </p:cNvSpPr>
          <p:nvPr/>
        </p:nvSpPr>
        <p:spPr bwMode="auto">
          <a:xfrm>
            <a:off x="5940847" y="4099123"/>
            <a:ext cx="0" cy="43180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6" name="Line 23"/>
          <p:cNvSpPr>
            <a:spLocks noChangeShapeType="1"/>
          </p:cNvSpPr>
          <p:nvPr/>
        </p:nvSpPr>
        <p:spPr bwMode="auto">
          <a:xfrm flipV="1">
            <a:off x="4356522" y="3667323"/>
            <a:ext cx="0" cy="431800"/>
          </a:xfrm>
          <a:prstGeom prst="line">
            <a:avLst/>
          </a:prstGeom>
          <a:ln>
            <a:headEnd/>
            <a:tailEnd type="none" w="lg" len="lg"/>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37" name="AutoShape 24"/>
          <p:cNvSpPr>
            <a:spLocks noChangeArrowheads="1"/>
          </p:cNvSpPr>
          <p:nvPr/>
        </p:nvSpPr>
        <p:spPr bwMode="auto">
          <a:xfrm>
            <a:off x="4285085" y="3667323"/>
            <a:ext cx="144462" cy="215900"/>
          </a:xfrm>
          <a:prstGeom prst="triangle">
            <a:avLst>
              <a:gd name="adj" fmla="val 5000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business_ppt_background.jpg"/>
          <p:cNvPicPr>
            <a:picLocks noChangeAspect="1"/>
          </p:cNvPicPr>
          <p:nvPr/>
        </p:nvPicPr>
        <p:blipFill>
          <a:blip r:embed="rId2" cstate="print">
            <a:duotone>
              <a:schemeClr val="accent1">
                <a:shade val="45000"/>
                <a:satMod val="135000"/>
              </a:schemeClr>
              <a:prstClr val="white"/>
            </a:duotone>
          </a:blip>
          <a:srcRect r="1176"/>
          <a:stretch>
            <a:fillRect/>
          </a:stretch>
        </p:blipFill>
        <p:spPr>
          <a:xfrm>
            <a:off x="0" y="0"/>
            <a:ext cx="9144000" cy="6858000"/>
          </a:xfrm>
          <a:prstGeom prst="rect">
            <a:avLst/>
          </a:prstGeom>
        </p:spPr>
      </p:pic>
      <p:sp>
        <p:nvSpPr>
          <p:cNvPr id="12" name="CaixaDeTexto 11"/>
          <p:cNvSpPr txBox="1"/>
          <p:nvPr/>
        </p:nvSpPr>
        <p:spPr>
          <a:xfrm>
            <a:off x="107504" y="375047"/>
            <a:ext cx="7632848" cy="461665"/>
          </a:xfrm>
          <a:prstGeom prst="rect">
            <a:avLst/>
          </a:prstGeom>
          <a:noFill/>
        </p:spPr>
        <p:txBody>
          <a:bodyPr wrap="square" rtlCol="0">
            <a:spAutoFit/>
          </a:bodyPr>
          <a:lstStyle/>
          <a:p>
            <a:r>
              <a:rPr lang="pt-BR" sz="2400" b="1" dirty="0">
                <a:solidFill>
                  <a:schemeClr val="tx1">
                    <a:lumMod val="95000"/>
                    <a:lumOff val="5000"/>
                  </a:schemeClr>
                </a:solidFill>
              </a:rPr>
              <a:t>3. </a:t>
            </a:r>
            <a:r>
              <a:rPr lang="pt-BR" sz="2400" dirty="0">
                <a:solidFill>
                  <a:schemeClr val="tx1">
                    <a:lumMod val="95000"/>
                    <a:lumOff val="5000"/>
                  </a:schemeClr>
                </a:solidFill>
              </a:rPr>
              <a:t>DIAGRAMA DE CLASSES.</a:t>
            </a:r>
          </a:p>
        </p:txBody>
      </p:sp>
      <p:sp>
        <p:nvSpPr>
          <p:cNvPr id="22" name="Rectangle 6"/>
          <p:cNvSpPr>
            <a:spLocks noChangeArrowheads="1"/>
          </p:cNvSpPr>
          <p:nvPr/>
        </p:nvSpPr>
        <p:spPr bwMode="auto">
          <a:xfrm>
            <a:off x="395289" y="1125538"/>
            <a:ext cx="7849119" cy="4799012"/>
          </a:xfrm>
          <a:prstGeom prst="rect">
            <a:avLst/>
          </a:prstGeom>
          <a:noFill/>
          <a:ln w="9525">
            <a:noFill/>
            <a:miter lim="800000"/>
            <a:headEnd/>
            <a:tailEnd/>
          </a:ln>
          <a:effectLst/>
        </p:spPr>
        <p:txBody>
          <a:bodyPr/>
          <a:lstStyle/>
          <a:p>
            <a:pPr>
              <a:lnSpc>
                <a:spcPct val="150000"/>
              </a:lnSpc>
              <a:spcBef>
                <a:spcPct val="20000"/>
              </a:spcBef>
            </a:pPr>
            <a:r>
              <a:rPr lang="pt-BR" sz="1100" dirty="0">
                <a:latin typeface="Verdana" pitchFamily="34" charset="0"/>
                <a:ea typeface="Verdana" pitchFamily="34" charset="0"/>
                <a:cs typeface="Verdana" pitchFamily="34" charset="0"/>
              </a:rPr>
              <a:t>O diagrama de classes demonstra a estrutura estática das classes de um sistema onde estas representam algo gerenciado pela aplicação. </a:t>
            </a:r>
          </a:p>
          <a:p>
            <a:pPr>
              <a:lnSpc>
                <a:spcPct val="150000"/>
              </a:lnSpc>
              <a:spcBef>
                <a:spcPct val="20000"/>
              </a:spcBef>
            </a:pPr>
            <a:endParaRPr lang="pt-BR" sz="1100" dirty="0">
              <a:latin typeface="Verdana" pitchFamily="34" charset="0"/>
              <a:ea typeface="Verdana" pitchFamily="34" charset="0"/>
              <a:cs typeface="Verdana" pitchFamily="34" charset="0"/>
            </a:endParaRPr>
          </a:p>
          <a:p>
            <a:pPr>
              <a:lnSpc>
                <a:spcPct val="150000"/>
              </a:lnSpc>
              <a:spcBef>
                <a:spcPct val="20000"/>
              </a:spcBef>
            </a:pPr>
            <a:r>
              <a:rPr lang="pt-BR" sz="1100" dirty="0">
                <a:latin typeface="Verdana" pitchFamily="34" charset="0"/>
                <a:ea typeface="Verdana" pitchFamily="34" charset="0"/>
                <a:cs typeface="Verdana" pitchFamily="34" charset="0"/>
              </a:rPr>
              <a:t>O diagrama de classes é considerado estático já que a estrutura descrita é sempre válida em qualquer ponto do ciclo de vida do sistema. Um sistema normalmente possui alguns diagramas de classes, já que não são todas as classes que estão inseridas em um único diagrama e uma certa classe pode participar de vários diagramas de classes</a:t>
            </a:r>
            <a:r>
              <a:rPr lang="pt-BR" sz="1100" b="0" dirty="0">
                <a:latin typeface="Verdana" pitchFamily="34" charset="0"/>
                <a:ea typeface="Verdana" pitchFamily="34" charset="0"/>
                <a:cs typeface="Verdana" pitchFamily="34" charset="0"/>
              </a:rPr>
              <a:t>.</a:t>
            </a:r>
            <a:endParaRPr lang="pt-BR" sz="1100" dirty="0">
              <a:latin typeface="Verdana" pitchFamily="34" charset="0"/>
              <a:ea typeface="Verdana" pitchFamily="34" charset="0"/>
              <a:cs typeface="Verdana" pitchFamily="34" charset="0"/>
            </a:endParaRPr>
          </a:p>
        </p:txBody>
      </p:sp>
      <p:sp>
        <p:nvSpPr>
          <p:cNvPr id="27" name="Text Box 7"/>
          <p:cNvSpPr txBox="1">
            <a:spLocks noChangeArrowheads="1"/>
          </p:cNvSpPr>
          <p:nvPr/>
        </p:nvSpPr>
        <p:spPr bwMode="auto">
          <a:xfrm>
            <a:off x="395536" y="3212976"/>
            <a:ext cx="2736552" cy="2123658"/>
          </a:xfrm>
          <a:prstGeom prst="rect">
            <a:avLst/>
          </a:prstGeom>
          <a:noFill/>
          <a:ln w="9525">
            <a:noFill/>
            <a:miter lim="800000"/>
            <a:headEnd/>
            <a:tailEnd/>
          </a:ln>
          <a:effectLst/>
        </p:spPr>
        <p:txBody>
          <a:bodyPr wrap="square">
            <a:spAutoFit/>
          </a:bodyPr>
          <a:lstStyle/>
          <a:p>
            <a:pPr>
              <a:lnSpc>
                <a:spcPct val="150000"/>
              </a:lnSpc>
              <a:spcBef>
                <a:spcPct val="50000"/>
              </a:spcBef>
            </a:pPr>
            <a:r>
              <a:rPr lang="pt-BR" sz="1100" dirty="0">
                <a:latin typeface="Verdana" pitchFamily="34" charset="0"/>
                <a:ea typeface="Verdana" pitchFamily="34" charset="0"/>
                <a:cs typeface="Verdana" pitchFamily="34" charset="0"/>
              </a:rPr>
              <a:t>Uma classe representa um conjunto de características e comportamentos semelhantes para um determinado tipo de objeto. As características dos objetos são definidos pelos atributos da Classe e seus comportamentos definidos pelos métodos.</a:t>
            </a:r>
          </a:p>
        </p:txBody>
      </p:sp>
      <p:sp>
        <p:nvSpPr>
          <p:cNvPr id="31" name="Rectangle 8"/>
          <p:cNvSpPr>
            <a:spLocks noChangeArrowheads="1"/>
          </p:cNvSpPr>
          <p:nvPr/>
        </p:nvSpPr>
        <p:spPr bwMode="auto">
          <a:xfrm>
            <a:off x="3563938" y="2853383"/>
            <a:ext cx="2087562" cy="17287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sp>
        <p:nvSpPr>
          <p:cNvPr id="38" name="Text Box 9"/>
          <p:cNvSpPr txBox="1">
            <a:spLocks noChangeArrowheads="1"/>
          </p:cNvSpPr>
          <p:nvPr/>
        </p:nvSpPr>
        <p:spPr bwMode="auto">
          <a:xfrm>
            <a:off x="3563938" y="2852936"/>
            <a:ext cx="2087562" cy="336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pt-BR">
                <a:latin typeface="Verdana" pitchFamily="34" charset="0"/>
              </a:rPr>
              <a:t>Aluno</a:t>
            </a:r>
          </a:p>
        </p:txBody>
      </p:sp>
      <p:sp>
        <p:nvSpPr>
          <p:cNvPr id="40" name="Text Box 11"/>
          <p:cNvSpPr txBox="1">
            <a:spLocks noChangeArrowheads="1"/>
          </p:cNvSpPr>
          <p:nvPr/>
        </p:nvSpPr>
        <p:spPr bwMode="auto">
          <a:xfrm>
            <a:off x="3636888" y="3284984"/>
            <a:ext cx="1727200" cy="938719"/>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buFontTx/>
              <a:buChar char="-"/>
            </a:pPr>
            <a:r>
              <a:rPr lang="pt-BR" sz="1000" b="0">
                <a:latin typeface="Verdana" pitchFamily="34" charset="0"/>
              </a:rPr>
              <a:t>matricula : int</a:t>
            </a:r>
          </a:p>
          <a:p>
            <a:pPr>
              <a:spcBef>
                <a:spcPct val="50000"/>
              </a:spcBef>
              <a:buFontTx/>
              <a:buChar char="-"/>
            </a:pPr>
            <a:r>
              <a:rPr lang="pt-BR" sz="1000" b="0">
                <a:latin typeface="Verdana" pitchFamily="34" charset="0"/>
              </a:rPr>
              <a:t>nome : String</a:t>
            </a:r>
          </a:p>
          <a:p>
            <a:pPr>
              <a:spcBef>
                <a:spcPct val="50000"/>
              </a:spcBef>
              <a:buFontTx/>
              <a:buChar char="-"/>
            </a:pPr>
            <a:r>
              <a:rPr lang="pt-BR" sz="1000" b="0">
                <a:latin typeface="Verdana" pitchFamily="34" charset="0"/>
              </a:rPr>
              <a:t>idade : int</a:t>
            </a:r>
          </a:p>
          <a:p>
            <a:pPr>
              <a:spcBef>
                <a:spcPct val="50000"/>
              </a:spcBef>
              <a:buFontTx/>
              <a:buChar char="-"/>
            </a:pPr>
            <a:endParaRPr lang="pt-BR" sz="1000" b="0">
              <a:latin typeface="Verdana" pitchFamily="34" charset="0"/>
            </a:endParaRPr>
          </a:p>
        </p:txBody>
      </p:sp>
      <p:sp>
        <p:nvSpPr>
          <p:cNvPr id="41" name="Line 12"/>
          <p:cNvSpPr>
            <a:spLocks noChangeShapeType="1"/>
          </p:cNvSpPr>
          <p:nvPr/>
        </p:nvSpPr>
        <p:spPr bwMode="auto">
          <a:xfrm>
            <a:off x="3563938" y="4150370"/>
            <a:ext cx="2087562"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42" name="Text Box 13"/>
          <p:cNvSpPr txBox="1">
            <a:spLocks noChangeArrowheads="1"/>
          </p:cNvSpPr>
          <p:nvPr/>
        </p:nvSpPr>
        <p:spPr bwMode="auto">
          <a:xfrm>
            <a:off x="3563938" y="4149080"/>
            <a:ext cx="2087562" cy="4730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pt-BR" sz="1000" b="0">
                <a:latin typeface="Verdana" pitchFamily="34" charset="0"/>
              </a:rPr>
              <a:t>+obterMedia(double[] notas) </a:t>
            </a:r>
          </a:p>
          <a:p>
            <a:pPr>
              <a:spcBef>
                <a:spcPct val="50000"/>
              </a:spcBef>
              <a:buFontTx/>
              <a:buChar char="-"/>
            </a:pPr>
            <a:endParaRPr lang="pt-BR" sz="1000" b="0">
              <a:latin typeface="Verdana" pitchFamily="34" charset="0"/>
            </a:endParaRPr>
          </a:p>
        </p:txBody>
      </p:sp>
      <p:sp>
        <p:nvSpPr>
          <p:cNvPr id="43" name="Text Box 14"/>
          <p:cNvSpPr txBox="1">
            <a:spLocks noChangeArrowheads="1"/>
          </p:cNvSpPr>
          <p:nvPr/>
        </p:nvSpPr>
        <p:spPr bwMode="auto">
          <a:xfrm>
            <a:off x="5867400" y="2927995"/>
            <a:ext cx="1655763" cy="822325"/>
          </a:xfrm>
          <a:prstGeom prst="rect">
            <a:avLst/>
          </a:prstGeom>
          <a:noFill/>
          <a:ln w="9525">
            <a:noFill/>
            <a:miter lim="800000"/>
            <a:headEnd/>
            <a:tailEnd/>
          </a:ln>
          <a:effectLst/>
        </p:spPr>
        <p:txBody>
          <a:bodyPr>
            <a:spAutoFit/>
          </a:bodyPr>
          <a:lstStyle/>
          <a:p>
            <a:pPr>
              <a:spcBef>
                <a:spcPct val="50000"/>
              </a:spcBef>
            </a:pPr>
            <a:r>
              <a:rPr lang="pt-BR" sz="1200"/>
              <a:t>Atributos</a:t>
            </a:r>
            <a:r>
              <a:rPr lang="pt-BR" sz="1200" b="0"/>
              <a:t> – informações armazenadas pelos objetos da Classe.</a:t>
            </a:r>
          </a:p>
        </p:txBody>
      </p:sp>
      <p:sp>
        <p:nvSpPr>
          <p:cNvPr id="44" name="Text Box 15"/>
          <p:cNvSpPr txBox="1">
            <a:spLocks noChangeArrowheads="1"/>
          </p:cNvSpPr>
          <p:nvPr/>
        </p:nvSpPr>
        <p:spPr bwMode="auto">
          <a:xfrm>
            <a:off x="5867400" y="3831283"/>
            <a:ext cx="1512888" cy="822325"/>
          </a:xfrm>
          <a:prstGeom prst="rect">
            <a:avLst/>
          </a:prstGeom>
          <a:noFill/>
          <a:ln w="9525">
            <a:noFill/>
            <a:miter lim="800000"/>
            <a:headEnd/>
            <a:tailEnd/>
          </a:ln>
          <a:effectLst/>
        </p:spPr>
        <p:txBody>
          <a:bodyPr>
            <a:spAutoFit/>
          </a:bodyPr>
          <a:lstStyle/>
          <a:p>
            <a:pPr>
              <a:spcBef>
                <a:spcPct val="50000"/>
              </a:spcBef>
            </a:pPr>
            <a:r>
              <a:rPr lang="pt-BR" sz="1200"/>
              <a:t>Métodos</a:t>
            </a:r>
            <a:r>
              <a:rPr lang="pt-BR" sz="1200" b="0"/>
              <a:t> – ações que definem o comportamento dos objetos</a:t>
            </a:r>
          </a:p>
        </p:txBody>
      </p:sp>
      <p:sp>
        <p:nvSpPr>
          <p:cNvPr id="45" name="Line 16"/>
          <p:cNvSpPr>
            <a:spLocks noChangeShapeType="1"/>
          </p:cNvSpPr>
          <p:nvPr/>
        </p:nvSpPr>
        <p:spPr bwMode="auto">
          <a:xfrm>
            <a:off x="5003800" y="3572520"/>
            <a:ext cx="863600" cy="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46" name="Line 17"/>
          <p:cNvSpPr>
            <a:spLocks noChangeShapeType="1"/>
          </p:cNvSpPr>
          <p:nvPr/>
        </p:nvSpPr>
        <p:spPr bwMode="auto">
          <a:xfrm>
            <a:off x="5580063" y="4364683"/>
            <a:ext cx="287337" cy="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endParaRPr lang="pt-BR"/>
          </a:p>
        </p:txBody>
      </p:sp>
      <p:grpSp>
        <p:nvGrpSpPr>
          <p:cNvPr id="47" name="Group 18"/>
          <p:cNvGrpSpPr>
            <a:grpSpLocks/>
          </p:cNvGrpSpPr>
          <p:nvPr/>
        </p:nvGrpSpPr>
        <p:grpSpPr bwMode="auto">
          <a:xfrm>
            <a:off x="6804099" y="4653136"/>
            <a:ext cx="431800" cy="1100137"/>
            <a:chOff x="4468" y="2782"/>
            <a:chExt cx="272" cy="693"/>
          </a:xfrm>
        </p:grpSpPr>
        <p:sp>
          <p:nvSpPr>
            <p:cNvPr id="48" name="Line 19"/>
            <p:cNvSpPr>
              <a:spLocks noChangeShapeType="1"/>
            </p:cNvSpPr>
            <p:nvPr/>
          </p:nvSpPr>
          <p:spPr bwMode="auto">
            <a:xfrm>
              <a:off x="4604" y="2976"/>
              <a:ext cx="0" cy="31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49" name="Line 20"/>
            <p:cNvSpPr>
              <a:spLocks noChangeShapeType="1"/>
            </p:cNvSpPr>
            <p:nvPr/>
          </p:nvSpPr>
          <p:spPr bwMode="auto">
            <a:xfrm>
              <a:off x="4468" y="3129"/>
              <a:ext cx="272"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50" name="Line 21"/>
            <p:cNvSpPr>
              <a:spLocks noChangeShapeType="1"/>
            </p:cNvSpPr>
            <p:nvPr/>
          </p:nvSpPr>
          <p:spPr bwMode="auto">
            <a:xfrm flipH="1">
              <a:off x="4499" y="3294"/>
              <a:ext cx="105" cy="181"/>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51" name="Line 22"/>
            <p:cNvSpPr>
              <a:spLocks noChangeShapeType="1"/>
            </p:cNvSpPr>
            <p:nvPr/>
          </p:nvSpPr>
          <p:spPr bwMode="auto">
            <a:xfrm>
              <a:off x="4604" y="3294"/>
              <a:ext cx="105" cy="181"/>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pt-BR"/>
            </a:p>
          </p:txBody>
        </p:sp>
        <p:sp>
          <p:nvSpPr>
            <p:cNvPr id="52" name="Oval 23"/>
            <p:cNvSpPr>
              <a:spLocks noChangeArrowheads="1"/>
            </p:cNvSpPr>
            <p:nvPr/>
          </p:nvSpPr>
          <p:spPr bwMode="auto">
            <a:xfrm>
              <a:off x="4492" y="2782"/>
              <a:ext cx="227" cy="227"/>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pt-BR"/>
            </a:p>
          </p:txBody>
        </p:sp>
      </p:grpSp>
      <p:sp>
        <p:nvSpPr>
          <p:cNvPr id="53" name="Text Box 24"/>
          <p:cNvSpPr txBox="1">
            <a:spLocks noChangeArrowheads="1"/>
          </p:cNvSpPr>
          <p:nvPr/>
        </p:nvSpPr>
        <p:spPr bwMode="auto">
          <a:xfrm>
            <a:off x="6372200" y="5877098"/>
            <a:ext cx="1800225" cy="276999"/>
          </a:xfrm>
          <a:prstGeom prst="rect">
            <a:avLst/>
          </a:prstGeom>
          <a:noFill/>
          <a:ln w="9525">
            <a:noFill/>
            <a:miter lim="800000"/>
            <a:headEnd/>
            <a:tailEnd/>
          </a:ln>
          <a:effectLst/>
        </p:spPr>
        <p:txBody>
          <a:bodyPr>
            <a:spAutoFit/>
          </a:bodyPr>
          <a:lstStyle/>
          <a:p>
            <a:r>
              <a:rPr lang="pt-BR" sz="1200" b="1" dirty="0"/>
              <a:t>Objeto da Classe</a:t>
            </a:r>
          </a:p>
        </p:txBody>
      </p:sp>
      <p:sp>
        <p:nvSpPr>
          <p:cNvPr id="54" name="Text Box 25"/>
          <p:cNvSpPr txBox="1">
            <a:spLocks noChangeArrowheads="1"/>
          </p:cNvSpPr>
          <p:nvPr/>
        </p:nvSpPr>
        <p:spPr bwMode="auto">
          <a:xfrm>
            <a:off x="7259712" y="4857923"/>
            <a:ext cx="1128712" cy="730250"/>
          </a:xfrm>
          <a:prstGeom prst="rect">
            <a:avLst/>
          </a:prstGeom>
          <a:noFill/>
          <a:ln w="9525">
            <a:noFill/>
            <a:miter lim="800000"/>
            <a:headEnd/>
            <a:tailEnd/>
          </a:ln>
          <a:effectLst/>
        </p:spPr>
        <p:txBody>
          <a:bodyPr wrap="none">
            <a:spAutoFit/>
          </a:bodyPr>
          <a:lstStyle/>
          <a:p>
            <a:r>
              <a:rPr lang="pt-BR" sz="1400" b="0"/>
              <a:t>matr: </a:t>
            </a:r>
            <a:r>
              <a:rPr lang="pt-BR" sz="1400"/>
              <a:t>12345</a:t>
            </a:r>
          </a:p>
          <a:p>
            <a:r>
              <a:rPr lang="pt-BR" sz="1400" b="0"/>
              <a:t>nome: </a:t>
            </a:r>
            <a:r>
              <a:rPr lang="pt-BR" sz="1400"/>
              <a:t>Luiz</a:t>
            </a:r>
          </a:p>
          <a:p>
            <a:r>
              <a:rPr lang="pt-BR" sz="1400" b="0"/>
              <a:t>Idade: </a:t>
            </a:r>
            <a:r>
              <a:rPr lang="pt-BR" sz="1400"/>
              <a:t>22</a:t>
            </a:r>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TotalTime>
  <Words>1146</Words>
  <Application>Microsoft Office PowerPoint</Application>
  <PresentationFormat>Apresentação na tela (4:3)</PresentationFormat>
  <Paragraphs>160</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Verdana</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Sergio Mendes</dc:creator>
  <cp:lastModifiedBy>Sergio Mendes</cp:lastModifiedBy>
  <cp:revision>105</cp:revision>
  <dcterms:created xsi:type="dcterms:W3CDTF">2013-02-09T19:25:25Z</dcterms:created>
  <dcterms:modified xsi:type="dcterms:W3CDTF">2023-01-12T02:36:31Z</dcterms:modified>
</cp:coreProperties>
</file>