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3" r:id="rId4"/>
    <p:sldId id="324" r:id="rId5"/>
    <p:sldId id="327" r:id="rId6"/>
    <p:sldId id="329" r:id="rId7"/>
    <p:sldId id="330" r:id="rId8"/>
    <p:sldId id="328" r:id="rId9"/>
    <p:sldId id="326" r:id="rId10"/>
    <p:sldId id="325" r:id="rId11"/>
    <p:sldId id="306"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reinaweb.com.br/blog/o-que-e-http-request-get-post-response-200-40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reinaweb.com.br/blog/entendendo-injecao-de-dependenci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91236" y="4629287"/>
            <a:ext cx="11409528" cy="1646822"/>
          </a:xfrm>
        </p:spPr>
        <p:txBody>
          <a:bodyPr>
            <a:noAutofit/>
          </a:bodyPr>
          <a:lstStyle/>
          <a:p>
            <a:pPr algn="l"/>
            <a:r>
              <a:rPr lang="pt-BR" sz="4000" b="1" dirty="0">
                <a:solidFill>
                  <a:schemeClr val="bg1"/>
                </a:solidFill>
                <a:latin typeface="+mn-lt"/>
              </a:rPr>
              <a:t>Java WebDeveloper – Formação FullStack</a:t>
            </a:r>
            <a:br>
              <a:rPr lang="pt-BR" sz="4800" b="1" dirty="0">
                <a:solidFill>
                  <a:schemeClr val="bg1"/>
                </a:solidFill>
              </a:rPr>
            </a:br>
            <a:r>
              <a:rPr lang="pt-BR" sz="3600" b="1" dirty="0">
                <a:solidFill>
                  <a:schemeClr val="bg1"/>
                </a:solidFill>
              </a:rPr>
              <a:t>Professor Sergio Mendes</a:t>
            </a:r>
            <a:endParaRPr lang="pt-BR" sz="4800"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4" y="304511"/>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346" y="4882609"/>
            <a:ext cx="1750425" cy="1760427"/>
          </a:xfrm>
          <a:prstGeom prst="ellipse">
            <a:avLst/>
          </a:prstGeom>
          <a:ln w="63500" cap="rnd">
            <a:noFill/>
          </a:ln>
          <a:effectLst/>
        </p:spPr>
      </p:pic>
      <p:sp>
        <p:nvSpPr>
          <p:cNvPr id="3" name="Título 1">
            <a:extLst>
              <a:ext uri="{FF2B5EF4-FFF2-40B4-BE49-F238E27FC236}">
                <a16:creationId xmlns:a16="http://schemas.microsoft.com/office/drawing/2014/main" id="{32033C88-E5B5-9899-9E98-6ED7FB7427F5}"/>
              </a:ext>
            </a:extLst>
          </p:cNvPr>
          <p:cNvSpPr txBox="1">
            <a:spLocks/>
          </p:cNvSpPr>
          <p:nvPr/>
        </p:nvSpPr>
        <p:spPr>
          <a:xfrm>
            <a:off x="-109185" y="2984201"/>
            <a:ext cx="12192000" cy="10946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6600" b="1" dirty="0">
                <a:solidFill>
                  <a:schemeClr val="bg1"/>
                </a:solidFill>
                <a:latin typeface="+mn-lt"/>
              </a:rPr>
              <a:t>Visão geral do</a:t>
            </a:r>
            <a:br>
              <a:rPr lang="pt-BR" sz="6600" b="1" dirty="0">
                <a:solidFill>
                  <a:schemeClr val="bg1"/>
                </a:solidFill>
                <a:latin typeface="+mn-lt"/>
              </a:rPr>
            </a:br>
            <a:r>
              <a:rPr lang="pt-BR" sz="6600" b="1" dirty="0">
                <a:solidFill>
                  <a:schemeClr val="bg1"/>
                </a:solidFill>
                <a:latin typeface="+mn-lt"/>
              </a:rPr>
              <a:t>Spring MVC</a:t>
            </a:r>
            <a:endParaRPr lang="pt-BR" sz="7200" b="1" dirty="0">
              <a:solidFill>
                <a:schemeClr val="bg1"/>
              </a:solidFill>
            </a:endParaRPr>
          </a:p>
        </p:txBody>
      </p:sp>
      <p:cxnSp>
        <p:nvCxnSpPr>
          <p:cNvPr id="5" name="Conector reto 4">
            <a:extLst>
              <a:ext uri="{FF2B5EF4-FFF2-40B4-BE49-F238E27FC236}">
                <a16:creationId xmlns:a16="http://schemas.microsoft.com/office/drawing/2014/main" id="{CBD20AE5-3DBA-E22A-3348-32B3ED84C8C1}"/>
              </a:ext>
            </a:extLst>
          </p:cNvPr>
          <p:cNvCxnSpPr/>
          <p:nvPr/>
        </p:nvCxnSpPr>
        <p:spPr>
          <a:xfrm>
            <a:off x="0" y="46353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622DFFC-2F5A-7453-F216-DCFFE87D6301}"/>
              </a:ext>
            </a:extLst>
          </p:cNvPr>
          <p:cNvCxnSpPr/>
          <p:nvPr/>
        </p:nvCxnSpPr>
        <p:spPr>
          <a:xfrm>
            <a:off x="0" y="171475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159758"/>
            <a:ext cx="11212796" cy="1184809"/>
          </a:xfrm>
        </p:spPr>
        <p:txBody>
          <a:bodyPr>
            <a:noAutofit/>
          </a:bodyPr>
          <a:lstStyle/>
          <a:p>
            <a:pPr algn="l" fontAlgn="base"/>
            <a:r>
              <a:rPr lang="pt-BR" sz="2200" b="1" i="0" dirty="0">
                <a:solidFill>
                  <a:srgbClr val="222222"/>
                </a:solidFill>
                <a:effectLst/>
                <a:latin typeface="Verdana" panose="020B0604030504040204" pitchFamily="34" charset="0"/>
                <a:ea typeface="Verdana" panose="020B0604030504040204" pitchFamily="34" charset="0"/>
              </a:rPr>
              <a:t>Spring Data JDBC</a:t>
            </a:r>
            <a:br>
              <a:rPr lang="pt-BR" sz="2200" b="1" i="0" dirty="0">
                <a:solidFill>
                  <a:srgbClr val="222222"/>
                </a:solidFill>
                <a:effectLst/>
                <a:latin typeface="Verdana" panose="020B0604030504040204" pitchFamily="34" charset="0"/>
                <a:ea typeface="Verdana" panose="020B0604030504040204" pitchFamily="34" charset="0"/>
              </a:rPr>
            </a:br>
            <a:br>
              <a:rPr lang="pt-BR" sz="2200" b="1" i="0" dirty="0">
                <a:solidFill>
                  <a:srgbClr val="222222"/>
                </a:solidFill>
                <a:effectLst/>
                <a:latin typeface="Verdana" panose="020B0604030504040204" pitchFamily="34" charset="0"/>
                <a:ea typeface="Verdana" panose="020B0604030504040204" pitchFamily="34" charset="0"/>
              </a:rPr>
            </a:br>
            <a:r>
              <a:rPr lang="pt-BR" sz="2200" b="0" i="0" dirty="0">
                <a:solidFill>
                  <a:srgbClr val="222222"/>
                </a:solidFill>
                <a:effectLst/>
                <a:latin typeface="Verdana" panose="020B0604030504040204" pitchFamily="34" charset="0"/>
                <a:ea typeface="Verdana" panose="020B0604030504040204" pitchFamily="34" charset="0"/>
              </a:rPr>
              <a:t>Facilita a implementação de repositórios baseados em JDBC. Ele tem um suporte para camadas de acesso a dados baseadas em JDBC. Como ele tem o propósito de ser conceitualmente fácil, isso o torna um pouco mais simples e limitado do que o Spring JPA. Porém, ele possui boas características como CRUD personalizáveis, suporte para anotações, consultas e eventos.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050" name="Picture 2" descr="Spring JDBC] JdbcTemplate의 기본 사용법 - Heee's Development Blog">
            <a:extLst>
              <a:ext uri="{FF2B5EF4-FFF2-40B4-BE49-F238E27FC236}">
                <a16:creationId xmlns:a16="http://schemas.microsoft.com/office/drawing/2014/main" id="{94614550-B6E3-1349-71F6-70FCE8D5A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571" y="3344567"/>
            <a:ext cx="6786858" cy="290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9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2026947"/>
            <a:ext cx="12192000" cy="1419841"/>
          </a:xfrm>
        </p:spPr>
        <p:txBody>
          <a:bodyPr>
            <a:normAutofit fontScale="90000"/>
          </a:bodyPr>
          <a:lstStyle/>
          <a:p>
            <a:r>
              <a:rPr lang="pt-BR" sz="8800" b="1" dirty="0"/>
              <a:t>O que é o </a:t>
            </a:r>
            <a:br>
              <a:rPr lang="pt-BR" sz="8800" b="1" dirty="0"/>
            </a:br>
            <a:r>
              <a:rPr lang="pt-BR" sz="8800" b="1" dirty="0">
                <a:latin typeface="+mn-lt"/>
              </a:rPr>
              <a:t>Spring MVC</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2" descr="Introduction to Spring MVC - Knoldus Blogs">
            <a:extLst>
              <a:ext uri="{FF2B5EF4-FFF2-40B4-BE49-F238E27FC236}">
                <a16:creationId xmlns:a16="http://schemas.microsoft.com/office/drawing/2014/main" id="{1B2B34F2-63BA-3E53-4B20-3EB6641E4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687" y="3446788"/>
            <a:ext cx="5751368" cy="232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9602" y="5072268"/>
            <a:ext cx="11212796" cy="1184809"/>
          </a:xfrm>
        </p:spPr>
        <p:txBody>
          <a:bodyPr>
            <a:noAutofit/>
          </a:bodyPr>
          <a:lstStyle/>
          <a:p>
            <a:pPr algn="l" fontAlgn="base"/>
            <a:r>
              <a:rPr lang="pt-BR" sz="2200" b="1" i="0" dirty="0">
                <a:effectLst/>
                <a:latin typeface="Verdana" panose="020B0604030504040204" pitchFamily="34" charset="0"/>
                <a:ea typeface="Verdana" panose="020B0604030504040204" pitchFamily="34" charset="0"/>
              </a:rPr>
              <a:t>Spring Web MVC</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Spring MVC é um framework que nos auxilia no desenvolvimento de aplicações web. Com ele, nós conseguimos ter facilidade e flexibilidade para trabalhar com requisições web.</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Spring MVC é uma excelente implementação do padrão MVC. Já temos aqui no blog um post específico sobre o padrão MVC, mas de forma resumida, </a:t>
            </a:r>
            <a:r>
              <a:rPr lang="pt-BR" sz="2200" b="0" i="0" strike="noStrike" dirty="0">
                <a:effectLst/>
                <a:latin typeface="Verdana" panose="020B0604030504040204" pitchFamily="34" charset="0"/>
                <a:ea typeface="Verdana" panose="020B0604030504040204" pitchFamily="34" charset="0"/>
              </a:rPr>
              <a:t>MVC (acrônimo para Model-</a:t>
            </a:r>
            <a:r>
              <a:rPr lang="pt-BR" sz="2200" b="0" i="0" strike="noStrike" dirty="0" err="1">
                <a:effectLst/>
                <a:latin typeface="Verdana" panose="020B0604030504040204" pitchFamily="34" charset="0"/>
                <a:ea typeface="Verdana" panose="020B0604030504040204" pitchFamily="34" charset="0"/>
              </a:rPr>
              <a:t>View</a:t>
            </a:r>
            <a:r>
              <a:rPr lang="pt-BR" sz="2200" b="0" i="0" strike="noStrike" dirty="0">
                <a:effectLst/>
                <a:latin typeface="Verdana" panose="020B0604030504040204" pitchFamily="34" charset="0"/>
                <a:ea typeface="Verdana" panose="020B0604030504040204" pitchFamily="34" charset="0"/>
              </a:rPr>
              <a:t>-Controller)</a:t>
            </a:r>
            <a:r>
              <a:rPr lang="pt-BR" sz="2200" b="0" i="0" dirty="0">
                <a:effectLst/>
                <a:latin typeface="Verdana" panose="020B0604030504040204" pitchFamily="34" charset="0"/>
                <a:ea typeface="Verdana" panose="020B0604030504040204" pitchFamily="34" charset="0"/>
              </a:rPr>
              <a:t> sugere uma maneira para você pensar na divisão de responsabilidades, principalmente dentro de um software web, dividindo as camadas em model, </a:t>
            </a:r>
            <a:r>
              <a:rPr lang="pt-BR" sz="2200" b="0" i="0" dirty="0" err="1">
                <a:effectLst/>
                <a:latin typeface="Verdana" panose="020B0604030504040204" pitchFamily="34" charset="0"/>
                <a:ea typeface="Verdana" panose="020B0604030504040204" pitchFamily="34" charset="0"/>
              </a:rPr>
              <a:t>view</a:t>
            </a:r>
            <a:r>
              <a:rPr lang="pt-BR" sz="2200" b="0" i="0" dirty="0">
                <a:effectLst/>
                <a:latin typeface="Verdana" panose="020B0604030504040204" pitchFamily="34" charset="0"/>
                <a:ea typeface="Verdana" panose="020B0604030504040204" pitchFamily="34" charset="0"/>
              </a:rPr>
              <a:t>, controller. Com ele podemos separar o código relativo à interface do usuário das regras de negócio. Ele já possui as principais funcionalidades que precisamos para o desenvolvimento: atender as </a:t>
            </a:r>
            <a:r>
              <a:rPr lang="pt-BR" sz="2200" b="0" i="0" strike="noStrike" dirty="0">
                <a:effectLst/>
                <a:latin typeface="Verdana" panose="020B0604030504040204" pitchFamily="34" charset="0"/>
                <a:ea typeface="Verdana" panose="020B0604030504040204" pitchFamily="34" charset="0"/>
                <a:hlinkClick r:id="rId2" tooltip="requisições HTTP">
                  <a:extLst>
                    <a:ext uri="{A12FA001-AC4F-418D-AE19-62706E023703}">
                      <ahyp:hlinkClr xmlns:ahyp="http://schemas.microsoft.com/office/drawing/2018/hyperlinkcolor" val="tx"/>
                    </a:ext>
                  </a:extLst>
                </a:hlinkClick>
              </a:rPr>
              <a:t>requisições HTTP</a:t>
            </a:r>
            <a:r>
              <a:rPr lang="pt-BR" sz="2200" b="0" i="0" dirty="0">
                <a:effectLst/>
                <a:latin typeface="Verdana" panose="020B0604030504040204" pitchFamily="34" charset="0"/>
                <a:ea typeface="Verdana" panose="020B0604030504040204" pitchFamily="34" charset="0"/>
              </a:rPr>
              <a:t>, delegar responsabilidades de processamento de dados para outros componentes e preparar as respostas HTTP.</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46530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244191"/>
            <a:ext cx="11212796" cy="1184809"/>
          </a:xfrm>
        </p:spPr>
        <p:txBody>
          <a:bodyPr>
            <a:noAutofit/>
          </a:bodyPr>
          <a:lstStyle/>
          <a:p>
            <a:pPr algn="l" fontAlgn="base"/>
            <a:r>
              <a:rPr lang="pt-BR" sz="2200" b="0" i="0" dirty="0">
                <a:solidFill>
                  <a:srgbClr val="222222"/>
                </a:solidFill>
                <a:effectLst/>
                <a:latin typeface="Verdana" panose="020B0604030504040204" pitchFamily="34" charset="0"/>
                <a:ea typeface="Verdana" panose="020B0604030504040204" pitchFamily="34" charset="0"/>
              </a:rPr>
              <a:t>O Spring MVC trabalha de forma síncrona, ou seja, processa requisições uma a uma, por ordem de chegada. Enquanto uma requisição não for finalizada, ele não processa a seguinte.</a:t>
            </a:r>
            <a:br>
              <a:rPr lang="pt-BR" sz="2200" b="0" i="0" dirty="0">
                <a:solidFill>
                  <a:srgbClr val="222222"/>
                </a:solidFill>
                <a:effectLst/>
                <a:latin typeface="Verdana" panose="020B0604030504040204" pitchFamily="34" charset="0"/>
                <a:ea typeface="Verdana" panose="020B0604030504040204" pitchFamily="34" charset="0"/>
              </a:rPr>
            </a:br>
            <a:br>
              <a:rPr lang="pt-BR" sz="2200" b="0" i="0" dirty="0">
                <a:solidFill>
                  <a:srgbClr val="222222"/>
                </a:solidFill>
                <a:effectLst/>
                <a:latin typeface="Verdana" panose="020B0604030504040204" pitchFamily="34" charset="0"/>
                <a:ea typeface="Verdana" panose="020B0604030504040204" pitchFamily="34" charset="0"/>
              </a:rPr>
            </a:br>
            <a:r>
              <a:rPr lang="pt-BR" sz="2200" b="0" i="0" dirty="0">
                <a:solidFill>
                  <a:srgbClr val="222222"/>
                </a:solidFill>
                <a:effectLst/>
                <a:latin typeface="Verdana" panose="020B0604030504040204" pitchFamily="34" charset="0"/>
                <a:ea typeface="Verdana" panose="020B0604030504040204" pitchFamily="34" charset="0"/>
              </a:rPr>
              <a:t>O Spring MVC, assim como vários outros frameworks Java trabalha com </a:t>
            </a:r>
            <a:r>
              <a:rPr lang="pt-BR" sz="2200" b="0" i="0" dirty="0" err="1">
                <a:solidFill>
                  <a:srgbClr val="222222"/>
                </a:solidFill>
                <a:effectLst/>
                <a:latin typeface="Verdana" panose="020B0604030504040204" pitchFamily="34" charset="0"/>
                <a:ea typeface="Verdana" panose="020B0604030504040204" pitchFamily="34" charset="0"/>
              </a:rPr>
              <a:t>Servlets</a:t>
            </a:r>
            <a:r>
              <a:rPr lang="pt-BR" sz="2200" b="0" i="0" dirty="0">
                <a:solidFill>
                  <a:srgbClr val="222222"/>
                </a:solidFill>
                <a:effectLst/>
                <a:latin typeface="Verdana" panose="020B0604030504040204" pitchFamily="34" charset="0"/>
                <a:ea typeface="Verdana" panose="020B0604030504040204" pitchFamily="34" charset="0"/>
              </a:rPr>
              <a:t>, que trabalha ou de modo síncrono (versão anterior ao </a:t>
            </a:r>
            <a:r>
              <a:rPr lang="pt-BR" sz="2200" b="0" i="0" dirty="0" err="1">
                <a:solidFill>
                  <a:srgbClr val="222222"/>
                </a:solidFill>
                <a:effectLst/>
                <a:latin typeface="Verdana" panose="020B0604030504040204" pitchFamily="34" charset="0"/>
                <a:ea typeface="Verdana" panose="020B0604030504040204" pitchFamily="34" charset="0"/>
              </a:rPr>
              <a:t>Servlet</a:t>
            </a:r>
            <a:r>
              <a:rPr lang="pt-BR" sz="2200" b="0" i="0" dirty="0">
                <a:solidFill>
                  <a:srgbClr val="222222"/>
                </a:solidFill>
                <a:effectLst/>
                <a:latin typeface="Verdana" panose="020B0604030504040204" pitchFamily="34" charset="0"/>
                <a:ea typeface="Verdana" panose="020B0604030504040204" pitchFamily="34" charset="0"/>
              </a:rPr>
              <a:t> 3), ou de modo assíncrono (versão a partir do </a:t>
            </a:r>
            <a:r>
              <a:rPr lang="pt-BR" sz="2200" b="0" i="0" dirty="0" err="1">
                <a:solidFill>
                  <a:srgbClr val="222222"/>
                </a:solidFill>
                <a:effectLst/>
                <a:latin typeface="Verdana" panose="020B0604030504040204" pitchFamily="34" charset="0"/>
                <a:ea typeface="Verdana" panose="020B0604030504040204" pitchFamily="34" charset="0"/>
              </a:rPr>
              <a:t>Servlet</a:t>
            </a:r>
            <a:r>
              <a:rPr lang="pt-BR" sz="2200" b="0" i="0" dirty="0">
                <a:solidFill>
                  <a:srgbClr val="222222"/>
                </a:solidFill>
                <a:effectLst/>
                <a:latin typeface="Verdana" panose="020B0604030504040204" pitchFamily="34" charset="0"/>
                <a:ea typeface="Verdana" panose="020B0604030504040204" pitchFamily="34" charset="0"/>
              </a:rPr>
              <a:t> 3).</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3" name="Picture 2" descr="Model–view–controller – Wikipedia">
            <a:extLst>
              <a:ext uri="{FF2B5EF4-FFF2-40B4-BE49-F238E27FC236}">
                <a16:creationId xmlns:a16="http://schemas.microsoft.com/office/drawing/2014/main" id="{147F5B12-D709-8CBA-2FBB-83795A00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609" y="3674027"/>
            <a:ext cx="5354782" cy="244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83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440382"/>
            <a:ext cx="11212796" cy="1184809"/>
          </a:xfrm>
        </p:spPr>
        <p:txBody>
          <a:bodyPr>
            <a:noAutofit/>
          </a:bodyPr>
          <a:lstStyle/>
          <a:p>
            <a:pPr algn="l"/>
            <a:r>
              <a:rPr lang="pt-BR" sz="2200" b="0" i="0" dirty="0">
                <a:effectLst/>
                <a:latin typeface="Verdana" panose="020B0604030504040204" pitchFamily="34" charset="0"/>
                <a:ea typeface="Verdana" panose="020B0604030504040204" pitchFamily="34" charset="0"/>
              </a:rPr>
              <a:t>O Spring MVC é um framework que ajuda no desenvolvimento de </a:t>
            </a:r>
            <a:r>
              <a:rPr lang="pt-BR" sz="2200" b="0" i="0" dirty="0" err="1">
                <a:effectLst/>
                <a:latin typeface="Verdana" panose="020B0604030504040204" pitchFamily="34" charset="0"/>
                <a:ea typeface="Verdana" panose="020B0604030504040204" pitchFamily="34" charset="0"/>
              </a:rPr>
              <a:t>aplicações</a:t>
            </a:r>
            <a:r>
              <a:rPr lang="pt-BR" sz="2200" b="0" i="0" dirty="0">
                <a:effectLst/>
                <a:latin typeface="Verdana" panose="020B0604030504040204" pitchFamily="34" charset="0"/>
                <a:ea typeface="Verdana" panose="020B0604030504040204" pitchFamily="34" charset="0"/>
              </a:rPr>
              <a:t> web. Com ele nós conseguimos construir </a:t>
            </a:r>
            <a:r>
              <a:rPr lang="pt-BR" sz="2200" b="1" i="0" dirty="0">
                <a:effectLst/>
                <a:latin typeface="Verdana" panose="020B0604030504040204" pitchFamily="34" charset="0"/>
                <a:ea typeface="Verdana" panose="020B0604030504040204" pitchFamily="34" charset="0"/>
              </a:rPr>
              <a:t>aplicações web robustas e flexíveis</a:t>
            </a:r>
            <a:r>
              <a:rPr lang="pt-BR" sz="2200" b="0" i="0" dirty="0">
                <a:effectLst/>
                <a:latin typeface="Verdana" panose="020B0604030504040204" pitchFamily="34" charset="0"/>
                <a:ea typeface="Verdana" panose="020B0604030504040204" pitchFamily="34" charset="0"/>
              </a:rPr>
              <a:t>.</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Ele já tem todas as funcionalidades que precisamos para (1) atender as requisições HTTP, (2) delegar responsabilidades de processamento de dados para outros componentes e (3) preparar a resposta que precisa ser dada. É uma excelente implementação do </a:t>
            </a:r>
            <a:r>
              <a:rPr lang="pt-BR" sz="2200" b="1" i="0" dirty="0">
                <a:effectLst/>
                <a:latin typeface="Verdana" panose="020B0604030504040204" pitchFamily="34" charset="0"/>
                <a:ea typeface="Verdana" panose="020B0604030504040204" pitchFamily="34" charset="0"/>
              </a:rPr>
              <a:t>padrão MVC</a:t>
            </a:r>
            <a:r>
              <a:rPr lang="pt-BR" sz="2200" b="0" i="0" dirty="0">
                <a:effectLst/>
                <a:latin typeface="Verdana" panose="020B0604030504040204" pitchFamily="34" charset="0"/>
                <a:ea typeface="Verdana" panose="020B0604030504040204" pitchFamily="34" charset="0"/>
              </a:rPr>
              <a:t>.</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MVC é </a:t>
            </a:r>
            <a:r>
              <a:rPr lang="pt-BR" sz="2200" b="0" i="0" dirty="0" err="1">
                <a:effectLst/>
                <a:latin typeface="Verdana" panose="020B0604030504040204" pitchFamily="34" charset="0"/>
                <a:ea typeface="Verdana" panose="020B0604030504040204" pitchFamily="34" charset="0"/>
              </a:rPr>
              <a:t>acrônimo</a:t>
            </a:r>
            <a:r>
              <a:rPr lang="pt-BR" sz="2200" b="0" i="0" dirty="0">
                <a:effectLst/>
                <a:latin typeface="Verdana" panose="020B0604030504040204" pitchFamily="34" charset="0"/>
                <a:ea typeface="Verdana" panose="020B0604030504040204" pitchFamily="34" charset="0"/>
              </a:rPr>
              <a:t> de Model, </a:t>
            </a:r>
            <a:r>
              <a:rPr lang="pt-BR" sz="2200" b="0" i="0" dirty="0" err="1">
                <a:effectLst/>
                <a:latin typeface="Verdana" panose="020B0604030504040204" pitchFamily="34" charset="0"/>
                <a:ea typeface="Verdana" panose="020B0604030504040204" pitchFamily="34" charset="0"/>
              </a:rPr>
              <a:t>View</a:t>
            </a:r>
            <a:r>
              <a:rPr lang="pt-BR" sz="2200" b="0" i="0" dirty="0">
                <a:effectLst/>
                <a:latin typeface="Verdana" panose="020B0604030504040204" pitchFamily="34" charset="0"/>
                <a:ea typeface="Verdana" panose="020B0604030504040204" pitchFamily="34" charset="0"/>
              </a:rPr>
              <a:t> e Controller, e é bacana entender o papel de cada um deles dentro do sistema. Esse entendimento vai te ajudar a trabalhar com Spring MVC de forma a construir aplicações mais organizadas e de fácil manutenção.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92592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4098" name="Picture 2" descr="Fluxo do Spring MVC">
            <a:extLst>
              <a:ext uri="{FF2B5EF4-FFF2-40B4-BE49-F238E27FC236}">
                <a16:creationId xmlns:a16="http://schemas.microsoft.com/office/drawing/2014/main" id="{BEB67507-5BA2-DEB1-A748-648EAADB9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540" y="1826657"/>
            <a:ext cx="9360477" cy="328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21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3" name="CaixaDeTexto 2">
            <a:extLst>
              <a:ext uri="{FF2B5EF4-FFF2-40B4-BE49-F238E27FC236}">
                <a16:creationId xmlns:a16="http://schemas.microsoft.com/office/drawing/2014/main" id="{695A8A16-5DA0-02A8-EA92-DD2381394726}"/>
              </a:ext>
            </a:extLst>
          </p:cNvPr>
          <p:cNvSpPr txBox="1"/>
          <p:nvPr/>
        </p:nvSpPr>
        <p:spPr>
          <a:xfrm>
            <a:off x="436088" y="1363176"/>
            <a:ext cx="11451112" cy="4801314"/>
          </a:xfrm>
          <a:prstGeom prst="rect">
            <a:avLst/>
          </a:prstGeom>
          <a:noFill/>
        </p:spPr>
        <p:txBody>
          <a:bodyPr wrap="square">
            <a:spAutoFit/>
          </a:bodyPr>
          <a:lstStyle/>
          <a:p>
            <a:pPr algn="l"/>
            <a:r>
              <a:rPr lang="pt-BR" sz="1700" b="0" i="0" dirty="0">
                <a:effectLst/>
                <a:latin typeface="Verdana" panose="020B0604030504040204" pitchFamily="34" charset="0"/>
                <a:ea typeface="Verdana" panose="020B0604030504040204" pitchFamily="34" charset="0"/>
              </a:rPr>
              <a:t>1. Acessamos uma URL no browser que envia a </a:t>
            </a:r>
            <a:r>
              <a:rPr lang="pt-BR" sz="1700" b="0" i="0" dirty="0" err="1">
                <a:effectLst/>
                <a:latin typeface="Verdana" panose="020B0604030504040204" pitchFamily="34" charset="0"/>
                <a:ea typeface="Verdana" panose="020B0604030504040204" pitchFamily="34" charset="0"/>
              </a:rPr>
              <a:t>requisição</a:t>
            </a:r>
            <a:r>
              <a:rPr lang="pt-BR" sz="1700" b="0" i="0" dirty="0">
                <a:effectLst/>
                <a:latin typeface="Verdana" panose="020B0604030504040204" pitchFamily="34" charset="0"/>
                <a:ea typeface="Verdana" panose="020B0604030504040204" pitchFamily="34" charset="0"/>
              </a:rPr>
              <a:t> HTTP para o servidor que roda a </a:t>
            </a:r>
            <a:r>
              <a:rPr lang="pt-BR" sz="1700" b="0" i="0" dirty="0" err="1">
                <a:effectLst/>
                <a:latin typeface="Verdana" panose="020B0604030504040204" pitchFamily="34" charset="0"/>
                <a:ea typeface="Verdana" panose="020B0604030504040204" pitchFamily="34" charset="0"/>
              </a:rPr>
              <a:t>aplicação</a:t>
            </a:r>
            <a:r>
              <a:rPr lang="pt-BR" sz="1700" b="0" i="0" dirty="0">
                <a:effectLst/>
                <a:latin typeface="Verdana" panose="020B0604030504040204" pitchFamily="34" charset="0"/>
                <a:ea typeface="Verdana" panose="020B0604030504040204" pitchFamily="34" charset="0"/>
              </a:rPr>
              <a:t> web com Spring MVC. Perceba que quem recebe a </a:t>
            </a:r>
            <a:r>
              <a:rPr lang="pt-BR" sz="1700" b="0" i="0" dirty="0" err="1">
                <a:effectLst/>
                <a:latin typeface="Verdana" panose="020B0604030504040204" pitchFamily="34" charset="0"/>
                <a:ea typeface="Verdana" panose="020B0604030504040204" pitchFamily="34" charset="0"/>
              </a:rPr>
              <a:t>requisição</a:t>
            </a:r>
            <a:r>
              <a:rPr lang="pt-BR" sz="1700" b="0" i="0" dirty="0">
                <a:effectLst/>
                <a:latin typeface="Verdana" panose="020B0604030504040204" pitchFamily="34" charset="0"/>
                <a:ea typeface="Verdana" panose="020B0604030504040204" pitchFamily="34" charset="0"/>
              </a:rPr>
              <a:t> é o controlador do framework, o Spring MVC.</a:t>
            </a:r>
          </a:p>
          <a:p>
            <a:pPr marL="457200" indent="-457200" algn="l">
              <a:buAutoNum type="arabicPeriod"/>
            </a:pPr>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2. O controlador do framework irá procurar qual classe é </a:t>
            </a:r>
            <a:r>
              <a:rPr lang="pt-BR" sz="1700" b="0" i="0" dirty="0" err="1">
                <a:effectLst/>
                <a:latin typeface="Verdana" panose="020B0604030504040204" pitchFamily="34" charset="0"/>
                <a:ea typeface="Verdana" panose="020B0604030504040204" pitchFamily="34" charset="0"/>
              </a:rPr>
              <a:t>responsável</a:t>
            </a:r>
            <a:r>
              <a:rPr lang="pt-BR" sz="1700" b="0" i="0" dirty="0">
                <a:effectLst/>
                <a:latin typeface="Verdana" panose="020B0604030504040204" pitchFamily="34" charset="0"/>
                <a:ea typeface="Verdana" panose="020B0604030504040204" pitchFamily="34" charset="0"/>
              </a:rPr>
              <a:t> por tratar essa </a:t>
            </a:r>
            <a:r>
              <a:rPr lang="pt-BR" sz="1700" b="0" i="0" dirty="0" err="1">
                <a:effectLst/>
                <a:latin typeface="Verdana" panose="020B0604030504040204" pitchFamily="34" charset="0"/>
                <a:ea typeface="Verdana" panose="020B0604030504040204" pitchFamily="34" charset="0"/>
              </a:rPr>
              <a:t>requisição</a:t>
            </a:r>
            <a:r>
              <a:rPr lang="pt-BR" sz="1700" b="0" i="0" dirty="0">
                <a:effectLst/>
                <a:latin typeface="Verdana" panose="020B0604030504040204" pitchFamily="34" charset="0"/>
                <a:ea typeface="Verdana" panose="020B0604030504040204" pitchFamily="34" charset="0"/>
              </a:rPr>
              <a:t>, entregando a ela os dados enviados pelo browser. Essa classe faz o papel do controller.</a:t>
            </a:r>
          </a:p>
          <a:p>
            <a:pPr algn="l"/>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3. O controller passa os dados para o model, que por sua vez executa todas as regras de </a:t>
            </a:r>
            <a:r>
              <a:rPr lang="pt-BR" sz="1700" b="0" i="0" dirty="0" err="1">
                <a:effectLst/>
                <a:latin typeface="Verdana" panose="020B0604030504040204" pitchFamily="34" charset="0"/>
                <a:ea typeface="Verdana" panose="020B0604030504040204" pitchFamily="34" charset="0"/>
              </a:rPr>
              <a:t>negócio</a:t>
            </a:r>
            <a:r>
              <a:rPr lang="pt-BR" sz="1700" b="0" i="0" dirty="0">
                <a:effectLst/>
                <a:latin typeface="Verdana" panose="020B0604030504040204" pitchFamily="34" charset="0"/>
                <a:ea typeface="Verdana" panose="020B0604030504040204" pitchFamily="34" charset="0"/>
              </a:rPr>
              <a:t>, como </a:t>
            </a:r>
            <a:r>
              <a:rPr lang="pt-BR" sz="1700" b="0" i="0" dirty="0" err="1">
                <a:effectLst/>
                <a:latin typeface="Verdana" panose="020B0604030504040204" pitchFamily="34" charset="0"/>
                <a:ea typeface="Verdana" panose="020B0604030504040204" pitchFamily="34" charset="0"/>
              </a:rPr>
              <a:t>cálculos</a:t>
            </a:r>
            <a:r>
              <a:rPr lang="pt-BR" sz="1700" b="0" i="0" dirty="0">
                <a:effectLst/>
                <a:latin typeface="Verdana" panose="020B0604030504040204" pitchFamily="34" charset="0"/>
                <a:ea typeface="Verdana" panose="020B0604030504040204" pitchFamily="34" charset="0"/>
              </a:rPr>
              <a:t>, </a:t>
            </a:r>
            <a:r>
              <a:rPr lang="pt-BR" sz="1700" b="0" i="0" dirty="0" err="1">
                <a:effectLst/>
                <a:latin typeface="Verdana" panose="020B0604030504040204" pitchFamily="34" charset="0"/>
                <a:ea typeface="Verdana" panose="020B0604030504040204" pitchFamily="34" charset="0"/>
              </a:rPr>
              <a:t>validações</a:t>
            </a:r>
            <a:r>
              <a:rPr lang="pt-BR" sz="1700" b="0" i="0" dirty="0">
                <a:effectLst/>
                <a:latin typeface="Verdana" panose="020B0604030504040204" pitchFamily="34" charset="0"/>
                <a:ea typeface="Verdana" panose="020B0604030504040204" pitchFamily="34" charset="0"/>
              </a:rPr>
              <a:t> e acesso ao banco de dados.</a:t>
            </a:r>
          </a:p>
          <a:p>
            <a:pPr algn="l"/>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4. O resultado das </a:t>
            </a:r>
            <a:r>
              <a:rPr lang="pt-BR" sz="1700" b="0" i="0" dirty="0" err="1">
                <a:effectLst/>
                <a:latin typeface="Verdana" panose="020B0604030504040204" pitchFamily="34" charset="0"/>
                <a:ea typeface="Verdana" panose="020B0604030504040204" pitchFamily="34" charset="0"/>
              </a:rPr>
              <a:t>operações</a:t>
            </a:r>
            <a:r>
              <a:rPr lang="pt-BR" sz="1700" b="0" i="0" dirty="0">
                <a:effectLst/>
                <a:latin typeface="Verdana" panose="020B0604030504040204" pitchFamily="34" charset="0"/>
                <a:ea typeface="Verdana" panose="020B0604030504040204" pitchFamily="34" charset="0"/>
              </a:rPr>
              <a:t> realizadas pelo model é retornado ao controller.</a:t>
            </a:r>
          </a:p>
          <a:p>
            <a:pPr algn="l"/>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5. O controller retorna o nome da </a:t>
            </a:r>
            <a:r>
              <a:rPr lang="pt-BR" sz="1700" b="0" i="0" dirty="0" err="1">
                <a:effectLst/>
                <a:latin typeface="Verdana" panose="020B0604030504040204" pitchFamily="34" charset="0"/>
                <a:ea typeface="Verdana" panose="020B0604030504040204" pitchFamily="34" charset="0"/>
              </a:rPr>
              <a:t>view</a:t>
            </a:r>
            <a:r>
              <a:rPr lang="pt-BR" sz="1700" b="0" i="0" dirty="0">
                <a:effectLst/>
                <a:latin typeface="Verdana" panose="020B0604030504040204" pitchFamily="34" charset="0"/>
                <a:ea typeface="Verdana" panose="020B0604030504040204" pitchFamily="34" charset="0"/>
              </a:rPr>
              <a:t>, junto com os dados que ela precisa para renderizar a </a:t>
            </a:r>
            <a:r>
              <a:rPr lang="pt-BR" sz="1700" b="0" i="0" dirty="0" err="1">
                <a:effectLst/>
                <a:latin typeface="Verdana" panose="020B0604030504040204" pitchFamily="34" charset="0"/>
                <a:ea typeface="Verdana" panose="020B0604030504040204" pitchFamily="34" charset="0"/>
              </a:rPr>
              <a:t>página</a:t>
            </a:r>
            <a:r>
              <a:rPr lang="pt-BR" sz="1700" b="0" i="0" dirty="0">
                <a:effectLst/>
                <a:latin typeface="Verdana" panose="020B0604030504040204" pitchFamily="34" charset="0"/>
                <a:ea typeface="Verdana" panose="020B0604030504040204" pitchFamily="34" charset="0"/>
              </a:rPr>
              <a:t>.</a:t>
            </a:r>
          </a:p>
          <a:p>
            <a:pPr algn="l"/>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6. O Framework encontra a </a:t>
            </a:r>
            <a:r>
              <a:rPr lang="pt-BR" sz="1700" b="0" i="0" dirty="0" err="1">
                <a:effectLst/>
                <a:latin typeface="Verdana" panose="020B0604030504040204" pitchFamily="34" charset="0"/>
                <a:ea typeface="Verdana" panose="020B0604030504040204" pitchFamily="34" charset="0"/>
              </a:rPr>
              <a:t>view</a:t>
            </a:r>
            <a:r>
              <a:rPr lang="pt-BR" sz="1700" b="0" i="0" dirty="0">
                <a:effectLst/>
                <a:latin typeface="Verdana" panose="020B0604030504040204" pitchFamily="34" charset="0"/>
                <a:ea typeface="Verdana" panose="020B0604030504040204" pitchFamily="34" charset="0"/>
              </a:rPr>
              <a:t> que processa os dados, transformando o resultado em um HTML.</a:t>
            </a:r>
          </a:p>
          <a:p>
            <a:pPr algn="l"/>
            <a:endParaRPr lang="pt-BR" sz="1700" b="0" i="0" dirty="0">
              <a:effectLst/>
              <a:latin typeface="Verdana" panose="020B0604030504040204" pitchFamily="34" charset="0"/>
              <a:ea typeface="Verdana" panose="020B0604030504040204" pitchFamily="34" charset="0"/>
            </a:endParaRPr>
          </a:p>
          <a:p>
            <a:pPr algn="l"/>
            <a:r>
              <a:rPr lang="pt-BR" sz="1700" b="0" i="0" dirty="0">
                <a:effectLst/>
                <a:latin typeface="Verdana" panose="020B0604030504040204" pitchFamily="34" charset="0"/>
                <a:ea typeface="Verdana" panose="020B0604030504040204" pitchFamily="34" charset="0"/>
              </a:rPr>
              <a:t>7. Finalmente, o HTML é retornado ao browser do </a:t>
            </a:r>
            <a:r>
              <a:rPr lang="pt-BR" sz="1700" b="0" i="0" dirty="0" err="1">
                <a:effectLst/>
                <a:latin typeface="Verdana" panose="020B0604030504040204" pitchFamily="34" charset="0"/>
                <a:ea typeface="Verdana" panose="020B0604030504040204" pitchFamily="34" charset="0"/>
              </a:rPr>
              <a:t>usuário</a:t>
            </a:r>
            <a:r>
              <a:rPr lang="pt-BR" sz="1700" b="0" i="0" dirty="0">
                <a:effectLst/>
                <a:latin typeface="Verdana" panose="020B0604030504040204" pitchFamily="34" charset="0"/>
                <a:ea typeface="Verdana" panose="020B0604030504040204" pitchFamily="34" charset="0"/>
              </a:rPr>
              <a:t>.</a:t>
            </a:r>
          </a:p>
          <a:p>
            <a:pPr algn="l"/>
            <a:endParaRPr lang="pt-BR" sz="1700" b="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4221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9602" y="4495800"/>
            <a:ext cx="11212796" cy="1184809"/>
          </a:xfrm>
        </p:spPr>
        <p:txBody>
          <a:bodyPr>
            <a:noAutofit/>
          </a:bodyPr>
          <a:lstStyle/>
          <a:p>
            <a:pPr algn="l" fontAlgn="base"/>
            <a:r>
              <a:rPr lang="pt-BR" sz="2200" b="1" i="0" dirty="0">
                <a:effectLst/>
                <a:latin typeface="Verdana" panose="020B0604030504040204" pitchFamily="34" charset="0"/>
                <a:ea typeface="Verdana" panose="020B0604030504040204" pitchFamily="34" charset="0"/>
              </a:rPr>
              <a:t>Spring Core</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core é o centro da aplicação. No Spring, o core é responsável por criar os objetos, conectá-los, configurá-los e gerenciar seu ciclo de vida completo, desde a criação até a destruição. No Spring, o core é dividido em quatro componentes: Core, Beans, Expression </a:t>
            </a:r>
            <a:r>
              <a:rPr lang="pt-BR" sz="2200" b="0" i="0" dirty="0" err="1">
                <a:effectLst/>
                <a:latin typeface="Verdana" panose="020B0604030504040204" pitchFamily="34" charset="0"/>
                <a:ea typeface="Verdana" panose="020B0604030504040204" pitchFamily="34" charset="0"/>
              </a:rPr>
              <a:t>Language</a:t>
            </a:r>
            <a:r>
              <a:rPr lang="pt-BR" sz="2200" b="0" i="0" dirty="0">
                <a:effectLst/>
                <a:latin typeface="Verdana" panose="020B0604030504040204" pitchFamily="34" charset="0"/>
                <a:ea typeface="Verdana" panose="020B0604030504040204" pitchFamily="34" charset="0"/>
              </a:rPr>
              <a:t> (</a:t>
            </a:r>
            <a:r>
              <a:rPr lang="pt-BR" sz="2200" b="0" i="0" dirty="0" err="1">
                <a:effectLst/>
                <a:latin typeface="Verdana" panose="020B0604030504040204" pitchFamily="34" charset="0"/>
                <a:ea typeface="Verdana" panose="020B0604030504040204" pitchFamily="34" charset="0"/>
              </a:rPr>
              <a:t>SpEL</a:t>
            </a:r>
            <a:r>
              <a:rPr lang="pt-BR" sz="2200" b="0" i="0" dirty="0">
                <a:effectLst/>
                <a:latin typeface="Verdana" panose="020B0604030504040204" pitchFamily="34" charset="0"/>
                <a:ea typeface="Verdana" panose="020B0604030504040204" pitchFamily="34" charset="0"/>
              </a:rPr>
              <a:t>) e </a:t>
            </a:r>
            <a:r>
              <a:rPr lang="pt-BR" sz="2200" b="0" i="0" dirty="0" err="1">
                <a:effectLst/>
                <a:latin typeface="Verdana" panose="020B0604030504040204" pitchFamily="34" charset="0"/>
                <a:ea typeface="Verdana" panose="020B0604030504040204" pitchFamily="34" charset="0"/>
              </a:rPr>
              <a:t>Context</a:t>
            </a:r>
            <a:r>
              <a:rPr lang="pt-BR" sz="2200" b="0" i="0" dirty="0">
                <a:effectLst/>
                <a:latin typeface="Verdana" panose="020B0604030504040204" pitchFamily="34" charset="0"/>
                <a:ea typeface="Verdana" panose="020B0604030504040204" pitchFamily="34" charset="0"/>
              </a:rPr>
              <a:t>.</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1" i="0" dirty="0">
                <a:effectLst/>
                <a:latin typeface="Verdana" panose="020B0604030504040204" pitchFamily="34" charset="0"/>
                <a:ea typeface="Verdana" panose="020B0604030504040204" pitchFamily="34" charset="0"/>
              </a:rPr>
              <a:t>Injeção de dependências</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Inversão de Controle (</a:t>
            </a:r>
            <a:r>
              <a:rPr lang="pt-BR" sz="2200" b="0" i="0" dirty="0" err="1">
                <a:effectLst/>
                <a:latin typeface="Verdana" panose="020B0604030504040204" pitchFamily="34" charset="0"/>
                <a:ea typeface="Verdana" panose="020B0604030504040204" pitchFamily="34" charset="0"/>
              </a:rPr>
              <a:t>IoC</a:t>
            </a:r>
            <a:r>
              <a:rPr lang="pt-BR" sz="2200" b="0" i="0" dirty="0">
                <a:effectLst/>
                <a:latin typeface="Verdana" panose="020B0604030504040204" pitchFamily="34" charset="0"/>
                <a:ea typeface="Verdana" panose="020B0604030504040204" pitchFamily="34" charset="0"/>
              </a:rPr>
              <a:t>), também conhecido como </a:t>
            </a:r>
            <a:r>
              <a:rPr lang="pt-BR" sz="2200" b="0" i="0" strike="noStrike" dirty="0">
                <a:effectLst/>
                <a:latin typeface="Verdana" panose="020B0604030504040204" pitchFamily="34" charset="0"/>
                <a:ea typeface="Verdana" panose="020B0604030504040204" pitchFamily="34" charset="0"/>
                <a:hlinkClick r:id="rId2" tooltip="injeção de dependência">
                  <a:extLst>
                    <a:ext uri="{A12FA001-AC4F-418D-AE19-62706E023703}">
                      <ahyp:hlinkClr xmlns:ahyp="http://schemas.microsoft.com/office/drawing/2018/hyperlinkcolor" val="tx"/>
                    </a:ext>
                  </a:extLst>
                </a:hlinkClick>
              </a:rPr>
              <a:t>injeção de dependência</a:t>
            </a:r>
            <a:r>
              <a:rPr lang="pt-BR" sz="2200" b="0" i="0" dirty="0">
                <a:effectLst/>
                <a:latin typeface="Verdana" panose="020B0604030504040204" pitchFamily="34" charset="0"/>
                <a:ea typeface="Verdana" panose="020B0604030504040204" pitchFamily="34" charset="0"/>
              </a:rPr>
              <a:t>, é um processo pelo qual os objetos definem suas dependências, ou seja, os outros objetos com os quais trabalham, apenas por meio de argumentos do construtor, argumentos para um método de fábrica ou propriedades que são definidas na instância do objeto depois que ele é construído ou retornado.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9332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9 Best Spring MVC Courses for Java Developers to Learn in 2022 | by  javinpaul | Javarevisited | Medium">
            <a:extLst>
              <a:ext uri="{FF2B5EF4-FFF2-40B4-BE49-F238E27FC236}">
                <a16:creationId xmlns:a16="http://schemas.microsoft.com/office/drawing/2014/main" id="{3CAC6AC1-0C7C-FB91-0CF9-65502C4BB4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55" b="13296"/>
          <a:stretch/>
        </p:blipFill>
        <p:spPr bwMode="auto">
          <a:xfrm>
            <a:off x="0" y="839950"/>
            <a:ext cx="12192000" cy="54448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70545880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861</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Verdana</vt:lpstr>
      <vt:lpstr>Tema do Office</vt:lpstr>
      <vt:lpstr>Java WebDeveloper – Formação FullStack Professor Sergio Mendes</vt:lpstr>
      <vt:lpstr>O que é o  Spring MVC?</vt:lpstr>
      <vt:lpstr>Spring Web MVC  O Spring MVC é um framework que nos auxilia no desenvolvimento de aplicações web. Com ele, nós conseguimos ter facilidade e flexibilidade para trabalhar com requisições web.  O Spring MVC é uma excelente implementação do padrão MVC. Já temos aqui no blog um post específico sobre o padrão MVC, mas de forma resumida, MVC (acrônimo para Model-View-Controller) sugere uma maneira para você pensar na divisão de responsabilidades, principalmente dentro de um software web, dividindo as camadas em model, view, controller. Com ele podemos separar o código relativo à interface do usuário das regras de negócio. Ele já possui as principais funcionalidades que precisamos para o desenvolvimento: atender as requisições HTTP, delegar responsabilidades de processamento de dados para outros componentes e preparar as respostas HTTP.</vt:lpstr>
      <vt:lpstr>O Spring MVC trabalha de forma síncrona, ou seja, processa requisições uma a uma, por ordem de chegada. Enquanto uma requisição não for finalizada, ele não processa a seguinte.  O Spring MVC, assim como vários outros frameworks Java trabalha com Servlets, que trabalha ou de modo síncrono (versão anterior ao Servlet 3), ou de modo assíncrono (versão a partir do Servlet 3).</vt:lpstr>
      <vt:lpstr>O Spring MVC é um framework que ajuda no desenvolvimento de aplicações web. Com ele nós conseguimos construir aplicações web robustas e flexíveis.  Ele já tem todas as funcionalidades que precisamos para (1) atender as requisições HTTP, (2) delegar responsabilidades de processamento de dados para outros componentes e (3) preparar a resposta que precisa ser dada. É uma excelente implementação do padrão MVC.  MVC é acrônimo de Model, View e Controller, e é bacana entender o papel de cada um deles dentro do sistema. Esse entendimento vai te ajudar a trabalhar com Spring MVC de forma a construir aplicações mais organizadas e de fácil manutenção.</vt:lpstr>
      <vt:lpstr>Apresentação do PowerPoint</vt:lpstr>
      <vt:lpstr>Apresentação do PowerPoint</vt:lpstr>
      <vt:lpstr>Spring Core  O core é o centro da aplicação. No Spring, o core é responsável por criar os objetos, conectá-los, configurá-los e gerenciar seu ciclo de vida completo, desde a criação até a destruição. No Spring, o core é dividido em quatro componentes: Core, Beans, Expression Language (SpEL) e Context.  Injeção de dependências  Inversão de Controle (IoC), também conhecido como injeção de dependência, é um processo pelo qual os objetos definem suas dependências, ou seja, os outros objetos com os quais trabalham, apenas por meio de argumentos do construtor, argumentos para um método de fábrica ou propriedades que são definidas na instância do objeto depois que ele é construído ou retornado.</vt:lpstr>
      <vt:lpstr>Apresentação do PowerPoint</vt:lpstr>
      <vt:lpstr>Spring Data JDBC  Facilita a implementação de repositórios baseados em JDBC. Ele tem um suporte para camadas de acesso a dados baseadas em JDBC. Como ele tem o propósito de ser conceitualmente fácil, isso o torna um pouco mais simples e limitado do que o Spring JPA. Porém, ele possui boas características como CRUD personalizáveis, suporte para anotações, consultas e eventos.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43</cp:revision>
  <dcterms:created xsi:type="dcterms:W3CDTF">2022-08-05T18:36:00Z</dcterms:created>
  <dcterms:modified xsi:type="dcterms:W3CDTF">2023-02-07T18:48:09Z</dcterms:modified>
</cp:coreProperties>
</file>