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63" r:id="rId4"/>
    <p:sldId id="307" r:id="rId5"/>
    <p:sldId id="320" r:id="rId6"/>
    <p:sldId id="308" r:id="rId7"/>
    <p:sldId id="319" r:id="rId8"/>
    <p:sldId id="309" r:id="rId9"/>
    <p:sldId id="321" r:id="rId10"/>
    <p:sldId id="310" r:id="rId11"/>
    <p:sldId id="311" r:id="rId12"/>
    <p:sldId id="312" r:id="rId13"/>
    <p:sldId id="313" r:id="rId14"/>
    <p:sldId id="314" r:id="rId15"/>
    <p:sldId id="315" r:id="rId16"/>
    <p:sldId id="316" r:id="rId17"/>
    <p:sldId id="322" r:id="rId18"/>
    <p:sldId id="318" r:id="rId19"/>
    <p:sldId id="324" r:id="rId20"/>
    <p:sldId id="317" r:id="rId21"/>
    <p:sldId id="323" r:id="rId22"/>
    <p:sldId id="306"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5A73"/>
    <a:srgbClr val="5265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3B809-5199-A670-037B-2962A7AFA55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295282-02A9-E3FB-E3BB-B01385D37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68202B4-4942-58BF-10FF-6845EEBF1655}"/>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5" name="Espaço Reservado para Rodapé 4">
            <a:extLst>
              <a:ext uri="{FF2B5EF4-FFF2-40B4-BE49-F238E27FC236}">
                <a16:creationId xmlns:a16="http://schemas.microsoft.com/office/drawing/2014/main" id="{D8BF7E7B-FBB2-D116-063A-3420F2AB298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25F115B-CCD4-84E7-E7D9-601739CB0140}"/>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0820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F5C4F-B5B2-8323-9810-01754EC9A97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D40E41E-B799-30CB-CF14-7E8CF7A28FA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C2610AA-C14B-517A-D79B-E34D5F0E88D8}"/>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5" name="Espaço Reservado para Rodapé 4">
            <a:extLst>
              <a:ext uri="{FF2B5EF4-FFF2-40B4-BE49-F238E27FC236}">
                <a16:creationId xmlns:a16="http://schemas.microsoft.com/office/drawing/2014/main" id="{D0A841E0-C9AB-CCB0-7117-B88D67B399F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86A7A7A-F561-43DC-1C0E-A322236127B2}"/>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4504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330D8B-5C21-2C04-CDAE-11E2CC8C0A7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5C7C895-F02C-5EC6-F197-DE04EDA91BB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84DB677-4BAB-401A-D6CF-4CAF94FDD1CB}"/>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5" name="Espaço Reservado para Rodapé 4">
            <a:extLst>
              <a:ext uri="{FF2B5EF4-FFF2-40B4-BE49-F238E27FC236}">
                <a16:creationId xmlns:a16="http://schemas.microsoft.com/office/drawing/2014/main" id="{0F94DDE1-6F4D-0812-D7EA-3A9F02D7B3A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8AF17DF-1EFB-46EA-983E-BAAEE67390D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2990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28315-E1F8-1628-1308-44AEAAE9875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F61D154-DD75-0414-1908-90F462BFE65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B3B5564-7720-D9FA-3CF6-92C9A2362741}"/>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5" name="Espaço Reservado para Rodapé 4">
            <a:extLst>
              <a:ext uri="{FF2B5EF4-FFF2-40B4-BE49-F238E27FC236}">
                <a16:creationId xmlns:a16="http://schemas.microsoft.com/office/drawing/2014/main" id="{9137F2D8-B2CA-5FBD-701D-0A13060DFD2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A4EE82D-9F35-6E1D-3537-E3EA5DCA925F}"/>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71640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8B589-5138-2738-B709-63C95B1D44E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625B5D5-3609-75F2-D5E9-F12204BA2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18558BC-6A99-6943-B2BD-4AF82F736D99}"/>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5" name="Espaço Reservado para Rodapé 4">
            <a:extLst>
              <a:ext uri="{FF2B5EF4-FFF2-40B4-BE49-F238E27FC236}">
                <a16:creationId xmlns:a16="http://schemas.microsoft.com/office/drawing/2014/main" id="{3D4BC900-F624-9C9C-DE8C-BA699620701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FF383A-9445-D498-CCC1-127A2244F2CB}"/>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05489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C8AB7-8A6B-B719-D1DD-1FF77E2D275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F85F060-CC3C-713B-EDEC-C84B3A95A6F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656189E-C75C-375B-D06B-418A97FDA82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86B40D8-729A-2604-47FB-A4C6021D6408}"/>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6" name="Espaço Reservado para Rodapé 5">
            <a:extLst>
              <a:ext uri="{FF2B5EF4-FFF2-40B4-BE49-F238E27FC236}">
                <a16:creationId xmlns:a16="http://schemas.microsoft.com/office/drawing/2014/main" id="{30F38903-A950-0DCD-A378-707E326A472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1AF3C89-5CF1-55C9-EF34-42A34EBC9678}"/>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69074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2C9B5-64D7-E4A0-85FC-BC5D853D636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57F3165-0C9C-B83C-BD9E-FCC84855D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DCE14BD-6758-9FCB-63A0-85AB2FACC6B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8092A05-6E26-C1B0-AAEC-1060C18BB1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05CD4A1-1F61-0FAA-BE2C-6611006197E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A55F77F-3953-1F66-2F8E-336F7259A1FE}"/>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8" name="Espaço Reservado para Rodapé 7">
            <a:extLst>
              <a:ext uri="{FF2B5EF4-FFF2-40B4-BE49-F238E27FC236}">
                <a16:creationId xmlns:a16="http://schemas.microsoft.com/office/drawing/2014/main" id="{BB79CF30-4A01-C575-45E7-A2D3AAF31F9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05DB595-C31B-0487-BAED-DB12131D68F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55322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7CC99-78D9-8BF0-8E98-F41EBC9B0C5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2699C69-83DD-421F-FC82-EA505DA6C24F}"/>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4" name="Espaço Reservado para Rodapé 3">
            <a:extLst>
              <a:ext uri="{FF2B5EF4-FFF2-40B4-BE49-F238E27FC236}">
                <a16:creationId xmlns:a16="http://schemas.microsoft.com/office/drawing/2014/main" id="{EBBD385A-3850-64CA-C4CF-E4D8A800475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58FF1D0-D301-F7D3-B592-482EE1B0162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6482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611E363-5B5B-476F-B9EF-DFEE17CD6A76}"/>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3" name="Espaço Reservado para Rodapé 2">
            <a:extLst>
              <a:ext uri="{FF2B5EF4-FFF2-40B4-BE49-F238E27FC236}">
                <a16:creationId xmlns:a16="http://schemas.microsoft.com/office/drawing/2014/main" id="{E540F2C3-46BD-7491-928F-D0C4D9D0AAC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FEF8397-2E91-CC2B-C49C-5834277BC57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491034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AE0E4F-F911-0421-8120-21CDB7B6F6D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621C5B1-E5A0-9301-70B1-2ACAC271D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5BD0244-64DF-10CF-DDF7-1F8220239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3D10ED1-D0E1-3CAE-02CC-A28C1EED1C30}"/>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6" name="Espaço Reservado para Rodapé 5">
            <a:extLst>
              <a:ext uri="{FF2B5EF4-FFF2-40B4-BE49-F238E27FC236}">
                <a16:creationId xmlns:a16="http://schemas.microsoft.com/office/drawing/2014/main" id="{C65D43A4-8CC8-E735-82EF-9C5DC001C4C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ED84C0F-6954-A55B-8F0A-3451CF8A5C7A}"/>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58876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607A9-D371-16C8-45D2-2DADAE14975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A36FC72-1E26-2433-9830-DDA2794F3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AD69CCC-57C1-4C5A-625D-732636A0D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D31BD22-DD9F-1A01-EA4D-E0DD9D835434}"/>
              </a:ext>
            </a:extLst>
          </p:cNvPr>
          <p:cNvSpPr>
            <a:spLocks noGrp="1"/>
          </p:cNvSpPr>
          <p:nvPr>
            <p:ph type="dt" sz="half" idx="10"/>
          </p:nvPr>
        </p:nvSpPr>
        <p:spPr/>
        <p:txBody>
          <a:bodyPr/>
          <a:lstStyle/>
          <a:p>
            <a:fld id="{A3547FA4-9AB0-4FE5-8F64-A83C821E56AD}" type="datetimeFigureOut">
              <a:rPr lang="pt-BR" smtClean="0"/>
              <a:t>07/02/2023</a:t>
            </a:fld>
            <a:endParaRPr lang="pt-BR"/>
          </a:p>
        </p:txBody>
      </p:sp>
      <p:sp>
        <p:nvSpPr>
          <p:cNvPr id="6" name="Espaço Reservado para Rodapé 5">
            <a:extLst>
              <a:ext uri="{FF2B5EF4-FFF2-40B4-BE49-F238E27FC236}">
                <a16:creationId xmlns:a16="http://schemas.microsoft.com/office/drawing/2014/main" id="{E1A58FAD-4EAC-E926-313A-D5F8BA5DAE8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FEEA151-681A-7BC0-B81B-19C586E7F56C}"/>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25829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AB925D6-5A97-EFF8-CE55-ECB6C7ABD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3E2ACD8-246C-0B8A-0F3D-C1200B3D3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2168F14-5C82-AC5E-BCBD-E4705D173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47FA4-9AB0-4FE5-8F64-A83C821E56AD}" type="datetimeFigureOut">
              <a:rPr lang="pt-BR" smtClean="0"/>
              <a:t>07/02/2023</a:t>
            </a:fld>
            <a:endParaRPr lang="pt-BR"/>
          </a:p>
        </p:txBody>
      </p:sp>
      <p:sp>
        <p:nvSpPr>
          <p:cNvPr id="5" name="Espaço Reservado para Rodapé 4">
            <a:extLst>
              <a:ext uri="{FF2B5EF4-FFF2-40B4-BE49-F238E27FC236}">
                <a16:creationId xmlns:a16="http://schemas.microsoft.com/office/drawing/2014/main" id="{DB94D154-FFFD-8789-576C-341A02CA51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59CE041-DD6F-7076-2B6A-7483830E4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2B93-F669-421E-A74E-64177044CB5D}" type="slidenum">
              <a:rPr lang="pt-BR" smtClean="0"/>
              <a:t>‹nº›</a:t>
            </a:fld>
            <a:endParaRPr lang="pt-BR"/>
          </a:p>
        </p:txBody>
      </p:sp>
    </p:spTree>
    <p:extLst>
      <p:ext uri="{BB962C8B-B14F-4D97-AF65-F5344CB8AC3E}">
        <p14:creationId xmlns:p14="http://schemas.microsoft.com/office/powerpoint/2010/main" val="4105925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4DD1181-5CF8-4507-1934-D490B09D2E10}"/>
              </a:ext>
            </a:extLst>
          </p:cNvPr>
          <p:cNvSpPr/>
          <p:nvPr/>
        </p:nvSpPr>
        <p:spPr>
          <a:xfrm>
            <a:off x="0" y="0"/>
            <a:ext cx="12192000" cy="6858000"/>
          </a:xfrm>
          <a:prstGeom prst="rect">
            <a:avLst/>
          </a:prstGeom>
          <a:gradFill flip="none" rotWithShape="1">
            <a:gsLst>
              <a:gs pos="0">
                <a:srgbClr val="526580"/>
              </a:gs>
              <a:gs pos="23000">
                <a:srgbClr val="495A73"/>
              </a:gs>
              <a:gs pos="69000">
                <a:schemeClr val="tx2">
                  <a:lumMod val="75000"/>
                </a:schemeClr>
              </a:gs>
              <a:gs pos="97000">
                <a:schemeClr val="tx2">
                  <a:lumMod val="7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p>
        </p:txBody>
      </p:sp>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391236" y="4629287"/>
            <a:ext cx="11409528" cy="1646822"/>
          </a:xfrm>
        </p:spPr>
        <p:txBody>
          <a:bodyPr>
            <a:noAutofit/>
          </a:bodyPr>
          <a:lstStyle/>
          <a:p>
            <a:pPr algn="l"/>
            <a:r>
              <a:rPr lang="pt-BR" sz="4000" b="1" dirty="0">
                <a:solidFill>
                  <a:schemeClr val="bg1"/>
                </a:solidFill>
                <a:latin typeface="+mn-lt"/>
              </a:rPr>
              <a:t>Java WebDeveloper – Formação FullStack</a:t>
            </a:r>
            <a:br>
              <a:rPr lang="pt-BR" sz="4800" b="1" dirty="0">
                <a:solidFill>
                  <a:schemeClr val="bg1"/>
                </a:solidFill>
              </a:rPr>
            </a:br>
            <a:r>
              <a:rPr lang="pt-BR" sz="3600" b="1" dirty="0">
                <a:solidFill>
                  <a:schemeClr val="bg1"/>
                </a:solidFill>
              </a:rPr>
              <a:t>Professor Sergio Mendes</a:t>
            </a:r>
            <a:endParaRPr lang="pt-BR" sz="4800" b="1" dirty="0">
              <a:solidFill>
                <a:schemeClr val="bg1"/>
              </a:solidFill>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l="26721"/>
          <a:stretch/>
        </p:blipFill>
        <p:spPr bwMode="auto">
          <a:xfrm>
            <a:off x="4137544" y="304511"/>
            <a:ext cx="3698543" cy="125007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descr="Homem de camisa azul sorrindo&#10;&#10;Descrição gerada automaticamente">
            <a:extLst>
              <a:ext uri="{FF2B5EF4-FFF2-40B4-BE49-F238E27FC236}">
                <a16:creationId xmlns:a16="http://schemas.microsoft.com/office/drawing/2014/main" id="{B59ABCB6-401C-608D-ED4C-EE819D6DB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9346" y="4882609"/>
            <a:ext cx="1750425" cy="1760427"/>
          </a:xfrm>
          <a:prstGeom prst="ellipse">
            <a:avLst/>
          </a:prstGeom>
          <a:ln w="63500" cap="rnd">
            <a:noFill/>
          </a:ln>
          <a:effectLst/>
        </p:spPr>
      </p:pic>
      <p:sp>
        <p:nvSpPr>
          <p:cNvPr id="3" name="Título 1">
            <a:extLst>
              <a:ext uri="{FF2B5EF4-FFF2-40B4-BE49-F238E27FC236}">
                <a16:creationId xmlns:a16="http://schemas.microsoft.com/office/drawing/2014/main" id="{32033C88-E5B5-9899-9E98-6ED7FB7427F5}"/>
              </a:ext>
            </a:extLst>
          </p:cNvPr>
          <p:cNvSpPr txBox="1">
            <a:spLocks/>
          </p:cNvSpPr>
          <p:nvPr/>
        </p:nvSpPr>
        <p:spPr>
          <a:xfrm>
            <a:off x="-109185" y="2621631"/>
            <a:ext cx="12192000" cy="10946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6600" b="1" dirty="0">
                <a:solidFill>
                  <a:schemeClr val="bg1"/>
                </a:solidFill>
                <a:latin typeface="+mn-lt"/>
              </a:rPr>
              <a:t>Resumo – Arquitetura Limpa</a:t>
            </a:r>
            <a:endParaRPr lang="pt-BR" sz="7200" b="1" dirty="0">
              <a:solidFill>
                <a:schemeClr val="bg1"/>
              </a:solidFill>
            </a:endParaRPr>
          </a:p>
        </p:txBody>
      </p:sp>
      <p:cxnSp>
        <p:nvCxnSpPr>
          <p:cNvPr id="5" name="Conector reto 4">
            <a:extLst>
              <a:ext uri="{FF2B5EF4-FFF2-40B4-BE49-F238E27FC236}">
                <a16:creationId xmlns:a16="http://schemas.microsoft.com/office/drawing/2014/main" id="{CBD20AE5-3DBA-E22A-3348-32B3ED84C8C1}"/>
              </a:ext>
            </a:extLst>
          </p:cNvPr>
          <p:cNvCxnSpPr/>
          <p:nvPr/>
        </p:nvCxnSpPr>
        <p:spPr>
          <a:xfrm>
            <a:off x="0" y="463538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to 7">
            <a:extLst>
              <a:ext uri="{FF2B5EF4-FFF2-40B4-BE49-F238E27FC236}">
                <a16:creationId xmlns:a16="http://schemas.microsoft.com/office/drawing/2014/main" id="{7622DFFC-2F5A-7453-F216-DCFFE87D6301}"/>
              </a:ext>
            </a:extLst>
          </p:cNvPr>
          <p:cNvCxnSpPr/>
          <p:nvPr/>
        </p:nvCxnSpPr>
        <p:spPr>
          <a:xfrm>
            <a:off x="0" y="1714759"/>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539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4897585"/>
            <a:ext cx="11212796" cy="1184809"/>
          </a:xfrm>
        </p:spPr>
        <p:txBody>
          <a:bodyPr>
            <a:noAutofit/>
          </a:bodyPr>
          <a:lstStyle/>
          <a:p>
            <a:pPr algn="l"/>
            <a:r>
              <a:rPr lang="pt-BR" sz="2800" b="1" dirty="0">
                <a:solidFill>
                  <a:srgbClr val="292929"/>
                </a:solidFill>
                <a:effectLst/>
                <a:latin typeface="Verdana" panose="020B0604030504040204" pitchFamily="34" charset="0"/>
                <a:ea typeface="Verdana" panose="020B0604030504040204" pitchFamily="34" charset="0"/>
              </a:rPr>
              <a:t>Acoplamento de Componentes</a:t>
            </a:r>
            <a:br>
              <a:rPr lang="pt-BR" sz="2200" b="0" i="1" dirty="0">
                <a:solidFill>
                  <a:srgbClr val="292929"/>
                </a:solidFill>
                <a:effectLst/>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0" i="0" dirty="0">
                <a:solidFill>
                  <a:srgbClr val="292929"/>
                </a:solidFill>
                <a:effectLst/>
                <a:latin typeface="Verdana" panose="020B0604030504040204" pitchFamily="34" charset="0"/>
                <a:ea typeface="Verdana" panose="020B0604030504040204" pitchFamily="34" charset="0"/>
              </a:rPr>
              <a:t>Resumidamente, devemos organizar nosso código de uma forma que os módulos com as menores chances de mudança não dependam de módulos com maiores chances de mudança. Utilizamos uma abordagem </a:t>
            </a:r>
            <a:r>
              <a:rPr lang="pt-BR" sz="2200" b="0" i="0" dirty="0" err="1">
                <a:solidFill>
                  <a:srgbClr val="292929"/>
                </a:solidFill>
                <a:effectLst/>
                <a:latin typeface="Verdana" panose="020B0604030504040204" pitchFamily="34" charset="0"/>
                <a:ea typeface="Verdana" panose="020B0604030504040204" pitchFamily="34" charset="0"/>
              </a:rPr>
              <a:t>topdown</a:t>
            </a:r>
            <a:r>
              <a:rPr lang="pt-BR" sz="2200" b="0" i="0" dirty="0">
                <a:solidFill>
                  <a:srgbClr val="292929"/>
                </a:solidFill>
                <a:effectLst/>
                <a:latin typeface="Verdana" panose="020B0604030504040204" pitchFamily="34" charset="0"/>
                <a:ea typeface="Verdana" panose="020B0604030504040204" pitchFamily="34" charset="0"/>
              </a:rPr>
              <a:t> com DIP, invertendo o controle das dependências. Temos também alguns princípios a seguir.</a:t>
            </a:r>
            <a:br>
              <a:rPr lang="pt-BR" sz="2200" b="0" i="0" dirty="0">
                <a:solidFill>
                  <a:srgbClr val="292929"/>
                </a:solidFill>
                <a:effectLst/>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1" i="0" dirty="0">
                <a:solidFill>
                  <a:srgbClr val="292929"/>
                </a:solidFill>
                <a:effectLst/>
                <a:latin typeface="Verdana" panose="020B0604030504040204" pitchFamily="34" charset="0"/>
                <a:ea typeface="Verdana" panose="020B0604030504040204" pitchFamily="34" charset="0"/>
              </a:rPr>
              <a:t>SDP : Princípio da Dependência Estável</a:t>
            </a:r>
            <a:r>
              <a:rPr lang="pt-BR" sz="2200" b="0" i="0" dirty="0">
                <a:solidFill>
                  <a:srgbClr val="292929"/>
                </a:solidFill>
                <a:effectLst/>
                <a:latin typeface="Verdana" panose="020B0604030504040204" pitchFamily="34" charset="0"/>
                <a:ea typeface="Verdana" panose="020B0604030504040204" pitchFamily="34" charset="0"/>
              </a:rPr>
              <a:t>: diz que devemos sempre buscar maximizar a dependência de objetos estáveis. Porém, devemos entender que alguma volatilidade faz parte do sistema.</a:t>
            </a:r>
            <a:br>
              <a:rPr lang="pt-BR" sz="2200" b="0" i="0" dirty="0">
                <a:solidFill>
                  <a:srgbClr val="292929"/>
                </a:solidFill>
                <a:effectLst/>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1" i="0" dirty="0">
                <a:solidFill>
                  <a:srgbClr val="292929"/>
                </a:solidFill>
                <a:effectLst/>
                <a:latin typeface="Verdana" panose="020B0604030504040204" pitchFamily="34" charset="0"/>
                <a:ea typeface="Verdana" panose="020B0604030504040204" pitchFamily="34" charset="0"/>
              </a:rPr>
              <a:t>SAP: Princípio da abstração Estável</a:t>
            </a:r>
            <a:r>
              <a:rPr lang="pt-BR" sz="2200" b="0" i="0" dirty="0">
                <a:solidFill>
                  <a:srgbClr val="292929"/>
                </a:solidFill>
                <a:effectLst/>
                <a:latin typeface="Verdana" panose="020B0604030504040204" pitchFamily="34" charset="0"/>
                <a:ea typeface="Verdana" panose="020B0604030504040204" pitchFamily="34" charset="0"/>
              </a:rPr>
              <a:t>: esse princípio nos informa que os componentes mais estáveis são os abstratos, ou seja, nossas dependências devem sempre buscar utilizar abstrações.</a:t>
            </a:r>
            <a:endParaRPr lang="pt-BR" sz="2200" b="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1613113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4648204"/>
            <a:ext cx="11212796" cy="1184809"/>
          </a:xfrm>
        </p:spPr>
        <p:txBody>
          <a:bodyPr>
            <a:noAutofit/>
          </a:bodyPr>
          <a:lstStyle/>
          <a:p>
            <a:pPr algn="l"/>
            <a:r>
              <a:rPr lang="pt-BR" sz="2800" b="1" dirty="0">
                <a:solidFill>
                  <a:srgbClr val="292929"/>
                </a:solidFill>
                <a:effectLst/>
                <a:latin typeface="Verdana" panose="020B0604030504040204" pitchFamily="34" charset="0"/>
                <a:ea typeface="Verdana" panose="020B0604030504040204" pitchFamily="34" charset="0"/>
              </a:rPr>
              <a:t>O que é arquitetura?</a:t>
            </a:r>
            <a:br>
              <a:rPr lang="pt-BR" sz="2200" dirty="0">
                <a:solidFill>
                  <a:srgbClr val="292929"/>
                </a:solidFill>
                <a:effectLst/>
                <a:latin typeface="Verdana" panose="020B0604030504040204" pitchFamily="34" charset="0"/>
                <a:ea typeface="Verdana" panose="020B0604030504040204" pitchFamily="34" charset="0"/>
              </a:rPr>
            </a:br>
            <a:br>
              <a:rPr lang="pt-BR" sz="2200" dirty="0">
                <a:solidFill>
                  <a:srgbClr val="292929"/>
                </a:solidFill>
                <a:effectLst/>
                <a:latin typeface="Verdana" panose="020B0604030504040204" pitchFamily="34" charset="0"/>
                <a:ea typeface="Verdana" panose="020B0604030504040204" pitchFamily="34" charset="0"/>
              </a:rPr>
            </a:br>
            <a:r>
              <a:rPr lang="pt-BR" sz="2200" dirty="0">
                <a:solidFill>
                  <a:srgbClr val="292929"/>
                </a:solidFill>
                <a:effectLst/>
                <a:latin typeface="Verdana" panose="020B0604030504040204" pitchFamily="34" charset="0"/>
                <a:ea typeface="Verdana" panose="020B0604030504040204" pitchFamily="34" charset="0"/>
              </a:rPr>
              <a:t>Já podemos dizer que arquitetura é uma forma de criar um sistema de fácil entendimento, bem como de fácil desenvolvimento. Além disso, fácil de manter e também fácil para implementar.</a:t>
            </a:r>
            <a:br>
              <a:rPr lang="pt-BR" sz="2200" dirty="0">
                <a:solidFill>
                  <a:srgbClr val="292929"/>
                </a:solidFill>
                <a:effectLst/>
                <a:latin typeface="Verdana" panose="020B0604030504040204" pitchFamily="34" charset="0"/>
                <a:ea typeface="Verdana" panose="020B0604030504040204" pitchFamily="34" charset="0"/>
              </a:rPr>
            </a:br>
            <a:br>
              <a:rPr lang="pt-BR" sz="2200" dirty="0">
                <a:solidFill>
                  <a:srgbClr val="292929"/>
                </a:solidFill>
                <a:effectLst/>
                <a:latin typeface="Verdana" panose="020B0604030504040204" pitchFamily="34" charset="0"/>
                <a:ea typeface="Verdana" panose="020B0604030504040204" pitchFamily="34" charset="0"/>
              </a:rPr>
            </a:br>
            <a:r>
              <a:rPr lang="pt-BR" sz="2200" dirty="0">
                <a:solidFill>
                  <a:srgbClr val="292929"/>
                </a:solidFill>
                <a:effectLst/>
                <a:latin typeface="Verdana" panose="020B0604030504040204" pitchFamily="34" charset="0"/>
                <a:ea typeface="Verdana" panose="020B0604030504040204" pitchFamily="34" charset="0"/>
              </a:rPr>
              <a:t>Lembre-se: </a:t>
            </a:r>
            <a:r>
              <a:rPr lang="pt-BR" sz="2200" b="1" dirty="0">
                <a:solidFill>
                  <a:srgbClr val="292929"/>
                </a:solidFill>
                <a:effectLst/>
                <a:latin typeface="Verdana" panose="020B0604030504040204" pitchFamily="34" charset="0"/>
                <a:ea typeface="Verdana" panose="020B0604030504040204" pitchFamily="34" charset="0"/>
              </a:rPr>
              <a:t>os melhores arquitetos são ótimos programadores. </a:t>
            </a:r>
            <a:br>
              <a:rPr lang="pt-BR" sz="2200" dirty="0">
                <a:solidFill>
                  <a:srgbClr val="292929"/>
                </a:solidFill>
                <a:effectLst/>
                <a:latin typeface="Verdana" panose="020B0604030504040204" pitchFamily="34" charset="0"/>
                <a:ea typeface="Verdana" panose="020B0604030504040204" pitchFamily="34" charset="0"/>
              </a:rPr>
            </a:br>
            <a:br>
              <a:rPr lang="pt-BR" sz="2200" dirty="0">
                <a:solidFill>
                  <a:srgbClr val="292929"/>
                </a:solidFill>
                <a:effectLst/>
                <a:latin typeface="Verdana" panose="020B0604030504040204" pitchFamily="34" charset="0"/>
                <a:ea typeface="Verdana" panose="020B0604030504040204" pitchFamily="34" charset="0"/>
              </a:rPr>
            </a:br>
            <a:r>
              <a:rPr lang="pt-BR" sz="2200" dirty="0">
                <a:solidFill>
                  <a:srgbClr val="292929"/>
                </a:solidFill>
                <a:effectLst/>
                <a:latin typeface="Verdana" panose="020B0604030504040204" pitchFamily="34" charset="0"/>
                <a:ea typeface="Verdana" panose="020B0604030504040204" pitchFamily="34" charset="0"/>
              </a:rPr>
              <a:t>Fica impossível criar soluções sem ter experiência e sofrer com os problemas. O arquiteto deve evoluir o sistema deixando opções abertas para uma rápida mudança. </a:t>
            </a:r>
            <a:br>
              <a:rPr lang="pt-BR" sz="2200" dirty="0">
                <a:solidFill>
                  <a:srgbClr val="292929"/>
                </a:solidFill>
                <a:effectLst/>
                <a:latin typeface="Verdana" panose="020B0604030504040204" pitchFamily="34" charset="0"/>
                <a:ea typeface="Verdana" panose="020B0604030504040204" pitchFamily="34" charset="0"/>
              </a:rPr>
            </a:br>
            <a:br>
              <a:rPr lang="pt-BR" sz="2200" dirty="0">
                <a:solidFill>
                  <a:srgbClr val="292929"/>
                </a:solidFill>
                <a:effectLst/>
                <a:latin typeface="Verdana" panose="020B0604030504040204" pitchFamily="34" charset="0"/>
                <a:ea typeface="Verdana" panose="020B0604030504040204" pitchFamily="34" charset="0"/>
              </a:rPr>
            </a:br>
            <a:r>
              <a:rPr lang="pt-BR" sz="2200" dirty="0">
                <a:solidFill>
                  <a:srgbClr val="292929"/>
                </a:solidFill>
                <a:effectLst/>
                <a:latin typeface="Verdana" panose="020B0604030504040204" pitchFamily="34" charset="0"/>
                <a:ea typeface="Verdana" panose="020B0604030504040204" pitchFamily="34" charset="0"/>
              </a:rPr>
              <a:t>Também, deve evitar ao máximo fazer escolhas que podem ser adiadas, os detalhes são só detalhes.</a:t>
            </a: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1574459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89602" y="5008421"/>
            <a:ext cx="11212796" cy="1184809"/>
          </a:xfrm>
        </p:spPr>
        <p:txBody>
          <a:bodyPr>
            <a:noAutofit/>
          </a:bodyPr>
          <a:lstStyle/>
          <a:p>
            <a:pPr algn="l"/>
            <a:r>
              <a:rPr lang="pt-BR" sz="2800" b="1" dirty="0">
                <a:effectLst/>
                <a:latin typeface="Verdana" panose="020B0604030504040204" pitchFamily="34" charset="0"/>
                <a:ea typeface="Verdana" panose="020B0604030504040204" pitchFamily="34" charset="0"/>
              </a:rPr>
              <a:t>Independência</a:t>
            </a:r>
            <a:br>
              <a:rPr lang="pt-BR" sz="2200" dirty="0">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Neste capítulo podemos entender a importância de separar as responsabilidades corretamente. Não devemos ter pressa de criar paredes e separar sem que isso seja realmente necessário. Devemos evoluir o sistema deixando as opções em aberto.</a:t>
            </a:r>
            <a:br>
              <a:rPr lang="pt-BR" sz="2200" b="0" i="0" dirty="0">
                <a:effectLst/>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O papel do arquiteto é visualizar pontos corretos de mudança e ter uma certa percepção de possíveis mudanças futuras. Uma dica é pensar nas partes que estão mais propensas a mudar em momentos diferentes, como a interface gráfica e a camada de regras de negócio.</a:t>
            </a:r>
            <a:br>
              <a:rPr lang="pt-BR" sz="2200" b="0" i="0" dirty="0">
                <a:effectLst/>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Separar as camadas corretamente irá permitir, por exemplo, alterar a UI sem alterar as regras de negócio, alterar o tipo de banco de dados sem alterar as regra de negócio e alterar o tipo de comunicação sem alterar as regras de negócio. Sim, as regras de negócio devem ser o centro do seu sistema.</a:t>
            </a: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3416179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omain-Driven Boundaries – Connell W – .NET Developer from the UK">
            <a:extLst>
              <a:ext uri="{FF2B5EF4-FFF2-40B4-BE49-F238E27FC236}">
                <a16:creationId xmlns:a16="http://schemas.microsoft.com/office/drawing/2014/main" id="{6EFD50AD-AB76-E0E3-74DE-989954D40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485" y="3346120"/>
            <a:ext cx="5878001" cy="291221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2403767"/>
            <a:ext cx="11212796" cy="1184809"/>
          </a:xfrm>
        </p:spPr>
        <p:txBody>
          <a:bodyPr>
            <a:noAutofit/>
          </a:bodyPr>
          <a:lstStyle/>
          <a:p>
            <a:pPr algn="l"/>
            <a:r>
              <a:rPr lang="pt-BR" sz="2800" b="1" dirty="0">
                <a:effectLst/>
                <a:latin typeface="Verdana" panose="020B0604030504040204" pitchFamily="34" charset="0"/>
                <a:ea typeface="Verdana" panose="020B0604030504040204" pitchFamily="34" charset="0"/>
              </a:rPr>
              <a:t>Fronteiras: Estabelecendo Limites</a:t>
            </a:r>
            <a:br>
              <a:rPr lang="pt-BR" sz="2200" b="0" i="1" dirty="0">
                <a:effectLst/>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O papel mais importante do arquiteto é enxergar os pontos de mudança, os quais, normalmente, indicam que um limite/divisão deve ser ali criado. Aplicamos princípios já estudados, visando sempre deixar cada parte do sistema bem dividida e separando de forma coesa, tendo como objetivo atingir a estabilidade.</a:t>
            </a: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368294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4745182"/>
            <a:ext cx="11212796" cy="1184809"/>
          </a:xfrm>
        </p:spPr>
        <p:txBody>
          <a:bodyPr>
            <a:noAutofit/>
          </a:bodyPr>
          <a:lstStyle/>
          <a:p>
            <a:pPr algn="l"/>
            <a:r>
              <a:rPr lang="pt-BR" sz="2800" b="1" dirty="0">
                <a:solidFill>
                  <a:srgbClr val="292929"/>
                </a:solidFill>
                <a:effectLst/>
                <a:latin typeface="Verdana" panose="020B0604030504040204" pitchFamily="34" charset="0"/>
                <a:ea typeface="Verdana" panose="020B0604030504040204" pitchFamily="34" charset="0"/>
              </a:rPr>
              <a:t>Regras de negócio</a:t>
            </a:r>
            <a:br>
              <a:rPr lang="pt-BR" sz="2200" b="0" i="1" dirty="0">
                <a:solidFill>
                  <a:srgbClr val="292929"/>
                </a:solidFill>
                <a:effectLst/>
                <a:latin typeface="Verdana" panose="020B0604030504040204" pitchFamily="34" charset="0"/>
                <a:ea typeface="Verdana" panose="020B0604030504040204" pitchFamily="34" charset="0"/>
              </a:rPr>
            </a:br>
            <a:br>
              <a:rPr lang="pt-BR" sz="2200" b="0" i="1" dirty="0">
                <a:solidFill>
                  <a:srgbClr val="292929"/>
                </a:solidFill>
                <a:effectLst/>
                <a:latin typeface="Verdana" panose="020B0604030504040204" pitchFamily="34" charset="0"/>
                <a:ea typeface="Verdana" panose="020B0604030504040204" pitchFamily="34" charset="0"/>
              </a:rPr>
            </a:br>
            <a:r>
              <a:rPr lang="pt-BR" sz="2200" b="1" i="0" dirty="0">
                <a:solidFill>
                  <a:srgbClr val="292929"/>
                </a:solidFill>
                <a:effectLst/>
                <a:latin typeface="Verdana" panose="020B0604030504040204" pitchFamily="34" charset="0"/>
                <a:ea typeface="Verdana" panose="020B0604030504040204" pitchFamily="34" charset="0"/>
              </a:rPr>
              <a:t>Entidade : Regras cruciais de negócio.</a:t>
            </a:r>
            <a:br>
              <a:rPr lang="pt-BR" sz="2200" b="1" i="0" dirty="0">
                <a:solidFill>
                  <a:srgbClr val="292929"/>
                </a:solidFill>
                <a:effectLst/>
                <a:latin typeface="Verdana" panose="020B0604030504040204" pitchFamily="34" charset="0"/>
                <a:ea typeface="Verdana" panose="020B0604030504040204" pitchFamily="34" charset="0"/>
              </a:rPr>
            </a:br>
            <a:br>
              <a:rPr lang="pt-BR" sz="2200" b="1" i="0" dirty="0">
                <a:solidFill>
                  <a:srgbClr val="292929"/>
                </a:solidFill>
                <a:effectLst/>
                <a:latin typeface="Verdana" panose="020B0604030504040204" pitchFamily="34" charset="0"/>
                <a:ea typeface="Verdana" panose="020B0604030504040204" pitchFamily="34" charset="0"/>
              </a:rPr>
            </a:br>
            <a:r>
              <a:rPr lang="pt-BR" sz="2200" b="1" i="0" dirty="0">
                <a:solidFill>
                  <a:srgbClr val="292929"/>
                </a:solidFill>
                <a:effectLst/>
                <a:latin typeface="Verdana" panose="020B0604030504040204" pitchFamily="34" charset="0"/>
                <a:ea typeface="Verdana" panose="020B0604030504040204" pitchFamily="34" charset="0"/>
              </a:rPr>
              <a:t>Casos de uso: Regras específicas da aplicação.</a:t>
            </a:r>
            <a:br>
              <a:rPr lang="pt-BR" sz="2200" b="1" i="0" dirty="0">
                <a:solidFill>
                  <a:srgbClr val="292929"/>
                </a:solidFill>
                <a:effectLst/>
                <a:latin typeface="Verdana" panose="020B0604030504040204" pitchFamily="34" charset="0"/>
                <a:ea typeface="Verdana" panose="020B0604030504040204" pitchFamily="34" charset="0"/>
              </a:rPr>
            </a:br>
            <a:br>
              <a:rPr lang="pt-BR" sz="2200" b="1" i="0" dirty="0">
                <a:solidFill>
                  <a:srgbClr val="292929"/>
                </a:solidFill>
                <a:effectLst/>
                <a:latin typeface="Verdana" panose="020B0604030504040204" pitchFamily="34" charset="0"/>
                <a:ea typeface="Verdana" panose="020B0604030504040204" pitchFamily="34" charset="0"/>
              </a:rPr>
            </a:br>
            <a:r>
              <a:rPr lang="pt-BR" sz="2200" b="0" i="0" dirty="0">
                <a:solidFill>
                  <a:srgbClr val="292929"/>
                </a:solidFill>
                <a:effectLst/>
                <a:latin typeface="Verdana" panose="020B0604030504040204" pitchFamily="34" charset="0"/>
                <a:ea typeface="Verdana" panose="020B0604030504040204" pitchFamily="34" charset="0"/>
              </a:rPr>
              <a:t>Começamos este capítulo entendendo que existem dois tipos de regras de negócios: as que ficam na </a:t>
            </a:r>
            <a:r>
              <a:rPr lang="pt-BR" sz="2200" b="1" i="0" dirty="0">
                <a:solidFill>
                  <a:srgbClr val="292929"/>
                </a:solidFill>
                <a:effectLst/>
                <a:latin typeface="Verdana" panose="020B0604030504040204" pitchFamily="34" charset="0"/>
                <a:ea typeface="Verdana" panose="020B0604030504040204" pitchFamily="34" charset="0"/>
              </a:rPr>
              <a:t>entidade</a:t>
            </a:r>
            <a:r>
              <a:rPr lang="pt-BR" sz="2200" b="0" i="0" dirty="0">
                <a:solidFill>
                  <a:srgbClr val="292929"/>
                </a:solidFill>
                <a:effectLst/>
                <a:latin typeface="Verdana" panose="020B0604030504040204" pitchFamily="34" charset="0"/>
                <a:ea typeface="Verdana" panose="020B0604030504040204" pitchFamily="34" charset="0"/>
              </a:rPr>
              <a:t> e as que são </a:t>
            </a:r>
            <a:r>
              <a:rPr lang="pt-BR" sz="2200" b="1" i="0" dirty="0">
                <a:solidFill>
                  <a:srgbClr val="292929"/>
                </a:solidFill>
                <a:effectLst/>
                <a:latin typeface="Verdana" panose="020B0604030504040204" pitchFamily="34" charset="0"/>
                <a:ea typeface="Verdana" panose="020B0604030504040204" pitchFamily="34" charset="0"/>
              </a:rPr>
              <a:t>caso de uso</a:t>
            </a:r>
            <a:r>
              <a:rPr lang="pt-BR" sz="2200" b="0" i="0" dirty="0">
                <a:solidFill>
                  <a:srgbClr val="292929"/>
                </a:solidFill>
                <a:effectLst/>
                <a:latin typeface="Verdana" panose="020B0604030504040204" pitchFamily="34" charset="0"/>
                <a:ea typeface="Verdana" panose="020B0604030504040204" pitchFamily="34" charset="0"/>
              </a:rPr>
              <a:t>.</a:t>
            </a:r>
            <a:br>
              <a:rPr lang="pt-BR" sz="2200" b="0" i="0" dirty="0">
                <a:solidFill>
                  <a:srgbClr val="292929"/>
                </a:solidFill>
                <a:effectLst/>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1" i="0" dirty="0">
                <a:solidFill>
                  <a:srgbClr val="292929"/>
                </a:solidFill>
                <a:effectLst/>
                <a:latin typeface="Verdana" panose="020B0604030504040204" pitchFamily="34" charset="0"/>
                <a:ea typeface="Verdana" panose="020B0604030504040204" pitchFamily="34" charset="0"/>
              </a:rPr>
              <a:t>A regra de negócio na entidad</a:t>
            </a:r>
            <a:r>
              <a:rPr lang="pt-BR" sz="2200" b="0" i="0" dirty="0">
                <a:solidFill>
                  <a:srgbClr val="292929"/>
                </a:solidFill>
                <a:effectLst/>
                <a:latin typeface="Verdana" panose="020B0604030504040204" pitchFamily="34" charset="0"/>
                <a:ea typeface="Verdana" panose="020B0604030504040204" pitchFamily="34" charset="0"/>
              </a:rPr>
              <a:t>e é uma regra que se aplica a entidade em si. Normalmente é idêntica em qualquer sistema que contenha essa entidade.</a:t>
            </a:r>
            <a:br>
              <a:rPr lang="pt-BR" sz="2200" dirty="0">
                <a:latin typeface="Verdana" panose="020B0604030504040204" pitchFamily="34" charset="0"/>
                <a:ea typeface="Verdana" panose="020B0604030504040204" pitchFamily="34" charset="0"/>
              </a:rPr>
            </a:br>
            <a:r>
              <a:rPr lang="pt-BR" sz="2200" b="0" i="0" dirty="0">
                <a:solidFill>
                  <a:srgbClr val="292929"/>
                </a:solidFill>
                <a:effectLst/>
                <a:latin typeface="Verdana" panose="020B0604030504040204" pitchFamily="34" charset="0"/>
                <a:ea typeface="Verdana" panose="020B0604030504040204" pitchFamily="34" charset="0"/>
              </a:rPr>
              <a:t>Já a regra de </a:t>
            </a:r>
            <a:r>
              <a:rPr lang="pt-BR" sz="2200" b="1" i="0" dirty="0">
                <a:solidFill>
                  <a:srgbClr val="292929"/>
                </a:solidFill>
                <a:effectLst/>
                <a:latin typeface="Verdana" panose="020B0604030504040204" pitchFamily="34" charset="0"/>
                <a:ea typeface="Verdana" panose="020B0604030504040204" pitchFamily="34" charset="0"/>
              </a:rPr>
              <a:t>negócio de caso de uso</a:t>
            </a:r>
            <a:r>
              <a:rPr lang="pt-BR" sz="2200" b="0" i="0" dirty="0">
                <a:solidFill>
                  <a:srgbClr val="292929"/>
                </a:solidFill>
                <a:effectLst/>
                <a:latin typeface="Verdana" panose="020B0604030504040204" pitchFamily="34" charset="0"/>
                <a:ea typeface="Verdana" panose="020B0604030504040204" pitchFamily="34" charset="0"/>
              </a:rPr>
              <a:t> será onde iremos manter as regras da nossa aplicação. Ela pode mudar de aplicação para aplicação.</a:t>
            </a:r>
            <a:br>
              <a:rPr lang="pt-BR" sz="2200" dirty="0">
                <a:latin typeface="Verdana" panose="020B0604030504040204" pitchFamily="34" charset="0"/>
                <a:ea typeface="Verdana" panose="020B0604030504040204" pitchFamily="34" charset="0"/>
              </a:rPr>
            </a:br>
            <a:r>
              <a:rPr lang="pt-BR" sz="2200" b="0" i="0" dirty="0">
                <a:solidFill>
                  <a:srgbClr val="292929"/>
                </a:solidFill>
                <a:effectLst/>
                <a:latin typeface="Verdana" panose="020B0604030504040204" pitchFamily="34" charset="0"/>
                <a:ea typeface="Verdana" panose="020B0604030504040204" pitchFamily="34" charset="0"/>
              </a:rPr>
              <a:t>O caso de uso possui o tipo de entrada que o usuário deve oferecer, a saída que será gerada e os passos para chegar neste resultado esperado.</a:t>
            </a:r>
            <a:endParaRPr lang="pt-BR" sz="220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3396400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4772891"/>
            <a:ext cx="5878796" cy="1184809"/>
          </a:xfrm>
        </p:spPr>
        <p:txBody>
          <a:bodyPr>
            <a:noAutofit/>
          </a:bodyPr>
          <a:lstStyle/>
          <a:p>
            <a:pPr algn="l"/>
            <a:r>
              <a:rPr lang="pt-BR" sz="2800" b="1" dirty="0">
                <a:effectLst/>
                <a:latin typeface="Verdana" panose="020B0604030504040204" pitchFamily="34" charset="0"/>
                <a:ea typeface="Verdana" panose="020B0604030504040204" pitchFamily="34" charset="0"/>
              </a:rPr>
              <a:t>Arquitetura gritante</a:t>
            </a:r>
            <a:br>
              <a:rPr lang="pt-BR" sz="2200" dirty="0">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0" dirty="0">
                <a:effectLst/>
                <a:latin typeface="Verdana" panose="020B0604030504040204" pitchFamily="34" charset="0"/>
                <a:ea typeface="Verdana" panose="020B0604030504040204" pitchFamily="34" charset="0"/>
              </a:rPr>
              <a:t>A primeira impressão do seu sistema é a que fica. Sua arquitetura deve ser capaz de descrever facilmente o que ela é e o que está fazendo.</a:t>
            </a:r>
            <a:br>
              <a:rPr lang="pt-BR" sz="2200" b="0" dirty="0">
                <a:effectLst/>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0" dirty="0">
                <a:effectLst/>
                <a:latin typeface="Verdana" panose="020B0604030504040204" pitchFamily="34" charset="0"/>
                <a:ea typeface="Verdana" panose="020B0604030504040204" pitchFamily="34" charset="0"/>
              </a:rPr>
              <a:t>Seu código deve deixar explícito para qualquer um que bater os olhos o que ele faz e como ele faz. Também devemos deixar claro que não dependemos de frameworks e que eles são só detalhes que podem ser modificados e alterados a qualquer momento.</a:t>
            </a:r>
            <a:endParaRPr lang="pt-BR" sz="220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pic>
        <p:nvPicPr>
          <p:cNvPr id="7170" name="Picture 2">
            <a:extLst>
              <a:ext uri="{FF2B5EF4-FFF2-40B4-BE49-F238E27FC236}">
                <a16:creationId xmlns:a16="http://schemas.microsoft.com/office/drawing/2014/main" id="{A02BDBDB-AFC0-FC7C-404B-83D76BDFE9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977" r="17273"/>
          <a:stretch/>
        </p:blipFill>
        <p:spPr bwMode="auto">
          <a:xfrm>
            <a:off x="6368398" y="1088202"/>
            <a:ext cx="5334000" cy="522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105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89602" y="4703618"/>
            <a:ext cx="11212796" cy="1184809"/>
          </a:xfrm>
        </p:spPr>
        <p:txBody>
          <a:bodyPr>
            <a:noAutofit/>
          </a:bodyPr>
          <a:lstStyle/>
          <a:p>
            <a:pPr algn="l"/>
            <a:r>
              <a:rPr lang="pt-BR" sz="2800" b="1" dirty="0">
                <a:effectLst/>
                <a:latin typeface="Verdana" panose="020B0604030504040204" pitchFamily="34" charset="0"/>
                <a:ea typeface="Verdana" panose="020B0604030504040204" pitchFamily="34" charset="0"/>
              </a:rPr>
              <a:t>Arquitetura Limpa</a:t>
            </a:r>
            <a:br>
              <a:rPr lang="pt-BR" sz="2200" dirty="0">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0" dirty="0">
                <a:effectLst/>
                <a:latin typeface="Verdana" panose="020B0604030504040204" pitchFamily="34" charset="0"/>
                <a:ea typeface="Verdana" panose="020B0604030504040204" pitchFamily="34" charset="0"/>
              </a:rPr>
              <a:t>Seu principal objetivo é a separação das preocupações.</a:t>
            </a:r>
            <a:br>
              <a:rPr lang="pt-BR" sz="2200" dirty="0">
                <a:latin typeface="Verdana" panose="020B0604030504040204" pitchFamily="34" charset="0"/>
                <a:ea typeface="Verdana" panose="020B0604030504040204" pitchFamily="34" charset="0"/>
              </a:rPr>
            </a:br>
            <a:r>
              <a:rPr lang="pt-BR" sz="2200" b="0" dirty="0">
                <a:effectLst/>
                <a:latin typeface="Verdana" panose="020B0604030504040204" pitchFamily="34" charset="0"/>
                <a:ea typeface="Verdana" panose="020B0604030504040204" pitchFamily="34" charset="0"/>
              </a:rPr>
              <a:t>Ela prega: Isolamento das regras de negocio, independência de frameworks, </a:t>
            </a:r>
            <a:r>
              <a:rPr lang="pt-BR" sz="2200" b="0" dirty="0" err="1">
                <a:effectLst/>
                <a:latin typeface="Verdana" panose="020B0604030504040204" pitchFamily="34" charset="0"/>
                <a:ea typeface="Verdana" panose="020B0604030504040204" pitchFamily="34" charset="0"/>
              </a:rPr>
              <a:t>testabilidade</a:t>
            </a:r>
            <a:r>
              <a:rPr lang="pt-BR" sz="2200" b="0" dirty="0">
                <a:effectLst/>
                <a:latin typeface="Verdana" panose="020B0604030504040204" pitchFamily="34" charset="0"/>
                <a:ea typeface="Verdana" panose="020B0604030504040204" pitchFamily="34" charset="0"/>
              </a:rPr>
              <a:t>, independência de UI, independência de banco de dados e independência de qualquer coisa externa.</a:t>
            </a:r>
            <a:br>
              <a:rPr lang="pt-BR" sz="2200" b="0" dirty="0">
                <a:effectLst/>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0" dirty="0">
                <a:effectLst/>
                <a:latin typeface="Verdana" panose="020B0604030504040204" pitchFamily="34" charset="0"/>
                <a:ea typeface="Verdana" panose="020B0604030504040204" pitchFamily="34" charset="0"/>
              </a:rPr>
              <a:t>Arquitetura Limpa propõe:</a:t>
            </a:r>
            <a:br>
              <a:rPr lang="pt-BR" sz="2200" b="0" dirty="0">
                <a:effectLst/>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0" dirty="0">
                <a:effectLst/>
                <a:latin typeface="Verdana" panose="020B0604030504040204" pitchFamily="34" charset="0"/>
                <a:ea typeface="Verdana" panose="020B0604030504040204" pitchFamily="34" charset="0"/>
              </a:rPr>
              <a:t>1 — Organização </a:t>
            </a:r>
            <a:r>
              <a:rPr lang="pt-BR" sz="2200" b="0" dirty="0" err="1">
                <a:effectLst/>
                <a:latin typeface="Verdana" panose="020B0604030504040204" pitchFamily="34" charset="0"/>
                <a:ea typeface="Verdana" panose="020B0604030504040204" pitchFamily="34" charset="0"/>
              </a:rPr>
              <a:t>topdown</a:t>
            </a:r>
            <a:r>
              <a:rPr lang="pt-BR" sz="2200" b="0" dirty="0">
                <a:effectLst/>
                <a:latin typeface="Verdana" panose="020B0604030504040204" pitchFamily="34" charset="0"/>
                <a:ea typeface="Verdana" panose="020B0604030504040204" pitchFamily="34" charset="0"/>
              </a:rPr>
              <a:t> </a:t>
            </a:r>
            <a:r>
              <a:rPr lang="pt-BR" sz="2200" b="0" dirty="0" err="1">
                <a:effectLst/>
                <a:latin typeface="Verdana" panose="020B0604030504040204" pitchFamily="34" charset="0"/>
                <a:ea typeface="Verdana" panose="020B0604030504040204" pitchFamily="34" charset="0"/>
              </a:rPr>
              <a:t>level</a:t>
            </a:r>
            <a:r>
              <a:rPr lang="pt-BR" sz="2200" b="0" dirty="0">
                <a:effectLst/>
                <a:latin typeface="Verdana" panose="020B0604030504040204" pitchFamily="34" charset="0"/>
                <a:ea typeface="Verdana" panose="020B0604030504040204" pitchFamily="34" charset="0"/>
              </a:rPr>
              <a:t> na qual no topo fica o mais importante e menos suscetível a mudanças. </a:t>
            </a:r>
            <a:br>
              <a:rPr lang="pt-BR" sz="2200" b="0" dirty="0">
                <a:effectLst/>
                <a:latin typeface="Verdana" panose="020B0604030504040204" pitchFamily="34" charset="0"/>
                <a:ea typeface="Verdana" panose="020B0604030504040204" pitchFamily="34" charset="0"/>
              </a:rPr>
            </a:br>
            <a:r>
              <a:rPr lang="pt-BR" sz="2200" b="0" dirty="0">
                <a:effectLst/>
                <a:latin typeface="Verdana" panose="020B0604030504040204" pitchFamily="34" charset="0"/>
                <a:ea typeface="Verdana" panose="020B0604030504040204" pitchFamily="34" charset="0"/>
              </a:rPr>
              <a:t>2 — Elementos das camadas internas não devem ter conhecimento sobre as camadas externas. </a:t>
            </a:r>
            <a:br>
              <a:rPr lang="pt-BR" sz="2200" b="0" dirty="0">
                <a:effectLst/>
                <a:latin typeface="Verdana" panose="020B0604030504040204" pitchFamily="34" charset="0"/>
                <a:ea typeface="Verdana" panose="020B0604030504040204" pitchFamily="34" charset="0"/>
              </a:rPr>
            </a:br>
            <a:r>
              <a:rPr lang="pt-BR" sz="2200" b="0" dirty="0">
                <a:effectLst/>
                <a:latin typeface="Verdana" panose="020B0604030504040204" pitchFamily="34" charset="0"/>
                <a:ea typeface="Verdana" panose="020B0604030504040204" pitchFamily="34" charset="0"/>
              </a:rPr>
              <a:t>3 — Frameworks e drives devem nas camadas mais afastadas do centro, onde não afetam a aplicação.</a:t>
            </a:r>
            <a:endParaRPr lang="pt-BR" sz="220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136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lean Coder Blog">
            <a:extLst>
              <a:ext uri="{FF2B5EF4-FFF2-40B4-BE49-F238E27FC236}">
                <a16:creationId xmlns:a16="http://schemas.microsoft.com/office/drawing/2014/main" id="{07FC109B-0AFB-ACFB-4B37-DD72D16E1E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01" b="2891"/>
          <a:stretch/>
        </p:blipFill>
        <p:spPr bwMode="auto">
          <a:xfrm>
            <a:off x="1205345" y="0"/>
            <a:ext cx="9781309" cy="6832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723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89602" y="5036128"/>
            <a:ext cx="11212796" cy="1184809"/>
          </a:xfrm>
        </p:spPr>
        <p:txBody>
          <a:bodyPr>
            <a:noAutofit/>
          </a:bodyPr>
          <a:lstStyle/>
          <a:p>
            <a:pPr algn="l"/>
            <a:r>
              <a:rPr lang="pt-BR" sz="2800" b="1" dirty="0">
                <a:solidFill>
                  <a:srgbClr val="292929"/>
                </a:solidFill>
                <a:effectLst/>
                <a:latin typeface="Verdana" panose="020B0604030504040204" pitchFamily="34" charset="0"/>
                <a:ea typeface="Verdana" panose="020B0604030504040204" pitchFamily="34" charset="0"/>
              </a:rPr>
              <a:t>O Limite Teste</a:t>
            </a:r>
            <a:br>
              <a:rPr lang="pt-BR" sz="2200" b="0" dirty="0">
                <a:solidFill>
                  <a:srgbClr val="292929"/>
                </a:solidFill>
                <a:effectLst/>
                <a:latin typeface="Verdana" panose="020B0604030504040204" pitchFamily="34" charset="0"/>
                <a:ea typeface="Verdana" panose="020B0604030504040204" pitchFamily="34" charset="0"/>
              </a:rPr>
            </a:br>
            <a:r>
              <a:rPr lang="pt-BR" sz="2200" b="0" dirty="0">
                <a:solidFill>
                  <a:srgbClr val="292929"/>
                </a:solidFill>
                <a:effectLst/>
                <a:latin typeface="Verdana" panose="020B0604030504040204" pitchFamily="34" charset="0"/>
                <a:ea typeface="Verdana" panose="020B0604030504040204" pitchFamily="34" charset="0"/>
              </a:rPr>
              <a:t>O teste é um ponto muito importante. Conseguimos orientar uma boa arquitetura com o decorrer dos testes. Ele nos dá dicas de como seguir. Os testes ficam na camada mais externa e eles tem acesso a tudo. Testes são todos iguais para a arquitetura. Devemos ter em mente não depender de coisas voláteis. Nossos testes não podem ser quebrados pela alteração de um framework, por exemplo.</a:t>
            </a:r>
            <a:br>
              <a:rPr lang="pt-BR" sz="2200" b="0" dirty="0">
                <a:solidFill>
                  <a:srgbClr val="292929"/>
                </a:solidFill>
                <a:effectLst/>
                <a:latin typeface="Verdana" panose="020B0604030504040204" pitchFamily="34" charset="0"/>
                <a:ea typeface="Verdana" panose="020B0604030504040204" pitchFamily="34" charset="0"/>
              </a:rPr>
            </a:br>
            <a:br>
              <a:rPr lang="pt-BR" sz="2200" b="0" dirty="0">
                <a:solidFill>
                  <a:srgbClr val="292929"/>
                </a:solidFill>
                <a:effectLst/>
                <a:latin typeface="Verdana" panose="020B0604030504040204" pitchFamily="34" charset="0"/>
                <a:ea typeface="Verdana" panose="020B0604030504040204" pitchFamily="34" charset="0"/>
              </a:rPr>
            </a:br>
            <a:r>
              <a:rPr lang="pt-BR" sz="2800" b="1" dirty="0">
                <a:solidFill>
                  <a:srgbClr val="292929"/>
                </a:solidFill>
                <a:effectLst/>
                <a:latin typeface="Verdana" panose="020B0604030504040204" pitchFamily="34" charset="0"/>
                <a:ea typeface="Verdana" panose="020B0604030504040204" pitchFamily="34" charset="0"/>
              </a:rPr>
              <a:t>Detalhes</a:t>
            </a:r>
            <a:br>
              <a:rPr lang="pt-BR" sz="2200" b="0" dirty="0">
                <a:solidFill>
                  <a:srgbClr val="292929"/>
                </a:solidFill>
                <a:effectLst/>
                <a:latin typeface="Verdana" panose="020B0604030504040204" pitchFamily="34" charset="0"/>
                <a:ea typeface="Verdana" panose="020B0604030504040204" pitchFamily="34" charset="0"/>
              </a:rPr>
            </a:br>
            <a:r>
              <a:rPr lang="pt-BR" sz="2200" b="0" dirty="0">
                <a:solidFill>
                  <a:srgbClr val="292929"/>
                </a:solidFill>
                <a:effectLst/>
                <a:latin typeface="Verdana" panose="020B0604030504040204" pitchFamily="34" charset="0"/>
                <a:ea typeface="Verdana" panose="020B0604030504040204" pitchFamily="34" charset="0"/>
              </a:rPr>
              <a:t>Tudo que não faz parte da sua regra de negócio é detalhe. Como arquiteto, você deve sempre postergar os detalhes para mais tarde e definir bem os seus limites, para então, quando o momento chegar, a escolha por qual detalhe utilizar seja simples e de fácil alteração, quando necessária. Sobre os frameworks, vale ressaltar que eles não são arquiteturas. Se algum tenta ser, fuja e não amarre seu software nele. Não sabemos as direções que ele pode tomar e quando precisarmos sair dele para outro não será possível.</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1384440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pic>
        <p:nvPicPr>
          <p:cNvPr id="10242" name="Picture 2" descr="Clean Architecture for Android with Kotlin - VRG soft">
            <a:extLst>
              <a:ext uri="{FF2B5EF4-FFF2-40B4-BE49-F238E27FC236}">
                <a16:creationId xmlns:a16="http://schemas.microsoft.com/office/drawing/2014/main" id="{A4651F4A-A172-7644-181D-C8D8C2E4A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00175"/>
            <a:ext cx="1219200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13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71054" y="3870399"/>
            <a:ext cx="7541203" cy="1419841"/>
          </a:xfrm>
        </p:spPr>
        <p:txBody>
          <a:bodyPr>
            <a:noAutofit/>
          </a:bodyPr>
          <a:lstStyle/>
          <a:p>
            <a:pPr algn="l"/>
            <a:r>
              <a:rPr lang="pt-BR" b="1" dirty="0"/>
              <a:t>Resumindo os principais conceitos do livro </a:t>
            </a:r>
            <a:br>
              <a:rPr lang="pt-BR" b="1" dirty="0"/>
            </a:br>
            <a:r>
              <a:rPr lang="pt-BR" b="1" dirty="0">
                <a:latin typeface="+mn-lt"/>
              </a:rPr>
              <a:t>Arquitetura Limpa</a:t>
            </a:r>
            <a:br>
              <a:rPr lang="pt-BR" b="1" dirty="0">
                <a:latin typeface="+mn-lt"/>
              </a:rPr>
            </a:br>
            <a:r>
              <a:rPr lang="pt-BR" sz="2800" i="1" dirty="0">
                <a:latin typeface="+mn-lt"/>
              </a:rPr>
              <a:t>Arquitetura limpa: O guia do artesão para estrutura e design de software</a:t>
            </a:r>
            <a:br>
              <a:rPr lang="pt-BR" sz="2800" i="1" dirty="0">
                <a:latin typeface="+mn-lt"/>
              </a:rPr>
            </a:br>
            <a:r>
              <a:rPr lang="pt-BR" sz="2800" i="1" dirty="0">
                <a:latin typeface="+mn-lt"/>
              </a:rPr>
              <a:t>Robert C. Martin</a:t>
            </a:r>
            <a:endParaRPr lang="pt-BR" i="1" dirty="0">
              <a:latin typeface="+mn-lt"/>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9" name="Picture 2">
            <a:extLst>
              <a:ext uri="{FF2B5EF4-FFF2-40B4-BE49-F238E27FC236}">
                <a16:creationId xmlns:a16="http://schemas.microsoft.com/office/drawing/2014/main" id="{4C65DD3D-A8CF-A134-DB8B-B4A0597FE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4657" y="1052512"/>
            <a:ext cx="33718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788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4398819"/>
            <a:ext cx="11212796" cy="1184809"/>
          </a:xfrm>
        </p:spPr>
        <p:txBody>
          <a:bodyPr>
            <a:noAutofit/>
          </a:bodyPr>
          <a:lstStyle/>
          <a:p>
            <a:pPr algn="l"/>
            <a:r>
              <a:rPr lang="pt-BR" sz="2800" b="1" dirty="0">
                <a:effectLst/>
                <a:latin typeface="Verdana" panose="020B0604030504040204" pitchFamily="34" charset="0"/>
                <a:ea typeface="Verdana" panose="020B0604030504040204" pitchFamily="34" charset="0"/>
              </a:rPr>
              <a:t>Apresentadores e objetos </a:t>
            </a:r>
            <a:r>
              <a:rPr lang="pt-BR" sz="2800" b="1" dirty="0" err="1">
                <a:effectLst/>
                <a:latin typeface="Verdana" panose="020B0604030504040204" pitchFamily="34" charset="0"/>
                <a:ea typeface="Verdana" panose="020B0604030504040204" pitchFamily="34" charset="0"/>
              </a:rPr>
              <a:t>humble</a:t>
            </a:r>
            <a:br>
              <a:rPr lang="pt-BR" sz="2200" b="0" i="1"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Padrão utilizado em conjunto com práticas de teste, separando um objeto complexo em dois objetos, um para fácil teste e outro com atributos de alta complexibilidade de teste. </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Também é útil para encontrar os limites da nossa aplicação, separando esses objetos.</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800" b="1" dirty="0">
                <a:effectLst/>
                <a:latin typeface="Verdana" panose="020B0604030504040204" pitchFamily="34" charset="0"/>
                <a:ea typeface="Verdana" panose="020B0604030504040204" pitchFamily="34" charset="0"/>
              </a:rPr>
              <a:t>O componente </a:t>
            </a:r>
            <a:r>
              <a:rPr lang="pt-BR" sz="2800" b="1" dirty="0" err="1">
                <a:effectLst/>
                <a:latin typeface="Verdana" panose="020B0604030504040204" pitchFamily="34" charset="0"/>
                <a:ea typeface="Verdana" panose="020B0604030504040204" pitchFamily="34" charset="0"/>
              </a:rPr>
              <a:t>main</a:t>
            </a:r>
            <a:br>
              <a:rPr lang="pt-BR" sz="2800" b="1"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É a parte de nível mais baixa da sua aplicação, onde devemos fazer as injeções de dependência. A </a:t>
            </a:r>
            <a:r>
              <a:rPr lang="pt-BR" sz="2200" b="0" i="0" dirty="0" err="1">
                <a:effectLst/>
                <a:latin typeface="Verdana" panose="020B0604030504040204" pitchFamily="34" charset="0"/>
                <a:ea typeface="Verdana" panose="020B0604030504040204" pitchFamily="34" charset="0"/>
              </a:rPr>
              <a:t>main</a:t>
            </a:r>
            <a:r>
              <a:rPr lang="pt-BR" sz="2200" b="0" i="0" dirty="0">
                <a:effectLst/>
                <a:latin typeface="Verdana" panose="020B0604030504040204" pitchFamily="34" charset="0"/>
                <a:ea typeface="Verdana" panose="020B0604030504040204" pitchFamily="34" charset="0"/>
              </a:rPr>
              <a:t> conhece tudo.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507078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pic>
        <p:nvPicPr>
          <p:cNvPr id="9218" name="Picture 2" descr="Clean Architecture: The concept behind the code - DEV Community 👩‍💻👨‍💻">
            <a:extLst>
              <a:ext uri="{FF2B5EF4-FFF2-40B4-BE49-F238E27FC236}">
                <a16:creationId xmlns:a16="http://schemas.microsoft.com/office/drawing/2014/main" id="{6B97A5D3-6966-FDEE-622E-F38488D6DC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315"/>
          <a:stretch/>
        </p:blipFill>
        <p:spPr bwMode="auto">
          <a:xfrm>
            <a:off x="1741775" y="1133475"/>
            <a:ext cx="8708449" cy="51314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233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4DD1181-5CF8-4507-1934-D490B09D2E10}"/>
              </a:ext>
            </a:extLst>
          </p:cNvPr>
          <p:cNvSpPr/>
          <p:nvPr/>
        </p:nvSpPr>
        <p:spPr>
          <a:xfrm>
            <a:off x="0" y="0"/>
            <a:ext cx="12192000" cy="6858000"/>
          </a:xfrm>
          <a:prstGeom prst="rect">
            <a:avLst/>
          </a:prstGeom>
          <a:gradFill flip="none" rotWithShape="1">
            <a:gsLst>
              <a:gs pos="0">
                <a:srgbClr val="526580"/>
              </a:gs>
              <a:gs pos="23000">
                <a:srgbClr val="495A73"/>
              </a:gs>
              <a:gs pos="69000">
                <a:schemeClr val="tx2">
                  <a:lumMod val="75000"/>
                </a:schemeClr>
              </a:gs>
              <a:gs pos="97000">
                <a:schemeClr val="tx2">
                  <a:lumMod val="7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l="26721"/>
          <a:stretch/>
        </p:blipFill>
        <p:spPr bwMode="auto">
          <a:xfrm>
            <a:off x="4137545" y="2803961"/>
            <a:ext cx="3698543" cy="1250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4947434"/>
            <a:ext cx="11212796" cy="1184809"/>
          </a:xfrm>
        </p:spPr>
        <p:txBody>
          <a:bodyPr>
            <a:noAutofit/>
          </a:bodyPr>
          <a:lstStyle/>
          <a:p>
            <a:pPr algn="l" rtl="0"/>
            <a:r>
              <a:rPr lang="pt-BR" sz="2200" b="0" i="0" dirty="0">
                <a:effectLst/>
                <a:latin typeface="Verdana" panose="020B0604030504040204" pitchFamily="34" charset="0"/>
                <a:ea typeface="Verdana" panose="020B0604030504040204" pitchFamily="34" charset="0"/>
              </a:rPr>
              <a:t>Arquitetura é o processo de maximizar o trabalho e a produtividade com o mínimo esforço necessário, através de técnicas auxiliares como, por exemplo, TDD. Desenvolvedores mais jovens devem ter em mente que começar um código sujo, somente com o objetivo de </a:t>
            </a:r>
            <a:r>
              <a:rPr lang="pt-BR" sz="2200" b="0" i="1" dirty="0">
                <a:effectLst/>
                <a:latin typeface="Verdana" panose="020B0604030504040204" pitchFamily="34" charset="0"/>
                <a:ea typeface="Verdana" panose="020B0604030504040204" pitchFamily="34" charset="0"/>
              </a:rPr>
              <a:t>“entregar e fazer funcionar”</a:t>
            </a:r>
            <a:r>
              <a:rPr lang="pt-BR" sz="2200" b="0" i="0" dirty="0">
                <a:effectLst/>
                <a:latin typeface="Verdana" panose="020B0604030504040204" pitchFamily="34" charset="0"/>
                <a:ea typeface="Verdana" panose="020B0604030504040204" pitchFamily="34" charset="0"/>
              </a:rPr>
              <a:t> é uma atitude irresponsável. Há uma falsa ilusão de que depois que o projeto for entregue, é possível a sua </a:t>
            </a:r>
            <a:r>
              <a:rPr lang="pt-BR" sz="2200" b="0" i="0" dirty="0" err="1">
                <a:effectLst/>
                <a:latin typeface="Verdana" panose="020B0604030504040204" pitchFamily="34" charset="0"/>
                <a:ea typeface="Verdana" panose="020B0604030504040204" pitchFamily="34" charset="0"/>
              </a:rPr>
              <a:t>refatoração</a:t>
            </a:r>
            <a:r>
              <a:rPr lang="pt-BR" sz="2200" b="0" i="0" dirty="0">
                <a:effectLst/>
                <a:latin typeface="Verdana" panose="020B0604030504040204" pitchFamily="34" charset="0"/>
                <a:ea typeface="Verdana" panose="020B0604030504040204" pitchFamily="34" charset="0"/>
              </a:rPr>
              <a:t> e reescrita.</a:t>
            </a:r>
            <a:br>
              <a:rPr lang="pt-BR" sz="2200" b="0" i="0" dirty="0">
                <a:effectLst/>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O desenvolvedor, como arquiteto, é o responsável pela entrega do produto e, em muitos casos, pela sua evolução.</a:t>
            </a:r>
            <a:br>
              <a:rPr lang="pt-BR" sz="2200" b="0" i="0" dirty="0">
                <a:effectLst/>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Uncle Bob reforça que o processo de se aplicar uma boa engenharia antes, durante e após o projeto é imprescindível. Isso porque, é mais fácil alterar um programa que não funciona, porém está bem dividido e </a:t>
            </a:r>
            <a:r>
              <a:rPr lang="pt-BR" sz="2200" b="0" i="1" dirty="0">
                <a:effectLst/>
                <a:latin typeface="Verdana" panose="020B0604030504040204" pitchFamily="34" charset="0"/>
                <a:ea typeface="Verdana" panose="020B0604030504040204" pitchFamily="34" charset="0"/>
              </a:rPr>
              <a:t>“arquitetado”</a:t>
            </a:r>
            <a:r>
              <a:rPr lang="pt-BR" sz="2200" b="0" i="0" dirty="0">
                <a:effectLst/>
                <a:latin typeface="Verdana" panose="020B0604030504040204" pitchFamily="34" charset="0"/>
                <a:ea typeface="Verdana" panose="020B0604030504040204" pitchFamily="34" charset="0"/>
              </a:rPr>
              <a:t>, ao invés de um sistema que funciona, contudo está engessado. É dever do desenvolvedor/arquiteto defender a boa engenharia, os bons princípios e os padrões de qualidade para o código.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1465304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4814457"/>
            <a:ext cx="11212796" cy="1184809"/>
          </a:xfrm>
        </p:spPr>
        <p:txBody>
          <a:bodyPr>
            <a:noAutofit/>
          </a:bodyPr>
          <a:lstStyle/>
          <a:p>
            <a:pPr algn="l"/>
            <a:r>
              <a:rPr lang="pt-BR" sz="2800" b="1" dirty="0">
                <a:effectLst/>
                <a:latin typeface="Verdana" panose="020B0604030504040204" pitchFamily="34" charset="0"/>
                <a:ea typeface="Verdana" panose="020B0604030504040204" pitchFamily="34" charset="0"/>
              </a:rPr>
              <a:t>Programação orientada a objetos (OO)</a:t>
            </a:r>
            <a:br>
              <a:rPr lang="pt-BR" sz="2200" dirty="0">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Começo dizendo que OO é a base da arquitetura. Sem entender os seus principais conceitos, acaba sendo impossível construir uma boa arquitetura e saber o que de fato se está fazendo. </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OO é a técnica de abstrair um objeto do mundo físico em uma representação virtual. Podemos utilizar técnicas como encapsulamento, herança e polimorfismo. </a:t>
            </a:r>
            <a:br>
              <a:rPr lang="pt-BR" sz="2200" b="0" i="0" dirty="0">
                <a:effectLst/>
                <a:latin typeface="Verdana" panose="020B0604030504040204" pitchFamily="34" charset="0"/>
                <a:ea typeface="Verdana" panose="020B0604030504040204" pitchFamily="34" charset="0"/>
              </a:rPr>
            </a:br>
            <a:br>
              <a:rPr lang="pt-BR" sz="2200" b="0" i="0" dirty="0">
                <a:effectLst/>
                <a:latin typeface="Verdana" panose="020B0604030504040204" pitchFamily="34" charset="0"/>
                <a:ea typeface="Verdana" panose="020B0604030504040204" pitchFamily="34" charset="0"/>
              </a:rPr>
            </a:br>
            <a:r>
              <a:rPr lang="pt-BR" sz="2200" b="0" i="0" dirty="0">
                <a:effectLst/>
                <a:latin typeface="Verdana" panose="020B0604030504040204" pitchFamily="34" charset="0"/>
                <a:ea typeface="Verdana" panose="020B0604030504040204" pitchFamily="34" charset="0"/>
              </a:rPr>
              <a:t>Com o encapsulamento definimos limites. Com a herança damos a um objeto o poder de herdar comportamentos de seu objeto pai. Já com o polimorfismo podemos trocar de lugar objetos por outros que tenham o pai em comum e sobrescrever seu funcionamento, sem alterar o funcionamento do sistema. Esse último em minha opinião é o mais importante dos conceitos.</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135764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pic>
        <p:nvPicPr>
          <p:cNvPr id="4098" name="Picture 2" descr="Why Object-Oriented Programming Matters - Apollo Technical LLC">
            <a:extLst>
              <a:ext uri="{FF2B5EF4-FFF2-40B4-BE49-F238E27FC236}">
                <a16:creationId xmlns:a16="http://schemas.microsoft.com/office/drawing/2014/main" id="{1F097840-780E-7634-8912-F0EBD906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16" y="1104441"/>
            <a:ext cx="6785860" cy="522645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Oop letters Royalty Free Vector Image - VectorStock">
            <a:extLst>
              <a:ext uri="{FF2B5EF4-FFF2-40B4-BE49-F238E27FC236}">
                <a16:creationId xmlns:a16="http://schemas.microsoft.com/office/drawing/2014/main" id="{D9D4172B-F1A9-F899-E9B6-B624EC71A2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23" t="11282" r="5570" b="20821"/>
          <a:stretch/>
        </p:blipFill>
        <p:spPr bwMode="auto">
          <a:xfrm>
            <a:off x="6096000" y="2560939"/>
            <a:ext cx="5176889" cy="314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301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4966857"/>
            <a:ext cx="11212796" cy="1184809"/>
          </a:xfrm>
        </p:spPr>
        <p:txBody>
          <a:bodyPr>
            <a:noAutofit/>
          </a:bodyPr>
          <a:lstStyle/>
          <a:p>
            <a:pPr algn="l"/>
            <a:r>
              <a:rPr lang="pt-BR" sz="2800" b="1" dirty="0">
                <a:solidFill>
                  <a:srgbClr val="292929"/>
                </a:solidFill>
                <a:effectLst/>
                <a:latin typeface="Verdana" panose="020B0604030504040204" pitchFamily="34" charset="0"/>
                <a:ea typeface="Verdana" panose="020B0604030504040204" pitchFamily="34" charset="0"/>
              </a:rPr>
              <a:t>Princípios de Design (SOLID)</a:t>
            </a:r>
            <a:br>
              <a:rPr lang="pt-BR" sz="2200" dirty="0">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0" i="0" dirty="0">
                <a:solidFill>
                  <a:srgbClr val="292929"/>
                </a:solidFill>
                <a:effectLst/>
                <a:latin typeface="Verdana" panose="020B0604030504040204" pitchFamily="34" charset="0"/>
                <a:ea typeface="Verdana" panose="020B0604030504040204" pitchFamily="34" charset="0"/>
              </a:rPr>
              <a:t>Resumidamente, o </a:t>
            </a:r>
            <a:r>
              <a:rPr lang="pt-BR" sz="2200" b="0" i="0" dirty="0" err="1">
                <a:solidFill>
                  <a:srgbClr val="292929"/>
                </a:solidFill>
                <a:effectLst/>
                <a:latin typeface="Verdana" panose="020B0604030504040204" pitchFamily="34" charset="0"/>
                <a:ea typeface="Verdana" panose="020B0604030504040204" pitchFamily="34" charset="0"/>
              </a:rPr>
              <a:t>solid</a:t>
            </a:r>
            <a:r>
              <a:rPr lang="pt-BR" sz="2200" b="0" i="0" dirty="0">
                <a:solidFill>
                  <a:srgbClr val="292929"/>
                </a:solidFill>
                <a:effectLst/>
                <a:latin typeface="Verdana" panose="020B0604030504040204" pitchFamily="34" charset="0"/>
                <a:ea typeface="Verdana" panose="020B0604030504040204" pitchFamily="34" charset="0"/>
              </a:rPr>
              <a:t> nos orienta a criar sistemas de fácil escrita, manutenção e portabilidade.</a:t>
            </a:r>
            <a:br>
              <a:rPr lang="pt-BR" sz="2200" dirty="0">
                <a:latin typeface="Verdana" panose="020B0604030504040204" pitchFamily="34" charset="0"/>
                <a:ea typeface="Verdana" panose="020B0604030504040204" pitchFamily="34" charset="0"/>
              </a:rPr>
            </a:br>
            <a:r>
              <a:rPr lang="pt-BR" sz="2200" b="0" i="0" dirty="0">
                <a:solidFill>
                  <a:srgbClr val="292929"/>
                </a:solidFill>
                <a:effectLst/>
                <a:latin typeface="Verdana" panose="020B0604030504040204" pitchFamily="34" charset="0"/>
                <a:ea typeface="Verdana" panose="020B0604030504040204" pitchFamily="34" charset="0"/>
              </a:rPr>
              <a:t>Seus pilares são:</a:t>
            </a:r>
            <a:br>
              <a:rPr lang="pt-BR" sz="2200" b="0" i="0" dirty="0">
                <a:solidFill>
                  <a:srgbClr val="292929"/>
                </a:solidFill>
                <a:effectLst/>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1" i="0" dirty="0">
                <a:solidFill>
                  <a:srgbClr val="292929"/>
                </a:solidFill>
                <a:effectLst/>
                <a:latin typeface="Verdana" panose="020B0604030504040204" pitchFamily="34" charset="0"/>
                <a:ea typeface="Verdana" panose="020B0604030504040204" pitchFamily="34" charset="0"/>
              </a:rPr>
              <a:t>S — Princípio da Responsabilidade Única (SRP): </a:t>
            </a:r>
            <a:r>
              <a:rPr lang="pt-BR" sz="2200" b="0" i="0" dirty="0">
                <a:solidFill>
                  <a:srgbClr val="292929"/>
                </a:solidFill>
                <a:effectLst/>
                <a:latin typeface="Verdana" panose="020B0604030504040204" pitchFamily="34" charset="0"/>
                <a:ea typeface="Verdana" panose="020B0604030504040204" pitchFamily="34" charset="0"/>
              </a:rPr>
              <a:t>Uma classe deve ter um, e somente um, motivo para mudar.</a:t>
            </a:r>
            <a:br>
              <a:rPr lang="pt-BR" sz="2200" dirty="0">
                <a:latin typeface="Verdana" panose="020B0604030504040204" pitchFamily="34" charset="0"/>
                <a:ea typeface="Verdana" panose="020B0604030504040204" pitchFamily="34" charset="0"/>
              </a:rPr>
            </a:br>
            <a:r>
              <a:rPr lang="pt-BR" sz="2200" b="1" i="0" dirty="0">
                <a:solidFill>
                  <a:srgbClr val="292929"/>
                </a:solidFill>
                <a:effectLst/>
                <a:latin typeface="Verdana" panose="020B0604030504040204" pitchFamily="34" charset="0"/>
                <a:ea typeface="Verdana" panose="020B0604030504040204" pitchFamily="34" charset="0"/>
              </a:rPr>
              <a:t>O — Princípio do Aberto/Fechado (OCP): </a:t>
            </a:r>
            <a:r>
              <a:rPr lang="pt-BR" sz="2200" b="0" i="0" dirty="0">
                <a:solidFill>
                  <a:srgbClr val="292929"/>
                </a:solidFill>
                <a:effectLst/>
                <a:latin typeface="Verdana" panose="020B0604030504040204" pitchFamily="34" charset="0"/>
                <a:ea typeface="Verdana" panose="020B0604030504040204" pitchFamily="34" charset="0"/>
              </a:rPr>
              <a:t>Você deve ser capaz de estender um comportamento de uma classe, sem modificá-lo.</a:t>
            </a:r>
            <a:br>
              <a:rPr lang="pt-BR" sz="2200" dirty="0">
                <a:latin typeface="Verdana" panose="020B0604030504040204" pitchFamily="34" charset="0"/>
                <a:ea typeface="Verdana" panose="020B0604030504040204" pitchFamily="34" charset="0"/>
              </a:rPr>
            </a:br>
            <a:r>
              <a:rPr lang="pt-BR" sz="2200" b="1" i="0" dirty="0">
                <a:solidFill>
                  <a:srgbClr val="292929"/>
                </a:solidFill>
                <a:effectLst/>
                <a:latin typeface="Verdana" panose="020B0604030504040204" pitchFamily="34" charset="0"/>
                <a:ea typeface="Verdana" panose="020B0604030504040204" pitchFamily="34" charset="0"/>
              </a:rPr>
              <a:t>L — Princípio da Substituição de Liskov (LSP): </a:t>
            </a:r>
            <a:r>
              <a:rPr lang="pt-BR" sz="2200" b="0" i="0" dirty="0">
                <a:solidFill>
                  <a:srgbClr val="292929"/>
                </a:solidFill>
                <a:effectLst/>
                <a:latin typeface="Verdana" panose="020B0604030504040204" pitchFamily="34" charset="0"/>
                <a:ea typeface="Verdana" panose="020B0604030504040204" pitchFamily="34" charset="0"/>
              </a:rPr>
              <a:t>As classes base devem ser substituíveis por suas classes derivadas.</a:t>
            </a:r>
            <a:br>
              <a:rPr lang="pt-BR" sz="2200" dirty="0">
                <a:latin typeface="Verdana" panose="020B0604030504040204" pitchFamily="34" charset="0"/>
                <a:ea typeface="Verdana" panose="020B0604030504040204" pitchFamily="34" charset="0"/>
              </a:rPr>
            </a:br>
            <a:r>
              <a:rPr lang="pt-BR" sz="2200" b="1" i="0" dirty="0">
                <a:solidFill>
                  <a:srgbClr val="292929"/>
                </a:solidFill>
                <a:effectLst/>
                <a:latin typeface="Verdana" panose="020B0604030504040204" pitchFamily="34" charset="0"/>
                <a:ea typeface="Verdana" panose="020B0604030504040204" pitchFamily="34" charset="0"/>
              </a:rPr>
              <a:t>I — Princípio da Segregação de Interfaces (ISP): </a:t>
            </a:r>
            <a:r>
              <a:rPr lang="pt-BR" sz="2200" b="0" i="0" dirty="0">
                <a:solidFill>
                  <a:srgbClr val="292929"/>
                </a:solidFill>
                <a:effectLst/>
                <a:latin typeface="Verdana" panose="020B0604030504040204" pitchFamily="34" charset="0"/>
                <a:ea typeface="Verdana" panose="020B0604030504040204" pitchFamily="34" charset="0"/>
              </a:rPr>
              <a:t>Muitas interfaces específicas são melhores do que uma interface única.</a:t>
            </a:r>
            <a:br>
              <a:rPr lang="pt-BR" sz="2200" dirty="0">
                <a:latin typeface="Verdana" panose="020B0604030504040204" pitchFamily="34" charset="0"/>
                <a:ea typeface="Verdana" panose="020B0604030504040204" pitchFamily="34" charset="0"/>
              </a:rPr>
            </a:br>
            <a:r>
              <a:rPr lang="pt-BR" sz="2200" b="1" i="0" dirty="0">
                <a:solidFill>
                  <a:srgbClr val="292929"/>
                </a:solidFill>
                <a:effectLst/>
                <a:latin typeface="Verdana" panose="020B0604030504040204" pitchFamily="34" charset="0"/>
                <a:ea typeface="Verdana" panose="020B0604030504040204" pitchFamily="34" charset="0"/>
              </a:rPr>
              <a:t>D — Princípio da Inversão de Dependências (DIP):</a:t>
            </a:r>
            <a:br>
              <a:rPr lang="pt-BR" sz="2200" b="1" i="0" dirty="0">
                <a:solidFill>
                  <a:srgbClr val="292929"/>
                </a:solidFill>
                <a:effectLst/>
                <a:latin typeface="Verdana" panose="020B0604030504040204" pitchFamily="34" charset="0"/>
                <a:ea typeface="Verdana" panose="020B0604030504040204" pitchFamily="34" charset="0"/>
              </a:rPr>
            </a:br>
            <a:r>
              <a:rPr lang="pt-BR" sz="2200" b="0" i="0" dirty="0">
                <a:solidFill>
                  <a:srgbClr val="292929"/>
                </a:solidFill>
                <a:effectLst/>
                <a:latin typeface="Verdana" panose="020B0604030504040204" pitchFamily="34" charset="0"/>
                <a:ea typeface="Verdana" panose="020B0604030504040204" pitchFamily="34" charset="0"/>
              </a:rPr>
              <a:t>Dependa de uma abstração e não de uma implementação.</a:t>
            </a:r>
            <a:endParaRPr lang="pt-BR" sz="2200" b="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178007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pic>
        <p:nvPicPr>
          <p:cNvPr id="3074" name="Picture 2" descr="SOLID design principles explained | by BGL Tech | BGL Tech | Medium">
            <a:extLst>
              <a:ext uri="{FF2B5EF4-FFF2-40B4-BE49-F238E27FC236}">
                <a16:creationId xmlns:a16="http://schemas.microsoft.com/office/drawing/2014/main" id="{11B02CC3-C0DA-C503-5B3F-326249AB93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959" b="13536"/>
          <a:stretch/>
        </p:blipFill>
        <p:spPr bwMode="auto">
          <a:xfrm>
            <a:off x="671584" y="925476"/>
            <a:ext cx="10848831" cy="548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61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5008421"/>
            <a:ext cx="11212796" cy="1184809"/>
          </a:xfrm>
        </p:spPr>
        <p:txBody>
          <a:bodyPr>
            <a:noAutofit/>
          </a:bodyPr>
          <a:lstStyle/>
          <a:p>
            <a:pPr algn="l"/>
            <a:r>
              <a:rPr lang="pt-BR" sz="2800" b="1" dirty="0">
                <a:solidFill>
                  <a:srgbClr val="292929"/>
                </a:solidFill>
                <a:effectLst/>
                <a:latin typeface="Verdana" panose="020B0604030504040204" pitchFamily="34" charset="0"/>
                <a:ea typeface="Verdana" panose="020B0604030504040204" pitchFamily="34" charset="0"/>
              </a:rPr>
              <a:t>Coesão de Componentes</a:t>
            </a:r>
            <a:br>
              <a:rPr lang="pt-BR" sz="2200" dirty="0">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0" i="0" dirty="0">
                <a:solidFill>
                  <a:srgbClr val="292929"/>
                </a:solidFill>
                <a:effectLst/>
                <a:latin typeface="Verdana" panose="020B0604030504040204" pitchFamily="34" charset="0"/>
                <a:ea typeface="Verdana" panose="020B0604030504040204" pitchFamily="34" charset="0"/>
              </a:rPr>
              <a:t>Aqui definimos alguns princípios de componentes (componente é um classe do seu sistema).</a:t>
            </a:r>
            <a:br>
              <a:rPr lang="pt-BR" sz="2200" b="0" i="0" dirty="0">
                <a:solidFill>
                  <a:srgbClr val="292929"/>
                </a:solidFill>
                <a:effectLst/>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0" i="0" dirty="0">
                <a:solidFill>
                  <a:srgbClr val="292929"/>
                </a:solidFill>
                <a:effectLst/>
                <a:latin typeface="Verdana" panose="020B0604030504040204" pitchFamily="34" charset="0"/>
                <a:ea typeface="Verdana" panose="020B0604030504040204" pitchFamily="34" charset="0"/>
              </a:rPr>
              <a:t>Os princípios são:</a:t>
            </a:r>
            <a:br>
              <a:rPr lang="pt-BR" sz="2200" b="0" i="0" dirty="0">
                <a:solidFill>
                  <a:srgbClr val="292929"/>
                </a:solidFill>
                <a:effectLst/>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1" i="0" dirty="0">
                <a:solidFill>
                  <a:srgbClr val="292929"/>
                </a:solidFill>
                <a:effectLst/>
                <a:latin typeface="Verdana" panose="020B0604030504040204" pitchFamily="34" charset="0"/>
                <a:ea typeface="Verdana" panose="020B0604030504040204" pitchFamily="34" charset="0"/>
              </a:rPr>
              <a:t>REP — Princípio da Equivalência do Reuso/Release:</a:t>
            </a:r>
            <a:r>
              <a:rPr lang="pt-BR" sz="2200" b="0" i="0" dirty="0">
                <a:solidFill>
                  <a:srgbClr val="292929"/>
                </a:solidFill>
                <a:effectLst/>
                <a:latin typeface="Verdana" panose="020B0604030504040204" pitchFamily="34" charset="0"/>
                <a:ea typeface="Verdana" panose="020B0604030504040204" pitchFamily="34" charset="0"/>
              </a:rPr>
              <a:t> diz que os componentes devem ficar todos juntos para que seja fácil a sua reutilização.</a:t>
            </a:r>
            <a:br>
              <a:rPr lang="pt-BR" sz="2200" b="0" i="0" dirty="0">
                <a:solidFill>
                  <a:srgbClr val="292929"/>
                </a:solidFill>
                <a:effectLst/>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1" i="0" dirty="0">
                <a:solidFill>
                  <a:srgbClr val="292929"/>
                </a:solidFill>
                <a:effectLst/>
                <a:latin typeface="Verdana" panose="020B0604030504040204" pitchFamily="34" charset="0"/>
                <a:ea typeface="Verdana" panose="020B0604030504040204" pitchFamily="34" charset="0"/>
              </a:rPr>
              <a:t>CCP — Princípio do Fechamento Comum:</a:t>
            </a:r>
            <a:r>
              <a:rPr lang="pt-BR" sz="2200" b="0" i="0" dirty="0">
                <a:solidFill>
                  <a:srgbClr val="292929"/>
                </a:solidFill>
                <a:effectLst/>
                <a:latin typeface="Verdana" panose="020B0604030504040204" pitchFamily="34" charset="0"/>
                <a:ea typeface="Verdana" panose="020B0604030504040204" pitchFamily="34" charset="0"/>
              </a:rPr>
              <a:t> diz que devemos deixar junto o que faz sentido, ou seja, todo o código que tem tendência a mudar junto.</a:t>
            </a:r>
            <a:br>
              <a:rPr lang="pt-BR" sz="2200" b="0" i="0" dirty="0">
                <a:solidFill>
                  <a:srgbClr val="292929"/>
                </a:solidFill>
                <a:effectLst/>
                <a:latin typeface="Verdana" panose="020B0604030504040204" pitchFamily="34" charset="0"/>
                <a:ea typeface="Verdana" panose="020B0604030504040204" pitchFamily="34" charset="0"/>
              </a:rPr>
            </a:br>
            <a:br>
              <a:rPr lang="pt-BR" sz="2200" dirty="0">
                <a:latin typeface="Verdana" panose="020B0604030504040204" pitchFamily="34" charset="0"/>
                <a:ea typeface="Verdana" panose="020B0604030504040204" pitchFamily="34" charset="0"/>
              </a:rPr>
            </a:br>
            <a:r>
              <a:rPr lang="pt-BR" sz="2200" b="1" i="0" dirty="0">
                <a:solidFill>
                  <a:srgbClr val="292929"/>
                </a:solidFill>
                <a:effectLst/>
                <a:latin typeface="Verdana" panose="020B0604030504040204" pitchFamily="34" charset="0"/>
                <a:ea typeface="Verdana" panose="020B0604030504040204" pitchFamily="34" charset="0"/>
              </a:rPr>
              <a:t>CRP — Princípio do Reuso Comum:</a:t>
            </a:r>
            <a:r>
              <a:rPr lang="pt-BR" sz="2200" b="0" i="0" dirty="0">
                <a:solidFill>
                  <a:srgbClr val="292929"/>
                </a:solidFill>
                <a:effectLst/>
                <a:latin typeface="Verdana" panose="020B0604030504040204" pitchFamily="34" charset="0"/>
                <a:ea typeface="Verdana" panose="020B0604030504040204" pitchFamily="34" charset="0"/>
              </a:rPr>
              <a:t> esse princípio muito importante diz que não devemos entregar para o usuário mais do que ele realmente precisa. Devemos manter juntas somente as classes que o usuário irá utilizar.</a:t>
            </a:r>
            <a:endParaRPr lang="pt-BR" sz="2200" b="0" i="0" dirty="0">
              <a:effectLst/>
              <a:latin typeface="Verdana" panose="020B0604030504040204" pitchFamily="34" charset="0"/>
              <a:ea typeface="Verdana" panose="020B0604030504040204" pitchFamily="34" charset="0"/>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3626264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pic>
        <p:nvPicPr>
          <p:cNvPr id="5122" name="Picture 2" descr="The Common Reuse Principle – Adventures in the programming jungle">
            <a:extLst>
              <a:ext uri="{FF2B5EF4-FFF2-40B4-BE49-F238E27FC236}">
                <a16:creationId xmlns:a16="http://schemas.microsoft.com/office/drawing/2014/main" id="{81D27A3C-3468-DAE5-A049-71AF5C6AF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9624" y="1025857"/>
            <a:ext cx="7252752" cy="532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70709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1855</Words>
  <Application>Microsoft Office PowerPoint</Application>
  <PresentationFormat>Widescreen</PresentationFormat>
  <Paragraphs>35</Paragraphs>
  <Slides>22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22</vt:i4>
      </vt:variant>
    </vt:vector>
  </HeadingPairs>
  <TitlesOfParts>
    <vt:vector size="27" baseType="lpstr">
      <vt:lpstr>Arial</vt:lpstr>
      <vt:lpstr>Calibri</vt:lpstr>
      <vt:lpstr>Calibri Light</vt:lpstr>
      <vt:lpstr>Verdana</vt:lpstr>
      <vt:lpstr>Tema do Office</vt:lpstr>
      <vt:lpstr>Java WebDeveloper – Formação FullStack Professor Sergio Mendes</vt:lpstr>
      <vt:lpstr>Resumindo os principais conceitos do livro  Arquitetura Limpa Arquitetura limpa: O guia do artesão para estrutura e design de software Robert C. Martin</vt:lpstr>
      <vt:lpstr>Arquitetura é o processo de maximizar o trabalho e a produtividade com o mínimo esforço necessário, através de técnicas auxiliares como, por exemplo, TDD. Desenvolvedores mais jovens devem ter em mente que começar um código sujo, somente com o objetivo de “entregar e fazer funcionar” é uma atitude irresponsável. Há uma falsa ilusão de que depois que o projeto for entregue, é possível a sua refatoração e reescrita.  O desenvolvedor, como arquiteto, é o responsável pela entrega do produto e, em muitos casos, pela sua evolução.  Uncle Bob reforça que o processo de se aplicar uma boa engenharia antes, durante e após o projeto é imprescindível. Isso porque, é mais fácil alterar um programa que não funciona, porém está bem dividido e “arquitetado”, ao invés de um sistema que funciona, contudo está engessado. É dever do desenvolvedor/arquiteto defender a boa engenharia, os bons princípios e os padrões de qualidade para o código.</vt:lpstr>
      <vt:lpstr>Programação orientada a objetos (OO)  Começo dizendo que OO é a base da arquitetura. Sem entender os seus principais conceitos, acaba sendo impossível construir uma boa arquitetura e saber o que de fato se está fazendo.   OO é a técnica de abstrair um objeto do mundo físico em uma representação virtual. Podemos utilizar técnicas como encapsulamento, herança e polimorfismo.   Com o encapsulamento definimos limites. Com a herança damos a um objeto o poder de herdar comportamentos de seu objeto pai. Já com o polimorfismo podemos trocar de lugar objetos por outros que tenham o pai em comum e sobrescrever seu funcionamento, sem alterar o funcionamento do sistema. Esse último em minha opinião é o mais importante dos conceitos.</vt:lpstr>
      <vt:lpstr>Apresentação do PowerPoint</vt:lpstr>
      <vt:lpstr>Princípios de Design (SOLID)  Resumidamente, o solid nos orienta a criar sistemas de fácil escrita, manutenção e portabilidade. Seus pilares são:  S — Princípio da Responsabilidade Única (SRP): Uma classe deve ter um, e somente um, motivo para mudar. O — Princípio do Aberto/Fechado (OCP): Você deve ser capaz de estender um comportamento de uma classe, sem modificá-lo. L — Princípio da Substituição de Liskov (LSP): As classes base devem ser substituíveis por suas classes derivadas. I — Princípio da Segregação de Interfaces (ISP): Muitas interfaces específicas são melhores do que uma interface única. D — Princípio da Inversão de Dependências (DIP): Dependa de uma abstração e não de uma implementação.</vt:lpstr>
      <vt:lpstr>Apresentação do PowerPoint</vt:lpstr>
      <vt:lpstr>Coesão de Componentes  Aqui definimos alguns princípios de componentes (componente é um classe do seu sistema).  Os princípios são:  REP — Princípio da Equivalência do Reuso/Release: diz que os componentes devem ficar todos juntos para que seja fácil a sua reutilização.  CCP — Princípio do Fechamento Comum: diz que devemos deixar junto o que faz sentido, ou seja, todo o código que tem tendência a mudar junto.  CRP — Princípio do Reuso Comum: esse princípio muito importante diz que não devemos entregar para o usuário mais do que ele realmente precisa. Devemos manter juntas somente as classes que o usuário irá utilizar.</vt:lpstr>
      <vt:lpstr>Apresentação do PowerPoint</vt:lpstr>
      <vt:lpstr>Acoplamento de Componentes  Resumidamente, devemos organizar nosso código de uma forma que os módulos com as menores chances de mudança não dependam de módulos com maiores chances de mudança. Utilizamos uma abordagem topdown com DIP, invertendo o controle das dependências. Temos também alguns princípios a seguir.  SDP : Princípio da Dependência Estável: diz que devemos sempre buscar maximizar a dependência de objetos estáveis. Porém, devemos entender que alguma volatilidade faz parte do sistema.  SAP: Princípio da abstração Estável: esse princípio nos informa que os componentes mais estáveis são os abstratos, ou seja, nossas dependências devem sempre buscar utilizar abstrações.</vt:lpstr>
      <vt:lpstr>O que é arquitetura?  Já podemos dizer que arquitetura é uma forma de criar um sistema de fácil entendimento, bem como de fácil desenvolvimento. Além disso, fácil de manter e também fácil para implementar.  Lembre-se: os melhores arquitetos são ótimos programadores.   Fica impossível criar soluções sem ter experiência e sofrer com os problemas. O arquiteto deve evoluir o sistema deixando opções abertas para uma rápida mudança.   Também, deve evitar ao máximo fazer escolhas que podem ser adiadas, os detalhes são só detalhes.</vt:lpstr>
      <vt:lpstr>Independência  Neste capítulo podemos entender a importância de separar as responsabilidades corretamente. Não devemos ter pressa de criar paredes e separar sem que isso seja realmente necessário. Devemos evoluir o sistema deixando as opções em aberto.  O papel do arquiteto é visualizar pontos corretos de mudança e ter uma certa percepção de possíveis mudanças futuras. Uma dica é pensar nas partes que estão mais propensas a mudar em momentos diferentes, como a interface gráfica e a camada de regras de negócio.  Separar as camadas corretamente irá permitir, por exemplo, alterar a UI sem alterar as regras de negócio, alterar o tipo de banco de dados sem alterar as regra de negócio e alterar o tipo de comunicação sem alterar as regras de negócio. Sim, as regras de negócio devem ser o centro do seu sistema.</vt:lpstr>
      <vt:lpstr>Fronteiras: Estabelecendo Limites  O papel mais importante do arquiteto é enxergar os pontos de mudança, os quais, normalmente, indicam que um limite/divisão deve ser ali criado. Aplicamos princípios já estudados, visando sempre deixar cada parte do sistema bem dividida e separando de forma coesa, tendo como objetivo atingir a estabilidade.</vt:lpstr>
      <vt:lpstr>Regras de negócio  Entidade : Regras cruciais de negócio.  Casos de uso: Regras específicas da aplicação.  Começamos este capítulo entendendo que existem dois tipos de regras de negócios: as que ficam na entidade e as que são caso de uso.  A regra de negócio na entidade é uma regra que se aplica a entidade em si. Normalmente é idêntica em qualquer sistema que contenha essa entidade. Já a regra de negócio de caso de uso será onde iremos manter as regras da nossa aplicação. Ela pode mudar de aplicação para aplicação. O caso de uso possui o tipo de entrada que o usuário deve oferecer, a saída que será gerada e os passos para chegar neste resultado esperado.</vt:lpstr>
      <vt:lpstr>Arquitetura gritante  A primeira impressão do seu sistema é a que fica. Sua arquitetura deve ser capaz de descrever facilmente o que ela é e o que está fazendo.  Seu código deve deixar explícito para qualquer um que bater os olhos o que ele faz e como ele faz. Também devemos deixar claro que não dependemos de frameworks e que eles são só detalhes que podem ser modificados e alterados a qualquer momento.</vt:lpstr>
      <vt:lpstr>Arquitetura Limpa  Seu principal objetivo é a separação das preocupações. Ela prega: Isolamento das regras de negocio, independência de frameworks, testabilidade, independência de UI, independência de banco de dados e independência de qualquer coisa externa.  Arquitetura Limpa propõe:  1 — Organização topdown level na qual no topo fica o mais importante e menos suscetível a mudanças.  2 — Elementos das camadas internas não devem ter conhecimento sobre as camadas externas.  3 — Frameworks e drives devem nas camadas mais afastadas do centro, onde não afetam a aplicação.</vt:lpstr>
      <vt:lpstr>Apresentação do PowerPoint</vt:lpstr>
      <vt:lpstr>O Limite Teste O teste é um ponto muito importante. Conseguimos orientar uma boa arquitetura com o decorrer dos testes. Ele nos dá dicas de como seguir. Os testes ficam na camada mais externa e eles tem acesso a tudo. Testes são todos iguais para a arquitetura. Devemos ter em mente não depender de coisas voláteis. Nossos testes não podem ser quebrados pela alteração de um framework, por exemplo.  Detalhes Tudo que não faz parte da sua regra de negócio é detalhe. Como arquiteto, você deve sempre postergar os detalhes para mais tarde e definir bem os seus limites, para então, quando o momento chegar, a escolha por qual detalhe utilizar seja simples e de fácil alteração, quando necessária. Sobre os frameworks, vale ressaltar que eles não são arquiteturas. Se algum tenta ser, fuja e não amarre seu software nele. Não sabemos as direções que ele pode tomar e quando precisarmos sair dele para outro não será possível.</vt:lpstr>
      <vt:lpstr>Apresentação do PowerPoint</vt:lpstr>
      <vt:lpstr>Apresentadores e objetos humble  Padrão utilizado em conjunto com práticas de teste, separando um objeto complexo em dois objetos, um para fácil teste e outro com atributos de alta complexibilidade de teste.   Também é útil para encontrar os limites da nossa aplicação, separando esses objetos.  O componente main  É a parte de nível mais baixa da sua aplicação, onde devemos fazer as injeções de dependência. A main conhece tudo.</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Sergio Mendes</dc:creator>
  <cp:lastModifiedBy>Sergio Mendes</cp:lastModifiedBy>
  <cp:revision>46</cp:revision>
  <dcterms:created xsi:type="dcterms:W3CDTF">2022-08-05T18:36:00Z</dcterms:created>
  <dcterms:modified xsi:type="dcterms:W3CDTF">2023-02-07T18:31:20Z</dcterms:modified>
</cp:coreProperties>
</file>