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8" r:id="rId4"/>
    <p:sldId id="265" r:id="rId5"/>
    <p:sldId id="257" r:id="rId6"/>
    <p:sldId id="259" r:id="rId7"/>
    <p:sldId id="260" r:id="rId8"/>
    <p:sldId id="261" r:id="rId9"/>
    <p:sldId id="262" r:id="rId10"/>
    <p:sldId id="263" r:id="rId11"/>
    <p:sldId id="264" r:id="rId12"/>
    <p:sldId id="266" r:id="rId13"/>
    <p:sldId id="268" r:id="rId14"/>
    <p:sldId id="269" r:id="rId15"/>
    <p:sldId id="270" r:id="rId16"/>
    <p:sldId id="271" r:id="rId17"/>
    <p:sldId id="307" r:id="rId18"/>
    <p:sldId id="274" r:id="rId19"/>
    <p:sldId id="273" r:id="rId20"/>
    <p:sldId id="286" r:id="rId21"/>
    <p:sldId id="287" r:id="rId22"/>
    <p:sldId id="288" r:id="rId23"/>
    <p:sldId id="289" r:id="rId24"/>
    <p:sldId id="290" r:id="rId25"/>
    <p:sldId id="306"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14/02/2023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14/02/2023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962076"/>
            <a:ext cx="12192000" cy="2387600"/>
          </a:xfrm>
        </p:spPr>
        <p:txBody>
          <a:bodyPr>
            <a:noAutofit/>
          </a:bodyPr>
          <a:lstStyle/>
          <a:p>
            <a:r>
              <a:rPr lang="pt-BR" sz="6600" b="1" dirty="0">
                <a:solidFill>
                  <a:schemeClr val="bg1"/>
                </a:solidFill>
                <a:latin typeface="+mn-lt"/>
              </a:rPr>
              <a:t>Java WebDeveloper</a:t>
            </a:r>
            <a:br>
              <a:rPr lang="pt-BR" sz="6600" b="1" dirty="0">
                <a:solidFill>
                  <a:schemeClr val="bg1"/>
                </a:solidFill>
                <a:latin typeface="+mn-lt"/>
              </a:rPr>
            </a:br>
            <a:r>
              <a:rPr lang="pt-BR" sz="6600" b="1" dirty="0">
                <a:solidFill>
                  <a:schemeClr val="bg1"/>
                </a:solidFill>
                <a:latin typeface="+mn-lt"/>
              </a:rPr>
              <a:t>Formação </a:t>
            </a:r>
            <a:r>
              <a:rPr lang="pt-BR" sz="6600" b="1" dirty="0" err="1">
                <a:solidFill>
                  <a:schemeClr val="bg1"/>
                </a:solidFill>
                <a:latin typeface="+mn-lt"/>
              </a:rPr>
              <a:t>FullStack</a:t>
            </a:r>
            <a:br>
              <a:rPr lang="pt-BR" b="1" dirty="0">
                <a:solidFill>
                  <a:schemeClr val="bg1"/>
                </a:solidFill>
              </a:rPr>
            </a:br>
            <a:r>
              <a:rPr lang="pt-BR" sz="4800" b="1" dirty="0">
                <a:solidFill>
                  <a:schemeClr val="bg1"/>
                </a:solidFill>
              </a:rPr>
              <a:t>Professor Sergio Mendes</a:t>
            </a:r>
            <a:br>
              <a:rPr lang="pt-BR" sz="4800" b="1" dirty="0">
                <a:solidFill>
                  <a:schemeClr val="bg1"/>
                </a:solidFill>
              </a:rPr>
            </a:br>
            <a:r>
              <a:rPr lang="pt-BR" sz="4000" b="1" dirty="0">
                <a:solidFill>
                  <a:schemeClr val="bg1"/>
                </a:solidFill>
              </a:rPr>
              <a:t>Aula 14 (13/02/23)</a:t>
            </a:r>
            <a:endParaRPr lang="pt-BR"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23690" y="0"/>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706" y="4649120"/>
            <a:ext cx="1898587" cy="1909436"/>
          </a:xfrm>
          <a:prstGeom prst="ellipse">
            <a:avLst/>
          </a:prstGeom>
          <a:ln w="63500" cap="rnd">
            <a:noFill/>
          </a:ln>
          <a:effectLst/>
        </p:spPr>
      </p:pic>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86082"/>
            <a:ext cx="11219100" cy="2387600"/>
          </a:xfrm>
        </p:spPr>
        <p:txBody>
          <a:bodyPr>
            <a:noAutofit/>
          </a:bodyPr>
          <a:lstStyle/>
          <a:p>
            <a:pPr algn="l" rtl="0"/>
            <a:r>
              <a:rPr lang="pt-BR" sz="2600" b="1" i="0" u="none" strike="noStrike" dirty="0">
                <a:solidFill>
                  <a:srgbClr val="1F3D5C"/>
                </a:solidFill>
                <a:effectLst/>
                <a:latin typeface="AmazonEmber"/>
              </a:rPr>
              <a:t>Fácil implantação</a:t>
            </a:r>
            <a:br>
              <a:rPr lang="pt-BR" sz="2600" b="0" i="0" dirty="0">
                <a:solidFill>
                  <a:srgbClr val="1F3D5C"/>
                </a:solidFill>
                <a:effectLst/>
                <a:latin typeface="AmazonEmber"/>
              </a:rPr>
            </a:br>
            <a:r>
              <a:rPr lang="pt-BR" sz="2600" b="0" i="0" dirty="0">
                <a:solidFill>
                  <a:srgbClr val="333333"/>
                </a:solidFill>
                <a:effectLst/>
                <a:latin typeface="AmazonEmber"/>
              </a:rPr>
              <a:t>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Liberdade tecnológica</a:t>
            </a:r>
            <a:br>
              <a:rPr lang="pt-BR" sz="2600" b="0" i="0" dirty="0">
                <a:solidFill>
                  <a:srgbClr val="1F3D5C"/>
                </a:solidFill>
                <a:effectLst/>
                <a:latin typeface="AmazonEmber"/>
              </a:rPr>
            </a:br>
            <a:r>
              <a:rPr lang="pt-BR" sz="2600" b="0" i="0" dirty="0">
                <a:solidFill>
                  <a:srgbClr val="333333"/>
                </a:solidFill>
                <a:effectLst/>
                <a:latin typeface="AmazonEmber"/>
              </a:rPr>
              <a:t>As arquiteturas de microsserviços não seguem uma abordagem generalista. As equipes são livres para escolher a melhor ferramenta para resolver problemas específicos. O resultado é que as equipes que criam microsserviços podem optar pela melhor ferramenta para cada tarefa.</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4653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381618"/>
            <a:ext cx="11219100" cy="2387600"/>
          </a:xfrm>
        </p:spPr>
        <p:txBody>
          <a:bodyPr>
            <a:noAutofit/>
          </a:bodyPr>
          <a:lstStyle/>
          <a:p>
            <a:pPr algn="l" rtl="0"/>
            <a:r>
              <a:rPr lang="pt-BR" sz="2600" b="1" i="0" u="none" strike="noStrike" dirty="0">
                <a:solidFill>
                  <a:srgbClr val="1F3D5C"/>
                </a:solidFill>
                <a:effectLst/>
                <a:latin typeface="AmazonEmber"/>
              </a:rPr>
              <a:t>Código reutilizável</a:t>
            </a:r>
            <a:br>
              <a:rPr lang="pt-BR" sz="2600" b="0" i="0" dirty="0">
                <a:solidFill>
                  <a:srgbClr val="1F3D5C"/>
                </a:solidFill>
                <a:effectLst/>
                <a:latin typeface="AmazonEmber"/>
              </a:rPr>
            </a:br>
            <a:r>
              <a:rPr lang="pt-BR" sz="2600" b="0" i="0" dirty="0">
                <a:solidFill>
                  <a:srgbClr val="333333"/>
                </a:solidFill>
                <a:effectLst/>
                <a:latin typeface="AmazonEmber"/>
              </a:rPr>
              <a:t>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Resiliência</a:t>
            </a:r>
            <a:br>
              <a:rPr lang="pt-BR" sz="2600" b="0" i="0" dirty="0">
                <a:solidFill>
                  <a:srgbClr val="1F3D5C"/>
                </a:solidFill>
                <a:effectLst/>
                <a:latin typeface="AmazonEmber"/>
              </a:rPr>
            </a:br>
            <a:r>
              <a:rPr lang="pt-BR" sz="2600" b="0" i="0" dirty="0">
                <a:solidFill>
                  <a:srgbClr val="333333"/>
                </a:solidFill>
                <a:effectLst/>
                <a:latin typeface="AmazonEmber"/>
              </a:rPr>
              <a:t>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47405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1" y="1519450"/>
            <a:ext cx="12192000" cy="2387600"/>
          </a:xfrm>
        </p:spPr>
        <p:txBody>
          <a:bodyPr>
            <a:normAutofit fontScale="90000"/>
          </a:bodyPr>
          <a:lstStyle/>
          <a:p>
            <a:r>
              <a:rPr lang="pt-BR" sz="8800" b="1" dirty="0"/>
              <a:t>O que é o </a:t>
            </a:r>
            <a:br>
              <a:rPr lang="pt-BR" sz="8800" b="1" dirty="0"/>
            </a:br>
            <a:r>
              <a:rPr lang="pt-BR" sz="8800" b="1" dirty="0">
                <a:latin typeface="+mn-lt"/>
              </a:rPr>
              <a:t>Spring Boot</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2" descr="Criando seus próprios starters para Spring Boot | by Diego Monares Baldani  | Medium">
            <a:extLst>
              <a:ext uri="{FF2B5EF4-FFF2-40B4-BE49-F238E27FC236}">
                <a16:creationId xmlns:a16="http://schemas.microsoft.com/office/drawing/2014/main" id="{AF95E21F-1235-D174-4B2A-78FE590398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2" t="9284" r="11671" b="14776"/>
          <a:stretch/>
        </p:blipFill>
        <p:spPr bwMode="auto">
          <a:xfrm>
            <a:off x="3297958" y="3907050"/>
            <a:ext cx="5596081" cy="172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3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27275"/>
            <a:ext cx="11219100" cy="2387600"/>
          </a:xfrm>
        </p:spPr>
        <p:txBody>
          <a:bodyPr>
            <a:noAutofit/>
          </a:bodyPr>
          <a:lstStyle/>
          <a:p>
            <a:pPr algn="l"/>
            <a:r>
              <a:rPr lang="pt-BR" sz="2400" b="0" i="0" dirty="0">
                <a:solidFill>
                  <a:srgbClr val="222222"/>
                </a:solidFill>
                <a:effectLst/>
                <a:latin typeface="AmazonEmber"/>
              </a:rPr>
              <a:t>O </a:t>
            </a:r>
            <a:r>
              <a:rPr lang="pt-BR" sz="2400" b="1" i="0" u="none" strike="noStrike" dirty="0">
                <a:solidFill>
                  <a:srgbClr val="222222"/>
                </a:solidFill>
                <a:effectLst/>
                <a:latin typeface="AmazonEmber"/>
              </a:rPr>
              <a:t>Spring Boot</a:t>
            </a:r>
            <a:r>
              <a:rPr lang="pt-BR" sz="2400" b="1" i="0" dirty="0">
                <a:solidFill>
                  <a:srgbClr val="222222"/>
                </a:solidFill>
                <a:effectLst/>
                <a:latin typeface="AmazonEmber"/>
              </a:rPr>
              <a:t> </a:t>
            </a:r>
            <a:r>
              <a:rPr lang="pt-BR" sz="2400" b="0" i="0" dirty="0">
                <a:solidFill>
                  <a:srgbClr val="222222"/>
                </a:solidFill>
                <a:effectLst/>
                <a:latin typeface="AmazonEmber"/>
              </a:rPr>
              <a:t>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a:t>
            </a:r>
            <a:br>
              <a:rPr lang="pt-BR" sz="2400" b="0" i="0" dirty="0">
                <a:solidFill>
                  <a:srgbClr val="222222"/>
                </a:solidFill>
                <a:effectLst/>
                <a:latin typeface="AmazonEmber"/>
              </a:rPr>
            </a:br>
            <a:br>
              <a:rPr lang="pt-BR" sz="2400" b="0" i="0" dirty="0">
                <a:solidFill>
                  <a:srgbClr val="222222"/>
                </a:solidFill>
                <a:effectLst/>
                <a:latin typeface="AmazonEmber"/>
              </a:rPr>
            </a:br>
            <a:r>
              <a:rPr lang="pt-BR" sz="2400" b="0" i="0" dirty="0">
                <a:solidFill>
                  <a:srgbClr val="121416"/>
                </a:solidFill>
                <a:effectLst/>
                <a:latin typeface="AmazonEmber"/>
              </a:rPr>
              <a:t>Para cumprir com esse propósito, o framework se baseia em quatro princípios centrais:</a:t>
            </a:r>
            <a:br>
              <a:rPr lang="pt-BR" sz="2400" b="0" i="0" dirty="0">
                <a:solidFill>
                  <a:srgbClr val="121416"/>
                </a:solidFill>
                <a:effectLst/>
                <a:latin typeface="AmazonEmber"/>
              </a:rPr>
            </a:br>
            <a:br>
              <a:rPr lang="pt-BR" sz="2400" b="0" i="0" dirty="0">
                <a:solidFill>
                  <a:srgbClr val="121416"/>
                </a:solidFill>
                <a:effectLst/>
                <a:latin typeface="AmazonEmber"/>
              </a:rPr>
            </a:br>
            <a:r>
              <a:rPr lang="pt-BR" sz="2400" b="0" i="0" dirty="0">
                <a:solidFill>
                  <a:srgbClr val="121416"/>
                </a:solidFill>
                <a:effectLst/>
                <a:latin typeface="AmazonEmber"/>
              </a:rPr>
              <a:t>1. Oferecer uma experiência de início de projeto rápida e direta;</a:t>
            </a:r>
            <a:br>
              <a:rPr lang="pt-BR" sz="2400" b="0" i="0" dirty="0">
                <a:solidFill>
                  <a:srgbClr val="121416"/>
                </a:solidFill>
                <a:effectLst/>
                <a:latin typeface="AmazonEmber"/>
              </a:rPr>
            </a:br>
            <a:r>
              <a:rPr lang="pt-BR" sz="2400" b="0" i="0" dirty="0">
                <a:solidFill>
                  <a:srgbClr val="121416"/>
                </a:solidFill>
                <a:effectLst/>
                <a:latin typeface="AmazonEmber"/>
              </a:rPr>
              <a:t>2. Apresentar uma visão opinativa e flexível sobre o modo como os projetos Spring devem ser configurados;</a:t>
            </a:r>
            <a:br>
              <a:rPr lang="pt-BR" sz="2400" b="0" i="0" dirty="0">
                <a:solidFill>
                  <a:srgbClr val="121416"/>
                </a:solidFill>
                <a:effectLst/>
                <a:latin typeface="AmazonEmber"/>
              </a:rPr>
            </a:br>
            <a:r>
              <a:rPr lang="pt-BR" sz="2400" b="0" i="0" dirty="0">
                <a:solidFill>
                  <a:srgbClr val="121416"/>
                </a:solidFill>
                <a:effectLst/>
                <a:latin typeface="AmazonEmber"/>
              </a:rPr>
              <a:t>3. Fornecer requisitos não funcionais pré-configurados;</a:t>
            </a:r>
            <a:br>
              <a:rPr lang="pt-BR" sz="2400" b="0" i="0" dirty="0">
                <a:solidFill>
                  <a:srgbClr val="121416"/>
                </a:solidFill>
                <a:effectLst/>
                <a:latin typeface="AmazonEmber"/>
              </a:rPr>
            </a:br>
            <a:r>
              <a:rPr lang="pt-BR" sz="2400" b="0" i="0" dirty="0">
                <a:solidFill>
                  <a:srgbClr val="121416"/>
                </a:solidFill>
                <a:effectLst/>
                <a:latin typeface="AmazonEmber"/>
              </a:rPr>
              <a:t>4. Não prover geração de código e zerar a necessidade de arquivos XML.</a:t>
            </a:r>
            <a:br>
              <a:rPr lang="pt-BR" sz="2400" b="0" i="0" dirty="0">
                <a:solidFill>
                  <a:srgbClr val="121416"/>
                </a:solidFill>
                <a:effectLst/>
                <a:latin typeface="AmazonEmber"/>
              </a:rPr>
            </a:br>
            <a:endParaRPr lang="pt-BR" sz="2400" b="0" i="0" dirty="0">
              <a:solidFill>
                <a:srgbClr val="222222"/>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407485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990810"/>
            <a:ext cx="12192000" cy="2387600"/>
          </a:xfrm>
        </p:spPr>
        <p:txBody>
          <a:bodyPr>
            <a:normAutofit/>
          </a:bodyPr>
          <a:lstStyle/>
          <a:p>
            <a:r>
              <a:rPr lang="pt-BR" sz="8800" b="1" dirty="0"/>
              <a:t>APIs </a:t>
            </a:r>
            <a:r>
              <a:rPr lang="pt-BR" sz="8800" b="1" dirty="0">
                <a:latin typeface="+mn-lt"/>
              </a:rPr>
              <a:t>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8194" name="Picture 2" descr="Introdução ao APIs REST. Nesse artigo vou descrever o conceito… | by  Agnaldo Marinho | Medium">
            <a:extLst>
              <a:ext uri="{FF2B5EF4-FFF2-40B4-BE49-F238E27FC236}">
                <a16:creationId xmlns:a16="http://schemas.microsoft.com/office/drawing/2014/main" id="{00E65713-31C4-DFB7-1167-C249B43D3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43" y="3204569"/>
            <a:ext cx="3475914" cy="27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804696"/>
            <a:ext cx="11219100" cy="2387600"/>
          </a:xfrm>
        </p:spPr>
        <p:txBody>
          <a:bodyPr>
            <a:noAutofit/>
          </a:bodyPr>
          <a:lstStyle/>
          <a:p>
            <a:pPr algn="l"/>
            <a:r>
              <a:rPr lang="pt-BR" sz="2500" b="0" i="0" dirty="0">
                <a:effectLst/>
                <a:latin typeface="AmazonEmber"/>
              </a:rPr>
              <a:t>Uma </a:t>
            </a:r>
            <a:r>
              <a:rPr lang="pt-BR" sz="2500" b="1" i="0" dirty="0">
                <a:effectLst/>
                <a:latin typeface="AmazonEmber"/>
              </a:rPr>
              <a:t>API </a:t>
            </a:r>
            <a:r>
              <a:rPr lang="pt-BR" sz="2500" b="0" i="0" dirty="0">
                <a:effectLst/>
                <a:latin typeface="AmazonEmber"/>
              </a:rPr>
              <a:t>(</a:t>
            </a:r>
            <a:r>
              <a:rPr lang="pt-BR" sz="2500" b="1" i="0" dirty="0">
                <a:effectLst/>
                <a:latin typeface="AmazonEmber"/>
              </a:rPr>
              <a:t>Interface de Programação de Aplicações</a:t>
            </a:r>
            <a:r>
              <a:rPr lang="pt-BR" sz="2500" b="0" i="0" dirty="0">
                <a:effectLst/>
                <a:latin typeface="AmazonEmber"/>
              </a:rPr>
              <a:t>, na sigla em inglês), é um conjunto de padrões e protocolos que integram um usuário a uma aplicação, permitindo que ele acesse e faça uso das funcionalidades do </a:t>
            </a:r>
            <a:r>
              <a:rPr lang="pt-BR" sz="2500" b="0" i="1" dirty="0">
                <a:effectLst/>
                <a:latin typeface="AmazonEmber"/>
              </a:rPr>
              <a:t>software </a:t>
            </a:r>
            <a:r>
              <a:rPr lang="pt-BR" sz="2500" b="0" i="0" dirty="0">
                <a:effectLst/>
                <a:latin typeface="AmazonEmber"/>
              </a:rPr>
              <a:t>em questão. Uma API funciona como um mediador, ou comunicador, entre o usuário e o sistema. Deste modo, ela facilita o acesso e o desenvolvimento de aplicações para a internet. </a:t>
            </a:r>
            <a:br>
              <a:rPr lang="pt-BR" sz="2500" b="0" i="0" dirty="0">
                <a:effectLst/>
                <a:latin typeface="AmazonEmber"/>
              </a:rPr>
            </a:br>
            <a:br>
              <a:rPr lang="pt-BR" sz="2500" b="0" i="0" dirty="0">
                <a:effectLst/>
                <a:latin typeface="AmazonEmber"/>
              </a:rPr>
            </a:br>
            <a:r>
              <a:rPr lang="pt-BR" sz="2500" b="0" i="0" dirty="0">
                <a:effectLst/>
                <a:latin typeface="Muli"/>
              </a:rPr>
              <a:t>A abreviatura </a:t>
            </a:r>
            <a:r>
              <a:rPr lang="pt-BR" sz="2500" b="1" i="0" dirty="0">
                <a:effectLst/>
                <a:latin typeface="Muli"/>
              </a:rPr>
              <a:t>REST</a:t>
            </a:r>
            <a:r>
              <a:rPr lang="pt-BR" sz="2500" b="0" i="0" dirty="0">
                <a:effectLst/>
                <a:latin typeface="Muli"/>
              </a:rPr>
              <a:t> se refere a</a:t>
            </a:r>
            <a:r>
              <a:rPr lang="pt-BR" sz="2500" b="1" i="0" dirty="0">
                <a:effectLst/>
                <a:latin typeface="Muli"/>
              </a:rPr>
              <a:t> </a:t>
            </a:r>
            <a:r>
              <a:rPr lang="pt-BR" sz="2500" b="1" i="1" dirty="0" err="1">
                <a:effectLst/>
                <a:latin typeface="Muli"/>
              </a:rPr>
              <a:t>Representational</a:t>
            </a:r>
            <a:r>
              <a:rPr lang="pt-BR" sz="2500" b="1" i="1" dirty="0">
                <a:effectLst/>
                <a:latin typeface="Muli"/>
              </a:rPr>
              <a:t> </a:t>
            </a:r>
            <a:r>
              <a:rPr lang="pt-BR" sz="2500" b="1" i="1" dirty="0" err="1">
                <a:effectLst/>
                <a:latin typeface="Muli"/>
              </a:rPr>
              <a:t>State</a:t>
            </a:r>
            <a:r>
              <a:rPr lang="pt-BR" sz="2500" b="1" i="1" dirty="0">
                <a:effectLst/>
                <a:latin typeface="Muli"/>
              </a:rPr>
              <a:t> Transfer </a:t>
            </a:r>
            <a:r>
              <a:rPr lang="pt-BR" sz="2500" b="0" i="0" dirty="0">
                <a:effectLst/>
                <a:latin typeface="Muli"/>
              </a:rPr>
              <a:t>(Transferência de Estado Representacional) e é um tipo de arquitetura de </a:t>
            </a:r>
            <a:r>
              <a:rPr lang="pt-BR" sz="2500" b="0" i="1" dirty="0">
                <a:effectLst/>
                <a:latin typeface="Muli"/>
              </a:rPr>
              <a:t>software</a:t>
            </a:r>
            <a:r>
              <a:rPr lang="pt-BR" sz="2500" b="0" i="0" dirty="0">
                <a:effectLst/>
                <a:latin typeface="Muli"/>
              </a:rPr>
              <a:t>.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a:t>
            </a:r>
            <a:br>
              <a:rPr lang="pt-BR" sz="2500" b="0" i="0" dirty="0">
                <a:effectLst/>
                <a:latin typeface="Muli"/>
              </a:rPr>
            </a:br>
            <a:endParaRPr lang="pt-BR" sz="25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368222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730009"/>
            <a:ext cx="11219100" cy="2387600"/>
          </a:xfrm>
        </p:spPr>
        <p:txBody>
          <a:bodyPr>
            <a:noAutofit/>
          </a:bodyPr>
          <a:lstStyle/>
          <a:p>
            <a:pPr algn="l"/>
            <a:r>
              <a:rPr lang="pt-BR" sz="2400" b="0" i="0" dirty="0">
                <a:effectLst/>
                <a:latin typeface="AmazonEmber"/>
              </a:rPr>
              <a:t>Em termos de nomenclatura, é importante sabermos a diferença entre os conceitos de REST e </a:t>
            </a:r>
            <a:r>
              <a:rPr lang="pt-BR" sz="2400" b="0" i="0" dirty="0" err="1">
                <a:effectLst/>
                <a:latin typeface="AmazonEmber"/>
              </a:rPr>
              <a:t>RESTful</a:t>
            </a:r>
            <a:r>
              <a:rPr lang="pt-BR" sz="2400" b="0" i="0" dirty="0">
                <a:effectLst/>
                <a:latin typeface="AmazonEmber"/>
              </a:rPr>
              <a:t>. Como já definimos anteriormente, REST é um conjunto de princípios e restrições de arquitetura de </a:t>
            </a:r>
            <a:r>
              <a:rPr lang="pt-BR" sz="2400" b="0" i="1" dirty="0">
                <a:effectLst/>
                <a:latin typeface="AmazonEmber"/>
              </a:rPr>
              <a:t>softwares</a:t>
            </a:r>
            <a:r>
              <a:rPr lang="pt-BR" sz="2400" b="0" i="0" dirty="0">
                <a:effectLst/>
                <a:latin typeface="AmazonEmber"/>
              </a:rPr>
              <a:t>. </a:t>
            </a:r>
            <a:br>
              <a:rPr lang="pt-BR" sz="2400" b="0" i="0" dirty="0">
                <a:effectLst/>
                <a:latin typeface="AmazonEmber"/>
              </a:rPr>
            </a:br>
            <a:r>
              <a:rPr lang="pt-BR" sz="2400" b="0" i="0" dirty="0">
                <a:effectLst/>
                <a:latin typeface="AmazonEmber"/>
              </a:rPr>
              <a:t>Uma API </a:t>
            </a:r>
            <a:r>
              <a:rPr lang="pt-BR" sz="2400" b="0" i="0" dirty="0" err="1">
                <a:effectLst/>
                <a:latin typeface="AmazonEmber"/>
              </a:rPr>
              <a:t>RESTful</a:t>
            </a:r>
            <a:r>
              <a:rPr lang="pt-BR" sz="2400" b="0" i="0" dirty="0">
                <a:effectLst/>
                <a:latin typeface="AmazonEmber"/>
              </a:rPr>
              <a:t> é aquela que está em conformidade com os critérios estabelecidos pela Transferência de Estado Representacional (REST).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6146" name="Picture 2" descr="10 Major Practices to Execute in REST API Development">
            <a:extLst>
              <a:ext uri="{FF2B5EF4-FFF2-40B4-BE49-F238E27FC236}">
                <a16:creationId xmlns:a16="http://schemas.microsoft.com/office/drawing/2014/main" id="{3E43A8B1-A921-74BF-7029-15703C0E7E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432"/>
          <a:stretch/>
        </p:blipFill>
        <p:spPr bwMode="auto">
          <a:xfrm>
            <a:off x="463384" y="1473233"/>
            <a:ext cx="10796019" cy="281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3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3074" name="Picture 2">
            <a:extLst>
              <a:ext uri="{FF2B5EF4-FFF2-40B4-BE49-F238E27FC236}">
                <a16:creationId xmlns:a16="http://schemas.microsoft.com/office/drawing/2014/main" id="{F5E40A4C-2C5E-B7EC-4A8E-9A91BDED7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673" y="1191366"/>
            <a:ext cx="9654654" cy="505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3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846920"/>
            <a:ext cx="12192000" cy="2387600"/>
          </a:xfrm>
        </p:spPr>
        <p:txBody>
          <a:bodyPr>
            <a:normAutofit fontScale="90000"/>
          </a:bodyPr>
          <a:lstStyle/>
          <a:p>
            <a:r>
              <a:rPr lang="pt-BR" sz="8800" b="1" dirty="0"/>
              <a:t>Para que serve o </a:t>
            </a:r>
            <a:br>
              <a:rPr lang="pt-BR" sz="8800" b="1" dirty="0"/>
            </a:br>
            <a:r>
              <a:rPr lang="pt-BR" sz="8800" b="1" dirty="0">
                <a:latin typeface="+mn-lt"/>
              </a:rPr>
              <a:t>Swagger</a:t>
            </a:r>
            <a:r>
              <a:rPr lang="pt-BR" sz="8800" b="1" dirty="0"/>
              <a:t>?</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7172" name="Picture 4" descr="ReadMe: OpenAPI and Swagger for API Documentation">
            <a:extLst>
              <a:ext uri="{FF2B5EF4-FFF2-40B4-BE49-F238E27FC236}">
                <a16:creationId xmlns:a16="http://schemas.microsoft.com/office/drawing/2014/main" id="{59698637-BBC9-0E18-15E1-4F9DDC8CFC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95" b="11895"/>
          <a:stretch/>
        </p:blipFill>
        <p:spPr bwMode="auto">
          <a:xfrm>
            <a:off x="3438525" y="3248168"/>
            <a:ext cx="5314950" cy="305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429000"/>
            <a:ext cx="11219100" cy="2387600"/>
          </a:xfrm>
        </p:spPr>
        <p:txBody>
          <a:bodyPr>
            <a:noAutofit/>
          </a:bodyPr>
          <a:lstStyle/>
          <a:p>
            <a:pPr algn="l"/>
            <a:r>
              <a:rPr lang="pt-BR" sz="2400" b="0" i="0" dirty="0">
                <a:effectLst/>
                <a:latin typeface="AmazonEmber"/>
              </a:rPr>
              <a:t>O </a:t>
            </a:r>
            <a:r>
              <a:rPr lang="pt-BR" sz="2400" b="1" i="0" dirty="0">
                <a:effectLst/>
                <a:latin typeface="AmazonEmber"/>
              </a:rPr>
              <a:t>Swagger</a:t>
            </a:r>
            <a:r>
              <a:rPr lang="pt-BR" sz="2400" b="0" i="0" dirty="0">
                <a:effectLst/>
                <a:latin typeface="AmazonEmber"/>
              </a:rPr>
              <a:t> é um framework composto por diversas ferramentas que, independente da linguagem, auxilia a descrição, consumo e visualização de serviços de uma API REST. </a:t>
            </a:r>
            <a:br>
              <a:rPr lang="pt-BR" sz="2400" b="0" i="0" dirty="0">
                <a:effectLst/>
                <a:latin typeface="AmazonEmber"/>
              </a:rPr>
            </a:br>
            <a:br>
              <a:rPr lang="pt-BR" sz="2400" b="0" i="0" dirty="0">
                <a:effectLst/>
                <a:latin typeface="AmazonEmber"/>
              </a:rPr>
            </a:br>
            <a:r>
              <a:rPr lang="pt-BR" sz="2400" b="0" i="0" dirty="0">
                <a:effectLst/>
                <a:latin typeface="AmazonEmber"/>
              </a:rPr>
              <a:t>A </a:t>
            </a:r>
            <a:r>
              <a:rPr lang="pt-BR" sz="2400" b="1" i="0" dirty="0">
                <a:effectLst/>
                <a:latin typeface="AmazonEmber"/>
              </a:rPr>
              <a:t>especificação </a:t>
            </a:r>
            <a:r>
              <a:rPr lang="pt-BR" sz="2400" b="0" i="0" dirty="0">
                <a:effectLst/>
                <a:latin typeface="AmazonEmber"/>
              </a:rPr>
              <a:t>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a:t>
            </a:r>
            <a:br>
              <a:rPr lang="pt-BR" sz="2400" b="0" i="0" dirty="0">
                <a:effectLst/>
                <a:latin typeface="AmazonEmber"/>
              </a:rPr>
            </a:br>
            <a:br>
              <a:rPr lang="pt-BR" sz="2400" b="0" i="0" dirty="0">
                <a:effectLst/>
                <a:latin typeface="AmazonEmber"/>
              </a:rPr>
            </a:br>
            <a:r>
              <a:rPr lang="pt-BR" sz="2400" b="0" i="0" dirty="0">
                <a:solidFill>
                  <a:srgbClr val="191919"/>
                </a:solidFill>
                <a:effectLst/>
                <a:latin typeface="AmazonEmber"/>
              </a:rPr>
              <a:t>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a:t>
            </a:r>
            <a:endParaRPr lang="pt-BR" sz="24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54362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281795"/>
            <a:ext cx="12192000" cy="2387600"/>
          </a:xfrm>
        </p:spPr>
        <p:txBody>
          <a:bodyPr>
            <a:normAutofit fontScale="90000"/>
          </a:bodyPr>
          <a:lstStyle/>
          <a:p>
            <a:r>
              <a:rPr lang="pt-BR" sz="8800" b="1" dirty="0"/>
              <a:t>O que são </a:t>
            </a:r>
            <a:br>
              <a:rPr lang="pt-BR" sz="8800" b="1" dirty="0"/>
            </a:b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1028" name="Picture 4" descr="Application Containerization with Microservices and Kubernetes | Krasamo">
            <a:extLst>
              <a:ext uri="{FF2B5EF4-FFF2-40B4-BE49-F238E27FC236}">
                <a16:creationId xmlns:a16="http://schemas.microsoft.com/office/drawing/2014/main" id="{E1895B82-1B35-D4F9-6F10-9A0C6DB22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Utilizando o padrão </a:t>
            </a:r>
            <a:br>
              <a:rPr lang="pt-BR" sz="8800" b="1" dirty="0"/>
            </a:br>
            <a:r>
              <a:rPr lang="pt-BR" sz="8800" b="1" dirty="0">
                <a:latin typeface="+mn-lt"/>
              </a:rPr>
              <a:t>DTO Data Transfer Object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1506" name="Picture 2" descr="Sane Single Page Apps: Easy Data Handling with DTOs — Evojam">
            <a:extLst>
              <a:ext uri="{FF2B5EF4-FFF2-40B4-BE49-F238E27FC236}">
                <a16:creationId xmlns:a16="http://schemas.microsoft.com/office/drawing/2014/main" id="{35CE42FE-9628-0C73-85FA-10524E61A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83" b="17871"/>
          <a:stretch/>
        </p:blipFill>
        <p:spPr bwMode="auto">
          <a:xfrm>
            <a:off x="2500099" y="3565877"/>
            <a:ext cx="7408176" cy="251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48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39982"/>
            <a:ext cx="11273691" cy="1171575"/>
          </a:xfrm>
        </p:spPr>
        <p:txBody>
          <a:bodyPr>
            <a:noAutofit/>
          </a:bodyPr>
          <a:lstStyle/>
          <a:p>
            <a:pPr algn="l" fontAlgn="base"/>
            <a:r>
              <a:rPr lang="pt-BR" sz="2400" b="1" i="1" dirty="0">
                <a:effectLst/>
                <a:latin typeface="AmazonEmber"/>
              </a:rPr>
              <a:t>Data Transfer Object</a:t>
            </a:r>
            <a:r>
              <a:rPr lang="pt-BR" sz="2400" b="0" i="0" dirty="0">
                <a:effectLst/>
                <a:latin typeface="AmazonEmber"/>
              </a:rPr>
              <a:t> (DTO) ou simplesmente </a:t>
            </a:r>
            <a:r>
              <a:rPr lang="pt-BR" sz="2400" b="1" i="1" dirty="0">
                <a:effectLst/>
                <a:latin typeface="AmazonEmber"/>
              </a:rPr>
              <a:t>Transfer Object</a:t>
            </a:r>
            <a:r>
              <a:rPr lang="pt-BR" sz="2400" b="0" i="0" dirty="0">
                <a:effectLst/>
                <a:latin typeface="AmazonEmber"/>
              </a:rPr>
              <a:t> é um padrão bastante usado em Java para o transporte de dados entre diferentes componentes de um sistema, diferentes instâncias ou processos de um sistema distribuído ou diferentes sistemas via serialização.</a:t>
            </a:r>
            <a:br>
              <a:rPr lang="pt-BR" sz="2400" b="0" i="0" dirty="0">
                <a:effectLst/>
                <a:latin typeface="AmazonEmber"/>
              </a:rPr>
            </a:br>
            <a:br>
              <a:rPr lang="pt-BR" sz="2400" b="0" i="0" dirty="0">
                <a:effectLst/>
                <a:latin typeface="AmazonEmber"/>
              </a:rPr>
            </a:br>
            <a:r>
              <a:rPr lang="pt-BR" sz="2400" b="0" i="0" dirty="0">
                <a:effectLst/>
                <a:latin typeface="AmazonEmber"/>
              </a:rPr>
              <a:t>A ideia consiste basicamente em agrupar um conjunto de atributos numa classe simples de forma a otimizar a comunicação.</a:t>
            </a:r>
            <a:br>
              <a:rPr lang="pt-BR" sz="2400" b="0" i="0" dirty="0">
                <a:effectLst/>
                <a:latin typeface="AmazonEmber"/>
              </a:rPr>
            </a:br>
            <a:br>
              <a:rPr lang="pt-BR" sz="2400" b="0" i="0" dirty="0">
                <a:effectLst/>
                <a:latin typeface="AmazonEmber"/>
              </a:rPr>
            </a:br>
            <a:r>
              <a:rPr lang="pt-BR" sz="2400" b="0" i="0" dirty="0">
                <a:effectLst/>
                <a:latin typeface="AmazonEmber"/>
              </a:rPr>
              <a:t>Numa chamada remota, seria ineficiente passar cada atributo individualmente. Da mesma forma seria ineficiente ou até causaria erros passar uma entidade mais complexa.</a:t>
            </a:r>
            <a:br>
              <a:rPr lang="pt-BR" sz="2400" b="0" i="0" dirty="0">
                <a:effectLst/>
                <a:latin typeface="AmazonEmber"/>
              </a:rPr>
            </a:br>
            <a:br>
              <a:rPr lang="pt-BR" sz="2400" b="0" i="0" dirty="0">
                <a:effectLst/>
                <a:latin typeface="AmazonEmber"/>
              </a:rPr>
            </a:br>
            <a:r>
              <a:rPr lang="pt-BR" sz="2400" b="0" i="0" dirty="0">
                <a:effectLst/>
                <a:latin typeface="AmazonEmber"/>
              </a:rPr>
              <a:t>Além disso, muitas vezes os dados usados na comunicação não refletem exatamente os atributos do seu modelo. Então, um DTO seria uma classe que provê exatamente aquilo que é necessário para um determinado processo.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07850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400" b="0" i="0" dirty="0">
                <a:solidFill>
                  <a:srgbClr val="292929"/>
                </a:solidFill>
                <a:effectLst/>
                <a:latin typeface="AmazonEmber"/>
              </a:rPr>
              <a:t>O padrão de projeto DTO é muito útil tanto para receber dados quanto para enviá-los, pois podemos manipular da forma que quisermos tais dados para facilitar a comunicação entre o servidor e o cliente.</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Quando se está criando uma API é de extrema importância não apenas pensar como um usuário regular irá interagir, mas também se defender contra usuários maliciosos para que eles não consigam causar nenhum prejuízo para a sua aplicação e para seus usuários.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2530" name="Picture 2" descr="Distribution Patterns, DTO and Remote Facade | by Milan Adamovic | Dev  Genius">
            <a:extLst>
              <a:ext uri="{FF2B5EF4-FFF2-40B4-BE49-F238E27FC236}">
                <a16:creationId xmlns:a16="http://schemas.microsoft.com/office/drawing/2014/main" id="{74FCA589-5B45-59C4-E748-4701901992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87"/>
          <a:stretch/>
        </p:blipFill>
        <p:spPr bwMode="auto">
          <a:xfrm>
            <a:off x="-150126" y="2712541"/>
            <a:ext cx="12192000" cy="349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1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Validando os dados da sua </a:t>
            </a:r>
            <a:br>
              <a:rPr lang="pt-BR" sz="8800" b="1" dirty="0"/>
            </a:br>
            <a:r>
              <a:rPr lang="pt-BR" sz="8800" b="1" dirty="0"/>
              <a:t>API com </a:t>
            </a:r>
            <a:r>
              <a:rPr lang="pt-BR" sz="8800" b="1" dirty="0">
                <a:latin typeface="+mn-lt"/>
              </a:rPr>
              <a:t>BeanValidation</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3554" name="Picture 2" descr="WP7 Project Validation">
            <a:extLst>
              <a:ext uri="{FF2B5EF4-FFF2-40B4-BE49-F238E27FC236}">
                <a16:creationId xmlns:a16="http://schemas.microsoft.com/office/drawing/2014/main" id="{1ACCC5F9-64DA-1C73-CA38-26C651118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462" b="26359"/>
          <a:stretch/>
        </p:blipFill>
        <p:spPr bwMode="auto">
          <a:xfrm>
            <a:off x="3668737" y="3842506"/>
            <a:ext cx="4854526" cy="229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0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3" y="3009049"/>
            <a:ext cx="11273691" cy="1171575"/>
          </a:xfrm>
        </p:spPr>
        <p:txBody>
          <a:bodyPr>
            <a:noAutofit/>
          </a:bodyPr>
          <a:lstStyle/>
          <a:p>
            <a:pPr algn="l" fontAlgn="base"/>
            <a:r>
              <a:rPr lang="pt-BR" sz="2400" b="0" i="0" dirty="0">
                <a:effectLst/>
                <a:latin typeface="AmazonEmber"/>
              </a:rPr>
              <a:t>Validar os valores preenchidos em campos de entrada de dados é extremamente importante em aplicações. O procedimento evita que armazenemos sujeira em nossas bases de dados e, dependendo do caso, pode até mesmo ter impacto na segurança do sistema. </a:t>
            </a:r>
            <a:br>
              <a:rPr lang="pt-BR" sz="2400" b="0" i="0" dirty="0">
                <a:effectLst/>
                <a:latin typeface="AmazonEmber"/>
              </a:rPr>
            </a:br>
            <a:br>
              <a:rPr lang="pt-BR" sz="2400" b="0" i="0" dirty="0">
                <a:effectLst/>
                <a:latin typeface="AmazonEmber"/>
              </a:rPr>
            </a:br>
            <a:r>
              <a:rPr lang="pt-BR" sz="2400" b="0" i="0" dirty="0">
                <a:effectLst/>
                <a:latin typeface="AmazonEmber"/>
              </a:rPr>
              <a:t>Um dos mecanismos que podemos utilizar para realizar esta verificação surgiu com a liberação da plataforma Java EE 6, na qual foi introduzida a especificação </a:t>
            </a:r>
            <a:r>
              <a:rPr lang="pt-BR" sz="2400" b="1" i="0" dirty="0" err="1">
                <a:effectLst/>
                <a:latin typeface="AmazonEmber"/>
              </a:rPr>
              <a:t>Bean</a:t>
            </a:r>
            <a:r>
              <a:rPr lang="pt-BR" sz="2400" b="1" i="0" dirty="0">
                <a:effectLst/>
                <a:latin typeface="AmazonEmber"/>
              </a:rPr>
              <a:t> </a:t>
            </a:r>
            <a:r>
              <a:rPr lang="pt-BR" sz="2400" b="1" i="0" dirty="0" err="1">
                <a:effectLst/>
                <a:latin typeface="AmazonEmber"/>
              </a:rPr>
              <a:t>Validation</a:t>
            </a:r>
            <a:r>
              <a:rPr lang="pt-BR" sz="2400" b="0" i="0" dirty="0">
                <a:effectLst/>
                <a:latin typeface="AmazonEmber"/>
              </a:rPr>
              <a:t>. O objetivo principal da biblioteca foi auxiliar os programadores nesta tarefa, que muitas vezes toma bastante tempo durante o desenvolvimento.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4578" name="Picture 2" descr="Validation 어디까지 해봤니? : NHN Cloud Meetup">
            <a:extLst>
              <a:ext uri="{FF2B5EF4-FFF2-40B4-BE49-F238E27FC236}">
                <a16:creationId xmlns:a16="http://schemas.microsoft.com/office/drawing/2014/main" id="{E850AC35-A022-4C8C-CDF7-3E43565FC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42" y="4308259"/>
            <a:ext cx="7344912" cy="185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0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050" name="Picture 2" descr="monol&amp;iacute;tica vs. microsservi&amp;ccedil;os">
            <a:extLst>
              <a:ext uri="{FF2B5EF4-FFF2-40B4-BE49-F238E27FC236}">
                <a16:creationId xmlns:a16="http://schemas.microsoft.com/office/drawing/2014/main" id="{2A06DC57-2117-B116-04EB-3C0480B83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49" y="804415"/>
            <a:ext cx="9143141" cy="560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5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3074" name="Picture 2" descr="microservices-development-lifecycle-1">
            <a:extLst>
              <a:ext uri="{FF2B5EF4-FFF2-40B4-BE49-F238E27FC236}">
                <a16:creationId xmlns:a16="http://schemas.microsoft.com/office/drawing/2014/main" id="{10A36060-4FF7-BFB7-0430-B8C78C4EA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1913"/>
            <a:ext cx="12192000" cy="419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8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985829"/>
            <a:ext cx="11219100" cy="2387600"/>
          </a:xfrm>
        </p:spPr>
        <p:txBody>
          <a:bodyPr>
            <a:normAutofit fontScale="90000"/>
          </a:bodyPr>
          <a:lstStyle/>
          <a:p>
            <a:pPr algn="l">
              <a:lnSpc>
                <a:spcPct val="100000"/>
              </a:lnSpc>
              <a:spcBef>
                <a:spcPts val="600"/>
              </a:spcBef>
              <a:spcAft>
                <a:spcPts val="600"/>
              </a:spcAft>
            </a:pPr>
            <a:r>
              <a:rPr lang="pt-BR" sz="3200" b="1" i="0" dirty="0">
                <a:solidFill>
                  <a:srgbClr val="333333"/>
                </a:solidFill>
                <a:effectLst/>
                <a:latin typeface="AmazonEmberLight"/>
              </a:rPr>
              <a:t>Microsserviços</a:t>
            </a:r>
            <a:r>
              <a:rPr lang="pt-BR" sz="3200" b="0" i="0" dirty="0">
                <a:solidFill>
                  <a:srgbClr val="333333"/>
                </a:solidFill>
                <a:effectLst/>
                <a:latin typeface="AmazonEmberLight"/>
              </a:rPr>
              <a:t> são uma abordagem arquitetônica e organizacional do desenvolvimento de software na qual o software consiste em pequenos serviços independentes que se comunicam usando APIs bem definidas.</a:t>
            </a:r>
            <a:br>
              <a:rPr lang="pt-BR" sz="3200" b="0" i="0" dirty="0">
                <a:solidFill>
                  <a:srgbClr val="333333"/>
                </a:solidFill>
                <a:effectLst/>
                <a:latin typeface="AmazonEmberLight"/>
              </a:rPr>
            </a:br>
            <a:br>
              <a:rPr lang="pt-BR" sz="3200" b="0" i="0" dirty="0">
                <a:solidFill>
                  <a:srgbClr val="333333"/>
                </a:solidFill>
                <a:effectLst/>
                <a:latin typeface="AmazonEmberLight"/>
              </a:rPr>
            </a:br>
            <a:r>
              <a:rPr lang="pt-BR" sz="3200" b="0" i="0" dirty="0">
                <a:solidFill>
                  <a:srgbClr val="333333"/>
                </a:solidFill>
                <a:effectLst/>
                <a:latin typeface="AmazonEmberLight"/>
              </a:rPr>
              <a:t>Esses serviços pertencem a pequenas equipes autossuficientes.</a:t>
            </a:r>
            <a:br>
              <a:rPr lang="pt-BR" sz="3200" b="0" i="0" dirty="0">
                <a:solidFill>
                  <a:srgbClr val="333333"/>
                </a:solidFill>
                <a:effectLst/>
                <a:latin typeface="AmazonEmberLight"/>
              </a:rPr>
            </a:br>
            <a:r>
              <a:rPr lang="pt-BR" sz="3200" b="0" i="0" dirty="0">
                <a:solidFill>
                  <a:srgbClr val="333333"/>
                </a:solidFill>
                <a:effectLst/>
                <a:latin typeface="AmazonEmberLight"/>
              </a:rPr>
              <a:t>As arquiteturas de microsserviços facilitam a escalabilidade e agilizam o desenvolvimento de aplicativos, habilitando a inovação e acelerando o tempo de introdução de novos recursos no mercado.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71888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as características 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4" descr="Application Containerization with Microservices and Kubernetes | Krasamo">
            <a:extLst>
              <a:ext uri="{FF2B5EF4-FFF2-40B4-BE49-F238E27FC236}">
                <a16:creationId xmlns:a16="http://schemas.microsoft.com/office/drawing/2014/main" id="{138C9B3E-A0B7-CF6A-8C77-E532D3821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31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54569"/>
            <a:ext cx="11219100" cy="2387600"/>
          </a:xfrm>
        </p:spPr>
        <p:txBody>
          <a:bodyPr>
            <a:noAutofit/>
          </a:bodyPr>
          <a:lstStyle/>
          <a:p>
            <a:pPr algn="l" rtl="0"/>
            <a:r>
              <a:rPr lang="pt-BR" sz="2600" b="1" i="0" u="none" strike="noStrike" dirty="0">
                <a:solidFill>
                  <a:srgbClr val="1F3D5C"/>
                </a:solidFill>
                <a:effectLst/>
                <a:latin typeface="AmazonEmberLight"/>
              </a:rPr>
              <a:t>Autônomos</a:t>
            </a:r>
            <a:br>
              <a:rPr lang="pt-BR" sz="2600" b="0" i="0" dirty="0">
                <a:solidFill>
                  <a:srgbClr val="1F3D5C"/>
                </a:solidFill>
                <a:effectLst/>
                <a:latin typeface="AmazonEmberLight"/>
              </a:rPr>
            </a:br>
            <a:r>
              <a:rPr lang="pt-BR" sz="2600" b="0" i="0" dirty="0">
                <a:solidFill>
                  <a:srgbClr val="333333"/>
                </a:solidFill>
                <a:effectLst/>
                <a:latin typeface="AmazonEmberLight"/>
              </a:rPr>
              <a:t>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a:t>
            </a:r>
            <a:br>
              <a:rPr lang="pt-BR" sz="2600" b="0" i="0" dirty="0">
                <a:solidFill>
                  <a:srgbClr val="333333"/>
                </a:solidFill>
                <a:effectLst/>
                <a:latin typeface="AmazonEmberLight"/>
              </a:rPr>
            </a:br>
            <a:br>
              <a:rPr lang="pt-BR" sz="2600" b="0" i="0" dirty="0">
                <a:solidFill>
                  <a:srgbClr val="333333"/>
                </a:solidFill>
                <a:effectLst/>
                <a:latin typeface="AmazonEmberLight"/>
              </a:rPr>
            </a:br>
            <a:r>
              <a:rPr lang="pt-BR" sz="2600" b="1" i="0" u="none" strike="noStrike" dirty="0">
                <a:solidFill>
                  <a:srgbClr val="1F3D5C"/>
                </a:solidFill>
                <a:effectLst/>
                <a:latin typeface="AmazonEmber"/>
              </a:rPr>
              <a:t>Especializados</a:t>
            </a:r>
            <a:br>
              <a:rPr lang="pt-BR" sz="2600" b="0" i="0" dirty="0">
                <a:solidFill>
                  <a:srgbClr val="1F3D5C"/>
                </a:solidFill>
                <a:effectLst/>
                <a:latin typeface="AmazonEmber"/>
              </a:rPr>
            </a:br>
            <a:r>
              <a:rPr lang="pt-BR" sz="2600" b="0" i="0" dirty="0">
                <a:solidFill>
                  <a:srgbClr val="333333"/>
                </a:solidFill>
                <a:effectLst/>
                <a:latin typeface="AmazonEmberLight"/>
              </a:rPr>
              <a:t>Cada serviço é projetado para ter um conjunto de recursos e é dedicado à solução de um problema específico. Se os desenvolvedores acrescentarem mais código a um serviço ao longo do tempo, aumentando sua complexidade, ele poderá ser dividido em serviços menores.</a:t>
            </a:r>
            <a:br>
              <a:rPr lang="pt-BR" sz="2600" b="0" i="0" dirty="0">
                <a:solidFill>
                  <a:srgbClr val="333333"/>
                </a:solidFill>
                <a:effectLst/>
                <a:latin typeface="AmazonEmberLight"/>
              </a:rPr>
            </a:br>
            <a:endParaRPr lang="pt-BR" sz="2600" b="0" i="0" dirty="0">
              <a:solidFill>
                <a:srgbClr val="333333"/>
              </a:solidFill>
              <a:effectLst/>
              <a:latin typeface="AmazonEmberLigh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60080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os benefícios </a:t>
            </a:r>
            <a:br>
              <a:rPr lang="pt-BR" sz="8800" b="1" dirty="0"/>
            </a:br>
            <a:r>
              <a:rPr lang="pt-BR" sz="8800" b="1" dirty="0"/>
              <a:t>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4" descr="Application Containerization with Microservices and Kubernetes | Krasamo">
            <a:extLst>
              <a:ext uri="{FF2B5EF4-FFF2-40B4-BE49-F238E27FC236}">
                <a16:creationId xmlns:a16="http://schemas.microsoft.com/office/drawing/2014/main" id="{0F73ED40-6C8E-AEBB-B0A0-AB0F026A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4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81497" y="3845640"/>
            <a:ext cx="11219100" cy="2387600"/>
          </a:xfrm>
        </p:spPr>
        <p:txBody>
          <a:bodyPr>
            <a:noAutofit/>
          </a:bodyPr>
          <a:lstStyle/>
          <a:p>
            <a:pPr algn="l" rtl="0"/>
            <a:r>
              <a:rPr lang="pt-BR" sz="2500" b="1" i="0" u="none" strike="noStrike" dirty="0">
                <a:solidFill>
                  <a:srgbClr val="1F3D5C"/>
                </a:solidFill>
                <a:effectLst/>
                <a:latin typeface="AmazonEmber"/>
              </a:rPr>
              <a:t>Agilidade</a:t>
            </a:r>
            <a:br>
              <a:rPr lang="pt-BR" sz="2500" b="0" i="0" dirty="0">
                <a:solidFill>
                  <a:srgbClr val="1F3D5C"/>
                </a:solidFill>
                <a:effectLst/>
                <a:latin typeface="AmazonEmber"/>
              </a:rPr>
            </a:br>
            <a:r>
              <a:rPr lang="pt-BR" sz="2500" b="0" i="0" dirty="0">
                <a:solidFill>
                  <a:srgbClr val="333333"/>
                </a:solidFill>
                <a:effectLst/>
                <a:latin typeface="AmazonEmber"/>
              </a:rPr>
              <a:t>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a:t>
            </a:r>
            <a:br>
              <a:rPr lang="pt-BR" sz="2500" b="0" i="0" dirty="0">
                <a:solidFill>
                  <a:srgbClr val="333333"/>
                </a:solidFill>
                <a:effectLst/>
                <a:latin typeface="AmazonEmber"/>
              </a:rPr>
            </a:br>
            <a:br>
              <a:rPr lang="pt-BR" sz="2500" b="0" i="0" dirty="0">
                <a:solidFill>
                  <a:srgbClr val="333333"/>
                </a:solidFill>
                <a:effectLst/>
                <a:latin typeface="AmazonEmber"/>
              </a:rPr>
            </a:br>
            <a:r>
              <a:rPr lang="pt-BR" sz="2500" b="1" i="0" u="none" strike="noStrike" dirty="0">
                <a:solidFill>
                  <a:srgbClr val="1F3D5C"/>
                </a:solidFill>
                <a:effectLst/>
                <a:latin typeface="AmazonEmber"/>
              </a:rPr>
              <a:t>Escalabilidade</a:t>
            </a:r>
            <a:r>
              <a:rPr lang="pt-BR" sz="2500" b="0" i="0" u="none" strike="noStrike" dirty="0">
                <a:solidFill>
                  <a:srgbClr val="1F3D5C"/>
                </a:solidFill>
                <a:effectLst/>
                <a:latin typeface="AmazonEmber"/>
              </a:rPr>
              <a:t> </a:t>
            </a:r>
            <a:r>
              <a:rPr lang="pt-BR" sz="2500" b="1" i="0" u="none" strike="noStrike" dirty="0">
                <a:solidFill>
                  <a:srgbClr val="1F3D5C"/>
                </a:solidFill>
                <a:effectLst/>
                <a:latin typeface="AmazonEmber"/>
              </a:rPr>
              <a:t>flexível</a:t>
            </a:r>
            <a:br>
              <a:rPr lang="pt-BR" sz="2500" b="0" i="0" dirty="0">
                <a:solidFill>
                  <a:srgbClr val="1F3D5C"/>
                </a:solidFill>
                <a:effectLst/>
                <a:latin typeface="AmazonEmber"/>
              </a:rPr>
            </a:br>
            <a:r>
              <a:rPr lang="pt-BR" sz="2500" b="0" i="0" dirty="0">
                <a:solidFill>
                  <a:srgbClr val="333333"/>
                </a:solidFill>
                <a:effectLst/>
                <a:latin typeface="AmazonEmber"/>
              </a:rPr>
              <a:t>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a:t>
            </a:r>
            <a:br>
              <a:rPr lang="pt-BR" sz="2500" b="0" i="0" dirty="0">
                <a:solidFill>
                  <a:srgbClr val="333333"/>
                </a:solidFill>
                <a:effectLst/>
                <a:latin typeface="AmazonEmber"/>
              </a:rPr>
            </a:br>
            <a:endParaRPr lang="pt-BR" sz="2500" b="0" i="0" dirty="0">
              <a:solidFill>
                <a:srgbClr val="333333"/>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6260124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1626</Words>
  <Application>Microsoft Office PowerPoint</Application>
  <PresentationFormat>Widescreen</PresentationFormat>
  <Paragraphs>44</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AmazonEmber</vt:lpstr>
      <vt:lpstr>AmazonEmberLight</vt:lpstr>
      <vt:lpstr>Arial</vt:lpstr>
      <vt:lpstr>Calibri</vt:lpstr>
      <vt:lpstr>Calibri Light</vt:lpstr>
      <vt:lpstr>Muli</vt:lpstr>
      <vt:lpstr>Tema do Office</vt:lpstr>
      <vt:lpstr>Java WebDeveloper Formação FullStack Professor Sergio Mendes Aula 14 (13/02/23)</vt:lpstr>
      <vt:lpstr>O que são  Microserviços?</vt:lpstr>
      <vt:lpstr>Apresentação do PowerPoint</vt:lpstr>
      <vt:lpstr>Apresentação do PowerPoint</vt:lpstr>
      <vt:lpstr>Microsserviços são uma abordagem arquitetônica e organizacional do desenvolvimento de software na qual o software consiste em pequenos serviços independentes que se comunicam usando APIs bem definidas.  Esses serviços pertencem a pequenas equipes autossuficientes. As arquiteturas de microsserviços facilitam a escalabilidade e agilizam o desenvolvimento de aplicativos, habilitando a inovação e acelerando o tempo de introdução de novos recursos no mercado.</vt:lpstr>
      <vt:lpstr>Quais são as características dos Microserviços?</vt:lpstr>
      <vt:lpstr>Autônomos 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  Especializados Cada serviço é projetado para ter um conjunto de recursos e é dedicado à solução de um problema específico. Se os desenvolvedores acrescentarem mais código a um serviço ao longo do tempo, aumentando sua complexidade, ele poderá ser dividido em serviços menores. </vt:lpstr>
      <vt:lpstr>Quais são os benefícios  dos Microserviços?</vt:lpstr>
      <vt:lpstr>Agilidade 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  Escalabilidade flexível 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 </vt:lpstr>
      <vt:lpstr>Fácil implantação 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  Liberdade tecnológica As arquiteturas de microsserviços não seguem uma abordagem generalista. As equipes são livres para escolher a melhor ferramenta para resolver problemas específicos. O resultado é que as equipes que criam microsserviços podem optar pela melhor ferramenta para cada tarefa.</vt:lpstr>
      <vt:lpstr>Código reutilizável 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  Resiliência 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vt:lpstr>
      <vt:lpstr>O que é o  Spring Boot?</vt:lpstr>
      <vt:lpstr>O Spring Boot 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  Para cumprir com esse propósito, o framework se baseia em quatro princípios centrais:  1. Oferecer uma experiência de início de projeto rápida e direta; 2. Apresentar uma visão opinativa e flexível sobre o modo como os projetos Spring devem ser configurados; 3. Fornecer requisitos não funcionais pré-configurados; 4. Não prover geração de código e zerar a necessidade de arquivos XML. </vt:lpstr>
      <vt:lpstr>APIs REST</vt:lpstr>
      <vt:lpstr>Uma API (Interface de Programação de Aplicações, na sigla em inglês), é um conjunto de padrões e protocolos que integram um usuário a uma aplicação, permitindo que ele acesse e faça uso das funcionalidades do software em questão. Uma API funciona como um mediador, ou comunicador, entre o usuário e o sistema. Deste modo, ela facilita o acesso e o desenvolvimento de aplicações para a internet.   A abreviatura REST se refere a Representational State Transfer (Transferência de Estado Representacional) e é um tipo de arquitetura de software.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 </vt:lpstr>
      <vt:lpstr>Em termos de nomenclatura, é importante sabermos a diferença entre os conceitos de REST e RESTful. Como já definimos anteriormente, REST é um conjunto de princípios e restrições de arquitetura de softwares.  Uma API RESTful é aquela que está em conformidade com os critérios estabelecidos pela Transferência de Estado Representacional (REST).</vt:lpstr>
      <vt:lpstr>Apresentação do PowerPoint</vt:lpstr>
      <vt:lpstr>Para que serve o  Swagger?</vt:lpstr>
      <vt:lpstr>O Swagger é um framework composto por diversas ferramentas que, independente da linguagem, auxilia a descrição, consumo e visualização de serviços de uma API REST.   A especificação 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  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vt:lpstr>
      <vt:lpstr>Utilizando o padrão  DTO Data Transfer Object</vt:lpstr>
      <vt:lpstr>Data Transfer Object (DTO) ou simplesmente Transfer Object é um padrão bastante usado em Java para o transporte de dados entre diferentes componentes de um sistema, diferentes instâncias ou processos de um sistema distribuído ou diferentes sistemas via serialização.  A ideia consiste basicamente em agrupar um conjunto de atributos numa classe simples de forma a otimizar a comunicação.  Numa chamada remota, seria ineficiente passar cada atributo individualmente. Da mesma forma seria ineficiente ou até causaria erros passar uma entidade mais complexa.  Além disso, muitas vezes os dados usados na comunicação não refletem exatamente os atributos do seu modelo. Então, um DTO seria uma classe que provê exatamente aquilo que é necessário para um determinado processo.</vt:lpstr>
      <vt:lpstr>O padrão de projeto DTO é muito útil tanto para receber dados quanto para enviá-los, pois podemos manipular da forma que quisermos tais dados para facilitar a comunicação entre o servidor e o cliente.  Quando se está criando uma API é de extrema importância não apenas pensar como um usuário regular irá interagir, mas também se defender contra usuários maliciosos para que eles não consigam causar nenhum prejuízo para a sua aplicação e para seus usuários.</vt:lpstr>
      <vt:lpstr>Validando os dados da sua  API com BeanValidation</vt:lpstr>
      <vt:lpstr>Validar os valores preenchidos em campos de entrada de dados é extremamente importante em aplicações. O procedimento evita que armazenemos sujeira em nossas bases de dados e, dependendo do caso, pode até mesmo ter impacto na segurança do sistema.   Um dos mecanismos que podemos utilizar para realizar esta verificação surgiu com a liberação da plataforma Java EE 6, na qual foi introduzida a especificação Bean Validation. O objetivo principal da biblioteca foi auxiliar os programadores nesta tarefa, que muitas vezes toma bastante tempo durante o desenvolvimento.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29</cp:revision>
  <dcterms:created xsi:type="dcterms:W3CDTF">2022-08-05T18:36:00Z</dcterms:created>
  <dcterms:modified xsi:type="dcterms:W3CDTF">2023-02-14T12:10:57Z</dcterms:modified>
</cp:coreProperties>
</file>