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58" r:id="rId4"/>
    <p:sldId id="265" r:id="rId5"/>
    <p:sldId id="257" r:id="rId6"/>
    <p:sldId id="259" r:id="rId7"/>
    <p:sldId id="260" r:id="rId8"/>
    <p:sldId id="261" r:id="rId9"/>
    <p:sldId id="262" r:id="rId10"/>
    <p:sldId id="263" r:id="rId11"/>
    <p:sldId id="264" r:id="rId12"/>
    <p:sldId id="266" r:id="rId13"/>
    <p:sldId id="268" r:id="rId14"/>
    <p:sldId id="269" r:id="rId15"/>
    <p:sldId id="270" r:id="rId16"/>
    <p:sldId id="271" r:id="rId17"/>
    <p:sldId id="307" r:id="rId18"/>
    <p:sldId id="274" r:id="rId19"/>
    <p:sldId id="273" r:id="rId20"/>
    <p:sldId id="276" r:id="rId21"/>
    <p:sldId id="277" r:id="rId22"/>
    <p:sldId id="278" r:id="rId23"/>
    <p:sldId id="279" r:id="rId24"/>
    <p:sldId id="280" r:id="rId25"/>
    <p:sldId id="281" r:id="rId26"/>
    <p:sldId id="286" r:id="rId27"/>
    <p:sldId id="287" r:id="rId28"/>
    <p:sldId id="288" r:id="rId29"/>
    <p:sldId id="292" r:id="rId30"/>
    <p:sldId id="306" r:id="rId3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5A73"/>
    <a:srgbClr val="5265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3B809-5199-A670-037B-2962A7AFA55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295282-02A9-E3FB-E3BB-B01385D37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68202B4-4942-58BF-10FF-6845EEBF1655}"/>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5" name="Espaço Reservado para Rodapé 4">
            <a:extLst>
              <a:ext uri="{FF2B5EF4-FFF2-40B4-BE49-F238E27FC236}">
                <a16:creationId xmlns:a16="http://schemas.microsoft.com/office/drawing/2014/main" id="{D8BF7E7B-FBB2-D116-063A-3420F2AB29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25F115B-CCD4-84E7-E7D9-601739CB0140}"/>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0820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8F5C4F-B5B2-8323-9810-01754EC9A97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D40E41E-B799-30CB-CF14-7E8CF7A28FA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2610AA-C14B-517A-D79B-E34D5F0E88D8}"/>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5" name="Espaço Reservado para Rodapé 4">
            <a:extLst>
              <a:ext uri="{FF2B5EF4-FFF2-40B4-BE49-F238E27FC236}">
                <a16:creationId xmlns:a16="http://schemas.microsoft.com/office/drawing/2014/main" id="{D0A841E0-C9AB-CCB0-7117-B88D67B399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86A7A7A-F561-43DC-1C0E-A322236127B2}"/>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450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330D8B-5C21-2C04-CDAE-11E2CC8C0A7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5C7C895-F02C-5EC6-F197-DE04EDA91BB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4DB677-4BAB-401A-D6CF-4CAF94FDD1CB}"/>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5" name="Espaço Reservado para Rodapé 4">
            <a:extLst>
              <a:ext uri="{FF2B5EF4-FFF2-40B4-BE49-F238E27FC236}">
                <a16:creationId xmlns:a16="http://schemas.microsoft.com/office/drawing/2014/main" id="{0F94DDE1-6F4D-0812-D7EA-3A9F02D7B3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8AF17DF-1EFB-46EA-983E-BAAEE67390D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2990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28315-E1F8-1628-1308-44AEAAE9875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61D154-DD75-0414-1908-90F462BFE65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B3B5564-7720-D9FA-3CF6-92C9A2362741}"/>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5" name="Espaço Reservado para Rodapé 4">
            <a:extLst>
              <a:ext uri="{FF2B5EF4-FFF2-40B4-BE49-F238E27FC236}">
                <a16:creationId xmlns:a16="http://schemas.microsoft.com/office/drawing/2014/main" id="{9137F2D8-B2CA-5FBD-701D-0A13060DFD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A4EE82D-9F35-6E1D-3537-E3EA5DCA925F}"/>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71640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8B589-5138-2738-B709-63C95B1D44E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625B5D5-3609-75F2-D5E9-F12204BA2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18558BC-6A99-6943-B2BD-4AF82F736D99}"/>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5" name="Espaço Reservado para Rodapé 4">
            <a:extLst>
              <a:ext uri="{FF2B5EF4-FFF2-40B4-BE49-F238E27FC236}">
                <a16:creationId xmlns:a16="http://schemas.microsoft.com/office/drawing/2014/main" id="{3D4BC900-F624-9C9C-DE8C-BA69962070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BFF383A-9445-D498-CCC1-127A2244F2CB}"/>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05489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6C8AB7-8A6B-B719-D1DD-1FF77E2D27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85F060-CC3C-713B-EDEC-C84B3A95A6F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656189E-C75C-375B-D06B-418A97FDA82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86B40D8-729A-2604-47FB-A4C6021D6408}"/>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6" name="Espaço Reservado para Rodapé 5">
            <a:extLst>
              <a:ext uri="{FF2B5EF4-FFF2-40B4-BE49-F238E27FC236}">
                <a16:creationId xmlns:a16="http://schemas.microsoft.com/office/drawing/2014/main" id="{30F38903-A950-0DCD-A378-707E326A472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1AF3C89-5CF1-55C9-EF34-42A34EBC9678}"/>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69074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2C9B5-64D7-E4A0-85FC-BC5D853D636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57F3165-0C9C-B83C-BD9E-FCC84855D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CE14BD-6758-9FCB-63A0-85AB2FACC6B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8092A05-6E26-C1B0-AAEC-1060C18BB1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05CD4A1-1F61-0FAA-BE2C-6611006197E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A55F77F-3953-1F66-2F8E-336F7259A1FE}"/>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8" name="Espaço Reservado para Rodapé 7">
            <a:extLst>
              <a:ext uri="{FF2B5EF4-FFF2-40B4-BE49-F238E27FC236}">
                <a16:creationId xmlns:a16="http://schemas.microsoft.com/office/drawing/2014/main" id="{BB79CF30-4A01-C575-45E7-A2D3AAF31F9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905DB595-C31B-0487-BAED-DB12131D68F6}"/>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255322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7CC99-78D9-8BF0-8E98-F41EBC9B0C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2699C69-83DD-421F-FC82-EA505DA6C24F}"/>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4" name="Espaço Reservado para Rodapé 3">
            <a:extLst>
              <a:ext uri="{FF2B5EF4-FFF2-40B4-BE49-F238E27FC236}">
                <a16:creationId xmlns:a16="http://schemas.microsoft.com/office/drawing/2014/main" id="{EBBD385A-3850-64CA-C4CF-E4D8A800475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958FF1D0-D301-F7D3-B592-482EE1B0162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66482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611E363-5B5B-476F-B9EF-DFEE17CD6A76}"/>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3" name="Espaço Reservado para Rodapé 2">
            <a:extLst>
              <a:ext uri="{FF2B5EF4-FFF2-40B4-BE49-F238E27FC236}">
                <a16:creationId xmlns:a16="http://schemas.microsoft.com/office/drawing/2014/main" id="{E540F2C3-46BD-7491-928F-D0C4D9D0AAC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EF8397-2E91-CC2B-C49C-5834277BC577}"/>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349103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E0E4F-F911-0421-8120-21CDB7B6F6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621C5B1-E5A0-9301-70B1-2ACAC271D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75BD0244-64DF-10CF-DDF7-1F8220239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3D10ED1-D0E1-3CAE-02CC-A28C1EED1C30}"/>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6" name="Espaço Reservado para Rodapé 5">
            <a:extLst>
              <a:ext uri="{FF2B5EF4-FFF2-40B4-BE49-F238E27FC236}">
                <a16:creationId xmlns:a16="http://schemas.microsoft.com/office/drawing/2014/main" id="{C65D43A4-8CC8-E735-82EF-9C5DC001C4C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D84C0F-6954-A55B-8F0A-3451CF8A5C7A}"/>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158876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607A9-D371-16C8-45D2-2DADAE1497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A36FC72-1E26-2433-9830-DDA2794F3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AD69CCC-57C1-4C5A-625D-732636A0D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D31BD22-DD9F-1A01-EA4D-E0DD9D835434}"/>
              </a:ext>
            </a:extLst>
          </p:cNvPr>
          <p:cNvSpPr>
            <a:spLocks noGrp="1"/>
          </p:cNvSpPr>
          <p:nvPr>
            <p:ph type="dt" sz="half" idx="10"/>
          </p:nvPr>
        </p:nvSpPr>
        <p:spPr/>
        <p:txBody>
          <a:bodyPr/>
          <a:lstStyle/>
          <a:p>
            <a:fld id="{A3547FA4-9AB0-4FE5-8F64-A83C821E56AD}" type="datetimeFigureOut">
              <a:rPr lang="pt-BR" smtClean="0"/>
              <a:t>28/02/2023</a:t>
            </a:fld>
            <a:endParaRPr lang="pt-BR"/>
          </a:p>
        </p:txBody>
      </p:sp>
      <p:sp>
        <p:nvSpPr>
          <p:cNvPr id="6" name="Espaço Reservado para Rodapé 5">
            <a:extLst>
              <a:ext uri="{FF2B5EF4-FFF2-40B4-BE49-F238E27FC236}">
                <a16:creationId xmlns:a16="http://schemas.microsoft.com/office/drawing/2014/main" id="{E1A58FAD-4EAC-E926-313A-D5F8BA5DAE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EEA151-681A-7BC0-B81B-19C586E7F56C}"/>
              </a:ext>
            </a:extLst>
          </p:cNvPr>
          <p:cNvSpPr>
            <a:spLocks noGrp="1"/>
          </p:cNvSpPr>
          <p:nvPr>
            <p:ph type="sldNum" sz="quarter" idx="12"/>
          </p:nvPr>
        </p:nvSpPr>
        <p:spPr/>
        <p:txBody>
          <a:bodyPr/>
          <a:lstStyle/>
          <a:p>
            <a:fld id="{F6662B93-F669-421E-A74E-64177044CB5D}" type="slidenum">
              <a:rPr lang="pt-BR" smtClean="0"/>
              <a:t>‹nº›</a:t>
            </a:fld>
            <a:endParaRPr lang="pt-BR"/>
          </a:p>
        </p:txBody>
      </p:sp>
    </p:spTree>
    <p:extLst>
      <p:ext uri="{BB962C8B-B14F-4D97-AF65-F5344CB8AC3E}">
        <p14:creationId xmlns:p14="http://schemas.microsoft.com/office/powerpoint/2010/main" val="425829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AB925D6-5A97-EFF8-CE55-ECB6C7AB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3E2ACD8-246C-0B8A-0F3D-C1200B3D3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2168F14-5C82-AC5E-BCBD-E4705D173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47FA4-9AB0-4FE5-8F64-A83C821E56AD}" type="datetimeFigureOut">
              <a:rPr lang="pt-BR" smtClean="0"/>
              <a:t>28/02/2023</a:t>
            </a:fld>
            <a:endParaRPr lang="pt-BR"/>
          </a:p>
        </p:txBody>
      </p:sp>
      <p:sp>
        <p:nvSpPr>
          <p:cNvPr id="5" name="Espaço Reservado para Rodapé 4">
            <a:extLst>
              <a:ext uri="{FF2B5EF4-FFF2-40B4-BE49-F238E27FC236}">
                <a16:creationId xmlns:a16="http://schemas.microsoft.com/office/drawing/2014/main" id="{DB94D154-FFFD-8789-576C-341A02CA5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59CE041-DD6F-7076-2B6A-7483830E4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62B93-F669-421E-A74E-64177044CB5D}" type="slidenum">
              <a:rPr lang="pt-BR" smtClean="0"/>
              <a:t>‹nº›</a:t>
            </a:fld>
            <a:endParaRPr lang="pt-BR"/>
          </a:p>
        </p:txBody>
      </p:sp>
    </p:spTree>
    <p:extLst>
      <p:ext uri="{BB962C8B-B14F-4D97-AF65-F5344CB8AC3E}">
        <p14:creationId xmlns:p14="http://schemas.microsoft.com/office/powerpoint/2010/main" val="4105925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841353"/>
            <a:ext cx="12192000" cy="2387600"/>
          </a:xfrm>
        </p:spPr>
        <p:txBody>
          <a:bodyPr>
            <a:noAutofit/>
          </a:bodyPr>
          <a:lstStyle/>
          <a:p>
            <a:r>
              <a:rPr lang="pt-BR" sz="5400" b="1" dirty="0">
                <a:solidFill>
                  <a:schemeClr val="bg1"/>
                </a:solidFill>
                <a:latin typeface="+mn-lt"/>
              </a:rPr>
              <a:t>Java WebDeveloper</a:t>
            </a:r>
            <a:br>
              <a:rPr lang="pt-BR" sz="5400" b="1" dirty="0">
                <a:solidFill>
                  <a:schemeClr val="bg1"/>
                </a:solidFill>
                <a:latin typeface="+mn-lt"/>
              </a:rPr>
            </a:br>
            <a:r>
              <a:rPr lang="pt-BR" sz="5400" b="1" dirty="0">
                <a:solidFill>
                  <a:schemeClr val="bg1"/>
                </a:solidFill>
                <a:latin typeface="+mn-lt"/>
              </a:rPr>
              <a:t>Formação FullStack</a:t>
            </a:r>
            <a:br>
              <a:rPr lang="pt-BR" b="1" dirty="0">
                <a:solidFill>
                  <a:schemeClr val="bg1"/>
                </a:solidFill>
              </a:rPr>
            </a:br>
            <a:r>
              <a:rPr lang="pt-BR" sz="4000" b="1" dirty="0">
                <a:solidFill>
                  <a:schemeClr val="bg1"/>
                </a:solidFill>
              </a:rPr>
              <a:t>Professor Sergio Mendes</a:t>
            </a:r>
            <a:br>
              <a:rPr lang="pt-BR" sz="4000" b="1" dirty="0">
                <a:solidFill>
                  <a:schemeClr val="bg1"/>
                </a:solidFill>
              </a:rPr>
            </a:br>
            <a:r>
              <a:rPr lang="pt-BR" sz="3200" b="1" dirty="0">
                <a:solidFill>
                  <a:schemeClr val="bg1"/>
                </a:solidFill>
              </a:rPr>
              <a:t>Aula 15 (27/02/23)</a:t>
            </a:r>
            <a:endParaRPr lang="pt-BR" b="1" dirty="0">
              <a:solidFill>
                <a:schemeClr val="bg1"/>
              </a:solidFill>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591275"/>
            <a:ext cx="3698543" cy="125007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descr="Homem de camisa azul sorrindo&#10;&#10;Descrição gerada automaticamente">
            <a:extLst>
              <a:ext uri="{FF2B5EF4-FFF2-40B4-BE49-F238E27FC236}">
                <a16:creationId xmlns:a16="http://schemas.microsoft.com/office/drawing/2014/main" id="{B59ABCB6-401C-608D-ED4C-EE819D6DB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706" y="4553250"/>
            <a:ext cx="1898587" cy="1909436"/>
          </a:xfrm>
          <a:prstGeom prst="ellipse">
            <a:avLst/>
          </a:prstGeom>
          <a:ln w="63500" cap="rnd">
            <a:noFill/>
          </a:ln>
          <a:effectLst/>
        </p:spPr>
      </p:pic>
    </p:spTree>
    <p:extLst>
      <p:ext uri="{BB962C8B-B14F-4D97-AF65-F5344CB8AC3E}">
        <p14:creationId xmlns:p14="http://schemas.microsoft.com/office/powerpoint/2010/main" val="1705539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286082"/>
            <a:ext cx="11219100" cy="2387600"/>
          </a:xfrm>
        </p:spPr>
        <p:txBody>
          <a:bodyPr>
            <a:noAutofit/>
          </a:bodyPr>
          <a:lstStyle/>
          <a:p>
            <a:pPr algn="l" rtl="0"/>
            <a:r>
              <a:rPr lang="pt-BR" sz="2600" b="1" i="0" u="none" strike="noStrike" dirty="0">
                <a:solidFill>
                  <a:srgbClr val="1F3D5C"/>
                </a:solidFill>
                <a:effectLst/>
                <a:latin typeface="AmazonEmber"/>
              </a:rPr>
              <a:t>Fácil implantação</a:t>
            </a:r>
            <a:br>
              <a:rPr lang="pt-BR" sz="2600" b="0" i="0" dirty="0">
                <a:solidFill>
                  <a:srgbClr val="1F3D5C"/>
                </a:solidFill>
                <a:effectLst/>
                <a:latin typeface="AmazonEmber"/>
              </a:rPr>
            </a:br>
            <a:r>
              <a:rPr lang="pt-BR" sz="2600" b="0" i="0" dirty="0">
                <a:solidFill>
                  <a:srgbClr val="333333"/>
                </a:solidFill>
                <a:effectLst/>
                <a:latin typeface="AmazonEmber"/>
              </a:rPr>
              <a:t>Os microsserviços permitem a integração e a entrega contínuas, o que facilita o teste de novas ideias e sua reversão caso algo não funcione corretamente. O baixo custo de falha permite a experimentação, facilita a atualização do código e acelera o tempo de introdução de novos recursos no mercado.</a:t>
            </a:r>
            <a:br>
              <a:rPr lang="pt-BR" sz="2600" b="0" i="0" dirty="0">
                <a:solidFill>
                  <a:srgbClr val="333333"/>
                </a:solidFill>
                <a:effectLst/>
                <a:latin typeface="AmazonEmber"/>
              </a:rPr>
            </a:br>
            <a:br>
              <a:rPr lang="pt-BR" sz="2600" b="0" i="0" dirty="0">
                <a:solidFill>
                  <a:srgbClr val="333333"/>
                </a:solidFill>
                <a:effectLst/>
                <a:latin typeface="AmazonEmber"/>
              </a:rPr>
            </a:br>
            <a:r>
              <a:rPr lang="pt-BR" sz="2600" b="1" i="0" u="none" strike="noStrike" dirty="0">
                <a:solidFill>
                  <a:srgbClr val="1F3D5C"/>
                </a:solidFill>
                <a:effectLst/>
                <a:latin typeface="AmazonEmber"/>
              </a:rPr>
              <a:t>Liberdade tecnológica</a:t>
            </a:r>
            <a:br>
              <a:rPr lang="pt-BR" sz="2600" b="0" i="0" dirty="0">
                <a:solidFill>
                  <a:srgbClr val="1F3D5C"/>
                </a:solidFill>
                <a:effectLst/>
                <a:latin typeface="AmazonEmber"/>
              </a:rPr>
            </a:br>
            <a:r>
              <a:rPr lang="pt-BR" sz="2600" b="0" i="0" dirty="0">
                <a:solidFill>
                  <a:srgbClr val="333333"/>
                </a:solidFill>
                <a:effectLst/>
                <a:latin typeface="AmazonEmber"/>
              </a:rPr>
              <a:t>As arquiteturas de microsserviços não seguem uma abordagem generalista. As equipes são livres para escolher a melhor ferramenta para resolver problemas específicos. O resultado é que as equipes que criam microsserviços podem optar pela melhor ferramenta para cada tarefa.</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146530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381618"/>
            <a:ext cx="11219100" cy="2387600"/>
          </a:xfrm>
        </p:spPr>
        <p:txBody>
          <a:bodyPr>
            <a:noAutofit/>
          </a:bodyPr>
          <a:lstStyle/>
          <a:p>
            <a:pPr algn="l" rtl="0"/>
            <a:r>
              <a:rPr lang="pt-BR" sz="2600" b="1" i="0" u="none" strike="noStrike" dirty="0">
                <a:solidFill>
                  <a:srgbClr val="1F3D5C"/>
                </a:solidFill>
                <a:effectLst/>
                <a:latin typeface="AmazonEmber"/>
              </a:rPr>
              <a:t>Código reutilizável</a:t>
            </a:r>
            <a:br>
              <a:rPr lang="pt-BR" sz="2600" b="0" i="0" dirty="0">
                <a:solidFill>
                  <a:srgbClr val="1F3D5C"/>
                </a:solidFill>
                <a:effectLst/>
                <a:latin typeface="AmazonEmber"/>
              </a:rPr>
            </a:br>
            <a:r>
              <a:rPr lang="pt-BR" sz="2600" b="0" i="0" dirty="0">
                <a:solidFill>
                  <a:srgbClr val="333333"/>
                </a:solidFill>
                <a:effectLst/>
                <a:latin typeface="AmazonEmber"/>
              </a:rPr>
              <a:t>A divisão do software em módulos pequenos e bem definidos permite que as equipes usem funções para várias finalidades. Um serviço criado para uma determinada função pode ser usado como componente básico para outro recurso. Isso permite que os aplicativos sejam reutilizados, pois os desenvolvedores podem criar recursos sem precisar escrever código.</a:t>
            </a:r>
            <a:br>
              <a:rPr lang="pt-BR" sz="2600" b="0" i="0" dirty="0">
                <a:solidFill>
                  <a:srgbClr val="333333"/>
                </a:solidFill>
                <a:effectLst/>
                <a:latin typeface="AmazonEmber"/>
              </a:rPr>
            </a:br>
            <a:br>
              <a:rPr lang="pt-BR" sz="2600" b="0" i="0" dirty="0">
                <a:solidFill>
                  <a:srgbClr val="333333"/>
                </a:solidFill>
                <a:effectLst/>
                <a:latin typeface="AmazonEmber"/>
              </a:rPr>
            </a:br>
            <a:r>
              <a:rPr lang="pt-BR" sz="2600" b="1" i="0" u="none" strike="noStrike" dirty="0">
                <a:solidFill>
                  <a:srgbClr val="1F3D5C"/>
                </a:solidFill>
                <a:effectLst/>
                <a:latin typeface="AmazonEmber"/>
              </a:rPr>
              <a:t>Resiliência</a:t>
            </a:r>
            <a:br>
              <a:rPr lang="pt-BR" sz="2600" b="0" i="0" dirty="0">
                <a:solidFill>
                  <a:srgbClr val="1F3D5C"/>
                </a:solidFill>
                <a:effectLst/>
                <a:latin typeface="AmazonEmber"/>
              </a:rPr>
            </a:br>
            <a:r>
              <a:rPr lang="pt-BR" sz="2600" b="0" i="0" dirty="0">
                <a:solidFill>
                  <a:srgbClr val="333333"/>
                </a:solidFill>
                <a:effectLst/>
                <a:latin typeface="AmazonEmber"/>
              </a:rPr>
              <a:t>A independência do serviço aumenta a resistência a falhas do aplicativo. Em uma arquitetura monolítica, a falha de um único componente poderá causar a falha de todo o aplicativo. Com os microsserviços, os aplicativos lidam com a falha total do serviço degradando a funcionalidade, sem interromper todo o aplicativo.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1474050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1" y="1519450"/>
            <a:ext cx="12192000" cy="2387600"/>
          </a:xfrm>
        </p:spPr>
        <p:txBody>
          <a:bodyPr>
            <a:normAutofit fontScale="90000"/>
          </a:bodyPr>
          <a:lstStyle/>
          <a:p>
            <a:r>
              <a:rPr lang="pt-BR" sz="8800" b="1" dirty="0"/>
              <a:t>O que é o </a:t>
            </a:r>
            <a:br>
              <a:rPr lang="pt-BR" sz="8800" b="1" dirty="0"/>
            </a:br>
            <a:r>
              <a:rPr lang="pt-BR" sz="8800" b="1" dirty="0">
                <a:latin typeface="+mn-lt"/>
              </a:rPr>
              <a:t>Spring Boot</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2" descr="Criando seus próprios starters para Spring Boot | by Diego Monares Baldani  | Medium">
            <a:extLst>
              <a:ext uri="{FF2B5EF4-FFF2-40B4-BE49-F238E27FC236}">
                <a16:creationId xmlns:a16="http://schemas.microsoft.com/office/drawing/2014/main" id="{AF95E21F-1235-D174-4B2A-78FE590398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92" t="9284" r="11671" b="14776"/>
          <a:stretch/>
        </p:blipFill>
        <p:spPr bwMode="auto">
          <a:xfrm>
            <a:off x="3297958" y="3907050"/>
            <a:ext cx="5596081" cy="172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934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627275"/>
            <a:ext cx="11219100" cy="2387600"/>
          </a:xfrm>
        </p:spPr>
        <p:txBody>
          <a:bodyPr>
            <a:noAutofit/>
          </a:bodyPr>
          <a:lstStyle/>
          <a:p>
            <a:pPr algn="l"/>
            <a:r>
              <a:rPr lang="pt-BR" sz="2400" b="0" i="0" dirty="0">
                <a:solidFill>
                  <a:srgbClr val="222222"/>
                </a:solidFill>
                <a:effectLst/>
                <a:latin typeface="AmazonEmber"/>
              </a:rPr>
              <a:t>O </a:t>
            </a:r>
            <a:r>
              <a:rPr lang="pt-BR" sz="2400" b="1" i="0" u="none" strike="noStrike" dirty="0">
                <a:solidFill>
                  <a:srgbClr val="222222"/>
                </a:solidFill>
                <a:effectLst/>
                <a:latin typeface="AmazonEmber"/>
              </a:rPr>
              <a:t>Spring Boot</a:t>
            </a:r>
            <a:r>
              <a:rPr lang="pt-BR" sz="2400" b="1" i="0" dirty="0">
                <a:solidFill>
                  <a:srgbClr val="222222"/>
                </a:solidFill>
                <a:effectLst/>
                <a:latin typeface="AmazonEmber"/>
              </a:rPr>
              <a:t> </a:t>
            </a:r>
            <a:r>
              <a:rPr lang="pt-BR" sz="2400" b="0" i="0" dirty="0">
                <a:solidFill>
                  <a:srgbClr val="222222"/>
                </a:solidFill>
                <a:effectLst/>
                <a:latin typeface="AmazonEmber"/>
              </a:rPr>
              <a:t>é um framework que torna fácil a criação de aplicações Spring autossuficientes e robustas, possibilitando a execução imediata. Contudo isso só é possível por conta da abordagem opinativa sobre a plataforma Spring e bibliotecas de terceiros, que permite ao desenvolvedor gastar o mínimo de tempo possível configurando o projeto, e sim codificando suas regras de negócio.</a:t>
            </a:r>
            <a:br>
              <a:rPr lang="pt-BR" sz="2400" b="0" i="0" dirty="0">
                <a:solidFill>
                  <a:srgbClr val="222222"/>
                </a:solidFill>
                <a:effectLst/>
                <a:latin typeface="AmazonEmber"/>
              </a:rPr>
            </a:br>
            <a:br>
              <a:rPr lang="pt-BR" sz="2400" b="0" i="0" dirty="0">
                <a:solidFill>
                  <a:srgbClr val="222222"/>
                </a:solidFill>
                <a:effectLst/>
                <a:latin typeface="AmazonEmber"/>
              </a:rPr>
            </a:br>
            <a:r>
              <a:rPr lang="pt-BR" sz="2400" b="0" i="0" dirty="0">
                <a:solidFill>
                  <a:srgbClr val="121416"/>
                </a:solidFill>
                <a:effectLst/>
                <a:latin typeface="AmazonEmber"/>
              </a:rPr>
              <a:t>Para cumprir com esse propósito, o framework se baseia em quatro princípios centrais:</a:t>
            </a:r>
            <a:br>
              <a:rPr lang="pt-BR" sz="2400" b="0" i="0" dirty="0">
                <a:solidFill>
                  <a:srgbClr val="121416"/>
                </a:solidFill>
                <a:effectLst/>
                <a:latin typeface="AmazonEmber"/>
              </a:rPr>
            </a:br>
            <a:br>
              <a:rPr lang="pt-BR" sz="2400" b="0" i="0" dirty="0">
                <a:solidFill>
                  <a:srgbClr val="121416"/>
                </a:solidFill>
                <a:effectLst/>
                <a:latin typeface="AmazonEmber"/>
              </a:rPr>
            </a:br>
            <a:r>
              <a:rPr lang="pt-BR" sz="2400" b="0" i="0" dirty="0">
                <a:solidFill>
                  <a:srgbClr val="121416"/>
                </a:solidFill>
                <a:effectLst/>
                <a:latin typeface="AmazonEmber"/>
              </a:rPr>
              <a:t>1. Oferecer uma experiência de início de projeto rápida e direta;</a:t>
            </a:r>
            <a:br>
              <a:rPr lang="pt-BR" sz="2400" b="0" i="0" dirty="0">
                <a:solidFill>
                  <a:srgbClr val="121416"/>
                </a:solidFill>
                <a:effectLst/>
                <a:latin typeface="AmazonEmber"/>
              </a:rPr>
            </a:br>
            <a:r>
              <a:rPr lang="pt-BR" sz="2400" b="0" i="0" dirty="0">
                <a:solidFill>
                  <a:srgbClr val="121416"/>
                </a:solidFill>
                <a:effectLst/>
                <a:latin typeface="AmazonEmber"/>
              </a:rPr>
              <a:t>2. Apresentar uma visão opinativa e flexível sobre o modo como os projetos Spring devem ser configurados;</a:t>
            </a:r>
            <a:br>
              <a:rPr lang="pt-BR" sz="2400" b="0" i="0" dirty="0">
                <a:solidFill>
                  <a:srgbClr val="121416"/>
                </a:solidFill>
                <a:effectLst/>
                <a:latin typeface="AmazonEmber"/>
              </a:rPr>
            </a:br>
            <a:r>
              <a:rPr lang="pt-BR" sz="2400" b="0" i="0" dirty="0">
                <a:solidFill>
                  <a:srgbClr val="121416"/>
                </a:solidFill>
                <a:effectLst/>
                <a:latin typeface="AmazonEmber"/>
              </a:rPr>
              <a:t>3. Fornecer requisitos não funcionais pré-configurados;</a:t>
            </a:r>
            <a:br>
              <a:rPr lang="pt-BR" sz="2400" b="0" i="0" dirty="0">
                <a:solidFill>
                  <a:srgbClr val="121416"/>
                </a:solidFill>
                <a:effectLst/>
                <a:latin typeface="AmazonEmber"/>
              </a:rPr>
            </a:br>
            <a:r>
              <a:rPr lang="pt-BR" sz="2400" b="0" i="0" dirty="0">
                <a:solidFill>
                  <a:srgbClr val="121416"/>
                </a:solidFill>
                <a:effectLst/>
                <a:latin typeface="AmazonEmber"/>
              </a:rPr>
              <a:t>4. Não prover geração de código e zerar a necessidade de arquivos XML.</a:t>
            </a:r>
            <a:br>
              <a:rPr lang="pt-BR" sz="2400" b="0" i="0" dirty="0">
                <a:solidFill>
                  <a:srgbClr val="121416"/>
                </a:solidFill>
                <a:effectLst/>
                <a:latin typeface="AmazonEmber"/>
              </a:rPr>
            </a:br>
            <a:endParaRPr lang="pt-BR" sz="2400" b="0" i="0" dirty="0">
              <a:solidFill>
                <a:srgbClr val="222222"/>
              </a:solidFill>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407485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990810"/>
            <a:ext cx="12192000" cy="2387600"/>
          </a:xfrm>
        </p:spPr>
        <p:txBody>
          <a:bodyPr>
            <a:normAutofit/>
          </a:bodyPr>
          <a:lstStyle/>
          <a:p>
            <a:r>
              <a:rPr lang="pt-BR" sz="8800" b="1" dirty="0"/>
              <a:t>APIs </a:t>
            </a:r>
            <a:r>
              <a:rPr lang="pt-BR" sz="8800" b="1" dirty="0">
                <a:latin typeface="+mn-lt"/>
              </a:rPr>
              <a:t>REST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8194" name="Picture 2" descr="Introdução ao APIs REST. Nesse artigo vou descrever o conceito… | by  Agnaldo Marinho | Medium">
            <a:extLst>
              <a:ext uri="{FF2B5EF4-FFF2-40B4-BE49-F238E27FC236}">
                <a16:creationId xmlns:a16="http://schemas.microsoft.com/office/drawing/2014/main" id="{00E65713-31C4-DFB7-1167-C249B43D3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043" y="3204569"/>
            <a:ext cx="3475914" cy="278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804696"/>
            <a:ext cx="11219100" cy="2387600"/>
          </a:xfrm>
        </p:spPr>
        <p:txBody>
          <a:bodyPr>
            <a:noAutofit/>
          </a:bodyPr>
          <a:lstStyle/>
          <a:p>
            <a:pPr algn="l"/>
            <a:r>
              <a:rPr lang="pt-BR" sz="2500" b="0" i="0" dirty="0">
                <a:effectLst/>
                <a:latin typeface="AmazonEmber"/>
              </a:rPr>
              <a:t>Uma </a:t>
            </a:r>
            <a:r>
              <a:rPr lang="pt-BR" sz="2500" b="1" i="0" dirty="0">
                <a:effectLst/>
                <a:latin typeface="AmazonEmber"/>
              </a:rPr>
              <a:t>API </a:t>
            </a:r>
            <a:r>
              <a:rPr lang="pt-BR" sz="2500" b="0" i="0" dirty="0">
                <a:effectLst/>
                <a:latin typeface="AmazonEmber"/>
              </a:rPr>
              <a:t>(</a:t>
            </a:r>
            <a:r>
              <a:rPr lang="pt-BR" sz="2500" b="1" i="0" dirty="0">
                <a:effectLst/>
                <a:latin typeface="AmazonEmber"/>
              </a:rPr>
              <a:t>Interface de Programação de Aplicações</a:t>
            </a:r>
            <a:r>
              <a:rPr lang="pt-BR" sz="2500" b="0" i="0" dirty="0">
                <a:effectLst/>
                <a:latin typeface="AmazonEmber"/>
              </a:rPr>
              <a:t>, na sigla em inglês), é um conjunto de padrões e protocolos que integram um usuário a uma aplicação, permitindo que ele acesse e faça uso das funcionalidades do </a:t>
            </a:r>
            <a:r>
              <a:rPr lang="pt-BR" sz="2500" b="0" i="1" dirty="0">
                <a:effectLst/>
                <a:latin typeface="AmazonEmber"/>
              </a:rPr>
              <a:t>software </a:t>
            </a:r>
            <a:r>
              <a:rPr lang="pt-BR" sz="2500" b="0" i="0" dirty="0">
                <a:effectLst/>
                <a:latin typeface="AmazonEmber"/>
              </a:rPr>
              <a:t>em questão. Uma API funciona como um mediador, ou comunicador, entre o usuário e o sistema. Deste modo, ela facilita o acesso e o desenvolvimento de aplicações para a internet. </a:t>
            </a:r>
            <a:br>
              <a:rPr lang="pt-BR" sz="2500" b="0" i="0" dirty="0">
                <a:effectLst/>
                <a:latin typeface="AmazonEmber"/>
              </a:rPr>
            </a:br>
            <a:br>
              <a:rPr lang="pt-BR" sz="2500" b="0" i="0" dirty="0">
                <a:effectLst/>
                <a:latin typeface="AmazonEmber"/>
              </a:rPr>
            </a:br>
            <a:r>
              <a:rPr lang="pt-BR" sz="2500" b="0" i="0" dirty="0">
                <a:effectLst/>
                <a:latin typeface="Muli"/>
              </a:rPr>
              <a:t>A abreviatura </a:t>
            </a:r>
            <a:r>
              <a:rPr lang="pt-BR" sz="2500" b="1" i="0" dirty="0">
                <a:effectLst/>
                <a:latin typeface="Muli"/>
              </a:rPr>
              <a:t>REST</a:t>
            </a:r>
            <a:r>
              <a:rPr lang="pt-BR" sz="2500" b="0" i="0" dirty="0">
                <a:effectLst/>
                <a:latin typeface="Muli"/>
              </a:rPr>
              <a:t> se refere a</a:t>
            </a:r>
            <a:r>
              <a:rPr lang="pt-BR" sz="2500" b="1" i="0" dirty="0">
                <a:effectLst/>
                <a:latin typeface="Muli"/>
              </a:rPr>
              <a:t> </a:t>
            </a:r>
            <a:r>
              <a:rPr lang="pt-BR" sz="2500" b="1" i="1" dirty="0" err="1">
                <a:effectLst/>
                <a:latin typeface="Muli"/>
              </a:rPr>
              <a:t>Representational</a:t>
            </a:r>
            <a:r>
              <a:rPr lang="pt-BR" sz="2500" b="1" i="1" dirty="0">
                <a:effectLst/>
                <a:latin typeface="Muli"/>
              </a:rPr>
              <a:t> </a:t>
            </a:r>
            <a:r>
              <a:rPr lang="pt-BR" sz="2500" b="1" i="1" dirty="0" err="1">
                <a:effectLst/>
                <a:latin typeface="Muli"/>
              </a:rPr>
              <a:t>State</a:t>
            </a:r>
            <a:r>
              <a:rPr lang="pt-BR" sz="2500" b="1" i="1" dirty="0">
                <a:effectLst/>
                <a:latin typeface="Muli"/>
              </a:rPr>
              <a:t> Transfer </a:t>
            </a:r>
            <a:r>
              <a:rPr lang="pt-BR" sz="2500" b="0" i="0" dirty="0">
                <a:effectLst/>
                <a:latin typeface="Muli"/>
              </a:rPr>
              <a:t>(Transferência de Estado Representacional) e é um tipo de arquitetura de </a:t>
            </a:r>
            <a:r>
              <a:rPr lang="pt-BR" sz="2500" b="0" i="1" dirty="0">
                <a:effectLst/>
                <a:latin typeface="Muli"/>
              </a:rPr>
              <a:t>software</a:t>
            </a:r>
            <a:r>
              <a:rPr lang="pt-BR" sz="2500" b="0" i="0" dirty="0">
                <a:effectLst/>
                <a:latin typeface="Muli"/>
              </a:rPr>
              <a:t>. Uma REST indica então um conjunto de restrições que devem ser seguidas no desenvolvimento de uma aplicação na internet. Estas regras permitem o desenvolvimento de uma aplicação com interface bem definida, com rotinas padronizadas e facilmente representadas, que facilitam a comunicação entre máquinas e usuários.</a:t>
            </a:r>
            <a:br>
              <a:rPr lang="pt-BR" sz="2500" b="0" i="0" dirty="0">
                <a:effectLst/>
                <a:latin typeface="Muli"/>
              </a:rPr>
            </a:br>
            <a:endParaRPr lang="pt-BR" sz="25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368222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3730009"/>
            <a:ext cx="11219100" cy="2387600"/>
          </a:xfrm>
        </p:spPr>
        <p:txBody>
          <a:bodyPr>
            <a:noAutofit/>
          </a:bodyPr>
          <a:lstStyle/>
          <a:p>
            <a:pPr algn="l"/>
            <a:r>
              <a:rPr lang="pt-BR" sz="2400" b="0" i="0" dirty="0">
                <a:effectLst/>
                <a:latin typeface="AmazonEmber"/>
              </a:rPr>
              <a:t>Em termos de nomenclatura, é importante sabermos a diferença entre os conceitos de REST e </a:t>
            </a:r>
            <a:r>
              <a:rPr lang="pt-BR" sz="2400" b="0" i="0" dirty="0" err="1">
                <a:effectLst/>
                <a:latin typeface="AmazonEmber"/>
              </a:rPr>
              <a:t>RESTful</a:t>
            </a:r>
            <a:r>
              <a:rPr lang="pt-BR" sz="2400" b="0" i="0" dirty="0">
                <a:effectLst/>
                <a:latin typeface="AmazonEmber"/>
              </a:rPr>
              <a:t>. Como já definimos anteriormente, REST é um conjunto de princípios e restrições de arquitetura de </a:t>
            </a:r>
            <a:r>
              <a:rPr lang="pt-BR" sz="2400" b="0" i="1" dirty="0">
                <a:effectLst/>
                <a:latin typeface="AmazonEmber"/>
              </a:rPr>
              <a:t>softwares</a:t>
            </a:r>
            <a:r>
              <a:rPr lang="pt-BR" sz="2400" b="0" i="0" dirty="0">
                <a:effectLst/>
                <a:latin typeface="AmazonEmber"/>
              </a:rPr>
              <a:t>. </a:t>
            </a:r>
            <a:br>
              <a:rPr lang="pt-BR" sz="2400" b="0" i="0" dirty="0">
                <a:effectLst/>
                <a:latin typeface="AmazonEmber"/>
              </a:rPr>
            </a:br>
            <a:r>
              <a:rPr lang="pt-BR" sz="2400" b="0" i="0" dirty="0">
                <a:effectLst/>
                <a:latin typeface="AmazonEmber"/>
              </a:rPr>
              <a:t>Uma API </a:t>
            </a:r>
            <a:r>
              <a:rPr lang="pt-BR" sz="2400" b="0" i="0" dirty="0" err="1">
                <a:effectLst/>
                <a:latin typeface="AmazonEmber"/>
              </a:rPr>
              <a:t>RESTful</a:t>
            </a:r>
            <a:r>
              <a:rPr lang="pt-BR" sz="2400" b="0" i="0" dirty="0">
                <a:effectLst/>
                <a:latin typeface="AmazonEmber"/>
              </a:rPr>
              <a:t> é aquela que está em conformidade com os critérios estabelecidos pela Transferência de Estado Representacional (REST).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6146" name="Picture 2" descr="10 Major Practices to Execute in REST API Development">
            <a:extLst>
              <a:ext uri="{FF2B5EF4-FFF2-40B4-BE49-F238E27FC236}">
                <a16:creationId xmlns:a16="http://schemas.microsoft.com/office/drawing/2014/main" id="{3E43A8B1-A921-74BF-7029-15703C0E7E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432"/>
          <a:stretch/>
        </p:blipFill>
        <p:spPr bwMode="auto">
          <a:xfrm>
            <a:off x="463384" y="1473233"/>
            <a:ext cx="10796019" cy="2813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734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3074" name="Picture 2">
            <a:extLst>
              <a:ext uri="{FF2B5EF4-FFF2-40B4-BE49-F238E27FC236}">
                <a16:creationId xmlns:a16="http://schemas.microsoft.com/office/drawing/2014/main" id="{F5E40A4C-2C5E-B7EC-4A8E-9A91BDED7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673" y="1191366"/>
            <a:ext cx="9654654" cy="505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35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846920"/>
            <a:ext cx="12192000" cy="2387600"/>
          </a:xfrm>
        </p:spPr>
        <p:txBody>
          <a:bodyPr>
            <a:normAutofit fontScale="90000"/>
          </a:bodyPr>
          <a:lstStyle/>
          <a:p>
            <a:r>
              <a:rPr lang="pt-BR" sz="8800" b="1" dirty="0"/>
              <a:t>Para que serve o </a:t>
            </a:r>
            <a:br>
              <a:rPr lang="pt-BR" sz="8800" b="1" dirty="0"/>
            </a:br>
            <a:r>
              <a:rPr lang="pt-BR" sz="8800" b="1" dirty="0">
                <a:latin typeface="+mn-lt"/>
              </a:rPr>
              <a:t>Swagger</a:t>
            </a:r>
            <a:r>
              <a:rPr lang="pt-BR" sz="8800" b="1" dirty="0"/>
              <a:t>?</a:t>
            </a:r>
            <a:endParaRPr lang="pt-BR" sz="8800" b="1" dirty="0">
              <a:latin typeface="+mn-l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7172" name="Picture 4" descr="ReadMe: OpenAPI and Swagger for API Documentation">
            <a:extLst>
              <a:ext uri="{FF2B5EF4-FFF2-40B4-BE49-F238E27FC236}">
                <a16:creationId xmlns:a16="http://schemas.microsoft.com/office/drawing/2014/main" id="{59698637-BBC9-0E18-15E1-4F9DDC8CFC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95" b="11895"/>
          <a:stretch/>
        </p:blipFill>
        <p:spPr bwMode="auto">
          <a:xfrm>
            <a:off x="3438525" y="3248168"/>
            <a:ext cx="5314950" cy="305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007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429000"/>
            <a:ext cx="11219100" cy="2387600"/>
          </a:xfrm>
        </p:spPr>
        <p:txBody>
          <a:bodyPr>
            <a:noAutofit/>
          </a:bodyPr>
          <a:lstStyle/>
          <a:p>
            <a:pPr algn="l"/>
            <a:r>
              <a:rPr lang="pt-BR" sz="2400" b="0" i="0" dirty="0">
                <a:effectLst/>
                <a:latin typeface="AmazonEmber"/>
              </a:rPr>
              <a:t>O </a:t>
            </a:r>
            <a:r>
              <a:rPr lang="pt-BR" sz="2400" b="1" i="0" dirty="0">
                <a:effectLst/>
                <a:latin typeface="AmazonEmber"/>
              </a:rPr>
              <a:t>Swagger</a:t>
            </a:r>
            <a:r>
              <a:rPr lang="pt-BR" sz="2400" b="0" i="0" dirty="0">
                <a:effectLst/>
                <a:latin typeface="AmazonEmber"/>
              </a:rPr>
              <a:t> é um framework composto por diversas ferramentas que, independente da linguagem, auxilia a descrição, consumo e visualização de serviços de uma API REST. </a:t>
            </a:r>
            <a:br>
              <a:rPr lang="pt-BR" sz="2400" b="0" i="0" dirty="0">
                <a:effectLst/>
                <a:latin typeface="AmazonEmber"/>
              </a:rPr>
            </a:br>
            <a:br>
              <a:rPr lang="pt-BR" sz="2400" b="0" i="0" dirty="0">
                <a:effectLst/>
                <a:latin typeface="AmazonEmber"/>
              </a:rPr>
            </a:br>
            <a:r>
              <a:rPr lang="pt-BR" sz="2400" b="0" i="0" dirty="0">
                <a:effectLst/>
                <a:latin typeface="AmazonEmber"/>
              </a:rPr>
              <a:t>A </a:t>
            </a:r>
            <a:r>
              <a:rPr lang="pt-BR" sz="2400" b="1" i="0" dirty="0">
                <a:effectLst/>
                <a:latin typeface="AmazonEmber"/>
              </a:rPr>
              <a:t>especificação </a:t>
            </a:r>
            <a:r>
              <a:rPr lang="pt-BR" sz="2400" b="0" i="0" dirty="0">
                <a:effectLst/>
                <a:latin typeface="AmazonEmber"/>
              </a:rPr>
              <a:t>da API consiste em determinar os modelos de dados que serão entendidos pela API e as  funcionalidades presentes na mesma. Para cada funcionalidade, é preciso especificar o seu nome, os parâmetros que devem ser passados no momento de sua invocação e os valores que irão ser retornados aos usuários da API.</a:t>
            </a:r>
            <a:br>
              <a:rPr lang="pt-BR" sz="2400" b="0" i="0" dirty="0">
                <a:effectLst/>
                <a:latin typeface="AmazonEmber"/>
              </a:rPr>
            </a:br>
            <a:br>
              <a:rPr lang="pt-BR" sz="2400" b="0" i="0" dirty="0">
                <a:effectLst/>
                <a:latin typeface="AmazonEmber"/>
              </a:rPr>
            </a:br>
            <a:r>
              <a:rPr lang="pt-BR" sz="2400" b="0" i="0" dirty="0">
                <a:solidFill>
                  <a:srgbClr val="191919"/>
                </a:solidFill>
                <a:effectLst/>
                <a:latin typeface="AmazonEmber"/>
              </a:rPr>
              <a:t>Com o Swagger UI, a partir da especificação da API, podemos criar documentações elegantes e acessíveis ao usuário, permitindo assim uma compreensão maior da API, pois além de poder ver os endpoints e modelos das entidades com seus atributos e respectivos tipos, o módulo de UI possibilita  que os usuários da API  interajam intuitivamente com a API</a:t>
            </a:r>
            <a:endParaRPr lang="pt-BR" sz="24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254362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281795"/>
            <a:ext cx="12192000" cy="2387600"/>
          </a:xfrm>
        </p:spPr>
        <p:txBody>
          <a:bodyPr>
            <a:normAutofit fontScale="90000"/>
          </a:bodyPr>
          <a:lstStyle/>
          <a:p>
            <a:r>
              <a:rPr lang="pt-BR" sz="8800" b="1" dirty="0"/>
              <a:t>O que são </a:t>
            </a:r>
            <a:br>
              <a:rPr lang="pt-BR" sz="8800" b="1" dirty="0"/>
            </a:b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1028" name="Picture 4" descr="Application Containerization with Microservices and Kubernetes | Krasamo">
            <a:extLst>
              <a:ext uri="{FF2B5EF4-FFF2-40B4-BE49-F238E27FC236}">
                <a16:creationId xmlns:a16="http://schemas.microsoft.com/office/drawing/2014/main" id="{E1895B82-1B35-D4F9-6F10-9A0C6DB22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788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774967"/>
            <a:ext cx="12192000" cy="2387600"/>
          </a:xfrm>
        </p:spPr>
        <p:txBody>
          <a:bodyPr>
            <a:normAutofit fontScale="90000"/>
          </a:bodyPr>
          <a:lstStyle/>
          <a:p>
            <a:r>
              <a:rPr lang="pt-BR" sz="8800" b="1" dirty="0"/>
              <a:t>Reduzindo a verbosidade do código com o </a:t>
            </a:r>
            <a:r>
              <a:rPr lang="pt-BR" sz="8800" b="1" dirty="0">
                <a:latin typeface="+mn-lt"/>
              </a:rPr>
              <a:t>Lombok</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10244" name="Picture 4" descr="Project Lombok - The New Generation">
            <a:extLst>
              <a:ext uri="{FF2B5EF4-FFF2-40B4-BE49-F238E27FC236}">
                <a16:creationId xmlns:a16="http://schemas.microsoft.com/office/drawing/2014/main" id="{EB866D31-B5C2-8CB8-D217-F9EBE551C7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023"/>
          <a:stretch/>
        </p:blipFill>
        <p:spPr bwMode="auto">
          <a:xfrm>
            <a:off x="3967269" y="4162567"/>
            <a:ext cx="4257462" cy="170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88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86450" y="5100638"/>
            <a:ext cx="11219100" cy="1171575"/>
          </a:xfrm>
        </p:spPr>
        <p:txBody>
          <a:bodyPr>
            <a:noAutofit/>
          </a:bodyPr>
          <a:lstStyle/>
          <a:p>
            <a:pPr algn="l"/>
            <a:r>
              <a:rPr lang="pt-BR" sz="2300" b="0" i="0" dirty="0">
                <a:effectLst/>
                <a:latin typeface="AmazonEmber"/>
              </a:rPr>
              <a:t>O </a:t>
            </a:r>
            <a:r>
              <a:rPr lang="pt-BR" sz="2300" b="1" i="0" dirty="0">
                <a:effectLst/>
                <a:latin typeface="AmazonEmber"/>
              </a:rPr>
              <a:t>Lombok</a:t>
            </a:r>
            <a:r>
              <a:rPr lang="pt-BR" sz="2300" b="0" i="0" dirty="0">
                <a:effectLst/>
                <a:latin typeface="AmazonEmber"/>
              </a:rPr>
              <a:t> é um framework para Java que permite escrever código eliminando a verbosidade. Seu uso permite gerar em tempo de compilação os métodos </a:t>
            </a:r>
            <a:r>
              <a:rPr lang="pt-BR" sz="2300" b="0" i="0" dirty="0" err="1">
                <a:effectLst/>
                <a:latin typeface="AmazonEmber"/>
              </a:rPr>
              <a:t>getters</a:t>
            </a:r>
            <a:r>
              <a:rPr lang="pt-BR" sz="2300" b="0" i="0" dirty="0">
                <a:effectLst/>
                <a:latin typeface="AmazonEmber"/>
              </a:rPr>
              <a:t> e </a:t>
            </a:r>
            <a:r>
              <a:rPr lang="pt-BR" sz="2300" b="0" i="0" dirty="0" err="1">
                <a:effectLst/>
                <a:latin typeface="AmazonEmber"/>
              </a:rPr>
              <a:t>setters</a:t>
            </a:r>
            <a:r>
              <a:rPr lang="pt-BR" sz="2300" b="0" i="0" dirty="0">
                <a:effectLst/>
                <a:latin typeface="AmazonEmber"/>
              </a:rPr>
              <a:t>, métodos construtores e muito mais.</a:t>
            </a:r>
            <a:br>
              <a:rPr lang="pt-BR" sz="2300" b="0" i="0" dirty="0">
                <a:effectLst/>
                <a:latin typeface="AmazonEmber"/>
              </a:rPr>
            </a:br>
            <a:br>
              <a:rPr lang="pt-BR" sz="2300" b="0" i="0" dirty="0">
                <a:effectLst/>
                <a:latin typeface="AmazonEmber"/>
              </a:rPr>
            </a:br>
            <a:r>
              <a:rPr lang="pt-BR" sz="2300" b="0" i="0" dirty="0">
                <a:effectLst/>
                <a:latin typeface="AmazonEmber"/>
              </a:rPr>
              <a:t>O Projeto Lombok é uma ferramenta de biblioteca Java usada para minimizar / remover o código clichê e economizar o tempo precioso dos desenvolvedores durante o desenvolvimento, usando apenas algumas anotações. Além disso, também aumenta a legibilidade do código-fonte e economiza espaço. Mas você deve estar pensando que hoje em dia todo mundo usa </a:t>
            </a:r>
            <a:r>
              <a:rPr lang="pt-BR" sz="2300" b="0" i="0" dirty="0" err="1">
                <a:effectLst/>
                <a:latin typeface="AmazonEmber"/>
              </a:rPr>
              <a:t>IDEs</a:t>
            </a:r>
            <a:r>
              <a:rPr lang="pt-BR" sz="2300" b="0" i="0" dirty="0">
                <a:effectLst/>
                <a:latin typeface="AmazonEmber"/>
              </a:rPr>
              <a:t> que oferecem uma opção para gerar esses códigos clichê, então qual é o uso do Lombok. </a:t>
            </a:r>
            <a:br>
              <a:rPr lang="pt-BR" sz="2300" b="0" i="0" dirty="0">
                <a:effectLst/>
                <a:latin typeface="AmazonEmber"/>
              </a:rPr>
            </a:br>
            <a:br>
              <a:rPr lang="pt-BR" sz="2300" b="0" i="0" dirty="0">
                <a:effectLst/>
                <a:latin typeface="AmazonEmber"/>
              </a:rPr>
            </a:br>
            <a:r>
              <a:rPr lang="pt-BR" sz="2300" b="0" i="0" dirty="0">
                <a:effectLst/>
                <a:latin typeface="AmazonEmber"/>
              </a:rPr>
              <a:t>Sempre que usamos </a:t>
            </a:r>
            <a:r>
              <a:rPr lang="pt-BR" sz="2300" b="0" i="0" dirty="0" err="1">
                <a:effectLst/>
                <a:latin typeface="AmazonEmber"/>
              </a:rPr>
              <a:t>IDEs</a:t>
            </a:r>
            <a:r>
              <a:rPr lang="pt-BR" sz="2300" b="0" i="0" dirty="0">
                <a:effectLst/>
                <a:latin typeface="AmazonEmber"/>
              </a:rPr>
              <a:t> para gerar esses códigos clichê, apenas evitamos escrever todos esses códigos, mas na verdade eles estão presentes em nosso código-fonte e aumentam o LOC (linhas de código) e reduzem a capacidade de manutenção e a legibilidade. Por outro lado, o Lombok adiciona todos esses códigos clichê no tempo de compilação no arquivo “.</a:t>
            </a:r>
            <a:r>
              <a:rPr lang="pt-BR" sz="2300" b="0" i="0" dirty="0" err="1">
                <a:effectLst/>
                <a:latin typeface="AmazonEmber"/>
              </a:rPr>
              <a:t>class</a:t>
            </a:r>
            <a:r>
              <a:rPr lang="pt-BR" sz="2300" b="0" i="0" dirty="0">
                <a:effectLst/>
                <a:latin typeface="AmazonEmber"/>
              </a:rPr>
              <a:t>” e não em nosso código-fonte. </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393029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Mapeamento ORM </a:t>
            </a:r>
            <a:br>
              <a:rPr lang="pt-BR" sz="8800" b="1" dirty="0"/>
            </a:br>
            <a:r>
              <a:rPr lang="pt-BR" sz="8800" b="1" dirty="0"/>
              <a:t>com </a:t>
            </a:r>
            <a:r>
              <a:rPr lang="pt-BR" sz="8800" b="1" dirty="0">
                <a:latin typeface="+mn-lt"/>
              </a:rPr>
              <a:t>Spring Data</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15362" name="Picture 2" descr="Migrating to Spring Data JDBC 2.0">
            <a:extLst>
              <a:ext uri="{FF2B5EF4-FFF2-40B4-BE49-F238E27FC236}">
                <a16:creationId xmlns:a16="http://schemas.microsoft.com/office/drawing/2014/main" id="{6C547370-DD96-25CA-D61A-D05A818A21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687" b="14647"/>
          <a:stretch/>
        </p:blipFill>
        <p:spPr bwMode="auto">
          <a:xfrm>
            <a:off x="4191000" y="3717877"/>
            <a:ext cx="3810000"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194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5013207"/>
            <a:ext cx="11219100" cy="1171575"/>
          </a:xfrm>
        </p:spPr>
        <p:txBody>
          <a:bodyPr>
            <a:noAutofit/>
          </a:bodyPr>
          <a:lstStyle/>
          <a:p>
            <a:pPr algn="l" fontAlgn="base"/>
            <a:r>
              <a:rPr lang="pt-BR" sz="2400" b="0" i="0" dirty="0">
                <a:effectLst/>
                <a:latin typeface="AmazonEmber"/>
              </a:rPr>
              <a:t>O Spring Data é o modelo de programação dentro do </a:t>
            </a:r>
            <a:r>
              <a:rPr lang="pt-BR" sz="2400" b="1" i="0" dirty="0">
                <a:effectLst/>
                <a:latin typeface="AmazonEmber"/>
              </a:rPr>
              <a:t>Spring Framework </a:t>
            </a:r>
            <a:r>
              <a:rPr lang="pt-BR" sz="2400" b="0" i="0" dirty="0">
                <a:effectLst/>
                <a:latin typeface="AmazonEmber"/>
              </a:rPr>
              <a:t>para acesso e manipulação de dados.</a:t>
            </a:r>
            <a:br>
              <a:rPr lang="pt-BR" sz="2400" b="0" i="0" dirty="0">
                <a:effectLst/>
                <a:latin typeface="AmazonEmber"/>
              </a:rPr>
            </a:br>
            <a:br>
              <a:rPr lang="pt-BR" sz="2400" b="0" i="0" dirty="0">
                <a:effectLst/>
                <a:latin typeface="AmazonEmber"/>
              </a:rPr>
            </a:br>
            <a:r>
              <a:rPr lang="pt-BR" sz="2400" b="0" i="0" dirty="0">
                <a:effectLst/>
                <a:latin typeface="AmazonEmber"/>
              </a:rPr>
              <a:t>Chegando com a intenção de facilitar a configuração e utilização com o seu banco de dados, seja ele relacional ou não, o Spring Data traz vários recursos bacanas para acelerar o nosso desenvolvimento. Por exemplo, a configuração padronizada, onde devemos colocar apenas algumas propriedades e ele já vai saber o que fazer. </a:t>
            </a:r>
            <a:br>
              <a:rPr lang="pt-BR" sz="2400" b="0" i="0" dirty="0">
                <a:effectLst/>
                <a:latin typeface="AmazonEmber"/>
              </a:rPr>
            </a:br>
            <a:br>
              <a:rPr lang="pt-BR" sz="2400" b="0" i="0" dirty="0">
                <a:effectLst/>
                <a:latin typeface="AmazonEmber"/>
              </a:rPr>
            </a:br>
            <a:r>
              <a:rPr lang="pt-BR" sz="2400" b="0" i="0" dirty="0">
                <a:effectLst/>
                <a:latin typeface="AmazonEmber"/>
              </a:rPr>
              <a:t>Outro recurso importante é a criação de </a:t>
            </a:r>
            <a:r>
              <a:rPr lang="pt-BR" sz="2400" b="0" i="1" dirty="0">
                <a:effectLst/>
                <a:latin typeface="AmazonEmber"/>
              </a:rPr>
              <a:t>query </a:t>
            </a:r>
            <a:r>
              <a:rPr lang="pt-BR" sz="2400" b="0" i="0" dirty="0">
                <a:effectLst/>
                <a:latin typeface="AmazonEmber"/>
              </a:rPr>
              <a:t>pela assinatura do método, falando desse jeito pode ficar um pouco confuso, mas na prática acaba sendo muito simples de utilizar. </a:t>
            </a:r>
            <a:br>
              <a:rPr lang="pt-BR" sz="2400" b="0" i="0" dirty="0">
                <a:effectLst/>
                <a:latin typeface="AmazonEmber"/>
              </a:rPr>
            </a:br>
            <a:br>
              <a:rPr lang="pt-BR" sz="2400" b="0" i="0" dirty="0">
                <a:effectLst/>
                <a:latin typeface="AmazonEmber"/>
              </a:rPr>
            </a:br>
            <a:r>
              <a:rPr lang="pt-BR" sz="2400" b="0" i="0" dirty="0">
                <a:effectLst/>
                <a:latin typeface="AmazonEmber"/>
              </a:rPr>
              <a:t>O Spring Data é composto de 3 subprojetos:</a:t>
            </a:r>
            <a:br>
              <a:rPr lang="pt-BR" sz="2400" b="0" i="0" dirty="0">
                <a:effectLst/>
                <a:latin typeface="AmazonEmber"/>
              </a:rPr>
            </a:br>
            <a:r>
              <a:rPr lang="pt-BR" sz="2400" b="0" i="0" dirty="0">
                <a:effectLst/>
                <a:latin typeface="AmazonEmber"/>
              </a:rPr>
              <a:t> - Spring Data JPA;</a:t>
            </a:r>
            <a:br>
              <a:rPr lang="pt-BR" sz="2400" b="0" i="0" dirty="0">
                <a:effectLst/>
                <a:latin typeface="AmazonEmber"/>
              </a:rPr>
            </a:br>
            <a:r>
              <a:rPr lang="pt-BR" sz="2400" b="0" i="0" dirty="0">
                <a:effectLst/>
                <a:latin typeface="AmazonEmber"/>
              </a:rPr>
              <a:t> - Spring </a:t>
            </a:r>
            <a:r>
              <a:rPr lang="pt-BR" sz="2400" b="0" i="0" dirty="0" err="1">
                <a:effectLst/>
                <a:latin typeface="AmazonEmber"/>
              </a:rPr>
              <a:t>MongoDB</a:t>
            </a:r>
            <a:r>
              <a:rPr lang="pt-BR" sz="2400" b="0" i="0" dirty="0">
                <a:effectLst/>
                <a:latin typeface="AmazonEmber"/>
              </a:rPr>
              <a:t>;</a:t>
            </a:r>
            <a:br>
              <a:rPr lang="pt-BR" sz="2400" b="0" i="0" dirty="0">
                <a:effectLst/>
                <a:latin typeface="AmazonEmber"/>
              </a:rPr>
            </a:br>
            <a:r>
              <a:rPr lang="pt-BR" sz="2400" b="0" i="0" dirty="0">
                <a:effectLst/>
                <a:latin typeface="AmazonEmber"/>
              </a:rPr>
              <a:t> - Spring Data Redis. </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756716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16386" name="Picture 2" descr="Creating Spring Data Solr Repositories - Dinesh on Java">
            <a:extLst>
              <a:ext uri="{FF2B5EF4-FFF2-40B4-BE49-F238E27FC236}">
                <a16:creationId xmlns:a16="http://schemas.microsoft.com/office/drawing/2014/main" id="{CC007899-4207-110F-A758-ABD89D5A0F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48" t="4961" r="8800" b="13214"/>
          <a:stretch/>
        </p:blipFill>
        <p:spPr bwMode="auto">
          <a:xfrm>
            <a:off x="641445" y="1025857"/>
            <a:ext cx="10208525" cy="522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209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447428"/>
            <a:ext cx="11219100" cy="1171575"/>
          </a:xfrm>
        </p:spPr>
        <p:txBody>
          <a:bodyPr>
            <a:noAutofit/>
          </a:bodyPr>
          <a:lstStyle/>
          <a:p>
            <a:pPr algn="l" fontAlgn="base"/>
            <a:r>
              <a:rPr lang="pt-BR" sz="2400" b="1" i="0" dirty="0">
                <a:effectLst/>
                <a:latin typeface="AmazonEmber"/>
              </a:rPr>
              <a:t>ORM – Mapeamento Objeto Relacional</a:t>
            </a:r>
            <a:br>
              <a:rPr lang="pt-BR" sz="2400" b="1" i="0" dirty="0">
                <a:effectLst/>
                <a:latin typeface="AmazonEmber"/>
              </a:rPr>
            </a:br>
            <a:br>
              <a:rPr lang="pt-BR" sz="2400" b="0" i="0" dirty="0">
                <a:effectLst/>
                <a:latin typeface="AmazonEmber"/>
              </a:rPr>
            </a:br>
            <a:r>
              <a:rPr lang="pt-BR" sz="2400" b="0" i="0" dirty="0">
                <a:solidFill>
                  <a:srgbClr val="222222"/>
                </a:solidFill>
                <a:effectLst/>
                <a:latin typeface="AmazonEmber"/>
              </a:rPr>
              <a:t>Object-Relational Mapping (ORM), em português, mapeamento objeto-relacional, é uma técnica para aproximar o paradigma de desenvolvimento de aplicações </a:t>
            </a:r>
            <a:r>
              <a:rPr lang="pt-BR" sz="2400" b="0" i="0" u="none" strike="noStrike" dirty="0">
                <a:effectLst/>
                <a:latin typeface="AmazonEmber"/>
              </a:rPr>
              <a:t>orientadas a objetos</a:t>
            </a:r>
            <a:r>
              <a:rPr lang="pt-BR" sz="2400" b="0" i="0" dirty="0">
                <a:solidFill>
                  <a:srgbClr val="222222"/>
                </a:solidFill>
                <a:effectLst/>
                <a:latin typeface="AmazonEmber"/>
              </a:rPr>
              <a:t> ao paradigma do banco de dados relacional. O uso da técnica de mapeamento objeto-relacional é realizado através de um mapeador objeto-relacional que geralmente é a </a:t>
            </a:r>
            <a:r>
              <a:rPr lang="pt-BR" sz="2400" b="0" i="0" u="none" strike="noStrike" dirty="0">
                <a:effectLst/>
                <a:latin typeface="AmazonEmber"/>
              </a:rPr>
              <a:t>biblioteca ou framework</a:t>
            </a:r>
            <a:r>
              <a:rPr lang="pt-BR" sz="2400" b="0" i="0" dirty="0">
                <a:solidFill>
                  <a:srgbClr val="222222"/>
                </a:solidFill>
                <a:effectLst/>
                <a:latin typeface="AmazonEmber"/>
              </a:rPr>
              <a:t> que ajuda no mapeamento e uso do banco de dados.</a:t>
            </a:r>
            <a:endParaRPr lang="pt-BR" sz="2400" b="0" i="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17410" name="Picture 2">
            <a:extLst>
              <a:ext uri="{FF2B5EF4-FFF2-40B4-BE49-F238E27FC236}">
                <a16:creationId xmlns:a16="http://schemas.microsoft.com/office/drawing/2014/main" id="{F29197F9-0555-0E35-7344-0DD413EE7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36" b="18107"/>
          <a:stretch/>
        </p:blipFill>
        <p:spPr bwMode="auto">
          <a:xfrm>
            <a:off x="313898" y="3816331"/>
            <a:ext cx="11629860" cy="2120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158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178277"/>
            <a:ext cx="12192000" cy="2387600"/>
          </a:xfrm>
        </p:spPr>
        <p:txBody>
          <a:bodyPr>
            <a:normAutofit fontScale="90000"/>
          </a:bodyPr>
          <a:lstStyle/>
          <a:p>
            <a:r>
              <a:rPr lang="pt-BR" sz="8800" b="1" dirty="0"/>
              <a:t>Utilizando o padrão </a:t>
            </a:r>
            <a:br>
              <a:rPr lang="pt-BR" sz="8800" b="1" dirty="0"/>
            </a:br>
            <a:r>
              <a:rPr lang="pt-BR" sz="8800" b="1" dirty="0">
                <a:latin typeface="+mn-lt"/>
              </a:rPr>
              <a:t>DTO Data Transfer Object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1506" name="Picture 2" descr="Sane Single Page Apps: Easy Data Handling with DTOs — Evojam">
            <a:extLst>
              <a:ext uri="{FF2B5EF4-FFF2-40B4-BE49-F238E27FC236}">
                <a16:creationId xmlns:a16="http://schemas.microsoft.com/office/drawing/2014/main" id="{35CE42FE-9628-0C73-85FA-10524E61A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83" b="17871"/>
          <a:stretch/>
        </p:blipFill>
        <p:spPr bwMode="auto">
          <a:xfrm>
            <a:off x="2500099" y="3565877"/>
            <a:ext cx="7408176" cy="251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54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4839982"/>
            <a:ext cx="11273691" cy="1171575"/>
          </a:xfrm>
        </p:spPr>
        <p:txBody>
          <a:bodyPr>
            <a:noAutofit/>
          </a:bodyPr>
          <a:lstStyle/>
          <a:p>
            <a:pPr algn="l" fontAlgn="base"/>
            <a:r>
              <a:rPr lang="pt-BR" sz="2400" b="1" i="1" dirty="0">
                <a:effectLst/>
                <a:latin typeface="AmazonEmber"/>
              </a:rPr>
              <a:t>Data Transfer Object</a:t>
            </a:r>
            <a:r>
              <a:rPr lang="pt-BR" sz="2400" b="0" i="0" dirty="0">
                <a:effectLst/>
                <a:latin typeface="AmazonEmber"/>
              </a:rPr>
              <a:t> (DTO) ou simplesmente </a:t>
            </a:r>
            <a:r>
              <a:rPr lang="pt-BR" sz="2400" b="1" i="1" dirty="0">
                <a:effectLst/>
                <a:latin typeface="AmazonEmber"/>
              </a:rPr>
              <a:t>Transfer Object</a:t>
            </a:r>
            <a:r>
              <a:rPr lang="pt-BR" sz="2400" b="0" i="0" dirty="0">
                <a:effectLst/>
                <a:latin typeface="AmazonEmber"/>
              </a:rPr>
              <a:t> é um padrão bastante usado em Java para o transporte de dados entre diferentes componentes de um sistema, diferentes instâncias ou processos de um sistema distribuído ou diferentes sistemas via serialização.</a:t>
            </a:r>
            <a:br>
              <a:rPr lang="pt-BR" sz="2400" b="0" i="0" dirty="0">
                <a:effectLst/>
                <a:latin typeface="AmazonEmber"/>
              </a:rPr>
            </a:br>
            <a:br>
              <a:rPr lang="pt-BR" sz="2400" b="0" i="0" dirty="0">
                <a:effectLst/>
                <a:latin typeface="AmazonEmber"/>
              </a:rPr>
            </a:br>
            <a:r>
              <a:rPr lang="pt-BR" sz="2400" b="0" i="0" dirty="0">
                <a:effectLst/>
                <a:latin typeface="AmazonEmber"/>
              </a:rPr>
              <a:t>A ideia consiste basicamente em agrupar um conjunto de atributos numa classe simples de forma a otimizar a comunicação.</a:t>
            </a:r>
            <a:br>
              <a:rPr lang="pt-BR" sz="2400" b="0" i="0" dirty="0">
                <a:effectLst/>
                <a:latin typeface="AmazonEmber"/>
              </a:rPr>
            </a:br>
            <a:br>
              <a:rPr lang="pt-BR" sz="2400" b="0" i="0" dirty="0">
                <a:effectLst/>
                <a:latin typeface="AmazonEmber"/>
              </a:rPr>
            </a:br>
            <a:r>
              <a:rPr lang="pt-BR" sz="2400" b="0" i="0" dirty="0">
                <a:effectLst/>
                <a:latin typeface="AmazonEmber"/>
              </a:rPr>
              <a:t>Numa chamada remota, seria ineficiente passar cada atributo individualmente. Da mesma forma seria ineficiente ou até causaria erros passar uma entidade mais complexa.</a:t>
            </a:r>
            <a:br>
              <a:rPr lang="pt-BR" sz="2400" b="0" i="0" dirty="0">
                <a:effectLst/>
                <a:latin typeface="AmazonEmber"/>
              </a:rPr>
            </a:br>
            <a:br>
              <a:rPr lang="pt-BR" sz="2400" b="0" i="0" dirty="0">
                <a:effectLst/>
                <a:latin typeface="AmazonEmber"/>
              </a:rPr>
            </a:br>
            <a:r>
              <a:rPr lang="pt-BR" sz="2400" b="0" i="0" dirty="0">
                <a:effectLst/>
                <a:latin typeface="AmazonEmber"/>
              </a:rPr>
              <a:t>Além disso, muitas vezes os dados usados na comunicação não refletem exatamente os atributos do seu modelo. Então, um DTO seria uma classe que provê exatamente aquilo que é necessário para um determinado processo.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2078504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46091"/>
            <a:ext cx="11273691" cy="1171575"/>
          </a:xfrm>
        </p:spPr>
        <p:txBody>
          <a:bodyPr>
            <a:noAutofit/>
          </a:bodyPr>
          <a:lstStyle/>
          <a:p>
            <a:pPr algn="l"/>
            <a:r>
              <a:rPr lang="pt-BR" sz="2400" b="0" i="0" dirty="0">
                <a:solidFill>
                  <a:srgbClr val="292929"/>
                </a:solidFill>
                <a:effectLst/>
                <a:latin typeface="AmazonEmber"/>
              </a:rPr>
              <a:t>O padrão de projeto DTO é muito útil tanto para receber dados quanto para enviá-los, pois podemos manipular da forma que quisermos tais dados para facilitar a comunicação entre o servidor e o cliente.</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Quando se está criando uma API é de extrema importância não apenas pensar como um usuário regular irá interagir, mas também se defender contra usuários maliciosos para que eles não consigam causar nenhum prejuízo para a sua aplicação e para seus usuários.</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2530" name="Picture 2" descr="Distribution Patterns, DTO and Remote Facade | by Milan Adamovic | Dev  Genius">
            <a:extLst>
              <a:ext uri="{FF2B5EF4-FFF2-40B4-BE49-F238E27FC236}">
                <a16:creationId xmlns:a16="http://schemas.microsoft.com/office/drawing/2014/main" id="{74FCA589-5B45-59C4-E748-470190199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26" y="2712540"/>
            <a:ext cx="12192000" cy="429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618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595903"/>
            <a:ext cx="11273691" cy="1171575"/>
          </a:xfrm>
        </p:spPr>
        <p:txBody>
          <a:bodyPr>
            <a:noAutofit/>
          </a:bodyPr>
          <a:lstStyle/>
          <a:p>
            <a:pPr algn="l" fontAlgn="base"/>
            <a:r>
              <a:rPr lang="pt-BR" sz="2400" b="0" i="0" dirty="0">
                <a:solidFill>
                  <a:srgbClr val="292929"/>
                </a:solidFill>
                <a:effectLst/>
                <a:latin typeface="AmazonEmber"/>
              </a:rPr>
              <a:t>O padrão </a:t>
            </a:r>
            <a:r>
              <a:rPr lang="pt-BR" sz="2400" b="0" i="1" dirty="0">
                <a:solidFill>
                  <a:srgbClr val="292929"/>
                </a:solidFill>
                <a:effectLst/>
                <a:latin typeface="AmazonEmber"/>
              </a:rPr>
              <a:t>DTO</a:t>
            </a:r>
            <a:r>
              <a:rPr lang="pt-BR" sz="2400" b="0" i="0" dirty="0">
                <a:solidFill>
                  <a:srgbClr val="292929"/>
                </a:solidFill>
                <a:effectLst/>
                <a:latin typeface="AmazonEmber"/>
              </a:rPr>
              <a:t> busca otimizar a comunicação entre as camadas cliente e servidor da </a:t>
            </a:r>
            <a:r>
              <a:rPr lang="pt-BR" sz="2400" b="0" i="1" dirty="0">
                <a:solidFill>
                  <a:srgbClr val="292929"/>
                </a:solidFill>
                <a:effectLst/>
                <a:latin typeface="AmazonEmber"/>
              </a:rPr>
              <a:t>API</a:t>
            </a:r>
            <a:r>
              <a:rPr lang="pt-BR" sz="2400" b="0" i="0" dirty="0">
                <a:solidFill>
                  <a:srgbClr val="292929"/>
                </a:solidFill>
                <a:effectLst/>
                <a:latin typeface="AmazonEmber"/>
              </a:rPr>
              <a:t>, de modo que a Deserialização dos dados se faça por uma maneira simples concisa.</a:t>
            </a:r>
            <a:br>
              <a:rPr lang="pt-BR" sz="2400" b="0" i="0" dirty="0">
                <a:solidFill>
                  <a:srgbClr val="292929"/>
                </a:solidFill>
                <a:effectLst/>
                <a:latin typeface="AmazonEmber"/>
              </a:rPr>
            </a:br>
            <a:br>
              <a:rPr lang="pt-BR" sz="2400" b="0" i="0" dirty="0">
                <a:solidFill>
                  <a:srgbClr val="292929"/>
                </a:solidFill>
                <a:effectLst/>
                <a:latin typeface="AmazonEmber"/>
              </a:rPr>
            </a:br>
            <a:r>
              <a:rPr lang="pt-BR" sz="2400" b="0" i="0" dirty="0">
                <a:solidFill>
                  <a:srgbClr val="292929"/>
                </a:solidFill>
                <a:effectLst/>
                <a:latin typeface="AmazonEmber"/>
              </a:rPr>
              <a:t>Com intuito de utilizar o padrão </a:t>
            </a:r>
            <a:r>
              <a:rPr lang="pt-BR" sz="2400" b="0" i="1" dirty="0">
                <a:solidFill>
                  <a:srgbClr val="292929"/>
                </a:solidFill>
                <a:effectLst/>
                <a:latin typeface="AmazonEmber"/>
              </a:rPr>
              <a:t>DTO</a:t>
            </a:r>
            <a:r>
              <a:rPr lang="pt-BR" sz="2400" b="0" i="0" dirty="0">
                <a:solidFill>
                  <a:srgbClr val="292929"/>
                </a:solidFill>
                <a:effectLst/>
                <a:latin typeface="AmazonEmber"/>
              </a:rPr>
              <a:t> para transferência de dados de uma forma desacoplada e de fácil interação no </a:t>
            </a:r>
            <a:r>
              <a:rPr lang="pt-BR" sz="2400" b="0" dirty="0" err="1">
                <a:solidFill>
                  <a:srgbClr val="292929"/>
                </a:solidFill>
                <a:effectLst/>
                <a:latin typeface="AmazonEmber"/>
              </a:rPr>
              <a:t>SpringBoot</a:t>
            </a:r>
            <a:r>
              <a:rPr lang="pt-BR" sz="2400" b="0" dirty="0">
                <a:solidFill>
                  <a:srgbClr val="292929"/>
                </a:solidFill>
                <a:effectLst/>
                <a:latin typeface="AmazonEmber"/>
              </a:rPr>
              <a:t> é interessante fazer uso do </a:t>
            </a:r>
            <a:r>
              <a:rPr lang="pt-BR" sz="2400" b="0" dirty="0" err="1">
                <a:solidFill>
                  <a:srgbClr val="292929"/>
                </a:solidFill>
                <a:effectLst/>
                <a:latin typeface="AmazonEmber"/>
              </a:rPr>
              <a:t>ModelMapper</a:t>
            </a:r>
            <a:r>
              <a:rPr lang="pt-BR" sz="2400" b="0" dirty="0">
                <a:solidFill>
                  <a:srgbClr val="292929"/>
                </a:solidFill>
                <a:effectLst/>
                <a:latin typeface="AmazonEmber"/>
              </a:rPr>
              <a:t>, que é um framework que realiza o mapeamento de modelos de forma simples e genérica. </a:t>
            </a:r>
            <a:endParaRPr lang="pt-BR" sz="2400" b="0" dirty="0">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6628" name="Picture 4" descr="Ultimate Systems | How to use ModelMapper with more complex objects in  Spring Boot Java.">
            <a:extLst>
              <a:ext uri="{FF2B5EF4-FFF2-40B4-BE49-F238E27FC236}">
                <a16:creationId xmlns:a16="http://schemas.microsoft.com/office/drawing/2014/main" id="{D6A96392-7AB4-D933-6A4A-633F21CB96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31" b="3245"/>
          <a:stretch/>
        </p:blipFill>
        <p:spPr bwMode="auto">
          <a:xfrm>
            <a:off x="1160060" y="3667856"/>
            <a:ext cx="9594376" cy="2362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56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2050" name="Picture 2" descr="monol&amp;iacute;tica vs. microsservi&amp;ccedil;os">
            <a:extLst>
              <a:ext uri="{FF2B5EF4-FFF2-40B4-BE49-F238E27FC236}">
                <a16:creationId xmlns:a16="http://schemas.microsoft.com/office/drawing/2014/main" id="{2A06DC57-2117-B116-04EB-3C0480B83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549" y="804415"/>
            <a:ext cx="9143141" cy="560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58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4DD1181-5CF8-4507-1934-D490B09D2E10}"/>
              </a:ext>
            </a:extLst>
          </p:cNvPr>
          <p:cNvSpPr/>
          <p:nvPr/>
        </p:nvSpPr>
        <p:spPr>
          <a:xfrm>
            <a:off x="0" y="0"/>
            <a:ext cx="12192000" cy="6858000"/>
          </a:xfrm>
          <a:prstGeom prst="rect">
            <a:avLst/>
          </a:prstGeom>
          <a:gradFill flip="none" rotWithShape="1">
            <a:gsLst>
              <a:gs pos="0">
                <a:srgbClr val="526580"/>
              </a:gs>
              <a:gs pos="23000">
                <a:srgbClr val="495A73"/>
              </a:gs>
              <a:gs pos="69000">
                <a:schemeClr val="tx2">
                  <a:lumMod val="75000"/>
                </a:schemeClr>
              </a:gs>
              <a:gs pos="97000">
                <a:schemeClr val="tx2">
                  <a:lumMod val="7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l="26721"/>
          <a:stretch/>
        </p:blipFill>
        <p:spPr bwMode="auto">
          <a:xfrm>
            <a:off x="4137545" y="2803961"/>
            <a:ext cx="3698543" cy="1250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3074" name="Picture 2" descr="microservices-development-lifecycle-1">
            <a:extLst>
              <a:ext uri="{FF2B5EF4-FFF2-40B4-BE49-F238E27FC236}">
                <a16:creationId xmlns:a16="http://schemas.microsoft.com/office/drawing/2014/main" id="{10A36060-4FF7-BFB7-0430-B8C78C4EA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1913"/>
            <a:ext cx="12192000" cy="419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18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2985829"/>
            <a:ext cx="11219100" cy="2387600"/>
          </a:xfrm>
        </p:spPr>
        <p:txBody>
          <a:bodyPr>
            <a:normAutofit fontScale="90000"/>
          </a:bodyPr>
          <a:lstStyle/>
          <a:p>
            <a:pPr algn="l">
              <a:lnSpc>
                <a:spcPct val="100000"/>
              </a:lnSpc>
              <a:spcBef>
                <a:spcPts val="600"/>
              </a:spcBef>
              <a:spcAft>
                <a:spcPts val="600"/>
              </a:spcAft>
            </a:pPr>
            <a:r>
              <a:rPr lang="pt-BR" sz="3200" b="1" i="0" dirty="0">
                <a:solidFill>
                  <a:srgbClr val="333333"/>
                </a:solidFill>
                <a:effectLst/>
                <a:latin typeface="AmazonEmberLight"/>
              </a:rPr>
              <a:t>Microsserviços</a:t>
            </a:r>
            <a:r>
              <a:rPr lang="pt-BR" sz="3200" b="0" i="0" dirty="0">
                <a:solidFill>
                  <a:srgbClr val="333333"/>
                </a:solidFill>
                <a:effectLst/>
                <a:latin typeface="AmazonEmberLight"/>
              </a:rPr>
              <a:t> são uma abordagem arquitetônica e organizacional do desenvolvimento de software na qual o software consiste em pequenos serviços independentes que se comunicam usando APIs bem definidas.</a:t>
            </a:r>
            <a:br>
              <a:rPr lang="pt-BR" sz="3200" b="0" i="0" dirty="0">
                <a:solidFill>
                  <a:srgbClr val="333333"/>
                </a:solidFill>
                <a:effectLst/>
                <a:latin typeface="AmazonEmberLight"/>
              </a:rPr>
            </a:br>
            <a:br>
              <a:rPr lang="pt-BR" sz="3200" b="0" i="0" dirty="0">
                <a:solidFill>
                  <a:srgbClr val="333333"/>
                </a:solidFill>
                <a:effectLst/>
                <a:latin typeface="AmazonEmberLight"/>
              </a:rPr>
            </a:br>
            <a:r>
              <a:rPr lang="pt-BR" sz="3200" b="0" i="0" dirty="0">
                <a:solidFill>
                  <a:srgbClr val="333333"/>
                </a:solidFill>
                <a:effectLst/>
                <a:latin typeface="AmazonEmberLight"/>
              </a:rPr>
              <a:t>Esses serviços pertencem a pequenas equipes autossuficientes.</a:t>
            </a:r>
            <a:br>
              <a:rPr lang="pt-BR" sz="3200" b="0" i="0" dirty="0">
                <a:solidFill>
                  <a:srgbClr val="333333"/>
                </a:solidFill>
                <a:effectLst/>
                <a:latin typeface="AmazonEmberLight"/>
              </a:rPr>
            </a:br>
            <a:r>
              <a:rPr lang="pt-BR" sz="3200" b="0" i="0" dirty="0">
                <a:solidFill>
                  <a:srgbClr val="333333"/>
                </a:solidFill>
                <a:effectLst/>
                <a:latin typeface="AmazonEmberLight"/>
              </a:rPr>
              <a:t>As arquiteturas de microsserviços facilitam a escalabilidade e agilizam o desenvolvimento de aplicativos, habilitando a inovação e acelerando o tempo de introdução de novos recursos no mercado.</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171888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30067"/>
            <a:ext cx="12192000" cy="2387600"/>
          </a:xfrm>
        </p:spPr>
        <p:txBody>
          <a:bodyPr>
            <a:normAutofit fontScale="90000"/>
          </a:bodyPr>
          <a:lstStyle/>
          <a:p>
            <a:r>
              <a:rPr lang="pt-BR" sz="8800" b="1" dirty="0"/>
              <a:t>Quais são as características dos </a:t>
            </a: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4" descr="Application Containerization with Microservices and Kubernetes | Krasamo">
            <a:extLst>
              <a:ext uri="{FF2B5EF4-FFF2-40B4-BE49-F238E27FC236}">
                <a16:creationId xmlns:a16="http://schemas.microsoft.com/office/drawing/2014/main" id="{138C9B3E-A0B7-CF6A-8C77-E532D3821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31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436088" y="3654569"/>
            <a:ext cx="11219100" cy="2387600"/>
          </a:xfrm>
        </p:spPr>
        <p:txBody>
          <a:bodyPr>
            <a:noAutofit/>
          </a:bodyPr>
          <a:lstStyle/>
          <a:p>
            <a:pPr algn="l" rtl="0"/>
            <a:r>
              <a:rPr lang="pt-BR" sz="2600" b="1" i="0" u="none" strike="noStrike" dirty="0">
                <a:solidFill>
                  <a:srgbClr val="1F3D5C"/>
                </a:solidFill>
                <a:effectLst/>
                <a:latin typeface="AmazonEmberLight"/>
              </a:rPr>
              <a:t>Autônomos</a:t>
            </a:r>
            <a:br>
              <a:rPr lang="pt-BR" sz="2600" b="0" i="0" dirty="0">
                <a:solidFill>
                  <a:srgbClr val="1F3D5C"/>
                </a:solidFill>
                <a:effectLst/>
                <a:latin typeface="AmazonEmberLight"/>
              </a:rPr>
            </a:br>
            <a:r>
              <a:rPr lang="pt-BR" sz="2600" b="0" i="0" dirty="0">
                <a:solidFill>
                  <a:srgbClr val="333333"/>
                </a:solidFill>
                <a:effectLst/>
                <a:latin typeface="AmazonEmberLight"/>
              </a:rPr>
              <a:t>Cada serviço do componente de uma arquitetura de microsserviços pode ser desenvolvido, implantado, operado e escalado sem afetar o funcionamento de outros serviços. Os serviços não precisam compartilhar nenhum código ou implementação com os outros serviços. Todas as comunicações entre componentes individuais ocorrem por meio de APIs bem definidas.</a:t>
            </a:r>
            <a:br>
              <a:rPr lang="pt-BR" sz="2600" b="0" i="0" dirty="0">
                <a:solidFill>
                  <a:srgbClr val="333333"/>
                </a:solidFill>
                <a:effectLst/>
                <a:latin typeface="AmazonEmberLight"/>
              </a:rPr>
            </a:br>
            <a:br>
              <a:rPr lang="pt-BR" sz="2600" b="0" i="0" dirty="0">
                <a:solidFill>
                  <a:srgbClr val="333333"/>
                </a:solidFill>
                <a:effectLst/>
                <a:latin typeface="AmazonEmberLight"/>
              </a:rPr>
            </a:br>
            <a:r>
              <a:rPr lang="pt-BR" sz="2600" b="1" i="0" u="none" strike="noStrike" dirty="0">
                <a:solidFill>
                  <a:srgbClr val="1F3D5C"/>
                </a:solidFill>
                <a:effectLst/>
                <a:latin typeface="AmazonEmber"/>
              </a:rPr>
              <a:t>Especializados</a:t>
            </a:r>
            <a:br>
              <a:rPr lang="pt-BR" sz="2600" b="0" i="0" dirty="0">
                <a:solidFill>
                  <a:srgbClr val="1F3D5C"/>
                </a:solidFill>
                <a:effectLst/>
                <a:latin typeface="AmazonEmber"/>
              </a:rPr>
            </a:br>
            <a:r>
              <a:rPr lang="pt-BR" sz="2600" b="0" i="0" dirty="0">
                <a:solidFill>
                  <a:srgbClr val="333333"/>
                </a:solidFill>
                <a:effectLst/>
                <a:latin typeface="AmazonEmberLight"/>
              </a:rPr>
              <a:t>Cada serviço é projetado para ter um conjunto de recursos e é dedicado à solução de um problema específico. Se os desenvolvedores acrescentarem mais código a um serviço ao longo do tempo, aumentando sua complexidade, ele poderá ser dividido em serviços menores.</a:t>
            </a:r>
            <a:br>
              <a:rPr lang="pt-BR" sz="2600" b="0" i="0" dirty="0">
                <a:solidFill>
                  <a:srgbClr val="333333"/>
                </a:solidFill>
                <a:effectLst/>
                <a:latin typeface="AmazonEmberLight"/>
              </a:rPr>
            </a:br>
            <a:endParaRPr lang="pt-BR" sz="2600" b="0" i="0" dirty="0">
              <a:solidFill>
                <a:srgbClr val="333333"/>
              </a:solidFill>
              <a:effectLst/>
              <a:latin typeface="AmazonEmberLight"/>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160080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0" y="1330067"/>
            <a:ext cx="12192000" cy="2387600"/>
          </a:xfrm>
        </p:spPr>
        <p:txBody>
          <a:bodyPr>
            <a:normAutofit fontScale="90000"/>
          </a:bodyPr>
          <a:lstStyle/>
          <a:p>
            <a:r>
              <a:rPr lang="pt-BR" sz="8800" b="1" dirty="0"/>
              <a:t>Quais são os benefícios </a:t>
            </a:r>
            <a:br>
              <a:rPr lang="pt-BR" sz="8800" b="1" dirty="0"/>
            </a:br>
            <a:r>
              <a:rPr lang="pt-BR" sz="8800" b="1" dirty="0"/>
              <a:t>dos </a:t>
            </a:r>
            <a:r>
              <a:rPr lang="pt-BR" sz="8800" b="1" dirty="0">
                <a:latin typeface="Calibri" panose="020F0502020204030204" pitchFamily="34" charset="0"/>
                <a:cs typeface="Calibri" panose="020F0502020204030204" pitchFamily="34" charset="0"/>
              </a:rPr>
              <a:t>Microserviços</a:t>
            </a:r>
            <a:r>
              <a:rPr lang="pt-BR" sz="8800" b="1" dirty="0"/>
              <a:t>?</a:t>
            </a: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pic>
        <p:nvPicPr>
          <p:cNvPr id="5" name="Picture 4" descr="Application Containerization with Microservices and Kubernetes | Krasamo">
            <a:extLst>
              <a:ext uri="{FF2B5EF4-FFF2-40B4-BE49-F238E27FC236}">
                <a16:creationId xmlns:a16="http://schemas.microsoft.com/office/drawing/2014/main" id="{0F73ED40-6C8E-AEBB-B0A0-AB0F026A4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669395"/>
            <a:ext cx="3810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4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A985A8-E35F-1B36-60A8-D3F590AD9094}"/>
              </a:ext>
            </a:extLst>
          </p:cNvPr>
          <p:cNvSpPr>
            <a:spLocks noGrp="1"/>
          </p:cNvSpPr>
          <p:nvPr>
            <p:ph type="ctrTitle"/>
          </p:nvPr>
        </p:nvSpPr>
        <p:spPr>
          <a:xfrm>
            <a:off x="381497" y="3845640"/>
            <a:ext cx="11219100" cy="2387600"/>
          </a:xfrm>
        </p:spPr>
        <p:txBody>
          <a:bodyPr>
            <a:noAutofit/>
          </a:bodyPr>
          <a:lstStyle/>
          <a:p>
            <a:pPr algn="l" rtl="0"/>
            <a:r>
              <a:rPr lang="pt-BR" sz="2500" b="1" i="0" u="none" strike="noStrike" dirty="0">
                <a:solidFill>
                  <a:srgbClr val="1F3D5C"/>
                </a:solidFill>
                <a:effectLst/>
                <a:latin typeface="AmazonEmber"/>
              </a:rPr>
              <a:t>Agilidade</a:t>
            </a:r>
            <a:br>
              <a:rPr lang="pt-BR" sz="2500" b="0" i="0" dirty="0">
                <a:solidFill>
                  <a:srgbClr val="1F3D5C"/>
                </a:solidFill>
                <a:effectLst/>
                <a:latin typeface="AmazonEmber"/>
              </a:rPr>
            </a:br>
            <a:r>
              <a:rPr lang="pt-BR" sz="2500" b="0" i="0" dirty="0">
                <a:solidFill>
                  <a:srgbClr val="333333"/>
                </a:solidFill>
                <a:effectLst/>
                <a:latin typeface="AmazonEmber"/>
              </a:rPr>
              <a:t>Os microsserviços promovem uma organização de equipes pequenas e independentes que são proprietárias de seus serviços. As equipes atuam dentro de um contexto pequeno e claramente compreendido e têm autonomia para trabalhar de forma mais independente e rápida. O resultado é a aceleração dos ciclos de desenvolvimento.</a:t>
            </a:r>
            <a:br>
              <a:rPr lang="pt-BR" sz="2500" b="0" i="0" dirty="0">
                <a:solidFill>
                  <a:srgbClr val="333333"/>
                </a:solidFill>
                <a:effectLst/>
                <a:latin typeface="AmazonEmber"/>
              </a:rPr>
            </a:br>
            <a:br>
              <a:rPr lang="pt-BR" sz="2500" b="0" i="0" dirty="0">
                <a:solidFill>
                  <a:srgbClr val="333333"/>
                </a:solidFill>
                <a:effectLst/>
                <a:latin typeface="AmazonEmber"/>
              </a:rPr>
            </a:br>
            <a:r>
              <a:rPr lang="pt-BR" sz="2500" b="1" i="0" u="none" strike="noStrike" dirty="0">
                <a:solidFill>
                  <a:srgbClr val="1F3D5C"/>
                </a:solidFill>
                <a:effectLst/>
                <a:latin typeface="AmazonEmber"/>
              </a:rPr>
              <a:t>Escalabilidade</a:t>
            </a:r>
            <a:r>
              <a:rPr lang="pt-BR" sz="2500" b="0" i="0" u="none" strike="noStrike" dirty="0">
                <a:solidFill>
                  <a:srgbClr val="1F3D5C"/>
                </a:solidFill>
                <a:effectLst/>
                <a:latin typeface="AmazonEmber"/>
              </a:rPr>
              <a:t> </a:t>
            </a:r>
            <a:r>
              <a:rPr lang="pt-BR" sz="2500" b="1" i="0" u="none" strike="noStrike" dirty="0">
                <a:solidFill>
                  <a:srgbClr val="1F3D5C"/>
                </a:solidFill>
                <a:effectLst/>
                <a:latin typeface="AmazonEmber"/>
              </a:rPr>
              <a:t>flexível</a:t>
            </a:r>
            <a:br>
              <a:rPr lang="pt-BR" sz="2500" b="0" i="0" dirty="0">
                <a:solidFill>
                  <a:srgbClr val="1F3D5C"/>
                </a:solidFill>
                <a:effectLst/>
                <a:latin typeface="AmazonEmber"/>
              </a:rPr>
            </a:br>
            <a:r>
              <a:rPr lang="pt-BR" sz="2500" b="0" i="0" dirty="0">
                <a:solidFill>
                  <a:srgbClr val="333333"/>
                </a:solidFill>
                <a:effectLst/>
                <a:latin typeface="AmazonEmber"/>
              </a:rPr>
              <a:t>Os microsserviços permitem que cada serviço seja escalado de forma independente para atender à demanda do recurso de aplicativo oferecido por esse serviço. Isso permite que as equipes dimensionem corretamente as necessidades de infraestrutura, meçam com precisão o custo de um recurso e mantenham a disponibilidade quando um serviço experimenta um pico de demanda.</a:t>
            </a:r>
            <a:br>
              <a:rPr lang="pt-BR" sz="2500" b="0" i="0" dirty="0">
                <a:solidFill>
                  <a:srgbClr val="333333"/>
                </a:solidFill>
                <a:effectLst/>
                <a:latin typeface="AmazonEmber"/>
              </a:rPr>
            </a:br>
            <a:endParaRPr lang="pt-BR" sz="2500" b="0" i="0" dirty="0">
              <a:solidFill>
                <a:srgbClr val="333333"/>
              </a:solidFill>
              <a:effectLst/>
              <a:latin typeface="AmazonEmber"/>
            </a:endParaRPr>
          </a:p>
        </p:txBody>
      </p:sp>
      <p:pic>
        <p:nvPicPr>
          <p:cNvPr id="1026" name="Picture 2">
            <a:extLst>
              <a:ext uri="{FF2B5EF4-FFF2-40B4-BE49-F238E27FC236}">
                <a16:creationId xmlns:a16="http://schemas.microsoft.com/office/drawing/2014/main" id="{F80C92F3-7934-24BC-F3B1-AE36BC36E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8" y="263857"/>
            <a:ext cx="3076575"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E997E48-665B-8AEB-99BC-6CED535C83C7}"/>
              </a:ext>
            </a:extLst>
          </p:cNvPr>
          <p:cNvSpPr txBox="1"/>
          <p:nvPr/>
        </p:nvSpPr>
        <p:spPr>
          <a:xfrm>
            <a:off x="0" y="6409477"/>
            <a:ext cx="12192000" cy="369332"/>
          </a:xfrm>
          <a:prstGeom prst="rect">
            <a:avLst/>
          </a:prstGeom>
          <a:noFill/>
        </p:spPr>
        <p:txBody>
          <a:bodyPr wrap="square" rtlCol="0">
            <a:spAutoFit/>
          </a:bodyPr>
          <a:lstStyle/>
          <a:p>
            <a:pPr algn="ctr"/>
            <a:r>
              <a:rPr lang="pt-BR" dirty="0"/>
              <a:t>Java WebDeveloper - Formação FullStack| Professor: Sergio Mendes</a:t>
            </a:r>
          </a:p>
        </p:txBody>
      </p:sp>
    </p:spTree>
    <p:extLst>
      <p:ext uri="{BB962C8B-B14F-4D97-AF65-F5344CB8AC3E}">
        <p14:creationId xmlns:p14="http://schemas.microsoft.com/office/powerpoint/2010/main" val="26260124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2065</Words>
  <Application>Microsoft Office PowerPoint</Application>
  <PresentationFormat>Widescreen</PresentationFormat>
  <Paragraphs>53</Paragraphs>
  <Slides>30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30</vt:i4>
      </vt:variant>
    </vt:vector>
  </HeadingPairs>
  <TitlesOfParts>
    <vt:vector size="37" baseType="lpstr">
      <vt:lpstr>AmazonEmber</vt:lpstr>
      <vt:lpstr>AmazonEmberLight</vt:lpstr>
      <vt:lpstr>Arial</vt:lpstr>
      <vt:lpstr>Calibri</vt:lpstr>
      <vt:lpstr>Calibri Light</vt:lpstr>
      <vt:lpstr>Muli</vt:lpstr>
      <vt:lpstr>Tema do Office</vt:lpstr>
      <vt:lpstr>Java WebDeveloper Formação FullStack Professor Sergio Mendes Aula 15 (27/02/23)</vt:lpstr>
      <vt:lpstr>O que são  Microserviços?</vt:lpstr>
      <vt:lpstr>Apresentação do PowerPoint</vt:lpstr>
      <vt:lpstr>Apresentação do PowerPoint</vt:lpstr>
      <vt:lpstr>Microsserviços são uma abordagem arquitetônica e organizacional do desenvolvimento de software na qual o software consiste em pequenos serviços independentes que se comunicam usando APIs bem definidas.  Esses serviços pertencem a pequenas equipes autossuficientes. As arquiteturas de microsserviços facilitam a escalabilidade e agilizam o desenvolvimento de aplicativos, habilitando a inovação e acelerando o tempo de introdução de novos recursos no mercado.</vt:lpstr>
      <vt:lpstr>Quais são as características dos Microserviços?</vt:lpstr>
      <vt:lpstr>Autônomos Cada serviço do componente de uma arquitetura de microsserviços pode ser desenvolvido, implantado, operado e escalado sem afetar o funcionamento de outros serviços. Os serviços não precisam compartilhar nenhum código ou implementação com os outros serviços. Todas as comunicações entre componentes individuais ocorrem por meio de APIs bem definidas.  Especializados Cada serviço é projetado para ter um conjunto de recursos e é dedicado à solução de um problema específico. Se os desenvolvedores acrescentarem mais código a um serviço ao longo do tempo, aumentando sua complexidade, ele poderá ser dividido em serviços menores. </vt:lpstr>
      <vt:lpstr>Quais são os benefícios  dos Microserviços?</vt:lpstr>
      <vt:lpstr>Agilidade Os microsserviços promovem uma organização de equipes pequenas e independentes que são proprietárias de seus serviços. As equipes atuam dentro de um contexto pequeno e claramente compreendido e têm autonomia para trabalhar de forma mais independente e rápida. O resultado é a aceleração dos ciclos de desenvolvimento.  Escalabilidade flexível Os microsserviços permitem que cada serviço seja escalado de forma independente para atender à demanda do recurso de aplicativo oferecido por esse serviço. Isso permite que as equipes dimensionem corretamente as necessidades de infraestrutura, meçam com precisão o custo de um recurso e mantenham a disponibilidade quando um serviço experimenta um pico de demanda. </vt:lpstr>
      <vt:lpstr>Fácil implantação Os microsserviços permitem a integração e a entrega contínuas, o que facilita o teste de novas ideias e sua reversão caso algo não funcione corretamente. O baixo custo de falha permite a experimentação, facilita a atualização do código e acelera o tempo de introdução de novos recursos no mercado.  Liberdade tecnológica As arquiteturas de microsserviços não seguem uma abordagem generalista. As equipes são livres para escolher a melhor ferramenta para resolver problemas específicos. O resultado é que as equipes que criam microsserviços podem optar pela melhor ferramenta para cada tarefa.</vt:lpstr>
      <vt:lpstr>Código reutilizável A divisão do software em módulos pequenos e bem definidos permite que as equipes usem funções para várias finalidades. Um serviço criado para uma determinada função pode ser usado como componente básico para outro recurso. Isso permite que os aplicativos sejam reutilizados, pois os desenvolvedores podem criar recursos sem precisar escrever código.  Resiliência A independência do serviço aumenta a resistência a falhas do aplicativo. Em uma arquitetura monolítica, a falha de um único componente poderá causar a falha de todo o aplicativo. Com os microsserviços, os aplicativos lidam com a falha total do serviço degradando a funcionalidade, sem interromper todo o aplicativo.</vt:lpstr>
      <vt:lpstr>O que é o  Spring Boot?</vt:lpstr>
      <vt:lpstr>O Spring Boot é um framework que torna fácil a criação de aplicações Spring autossuficientes e robustas, possibilitando a execução imediata. Contudo isso só é possível por conta da abordagem opinativa sobre a plataforma Spring e bibliotecas de terceiros, que permite ao desenvolvedor gastar o mínimo de tempo possível configurando o projeto, e sim codificando suas regras de negócio.  Para cumprir com esse propósito, o framework se baseia em quatro princípios centrais:  1. Oferecer uma experiência de início de projeto rápida e direta; 2. Apresentar uma visão opinativa e flexível sobre o modo como os projetos Spring devem ser configurados; 3. Fornecer requisitos não funcionais pré-configurados; 4. Não prover geração de código e zerar a necessidade de arquivos XML. </vt:lpstr>
      <vt:lpstr>APIs REST</vt:lpstr>
      <vt:lpstr>Uma API (Interface de Programação de Aplicações, na sigla em inglês), é um conjunto de padrões e protocolos que integram um usuário a uma aplicação, permitindo que ele acesse e faça uso das funcionalidades do software em questão. Uma API funciona como um mediador, ou comunicador, entre o usuário e o sistema. Deste modo, ela facilita o acesso e o desenvolvimento de aplicações para a internet.   A abreviatura REST se refere a Representational State Transfer (Transferência de Estado Representacional) e é um tipo de arquitetura de software. Uma REST indica então um conjunto de restrições que devem ser seguidas no desenvolvimento de uma aplicação na internet. Estas regras permitem o desenvolvimento de uma aplicação com interface bem definida, com rotinas padronizadas e facilmente representadas, que facilitam a comunicação entre máquinas e usuários. </vt:lpstr>
      <vt:lpstr>Em termos de nomenclatura, é importante sabermos a diferença entre os conceitos de REST e RESTful. Como já definimos anteriormente, REST é um conjunto de princípios e restrições de arquitetura de softwares.  Uma API RESTful é aquela que está em conformidade com os critérios estabelecidos pela Transferência de Estado Representacional (REST).</vt:lpstr>
      <vt:lpstr>Apresentação do PowerPoint</vt:lpstr>
      <vt:lpstr>Para que serve o  Swagger?</vt:lpstr>
      <vt:lpstr>O Swagger é um framework composto por diversas ferramentas que, independente da linguagem, auxilia a descrição, consumo e visualização de serviços de uma API REST.   A especificação da API consiste em determinar os modelos de dados que serão entendidos pela API e as  funcionalidades presentes na mesma. Para cada funcionalidade, é preciso especificar o seu nome, os parâmetros que devem ser passados no momento de sua invocação e os valores que irão ser retornados aos usuários da API.  Com o Swagger UI, a partir da especificação da API, podemos criar documentações elegantes e acessíveis ao usuário, permitindo assim uma compreensão maior da API, pois além de poder ver os endpoints e modelos das entidades com seus atributos e respectivos tipos, o módulo de UI possibilita  que os usuários da API  interajam intuitivamente com a API</vt:lpstr>
      <vt:lpstr>Reduzindo a verbosidade do código com o Lombok</vt:lpstr>
      <vt:lpstr>O Lombok é um framework para Java que permite escrever código eliminando a verbosidade. Seu uso permite gerar em tempo de compilação os métodos getters e setters, métodos construtores e muito mais.  O Projeto Lombok é uma ferramenta de biblioteca Java usada para minimizar / remover o código clichê e economizar o tempo precioso dos desenvolvedores durante o desenvolvimento, usando apenas algumas anotações. Além disso, também aumenta a legibilidade do código-fonte e economiza espaço. Mas você deve estar pensando que hoje em dia todo mundo usa IDEs que oferecem uma opção para gerar esses códigos clichê, então qual é o uso do Lombok.   Sempre que usamos IDEs para gerar esses códigos clichê, apenas evitamos escrever todos esses códigos, mas na verdade eles estão presentes em nosso código-fonte e aumentam o LOC (linhas de código) e reduzem a capacidade de manutenção e a legibilidade. Por outro lado, o Lombok adiciona todos esses códigos clichê no tempo de compilação no arquivo “.class” e não em nosso código-fonte. </vt:lpstr>
      <vt:lpstr>Mapeamento ORM  com Spring Data</vt:lpstr>
      <vt:lpstr>O Spring Data é o modelo de programação dentro do Spring Framework para acesso e manipulação de dados.  Chegando com a intenção de facilitar a configuração e utilização com o seu banco de dados, seja ele relacional ou não, o Spring Data traz vários recursos bacanas para acelerar o nosso desenvolvimento. Por exemplo, a configuração padronizada, onde devemos colocar apenas algumas propriedades e ele já vai saber o que fazer.   Outro recurso importante é a criação de query pela assinatura do método, falando desse jeito pode ficar um pouco confuso, mas na prática acaba sendo muito simples de utilizar.   O Spring Data é composto de 3 subprojetos:  - Spring Data JPA;  - Spring MongoDB;  - Spring Data Redis. </vt:lpstr>
      <vt:lpstr>Apresentação do PowerPoint</vt:lpstr>
      <vt:lpstr>ORM – Mapeamento Objeto Relacional  Object-Relational Mapping (ORM), em português, mapeamento objeto-relacional, é uma técnica para aproximar o paradigma de desenvolvimento de aplicações orientadas a objetos ao paradigma do banco de dados relacional. O uso da técnica de mapeamento objeto-relacional é realizado através de um mapeador objeto-relacional que geralmente é a biblioteca ou framework que ajuda no mapeamento e uso do banco de dados.</vt:lpstr>
      <vt:lpstr>Utilizando o padrão  DTO Data Transfer Object</vt:lpstr>
      <vt:lpstr>Data Transfer Object (DTO) ou simplesmente Transfer Object é um padrão bastante usado em Java para o transporte de dados entre diferentes componentes de um sistema, diferentes instâncias ou processos de um sistema distribuído ou diferentes sistemas via serialização.  A ideia consiste basicamente em agrupar um conjunto de atributos numa classe simples de forma a otimizar a comunicação.  Numa chamada remota, seria ineficiente passar cada atributo individualmente. Da mesma forma seria ineficiente ou até causaria erros passar uma entidade mais complexa.  Além disso, muitas vezes os dados usados na comunicação não refletem exatamente os atributos do seu modelo. Então, um DTO seria uma classe que provê exatamente aquilo que é necessário para um determinado processo.</vt:lpstr>
      <vt:lpstr>O padrão de projeto DTO é muito útil tanto para receber dados quanto para enviá-los, pois podemos manipular da forma que quisermos tais dados para facilitar a comunicação entre o servidor e o cliente.  Quando se está criando uma API é de extrema importância não apenas pensar como um usuário regular irá interagir, mas também se defender contra usuários maliciosos para que eles não consigam causar nenhum prejuízo para a sua aplicação e para seus usuários.</vt:lpstr>
      <vt:lpstr>O padrão DTO busca otimizar a comunicação entre as camadas cliente e servidor da API, de modo que a Deserialização dos dados se faça por uma maneira simples concisa.  Com intuito de utilizar o padrão DTO para transferência de dados de uma forma desacoplada e de fácil interação no SpringBoot é interessante fazer uso do ModelMapper, que é um framework que realiza o mapeamento de modelos de forma simples e genérica.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Sergio Mendes</dc:creator>
  <cp:lastModifiedBy>Sergio Mendes</cp:lastModifiedBy>
  <cp:revision>30</cp:revision>
  <dcterms:created xsi:type="dcterms:W3CDTF">2022-08-05T18:36:00Z</dcterms:created>
  <dcterms:modified xsi:type="dcterms:W3CDTF">2023-02-28T14:15:12Z</dcterms:modified>
</cp:coreProperties>
</file>