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10" r:id="rId4"/>
    <p:sldId id="311" r:id="rId5"/>
    <p:sldId id="312" r:id="rId6"/>
    <p:sldId id="313" r:id="rId7"/>
    <p:sldId id="314" r:id="rId8"/>
    <p:sldId id="315" r:id="rId9"/>
    <p:sldId id="317" r:id="rId10"/>
    <p:sldId id="318" r:id="rId11"/>
    <p:sldId id="319" r:id="rId12"/>
    <p:sldId id="321" r:id="rId13"/>
    <p:sldId id="320" r:id="rId14"/>
    <p:sldId id="286" r:id="rId15"/>
    <p:sldId id="287" r:id="rId16"/>
    <p:sldId id="288" r:id="rId17"/>
    <p:sldId id="292" r:id="rId18"/>
    <p:sldId id="289" r:id="rId19"/>
    <p:sldId id="290" r:id="rId20"/>
    <p:sldId id="291" r:id="rId21"/>
    <p:sldId id="307" r:id="rId22"/>
    <p:sldId id="306"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03/03/2023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03/03/2023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841353"/>
            <a:ext cx="12192000" cy="2387600"/>
          </a:xfrm>
        </p:spPr>
        <p:txBody>
          <a:bodyPr>
            <a:noAutofit/>
          </a:bodyPr>
          <a:lstStyle/>
          <a:p>
            <a:r>
              <a:rPr lang="pt-BR" sz="5400" b="1" dirty="0">
                <a:solidFill>
                  <a:schemeClr val="bg1"/>
                </a:solidFill>
                <a:latin typeface="+mn-lt"/>
              </a:rPr>
              <a:t>Java WebDeveloper</a:t>
            </a:r>
            <a:br>
              <a:rPr lang="pt-BR" sz="5400" b="1" dirty="0">
                <a:solidFill>
                  <a:schemeClr val="bg1"/>
                </a:solidFill>
                <a:latin typeface="+mn-lt"/>
              </a:rPr>
            </a:br>
            <a:r>
              <a:rPr lang="pt-BR" sz="5400" b="1" dirty="0">
                <a:solidFill>
                  <a:schemeClr val="bg1"/>
                </a:solidFill>
                <a:latin typeface="+mn-lt"/>
              </a:rPr>
              <a:t>Formação FullStack</a:t>
            </a:r>
            <a:br>
              <a:rPr lang="pt-BR" b="1" dirty="0">
                <a:solidFill>
                  <a:schemeClr val="bg1"/>
                </a:solidFill>
              </a:rPr>
            </a:br>
            <a:r>
              <a:rPr lang="pt-BR" sz="4000" b="1" dirty="0">
                <a:solidFill>
                  <a:schemeClr val="bg1"/>
                </a:solidFill>
              </a:rPr>
              <a:t>Professor Sergio Mendes</a:t>
            </a:r>
            <a:br>
              <a:rPr lang="pt-BR" sz="4000" b="1" dirty="0">
                <a:solidFill>
                  <a:schemeClr val="bg1"/>
                </a:solidFill>
              </a:rPr>
            </a:br>
            <a:r>
              <a:rPr lang="pt-BR" sz="3200" b="1" dirty="0">
                <a:solidFill>
                  <a:schemeClr val="bg1"/>
                </a:solidFill>
              </a:rPr>
              <a:t>Aula 17 (03/03/23)</a:t>
            </a:r>
            <a:endParaRPr lang="pt-BR"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591275"/>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706" y="4553250"/>
            <a:ext cx="1898587" cy="1909436"/>
          </a:xfrm>
          <a:prstGeom prst="ellipse">
            <a:avLst/>
          </a:prstGeom>
          <a:ln w="63500" cap="rnd">
            <a:noFill/>
          </a:ln>
          <a:effectLst/>
        </p:spPr>
      </p:pic>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5262979"/>
          </a:xfrm>
          <a:prstGeom prst="rect">
            <a:avLst/>
          </a:prstGeom>
          <a:noFill/>
        </p:spPr>
        <p:txBody>
          <a:bodyPr wrap="square">
            <a:spAutoFit/>
          </a:bodyPr>
          <a:lstStyle/>
          <a:p>
            <a:pPr algn="l"/>
            <a:r>
              <a:rPr lang="pt-BR" sz="2400" b="1" i="0" dirty="0">
                <a:effectLst/>
                <a:latin typeface="Nunito Sans" panose="020B0604020202020204" pitchFamily="2" charset="0"/>
              </a:rPr>
              <a:t>Extensibilidade</a:t>
            </a:r>
          </a:p>
          <a:p>
            <a:pPr algn="l"/>
            <a:endParaRPr lang="pt-BR" sz="2400" b="1" i="0" dirty="0">
              <a:effectLst/>
              <a:latin typeface="Nunito Sans" panose="020B0604020202020204" pitchFamily="2" charset="0"/>
            </a:endParaRPr>
          </a:p>
          <a:p>
            <a:pPr algn="l"/>
            <a:r>
              <a:rPr lang="pt-BR" sz="2400" b="0" i="0" dirty="0">
                <a:effectLst/>
                <a:latin typeface="Nunito Sans" panose="020B0604020202020204" pitchFamily="2" charset="0"/>
              </a:rPr>
              <a:t>Uma </a:t>
            </a:r>
            <a:r>
              <a:rPr lang="pt-BR" sz="2400" b="1" i="0" dirty="0">
                <a:effectLst/>
                <a:latin typeface="Nunito Sans" panose="020B0604020202020204" pitchFamily="2" charset="0"/>
              </a:rPr>
              <a:t>solução extensível</a:t>
            </a:r>
            <a:r>
              <a:rPr lang="pt-BR" sz="2400" b="0" i="0" dirty="0">
                <a:effectLst/>
                <a:latin typeface="Nunito Sans" panose="020B0604020202020204" pitchFamily="2" charset="0"/>
              </a:rPr>
              <a:t> tem a capacidade de ter novas funcionalidades adicionadas com facilidade conforme o contexto de negócio cresce. </a:t>
            </a:r>
          </a:p>
          <a:p>
            <a:pPr algn="l"/>
            <a:endParaRPr lang="pt-BR" sz="2400" dirty="0">
              <a:latin typeface="Nunito Sans" panose="020B0604020202020204" pitchFamily="2" charset="0"/>
            </a:endParaRPr>
          </a:p>
          <a:p>
            <a:pPr algn="l"/>
            <a:r>
              <a:rPr lang="pt-BR" sz="2400" b="0" i="0" dirty="0">
                <a:effectLst/>
                <a:latin typeface="Nunito Sans" panose="020B0604020202020204" pitchFamily="2" charset="0"/>
              </a:rPr>
              <a:t>Essa habilidade também pode ser um forte motivador para segregar uma aplicação.  Imagine que uma empresa tem um serviço centralizado para gerenciar formas de pagamento e deseja suportar novos métodos.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Certamente, seria possível consolidar tudo isso em um único serviço. Porém, a cada nova inclusão, o escopo de testes se tornaria mais e mais complexo, aumentando o risco de liberação, e, com isso, o custo de novas modificações. </a:t>
            </a:r>
          </a:p>
          <a:p>
            <a:pPr algn="l"/>
            <a:r>
              <a:rPr lang="pt-BR" sz="2400" b="0" i="0" dirty="0">
                <a:effectLst/>
                <a:latin typeface="Nunito Sans" panose="020B0604020202020204" pitchFamily="2" charset="0"/>
              </a:rPr>
              <a:t>Uma forma de mitigar esse problema, seria separar cada forma de pagamento em um serviço exclusivo. </a:t>
            </a:r>
          </a:p>
        </p:txBody>
      </p:sp>
    </p:spTree>
    <p:extLst>
      <p:ext uri="{BB962C8B-B14F-4D97-AF65-F5344CB8AC3E}">
        <p14:creationId xmlns:p14="http://schemas.microsoft.com/office/powerpoint/2010/main" val="146820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050" name="Picture 2" descr="O que são microsserviços? | AWS">
            <a:extLst>
              <a:ext uri="{FF2B5EF4-FFF2-40B4-BE49-F238E27FC236}">
                <a16:creationId xmlns:a16="http://schemas.microsoft.com/office/drawing/2014/main" id="{FBF706F6-228D-14D7-D8F7-A72AE4DD8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847" y="907033"/>
            <a:ext cx="8975748" cy="550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99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3074" name="Picture 2" descr="What are microservices?">
            <a:extLst>
              <a:ext uri="{FF2B5EF4-FFF2-40B4-BE49-F238E27FC236}">
                <a16:creationId xmlns:a16="http://schemas.microsoft.com/office/drawing/2014/main" id="{42B5B5FD-D0D3-3D91-3A7E-3B48799EF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04002"/>
            <a:ext cx="10058400" cy="57054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9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542250" y="1628971"/>
            <a:ext cx="11107500" cy="4154984"/>
          </a:xfrm>
          <a:prstGeom prst="rect">
            <a:avLst/>
          </a:prstGeom>
          <a:noFill/>
        </p:spPr>
        <p:txBody>
          <a:bodyPr wrap="square">
            <a:spAutoFit/>
          </a:bodyPr>
          <a:lstStyle/>
          <a:p>
            <a:pPr algn="l"/>
            <a:r>
              <a:rPr lang="pt-BR" sz="2400" b="0" i="0" dirty="0">
                <a:effectLst/>
                <a:latin typeface="Nunito Sans" pitchFamily="2" charset="0"/>
              </a:rPr>
              <a:t>Dificilmente um arquiteto irá acertar de primeira. Requisitos mudam. Conforme aprendemos com nossas ferramentas de telemetria e feedback, a decomposição arquitetural de uma aplicação acaba sendo um processo natural dentro de uma aplicação moderna e evolutiva. </a:t>
            </a:r>
          </a:p>
          <a:p>
            <a:pPr algn="l"/>
            <a:endParaRPr lang="pt-BR" sz="2400" b="0" i="0" dirty="0">
              <a:effectLst/>
              <a:latin typeface="Nunito Sans" pitchFamily="2" charset="0"/>
            </a:endParaRPr>
          </a:p>
          <a:p>
            <a:pPr algn="l"/>
            <a:r>
              <a:rPr lang="pt-BR" sz="2400" b="0" i="0" dirty="0">
                <a:effectLst/>
                <a:latin typeface="Nunito Sans" pitchFamily="2" charset="0"/>
              </a:rPr>
              <a:t>Felizmente, temos exemplos baseados na experimentação prática que nos servem de balizadores nessa empreitada: </a:t>
            </a:r>
          </a:p>
          <a:p>
            <a:pPr algn="l"/>
            <a:endParaRPr lang="pt-BR" sz="2400" b="0" i="0" dirty="0">
              <a:effectLst/>
              <a:latin typeface="Nunito Sans" pitchFamily="2" charset="0"/>
            </a:endParaRPr>
          </a:p>
          <a:p>
            <a:pPr algn="l">
              <a:buFont typeface="Arial" panose="020B0604020202020204" pitchFamily="34" charset="0"/>
              <a:buChar char="•"/>
            </a:pPr>
            <a:r>
              <a:rPr lang="pt-BR" sz="2400" b="0" i="0" dirty="0">
                <a:effectLst/>
                <a:latin typeface="Nunito Sans" pitchFamily="2" charset="0"/>
              </a:rPr>
              <a:t>Garanta que seu serviço possui uma estrutura interna modular flexível; </a:t>
            </a:r>
          </a:p>
          <a:p>
            <a:pPr algn="l">
              <a:buFont typeface="Arial" panose="020B0604020202020204" pitchFamily="34" charset="0"/>
              <a:buChar char="•"/>
            </a:pPr>
            <a:r>
              <a:rPr lang="pt-BR" sz="2400" b="0" i="0" dirty="0">
                <a:effectLst/>
                <a:latin typeface="Nunito Sans" pitchFamily="2" charset="0"/>
              </a:rPr>
              <a:t>Avalie com calma os critérios que justifiquem uma decomposição arquitetural; </a:t>
            </a:r>
          </a:p>
          <a:p>
            <a:pPr algn="l">
              <a:buFont typeface="Arial" panose="020B0604020202020204" pitchFamily="34" charset="0"/>
              <a:buChar char="•"/>
            </a:pPr>
            <a:r>
              <a:rPr lang="pt-BR" sz="2400" b="0" i="0" dirty="0">
                <a:effectLst/>
                <a:latin typeface="Nunito Sans" pitchFamily="2" charset="0"/>
              </a:rPr>
              <a:t>Considere cada trade-off face às necessidades do seu contexto de negócio. </a:t>
            </a:r>
          </a:p>
        </p:txBody>
      </p:sp>
    </p:spTree>
    <p:extLst>
      <p:ext uri="{BB962C8B-B14F-4D97-AF65-F5344CB8AC3E}">
        <p14:creationId xmlns:p14="http://schemas.microsoft.com/office/powerpoint/2010/main" val="352737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Utilizando o padrão </a:t>
            </a:r>
            <a:br>
              <a:rPr lang="pt-BR" sz="8800" b="1" dirty="0"/>
            </a:br>
            <a:r>
              <a:rPr lang="pt-BR" sz="8800" b="1" dirty="0">
                <a:latin typeface="+mn-lt"/>
              </a:rPr>
              <a:t>DTO Data Transfer Object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1506" name="Picture 2" descr="Sane Single Page Apps: Easy Data Handling with DTOs — Evojam">
            <a:extLst>
              <a:ext uri="{FF2B5EF4-FFF2-40B4-BE49-F238E27FC236}">
                <a16:creationId xmlns:a16="http://schemas.microsoft.com/office/drawing/2014/main" id="{35CE42FE-9628-0C73-85FA-10524E61A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83" b="17871"/>
          <a:stretch/>
        </p:blipFill>
        <p:spPr bwMode="auto">
          <a:xfrm>
            <a:off x="2500099" y="3565877"/>
            <a:ext cx="7408176" cy="251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54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39982"/>
            <a:ext cx="11273691" cy="1171575"/>
          </a:xfrm>
        </p:spPr>
        <p:txBody>
          <a:bodyPr>
            <a:noAutofit/>
          </a:bodyPr>
          <a:lstStyle/>
          <a:p>
            <a:pPr algn="l" fontAlgn="base"/>
            <a:r>
              <a:rPr lang="pt-BR" sz="2400" b="1" i="1" dirty="0">
                <a:effectLst/>
                <a:latin typeface="AmazonEmber"/>
              </a:rPr>
              <a:t>Data Transfer Object</a:t>
            </a:r>
            <a:r>
              <a:rPr lang="pt-BR" sz="2400" b="0" i="0" dirty="0">
                <a:effectLst/>
                <a:latin typeface="AmazonEmber"/>
              </a:rPr>
              <a:t> (DTO) ou simplesmente </a:t>
            </a:r>
            <a:r>
              <a:rPr lang="pt-BR" sz="2400" b="1" i="1" dirty="0">
                <a:effectLst/>
                <a:latin typeface="AmazonEmber"/>
              </a:rPr>
              <a:t>Transfer Object</a:t>
            </a:r>
            <a:r>
              <a:rPr lang="pt-BR" sz="2400" b="0" i="0" dirty="0">
                <a:effectLst/>
                <a:latin typeface="AmazonEmber"/>
              </a:rPr>
              <a:t> é um padrão bastante usado em Java para o transporte de dados entre diferentes componentes de um sistema, diferentes instâncias ou processos de um sistema distribuído ou diferentes sistemas via serialização.</a:t>
            </a:r>
            <a:br>
              <a:rPr lang="pt-BR" sz="2400" b="0" i="0" dirty="0">
                <a:effectLst/>
                <a:latin typeface="AmazonEmber"/>
              </a:rPr>
            </a:br>
            <a:br>
              <a:rPr lang="pt-BR" sz="2400" b="0" i="0" dirty="0">
                <a:effectLst/>
                <a:latin typeface="AmazonEmber"/>
              </a:rPr>
            </a:br>
            <a:r>
              <a:rPr lang="pt-BR" sz="2400" b="0" i="0" dirty="0">
                <a:effectLst/>
                <a:latin typeface="AmazonEmber"/>
              </a:rPr>
              <a:t>A ideia consiste basicamente em agrupar um conjunto de atributos numa classe simples de forma a otimizar a comunicação.</a:t>
            </a:r>
            <a:br>
              <a:rPr lang="pt-BR" sz="2400" b="0" i="0" dirty="0">
                <a:effectLst/>
                <a:latin typeface="AmazonEmber"/>
              </a:rPr>
            </a:br>
            <a:br>
              <a:rPr lang="pt-BR" sz="2400" b="0" i="0" dirty="0">
                <a:effectLst/>
                <a:latin typeface="AmazonEmber"/>
              </a:rPr>
            </a:br>
            <a:r>
              <a:rPr lang="pt-BR" sz="2400" b="0" i="0" dirty="0">
                <a:effectLst/>
                <a:latin typeface="AmazonEmber"/>
              </a:rPr>
              <a:t>Numa chamada remota, seria ineficiente passar cada atributo individualmente. Da mesma forma seria ineficiente ou até causaria erros passar uma entidade mais complexa.</a:t>
            </a:r>
            <a:br>
              <a:rPr lang="pt-BR" sz="2400" b="0" i="0" dirty="0">
                <a:effectLst/>
                <a:latin typeface="AmazonEmber"/>
              </a:rPr>
            </a:br>
            <a:br>
              <a:rPr lang="pt-BR" sz="2400" b="0" i="0" dirty="0">
                <a:effectLst/>
                <a:latin typeface="AmazonEmber"/>
              </a:rPr>
            </a:br>
            <a:r>
              <a:rPr lang="pt-BR" sz="2400" b="0" i="0" dirty="0">
                <a:effectLst/>
                <a:latin typeface="AmazonEmber"/>
              </a:rPr>
              <a:t>Além disso, muitas vezes os dados usados na comunicação não refletem exatamente os atributos do seu modelo. Então, um DTO seria uma classe que provê exatamente aquilo que é necessário para um determinado processo.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207850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46091"/>
            <a:ext cx="11273691" cy="1171575"/>
          </a:xfrm>
        </p:spPr>
        <p:txBody>
          <a:bodyPr>
            <a:noAutofit/>
          </a:bodyPr>
          <a:lstStyle/>
          <a:p>
            <a:pPr algn="l"/>
            <a:r>
              <a:rPr lang="pt-BR" sz="2400" b="0" i="0" dirty="0">
                <a:solidFill>
                  <a:srgbClr val="292929"/>
                </a:solidFill>
                <a:effectLst/>
                <a:latin typeface="AmazonEmber"/>
              </a:rPr>
              <a:t>O padrão de projeto DTO é muito útil tanto para receber dados quanto para enviá-los, pois podemos manipular da forma que quisermos tais dados para facilitar a comunicação entre o servidor e o cliente.</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Quando se está criando uma API é de extrema importância não apenas pensar como um usuário regular irá interagir, mas também se defender contra usuários maliciosos para que eles não consigam causar nenhum prejuízo para a sua aplicação e para seus usuários.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2530" name="Picture 2" descr="Distribution Patterns, DTO and Remote Facade | by Milan Adamovic | Dev  Genius">
            <a:extLst>
              <a:ext uri="{FF2B5EF4-FFF2-40B4-BE49-F238E27FC236}">
                <a16:creationId xmlns:a16="http://schemas.microsoft.com/office/drawing/2014/main" id="{74FCA589-5B45-59C4-E748-470190199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26" y="2712540"/>
            <a:ext cx="12192000" cy="42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61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95903"/>
            <a:ext cx="11273691" cy="1171575"/>
          </a:xfrm>
        </p:spPr>
        <p:txBody>
          <a:bodyPr>
            <a:noAutofit/>
          </a:bodyPr>
          <a:lstStyle/>
          <a:p>
            <a:pPr algn="l" fontAlgn="base"/>
            <a:r>
              <a:rPr lang="pt-BR" sz="2400" b="0" i="0" dirty="0">
                <a:solidFill>
                  <a:srgbClr val="292929"/>
                </a:solidFill>
                <a:effectLst/>
                <a:latin typeface="AmazonEmber"/>
              </a:rPr>
              <a:t>O padrão </a:t>
            </a:r>
            <a:r>
              <a:rPr lang="pt-BR" sz="2400" b="0" i="1" dirty="0">
                <a:solidFill>
                  <a:srgbClr val="292929"/>
                </a:solidFill>
                <a:effectLst/>
                <a:latin typeface="AmazonEmber"/>
              </a:rPr>
              <a:t>DTO</a:t>
            </a:r>
            <a:r>
              <a:rPr lang="pt-BR" sz="2400" b="0" i="0" dirty="0">
                <a:solidFill>
                  <a:srgbClr val="292929"/>
                </a:solidFill>
                <a:effectLst/>
                <a:latin typeface="AmazonEmber"/>
              </a:rPr>
              <a:t> busca otimizar a comunicação entre as camadas cliente e servidor da </a:t>
            </a:r>
            <a:r>
              <a:rPr lang="pt-BR" sz="2400" b="0" i="1" dirty="0">
                <a:solidFill>
                  <a:srgbClr val="292929"/>
                </a:solidFill>
                <a:effectLst/>
                <a:latin typeface="AmazonEmber"/>
              </a:rPr>
              <a:t>API</a:t>
            </a:r>
            <a:r>
              <a:rPr lang="pt-BR" sz="2400" b="0" i="0" dirty="0">
                <a:solidFill>
                  <a:srgbClr val="292929"/>
                </a:solidFill>
                <a:effectLst/>
                <a:latin typeface="AmazonEmber"/>
              </a:rPr>
              <a:t>, de modo que a Deserialização dos dados se faça por uma maneira simples concisa.</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Com intuito de utilizar o padrão </a:t>
            </a:r>
            <a:r>
              <a:rPr lang="pt-BR" sz="2400" b="0" i="1" dirty="0">
                <a:solidFill>
                  <a:srgbClr val="292929"/>
                </a:solidFill>
                <a:effectLst/>
                <a:latin typeface="AmazonEmber"/>
              </a:rPr>
              <a:t>DTO</a:t>
            </a:r>
            <a:r>
              <a:rPr lang="pt-BR" sz="2400" b="0" i="0" dirty="0">
                <a:solidFill>
                  <a:srgbClr val="292929"/>
                </a:solidFill>
                <a:effectLst/>
                <a:latin typeface="AmazonEmber"/>
              </a:rPr>
              <a:t> para transferência de dados de uma forma desacoplada e de fácil interação no </a:t>
            </a:r>
            <a:r>
              <a:rPr lang="pt-BR" sz="2400" b="0" dirty="0" err="1">
                <a:solidFill>
                  <a:srgbClr val="292929"/>
                </a:solidFill>
                <a:effectLst/>
                <a:latin typeface="AmazonEmber"/>
              </a:rPr>
              <a:t>SpringBoot</a:t>
            </a:r>
            <a:r>
              <a:rPr lang="pt-BR" sz="2400" b="0" dirty="0">
                <a:solidFill>
                  <a:srgbClr val="292929"/>
                </a:solidFill>
                <a:effectLst/>
                <a:latin typeface="AmazonEmber"/>
              </a:rPr>
              <a:t> é interessante fazer uso do </a:t>
            </a:r>
            <a:r>
              <a:rPr lang="pt-BR" sz="2400" b="0" dirty="0" err="1">
                <a:solidFill>
                  <a:srgbClr val="292929"/>
                </a:solidFill>
                <a:effectLst/>
                <a:latin typeface="AmazonEmber"/>
              </a:rPr>
              <a:t>ModelMapper</a:t>
            </a:r>
            <a:r>
              <a:rPr lang="pt-BR" sz="2400" b="0" dirty="0">
                <a:solidFill>
                  <a:srgbClr val="292929"/>
                </a:solidFill>
                <a:effectLst/>
                <a:latin typeface="AmazonEmber"/>
              </a:rPr>
              <a:t>, que é um framework que realiza o mapeamento de modelos de forma simples e genérica. </a:t>
            </a:r>
            <a:endParaRPr lang="pt-BR" sz="2400" b="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6628" name="Picture 4" descr="Ultimate Systems | How to use ModelMapper with more complex objects in  Spring Boot Java.">
            <a:extLst>
              <a:ext uri="{FF2B5EF4-FFF2-40B4-BE49-F238E27FC236}">
                <a16:creationId xmlns:a16="http://schemas.microsoft.com/office/drawing/2014/main" id="{D6A96392-7AB4-D933-6A4A-633F21CB96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31" b="3245"/>
          <a:stretch/>
        </p:blipFill>
        <p:spPr bwMode="auto">
          <a:xfrm>
            <a:off x="1160060" y="3667856"/>
            <a:ext cx="9594376" cy="236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67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Validando os dados da sua </a:t>
            </a:r>
            <a:br>
              <a:rPr lang="pt-BR" sz="8800" b="1" dirty="0"/>
            </a:br>
            <a:r>
              <a:rPr lang="pt-BR" sz="8800" b="1" dirty="0"/>
              <a:t>API com </a:t>
            </a:r>
            <a:r>
              <a:rPr lang="pt-BR" sz="8800" b="1" dirty="0">
                <a:latin typeface="+mn-lt"/>
              </a:rPr>
              <a:t>BeanValidation</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3554" name="Picture 2" descr="WP7 Project Validation">
            <a:extLst>
              <a:ext uri="{FF2B5EF4-FFF2-40B4-BE49-F238E27FC236}">
                <a16:creationId xmlns:a16="http://schemas.microsoft.com/office/drawing/2014/main" id="{1ACCC5F9-64DA-1C73-CA38-26C6511180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462" b="26359"/>
          <a:stretch/>
        </p:blipFill>
        <p:spPr bwMode="auto">
          <a:xfrm>
            <a:off x="3668737" y="3842506"/>
            <a:ext cx="4854526" cy="229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0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3" y="3009049"/>
            <a:ext cx="11273691" cy="1171575"/>
          </a:xfrm>
        </p:spPr>
        <p:txBody>
          <a:bodyPr>
            <a:noAutofit/>
          </a:bodyPr>
          <a:lstStyle/>
          <a:p>
            <a:pPr algn="l" fontAlgn="base"/>
            <a:r>
              <a:rPr lang="pt-BR" sz="2400" b="0" i="0" dirty="0">
                <a:effectLst/>
                <a:latin typeface="AmazonEmber"/>
              </a:rPr>
              <a:t>Validar os valores preenchidos em campos de entrada de dados é extremamente importante em aplicações. O procedimento evita que armazenemos sujeira em nossas bases de dados e, dependendo do caso, pode até mesmo ter impacto na segurança do sistema. </a:t>
            </a:r>
            <a:br>
              <a:rPr lang="pt-BR" sz="2400" b="0" i="0" dirty="0">
                <a:effectLst/>
                <a:latin typeface="AmazonEmber"/>
              </a:rPr>
            </a:br>
            <a:br>
              <a:rPr lang="pt-BR" sz="2400" b="0" i="0" dirty="0">
                <a:effectLst/>
                <a:latin typeface="AmazonEmber"/>
              </a:rPr>
            </a:br>
            <a:r>
              <a:rPr lang="pt-BR" sz="2400" b="0" i="0" dirty="0">
                <a:effectLst/>
                <a:latin typeface="AmazonEmber"/>
              </a:rPr>
              <a:t>Um dos mecanismos que podemos utilizar para realizar esta verificação surgiu com a liberação da plataforma Java EE 6, na qual foi introduzida a especificação </a:t>
            </a:r>
            <a:r>
              <a:rPr lang="pt-BR" sz="2400" b="1" i="0" dirty="0" err="1">
                <a:effectLst/>
                <a:latin typeface="AmazonEmber"/>
              </a:rPr>
              <a:t>Bean</a:t>
            </a:r>
            <a:r>
              <a:rPr lang="pt-BR" sz="2400" b="1" i="0" dirty="0">
                <a:effectLst/>
                <a:latin typeface="AmazonEmber"/>
              </a:rPr>
              <a:t> </a:t>
            </a:r>
            <a:r>
              <a:rPr lang="pt-BR" sz="2400" b="1" i="0" dirty="0" err="1">
                <a:effectLst/>
                <a:latin typeface="AmazonEmber"/>
              </a:rPr>
              <a:t>Validation</a:t>
            </a:r>
            <a:r>
              <a:rPr lang="pt-BR" sz="2400" b="0" i="0" dirty="0">
                <a:effectLst/>
                <a:latin typeface="AmazonEmber"/>
              </a:rPr>
              <a:t>. O objetivo principal da biblioteca foi auxiliar os programadores nesta tarefa, que muitas vezes toma bastante tempo durante o desenvolvimento.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4578" name="Picture 2" descr="Validation 어디까지 해봤니? : NHN Cloud Meetup">
            <a:extLst>
              <a:ext uri="{FF2B5EF4-FFF2-40B4-BE49-F238E27FC236}">
                <a16:creationId xmlns:a16="http://schemas.microsoft.com/office/drawing/2014/main" id="{E850AC35-A022-4C8C-CDF7-3E43565FC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42" y="4308259"/>
            <a:ext cx="7344912" cy="185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0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2" name="Título 1">
            <a:extLst>
              <a:ext uri="{FF2B5EF4-FFF2-40B4-BE49-F238E27FC236}">
                <a16:creationId xmlns:a16="http://schemas.microsoft.com/office/drawing/2014/main" id="{D1C1F576-8925-8CFE-C2BA-AF1BAB3696EE}"/>
              </a:ext>
            </a:extLst>
          </p:cNvPr>
          <p:cNvSpPr>
            <a:spLocks noGrp="1"/>
          </p:cNvSpPr>
          <p:nvPr>
            <p:ph type="ctrTitle"/>
          </p:nvPr>
        </p:nvSpPr>
        <p:spPr>
          <a:xfrm>
            <a:off x="0" y="1281795"/>
            <a:ext cx="12192000" cy="2387600"/>
          </a:xfrm>
        </p:spPr>
        <p:txBody>
          <a:bodyPr>
            <a:normAutofit fontScale="90000"/>
          </a:bodyPr>
          <a:lstStyle/>
          <a:p>
            <a:r>
              <a:rPr lang="pt-BR" sz="8800" b="1" dirty="0"/>
              <a:t>Construindo APIs em aplicações Java</a:t>
            </a:r>
          </a:p>
        </p:txBody>
      </p:sp>
      <p:pic>
        <p:nvPicPr>
          <p:cNvPr id="3" name="Picture 4" descr="Application Containerization with Microservices and Kubernetes | Krasamo">
            <a:extLst>
              <a:ext uri="{FF2B5EF4-FFF2-40B4-BE49-F238E27FC236}">
                <a16:creationId xmlns:a16="http://schemas.microsoft.com/office/drawing/2014/main" id="{97A313D6-AFF4-CC2A-5C00-89CAEFFA0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6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2380004"/>
            <a:ext cx="12192000" cy="2387600"/>
          </a:xfrm>
        </p:spPr>
        <p:txBody>
          <a:bodyPr>
            <a:normAutofit fontScale="90000"/>
          </a:bodyPr>
          <a:lstStyle/>
          <a:p>
            <a:r>
              <a:rPr lang="pt-BR" sz="8800" b="1" dirty="0"/>
              <a:t>Utilizando </a:t>
            </a:r>
            <a:r>
              <a:rPr lang="pt-BR" sz="8800" b="1" dirty="0" err="1">
                <a:latin typeface="+mn-lt"/>
              </a:rPr>
              <a:t>ModelMapper</a:t>
            </a:r>
            <a:r>
              <a:rPr lang="pt-BR" sz="8800" b="1" dirty="0"/>
              <a:t> </a:t>
            </a:r>
            <a:br>
              <a:rPr lang="pt-BR" sz="8800" b="1" dirty="0"/>
            </a:br>
            <a:r>
              <a:rPr lang="pt-BR" sz="8800" b="1" dirty="0"/>
              <a:t>para transferência de </a:t>
            </a:r>
            <a:br>
              <a:rPr lang="pt-BR" sz="8800" b="1" dirty="0"/>
            </a:br>
            <a:r>
              <a:rPr lang="pt-BR" sz="8800" b="1" dirty="0"/>
              <a:t>dados entre objetos.</a:t>
            </a:r>
            <a:endParaRPr lang="pt-BR" sz="8800" b="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5604" name="Picture 4" descr="Mapeando Objeto para Objeto com ModelMapper | Alura">
            <a:extLst>
              <a:ext uri="{FF2B5EF4-FFF2-40B4-BE49-F238E27FC236}">
                <a16:creationId xmlns:a16="http://schemas.microsoft.com/office/drawing/2014/main" id="{722FA324-A068-226B-8F30-038AC74A5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4960169"/>
            <a:ext cx="476250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37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95903"/>
            <a:ext cx="11273691" cy="1171575"/>
          </a:xfrm>
        </p:spPr>
        <p:txBody>
          <a:bodyPr>
            <a:noAutofit/>
          </a:bodyPr>
          <a:lstStyle/>
          <a:p>
            <a:pPr algn="l" fontAlgn="base"/>
            <a:r>
              <a:rPr lang="pt-BR" sz="2400" b="0" i="0" dirty="0">
                <a:solidFill>
                  <a:srgbClr val="292929"/>
                </a:solidFill>
                <a:effectLst/>
                <a:latin typeface="AmazonEmber"/>
              </a:rPr>
              <a:t>O padrão </a:t>
            </a:r>
            <a:r>
              <a:rPr lang="pt-BR" sz="2400" b="0" i="1" dirty="0">
                <a:solidFill>
                  <a:srgbClr val="292929"/>
                </a:solidFill>
                <a:effectLst/>
                <a:latin typeface="AmazonEmber"/>
              </a:rPr>
              <a:t>DTO</a:t>
            </a:r>
            <a:r>
              <a:rPr lang="pt-BR" sz="2400" b="0" i="0" dirty="0">
                <a:solidFill>
                  <a:srgbClr val="292929"/>
                </a:solidFill>
                <a:effectLst/>
                <a:latin typeface="AmazonEmber"/>
              </a:rPr>
              <a:t> busca otimizar a comunicação entre as camadas cliente e servidor da </a:t>
            </a:r>
            <a:r>
              <a:rPr lang="pt-BR" sz="2400" b="0" i="1" dirty="0">
                <a:solidFill>
                  <a:srgbClr val="292929"/>
                </a:solidFill>
                <a:effectLst/>
                <a:latin typeface="AmazonEmber"/>
              </a:rPr>
              <a:t>API</a:t>
            </a:r>
            <a:r>
              <a:rPr lang="pt-BR" sz="2400" b="0" i="0" dirty="0">
                <a:solidFill>
                  <a:srgbClr val="292929"/>
                </a:solidFill>
                <a:effectLst/>
                <a:latin typeface="AmazonEmber"/>
              </a:rPr>
              <a:t>, de modo que a Deserialização dos dados se faça por uma maneira simples concisa.</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Com intuito de utilizar o padrão </a:t>
            </a:r>
            <a:r>
              <a:rPr lang="pt-BR" sz="2400" b="0" i="1" dirty="0">
                <a:solidFill>
                  <a:srgbClr val="292929"/>
                </a:solidFill>
                <a:effectLst/>
                <a:latin typeface="AmazonEmber"/>
              </a:rPr>
              <a:t>DTO</a:t>
            </a:r>
            <a:r>
              <a:rPr lang="pt-BR" sz="2400" b="0" i="0" dirty="0">
                <a:solidFill>
                  <a:srgbClr val="292929"/>
                </a:solidFill>
                <a:effectLst/>
                <a:latin typeface="AmazonEmber"/>
              </a:rPr>
              <a:t> para transferência de dados de uma forma desacoplada e de fácil interação no </a:t>
            </a:r>
            <a:r>
              <a:rPr lang="pt-BR" sz="2400" b="0" dirty="0" err="1">
                <a:solidFill>
                  <a:srgbClr val="292929"/>
                </a:solidFill>
                <a:effectLst/>
                <a:latin typeface="AmazonEmber"/>
              </a:rPr>
              <a:t>SpringBoot</a:t>
            </a:r>
            <a:r>
              <a:rPr lang="pt-BR" sz="2400" b="0" dirty="0">
                <a:solidFill>
                  <a:srgbClr val="292929"/>
                </a:solidFill>
                <a:effectLst/>
                <a:latin typeface="AmazonEmber"/>
              </a:rPr>
              <a:t> é interessante fazer uso do </a:t>
            </a:r>
            <a:r>
              <a:rPr lang="pt-BR" sz="2400" b="0" dirty="0" err="1">
                <a:solidFill>
                  <a:srgbClr val="292929"/>
                </a:solidFill>
                <a:effectLst/>
                <a:latin typeface="AmazonEmber"/>
              </a:rPr>
              <a:t>ModelMapper</a:t>
            </a:r>
            <a:r>
              <a:rPr lang="pt-BR" sz="2400" b="0" dirty="0">
                <a:solidFill>
                  <a:srgbClr val="292929"/>
                </a:solidFill>
                <a:effectLst/>
                <a:latin typeface="AmazonEmber"/>
              </a:rPr>
              <a:t>, que é um framework que realiza o mapeamento de modelos de forma simples e genérica. </a:t>
            </a:r>
            <a:endParaRPr lang="pt-BR" sz="2400" b="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6628" name="Picture 4" descr="Ultimate Systems | How to use ModelMapper with more complex objects in  Spring Boot Java.">
            <a:extLst>
              <a:ext uri="{FF2B5EF4-FFF2-40B4-BE49-F238E27FC236}">
                <a16:creationId xmlns:a16="http://schemas.microsoft.com/office/drawing/2014/main" id="{D6A96392-7AB4-D933-6A4A-633F21CB96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31" b="3245"/>
          <a:stretch/>
        </p:blipFill>
        <p:spPr bwMode="auto">
          <a:xfrm>
            <a:off x="1160060" y="3667856"/>
            <a:ext cx="9594376" cy="236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484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4893647"/>
          </a:xfrm>
          <a:prstGeom prst="rect">
            <a:avLst/>
          </a:prstGeom>
          <a:noFill/>
        </p:spPr>
        <p:txBody>
          <a:bodyPr wrap="square">
            <a:spAutoFit/>
          </a:bodyPr>
          <a:lstStyle/>
          <a:p>
            <a:pPr algn="l"/>
            <a:r>
              <a:rPr lang="pt-BR" sz="2400" b="0" i="0" dirty="0">
                <a:effectLst/>
                <a:latin typeface="Nunito Sans" panose="020B0604020202020204" pitchFamily="2" charset="0"/>
              </a:rPr>
              <a:t>Uma pergunta difícil de ser respondida quando trabalhamos com </a:t>
            </a:r>
            <a:r>
              <a:rPr lang="pt-BR" sz="2400" b="1" i="0" dirty="0" err="1">
                <a:effectLst/>
                <a:latin typeface="Nunito Sans" panose="020B0604020202020204" pitchFamily="2" charset="0"/>
              </a:rPr>
              <a:t>microsserviços</a:t>
            </a:r>
            <a:r>
              <a:rPr lang="pt-BR" sz="2400" b="0" i="0" dirty="0">
                <a:effectLst/>
                <a:latin typeface="Nunito Sans" panose="020B0604020202020204" pitchFamily="2" charset="0"/>
              </a:rPr>
              <a:t> é com relação ao “tamanho” adequado das aplicações que constituem o ecossistema.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Apenas para citarmos alguns exemplos e evidenciar a importância do assunto, serviços de granularidade inadequada podem implicar em:  </a:t>
            </a:r>
          </a:p>
          <a:p>
            <a:pPr algn="l"/>
            <a:endParaRPr lang="pt-BR" sz="2400" dirty="0">
              <a:latin typeface="Nunito Sans" panose="020B0604020202020204" pitchFamily="2" charset="0"/>
            </a:endParaRPr>
          </a:p>
          <a:p>
            <a:pPr algn="l">
              <a:buFont typeface="Arial" panose="020B0604020202020204" pitchFamily="34" charset="0"/>
              <a:buChar char="•"/>
            </a:pPr>
            <a:r>
              <a:rPr lang="pt-BR" sz="2400" b="0" i="0" dirty="0">
                <a:effectLst/>
                <a:latin typeface="Nunito Sans" panose="020B0604020202020204" pitchFamily="2" charset="0"/>
              </a:rPr>
              <a:t>Aumento do custo de manutenção e do índice de retrabalho das equipes; </a:t>
            </a:r>
          </a:p>
          <a:p>
            <a:pPr algn="l">
              <a:buFont typeface="Arial" panose="020B0604020202020204" pitchFamily="34" charset="0"/>
              <a:buChar char="•"/>
            </a:pPr>
            <a:r>
              <a:rPr lang="pt-BR" sz="2400" b="0" i="0" dirty="0">
                <a:effectLst/>
                <a:latin typeface="Nunito Sans" panose="020B0604020202020204" pitchFamily="2" charset="0"/>
              </a:rPr>
              <a:t>Prejuízo nos requisitos não funcionais como escalabilidade, elasticidade e disponibilidade; </a:t>
            </a:r>
          </a:p>
          <a:p>
            <a:pPr algn="l">
              <a:buFont typeface="Arial" panose="020B0604020202020204" pitchFamily="34" charset="0"/>
              <a:buChar char="•"/>
            </a:pPr>
            <a:r>
              <a:rPr lang="pt-BR" sz="2400" b="0" i="0" dirty="0">
                <a:effectLst/>
                <a:latin typeface="Nunito Sans" panose="020B0604020202020204" pitchFamily="2" charset="0"/>
              </a:rPr>
              <a:t>Agravamento do impacto de arquitetura descentralizada em termos de performance; </a:t>
            </a:r>
          </a:p>
          <a:p>
            <a:pPr algn="l">
              <a:buFont typeface="Arial" panose="020B0604020202020204" pitchFamily="34" charset="0"/>
              <a:buChar char="•"/>
            </a:pPr>
            <a:r>
              <a:rPr lang="pt-BR" sz="2400" b="0" i="0" dirty="0">
                <a:effectLst/>
                <a:latin typeface="Nunito Sans" panose="020B0604020202020204" pitchFamily="2" charset="0"/>
              </a:rPr>
              <a:t>Complexidade acidental no monitoramento e detecção de falhas da aplicação. </a:t>
            </a:r>
          </a:p>
        </p:txBody>
      </p:sp>
    </p:spTree>
    <p:extLst>
      <p:ext uri="{BB962C8B-B14F-4D97-AF65-F5344CB8AC3E}">
        <p14:creationId xmlns:p14="http://schemas.microsoft.com/office/powerpoint/2010/main" val="138673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4893647"/>
          </a:xfrm>
          <a:prstGeom prst="rect">
            <a:avLst/>
          </a:prstGeom>
          <a:noFill/>
        </p:spPr>
        <p:txBody>
          <a:bodyPr wrap="square">
            <a:spAutoFit/>
          </a:bodyPr>
          <a:lstStyle/>
          <a:p>
            <a:pPr algn="l"/>
            <a:r>
              <a:rPr lang="pt-BR" sz="2400" b="1" i="0" dirty="0">
                <a:effectLst/>
                <a:latin typeface="Nunito Sans" panose="020B0604020202020204" pitchFamily="2" charset="0"/>
              </a:rPr>
              <a:t>Critérios de desintegração dos </a:t>
            </a:r>
            <a:r>
              <a:rPr lang="pt-BR" sz="2400" b="1" i="0" dirty="0" err="1">
                <a:effectLst/>
                <a:latin typeface="Nunito Sans" panose="020B0604020202020204" pitchFamily="2" charset="0"/>
              </a:rPr>
              <a:t>microsserviços</a:t>
            </a:r>
            <a:r>
              <a:rPr lang="pt-BR" sz="2400" b="1" i="0" dirty="0">
                <a:effectLst/>
                <a:latin typeface="Nunito Sans" panose="020B0604020202020204" pitchFamily="2" charset="0"/>
              </a:rPr>
              <a:t>.</a:t>
            </a:r>
          </a:p>
          <a:p>
            <a:pPr algn="l"/>
            <a:endParaRPr lang="pt-BR" sz="2400" b="1" i="0" dirty="0">
              <a:effectLst/>
              <a:latin typeface="Nunito Sans" panose="020B0604020202020204" pitchFamily="2" charset="0"/>
            </a:endParaRPr>
          </a:p>
          <a:p>
            <a:pPr algn="l"/>
            <a:r>
              <a:rPr lang="pt-BR" sz="2400" b="0" i="0" dirty="0">
                <a:effectLst/>
                <a:latin typeface="Nunito Sans" panose="020B0604020202020204" pitchFamily="2" charset="0"/>
              </a:rPr>
              <a:t>Afinal de contas, quais seriam os critérios que justificariam quebrar um serviço em aplicações menores?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São eles: </a:t>
            </a:r>
          </a:p>
          <a:p>
            <a:pPr algn="l"/>
            <a:endParaRPr lang="pt-BR" sz="2400" b="0" i="0" dirty="0">
              <a:effectLst/>
              <a:latin typeface="Nunito Sans" panose="020B0604020202020204" pitchFamily="2" charset="0"/>
            </a:endParaRPr>
          </a:p>
          <a:p>
            <a:pPr algn="l">
              <a:buFont typeface="Arial" panose="020B0604020202020204" pitchFamily="34" charset="0"/>
              <a:buChar char="•"/>
            </a:pPr>
            <a:r>
              <a:rPr lang="pt-BR" sz="2400" b="0" i="0" dirty="0">
                <a:effectLst/>
                <a:latin typeface="Nunito Sans" panose="020B0604020202020204" pitchFamily="2" charset="0"/>
              </a:rPr>
              <a:t>Escopo e funcionalidade; </a:t>
            </a:r>
          </a:p>
          <a:p>
            <a:pPr algn="l">
              <a:buFont typeface="Arial" panose="020B0604020202020204" pitchFamily="34" charset="0"/>
              <a:buChar char="•"/>
            </a:pPr>
            <a:r>
              <a:rPr lang="pt-BR" sz="2400" b="0" i="0" dirty="0">
                <a:effectLst/>
                <a:latin typeface="Nunito Sans" panose="020B0604020202020204" pitchFamily="2" charset="0"/>
              </a:rPr>
              <a:t>Código de alta volatilidade; </a:t>
            </a:r>
          </a:p>
          <a:p>
            <a:pPr algn="l">
              <a:buFont typeface="Arial" panose="020B0604020202020204" pitchFamily="34" charset="0"/>
              <a:buChar char="•"/>
            </a:pPr>
            <a:r>
              <a:rPr lang="pt-BR" sz="2400" b="0" i="0" dirty="0">
                <a:effectLst/>
                <a:latin typeface="Nunito Sans" panose="020B0604020202020204" pitchFamily="2" charset="0"/>
              </a:rPr>
              <a:t>Escalabilidade; </a:t>
            </a:r>
          </a:p>
          <a:p>
            <a:pPr algn="l">
              <a:buFont typeface="Arial" panose="020B0604020202020204" pitchFamily="34" charset="0"/>
              <a:buChar char="•"/>
            </a:pPr>
            <a:r>
              <a:rPr lang="pt-BR" sz="2400" b="0" i="0" dirty="0">
                <a:effectLst/>
                <a:latin typeface="Nunito Sans" panose="020B0604020202020204" pitchFamily="2" charset="0"/>
              </a:rPr>
              <a:t>Tolerância à falha; </a:t>
            </a:r>
          </a:p>
          <a:p>
            <a:pPr algn="l">
              <a:buFont typeface="Arial" panose="020B0604020202020204" pitchFamily="34" charset="0"/>
              <a:buChar char="•"/>
            </a:pPr>
            <a:r>
              <a:rPr lang="pt-BR" sz="2400" b="0" i="0" dirty="0">
                <a:effectLst/>
                <a:latin typeface="Nunito Sans" panose="020B0604020202020204" pitchFamily="2" charset="0"/>
              </a:rPr>
              <a:t>Segurança;  </a:t>
            </a:r>
          </a:p>
          <a:p>
            <a:pPr algn="l">
              <a:buFont typeface="Arial" panose="020B0604020202020204" pitchFamily="34" charset="0"/>
              <a:buChar char="•"/>
            </a:pPr>
            <a:r>
              <a:rPr lang="pt-BR" sz="2400" dirty="0">
                <a:latin typeface="Nunito Sans" panose="020B0604020202020204" pitchFamily="2" charset="0"/>
              </a:rPr>
              <a:t>Extensibilidade</a:t>
            </a:r>
            <a:endParaRPr lang="pt-BR" sz="2400" b="0" i="0" dirty="0">
              <a:effectLst/>
              <a:latin typeface="Nunito Sans" panose="020B0604020202020204" pitchFamily="2" charset="0"/>
            </a:endParaRPr>
          </a:p>
        </p:txBody>
      </p:sp>
    </p:spTree>
    <p:extLst>
      <p:ext uri="{BB962C8B-B14F-4D97-AF65-F5344CB8AC3E}">
        <p14:creationId xmlns:p14="http://schemas.microsoft.com/office/powerpoint/2010/main" val="85673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4524315"/>
          </a:xfrm>
          <a:prstGeom prst="rect">
            <a:avLst/>
          </a:prstGeom>
          <a:noFill/>
        </p:spPr>
        <p:txBody>
          <a:bodyPr wrap="square">
            <a:spAutoFit/>
          </a:bodyPr>
          <a:lstStyle/>
          <a:p>
            <a:pPr algn="l"/>
            <a:r>
              <a:rPr lang="pt-BR" sz="2400" b="1" i="0" dirty="0">
                <a:effectLst/>
                <a:latin typeface="Nunito Sans" panose="020B0604020202020204" pitchFamily="2" charset="0"/>
              </a:rPr>
              <a:t>Escopo e funcionalidade</a:t>
            </a:r>
          </a:p>
          <a:p>
            <a:pPr algn="l"/>
            <a:endParaRPr lang="pt-BR" sz="2400" b="1" i="0" dirty="0">
              <a:effectLst/>
              <a:latin typeface="Nunito Sans" panose="020B0604020202020204" pitchFamily="2" charset="0"/>
            </a:endParaRPr>
          </a:p>
          <a:p>
            <a:pPr algn="l"/>
            <a:r>
              <a:rPr lang="pt-BR" sz="2400" b="0" i="0" dirty="0">
                <a:effectLst/>
                <a:latin typeface="Nunito Sans" panose="020B0604020202020204" pitchFamily="2" charset="0"/>
              </a:rPr>
              <a:t>Essa é a justificativa mais comum na quebra de granularidade de um serviço. Um microsserviço objetiva ter alta coesão. Deve fazer uma única coisa e fazê-la muito bem.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A natureza subjetiva desse critério pode induzir a decisões equivocadas de arquitetura.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Como “responsabilidade única” acaba dependendo da avaliação e interpretação individual de cada um, é muito difícil afirmar com precisão quando essa recomendação é válida. </a:t>
            </a:r>
          </a:p>
        </p:txBody>
      </p:sp>
    </p:spTree>
    <p:extLst>
      <p:ext uri="{BB962C8B-B14F-4D97-AF65-F5344CB8AC3E}">
        <p14:creationId xmlns:p14="http://schemas.microsoft.com/office/powerpoint/2010/main" val="104291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5262979"/>
          </a:xfrm>
          <a:prstGeom prst="rect">
            <a:avLst/>
          </a:prstGeom>
          <a:noFill/>
        </p:spPr>
        <p:txBody>
          <a:bodyPr wrap="square">
            <a:spAutoFit/>
          </a:bodyPr>
          <a:lstStyle/>
          <a:p>
            <a:pPr algn="l"/>
            <a:r>
              <a:rPr lang="pt-BR" sz="2400" b="1" i="0" dirty="0">
                <a:effectLst/>
                <a:latin typeface="Nunito Sans" panose="020B0604020202020204" pitchFamily="2" charset="0"/>
              </a:rPr>
              <a:t>Código de alta volatilidade</a:t>
            </a:r>
          </a:p>
          <a:p>
            <a:pPr algn="l"/>
            <a:endParaRPr lang="pt-BR" sz="2400" b="1" i="0" dirty="0">
              <a:effectLst/>
              <a:latin typeface="Nunito Sans" panose="020B0604020202020204" pitchFamily="2" charset="0"/>
            </a:endParaRPr>
          </a:p>
          <a:p>
            <a:pPr algn="l"/>
            <a:r>
              <a:rPr lang="pt-BR" sz="2400" b="0" i="0" dirty="0">
                <a:effectLst/>
                <a:latin typeface="Nunito Sans" panose="020B0604020202020204" pitchFamily="2" charset="0"/>
              </a:rPr>
              <a:t>A velocidade que o código fonte muda é uma ótima diretriz para fundamentar a decomposição de uma aplicação. Imagine um serviço de títulos financeiros, no qual o módulo de histórico tem novas implementações a cada semana, enquanto os módulos de títulos a pagar e receber são alterados a cada seis meses.</a:t>
            </a:r>
          </a:p>
          <a:p>
            <a:pPr algn="l"/>
            <a:endParaRPr lang="pt-BR" sz="2400" dirty="0">
              <a:latin typeface="Nunito Sans" panose="020B0604020202020204" pitchFamily="2" charset="0"/>
            </a:endParaRPr>
          </a:p>
          <a:p>
            <a:pPr algn="l"/>
            <a:r>
              <a:rPr lang="pt-BR" sz="2400" b="0" i="0" dirty="0">
                <a:effectLst/>
                <a:latin typeface="Nunito Sans" panose="020B0604020202020204" pitchFamily="2" charset="0"/>
              </a:rPr>
              <a:t>Nessa situação, a decomposição arquitetural pode ser uma decisão sábia para reduzir o escopo de testes antes de cada liberação. </a:t>
            </a:r>
          </a:p>
          <a:p>
            <a:pPr algn="l"/>
            <a:r>
              <a:rPr lang="pt-BR" sz="2400" b="0" i="0" dirty="0">
                <a:effectLst/>
                <a:latin typeface="Nunito Sans" panose="020B0604020202020204" pitchFamily="2" charset="0"/>
              </a:rPr>
              <a:t>Essa decisão também trará ganho de agilidade e manterá nosso risco de </a:t>
            </a:r>
            <a:r>
              <a:rPr lang="pt-BR" sz="2400" b="0" i="0" dirty="0" err="1">
                <a:effectLst/>
                <a:latin typeface="Nunito Sans" panose="020B0604020202020204" pitchFamily="2" charset="0"/>
              </a:rPr>
              <a:t>deploy</a:t>
            </a:r>
            <a:r>
              <a:rPr lang="pt-BR" sz="2400" b="0" i="0" dirty="0">
                <a:effectLst/>
                <a:latin typeface="Nunito Sans" panose="020B0604020202020204" pitchFamily="2" charset="0"/>
              </a:rPr>
              <a:t> controlado, garantindo que o serviço de títulos não seja mais afetado pelas frequentes mudanças na lógica do serviço de histórico. </a:t>
            </a:r>
          </a:p>
          <a:p>
            <a:pPr algn="l"/>
            <a:endParaRPr lang="pt-BR" sz="2400" b="0" i="0" dirty="0">
              <a:effectLst/>
              <a:latin typeface="Nunito Sans" panose="020B0604020202020204" pitchFamily="2" charset="0"/>
            </a:endParaRPr>
          </a:p>
        </p:txBody>
      </p:sp>
    </p:spTree>
    <p:extLst>
      <p:ext uri="{BB962C8B-B14F-4D97-AF65-F5344CB8AC3E}">
        <p14:creationId xmlns:p14="http://schemas.microsoft.com/office/powerpoint/2010/main" val="208272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4893647"/>
          </a:xfrm>
          <a:prstGeom prst="rect">
            <a:avLst/>
          </a:prstGeom>
          <a:noFill/>
        </p:spPr>
        <p:txBody>
          <a:bodyPr wrap="square">
            <a:spAutoFit/>
          </a:bodyPr>
          <a:lstStyle/>
          <a:p>
            <a:pPr algn="l"/>
            <a:r>
              <a:rPr lang="pt-BR" sz="2400" b="1" i="0" dirty="0">
                <a:effectLst/>
                <a:latin typeface="Nunito Sans" panose="020B0604020202020204" pitchFamily="2" charset="0"/>
              </a:rPr>
              <a:t>Escalabilidade e </a:t>
            </a:r>
            <a:r>
              <a:rPr lang="pt-BR" sz="2400" b="1" i="0" dirty="0" err="1">
                <a:effectLst/>
                <a:latin typeface="Nunito Sans" panose="020B0604020202020204" pitchFamily="2" charset="0"/>
              </a:rPr>
              <a:t>throughput</a:t>
            </a:r>
            <a:endParaRPr lang="pt-BR" sz="2400" b="1" i="0" dirty="0">
              <a:effectLst/>
              <a:latin typeface="Nunito Sans" panose="020B0604020202020204" pitchFamily="2" charset="0"/>
            </a:endParaRPr>
          </a:p>
          <a:p>
            <a:pPr algn="l"/>
            <a:endParaRPr lang="pt-BR" sz="2400" b="1" i="0" dirty="0">
              <a:effectLst/>
              <a:latin typeface="Nunito Sans" panose="020B0604020202020204" pitchFamily="2" charset="0"/>
            </a:endParaRPr>
          </a:p>
          <a:p>
            <a:pPr algn="l"/>
            <a:r>
              <a:rPr lang="pt-BR" sz="2400" b="0" i="0" dirty="0">
                <a:effectLst/>
                <a:latin typeface="Nunito Sans" panose="020B0604020202020204" pitchFamily="2" charset="0"/>
              </a:rPr>
              <a:t>Muito semelhante ao item anterior, a escalabilidade de um serviço pode ser uma ótima justificativa para a quebra da aplicação.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Diferentes níveis de demanda, em diferentes funcionalidades, podem exigir que o serviço tenha que escalar de formas distintas e independentes.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Manter a aplicação centralizada pode impactar diretamente a capacidade e os custos da arquitetura em termos de escalabilidade e elasticidade.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Dependendo do contexto de negócio, este critério, por si só, pode ser suficiente para justificar sua decisão.</a:t>
            </a:r>
          </a:p>
        </p:txBody>
      </p:sp>
    </p:spTree>
    <p:extLst>
      <p:ext uri="{BB962C8B-B14F-4D97-AF65-F5344CB8AC3E}">
        <p14:creationId xmlns:p14="http://schemas.microsoft.com/office/powerpoint/2010/main" val="289007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5262979"/>
          </a:xfrm>
          <a:prstGeom prst="rect">
            <a:avLst/>
          </a:prstGeom>
          <a:noFill/>
        </p:spPr>
        <p:txBody>
          <a:bodyPr wrap="square">
            <a:spAutoFit/>
          </a:bodyPr>
          <a:lstStyle/>
          <a:p>
            <a:pPr algn="l"/>
            <a:r>
              <a:rPr lang="pt-BR" sz="2400" b="1" i="0" dirty="0">
                <a:effectLst/>
                <a:latin typeface="Nunito Sans" panose="020B0604020202020204" pitchFamily="2" charset="0"/>
              </a:rPr>
              <a:t>Tolerância à falha</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O termo</a:t>
            </a:r>
            <a:r>
              <a:rPr lang="pt-BR" sz="2400" b="1" i="0" dirty="0">
                <a:effectLst/>
                <a:latin typeface="Nunito Sans" panose="020B0604020202020204" pitchFamily="2" charset="0"/>
              </a:rPr>
              <a:t> tolerância à falha</a:t>
            </a:r>
            <a:r>
              <a:rPr lang="pt-BR" sz="2400" b="0" i="0" dirty="0">
                <a:effectLst/>
                <a:latin typeface="Nunito Sans" panose="020B0604020202020204" pitchFamily="2" charset="0"/>
              </a:rPr>
              <a:t> descreve a capacidade de uma aplicação de continuar operando mesmo quando uma determinada parte desta aplicação deixa de funcionar.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Vamos considerar o exemplo anterior. Imagine um cenário onde o serviço de histórico, por integrar com diversas aplicações de terceiros fora da nossa arquitetura, costuma falhar com certa frequência, chegando ao ponto de reiniciar todo o serviço de títulos financeiros e gerar indisponibilidade.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Nesse caso, uma decisão compreensível seria: separar a rotina problemática em um serviço isolado. Para, assim, manter nossa aplicação funcional a despeito de eventuais falhas catastróficas no serviço de históricos.</a:t>
            </a:r>
          </a:p>
        </p:txBody>
      </p:sp>
    </p:spTree>
    <p:extLst>
      <p:ext uri="{BB962C8B-B14F-4D97-AF65-F5344CB8AC3E}">
        <p14:creationId xmlns:p14="http://schemas.microsoft.com/office/powerpoint/2010/main" val="258748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
        <p:nvSpPr>
          <p:cNvPr id="7" name="CaixaDeTexto 6">
            <a:extLst>
              <a:ext uri="{FF2B5EF4-FFF2-40B4-BE49-F238E27FC236}">
                <a16:creationId xmlns:a16="http://schemas.microsoft.com/office/drawing/2014/main" id="{64A21A6B-4C1D-577B-22E7-03544D1AFA10}"/>
              </a:ext>
            </a:extLst>
          </p:cNvPr>
          <p:cNvSpPr txBox="1"/>
          <p:nvPr/>
        </p:nvSpPr>
        <p:spPr>
          <a:xfrm>
            <a:off x="465801" y="1145483"/>
            <a:ext cx="11107500" cy="4893647"/>
          </a:xfrm>
          <a:prstGeom prst="rect">
            <a:avLst/>
          </a:prstGeom>
          <a:noFill/>
        </p:spPr>
        <p:txBody>
          <a:bodyPr wrap="square">
            <a:spAutoFit/>
          </a:bodyPr>
          <a:lstStyle/>
          <a:p>
            <a:pPr algn="l"/>
            <a:r>
              <a:rPr lang="pt-BR" sz="2400" b="1" i="0" dirty="0">
                <a:effectLst/>
                <a:latin typeface="Nunito Sans" panose="020B0604020202020204" pitchFamily="2" charset="0"/>
              </a:rPr>
              <a:t>Segurança</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Considere um exemplo onde um serviço que trata das informações básicas de um usuário (endereço, telefone, nome etc.) precisa gerenciar dados sensíveis dos seus cartões de crédito. </a:t>
            </a:r>
          </a:p>
          <a:p>
            <a:pPr algn="l"/>
            <a:endParaRPr lang="pt-BR" sz="2400" b="0" i="0" dirty="0">
              <a:effectLst/>
              <a:latin typeface="Nunito Sans" panose="020B0604020202020204" pitchFamily="2" charset="0"/>
            </a:endParaRPr>
          </a:p>
          <a:p>
            <a:pPr algn="l"/>
            <a:r>
              <a:rPr lang="pt-BR" sz="2400" b="0" i="0" dirty="0">
                <a:effectLst/>
                <a:latin typeface="Nunito Sans" panose="020B0604020202020204" pitchFamily="2" charset="0"/>
              </a:rPr>
              <a:t>Essas informações podem ter requisitos distintos com relação ao acesso e a proteção dos mesmos. Quebrar o serviço, neste caso, pode auxiliar em: </a:t>
            </a:r>
          </a:p>
          <a:p>
            <a:pPr algn="l"/>
            <a:endParaRPr lang="pt-BR" sz="2400" b="0" i="0" dirty="0">
              <a:effectLst/>
              <a:latin typeface="Nunito Sans" panose="020B0604020202020204" pitchFamily="2" charset="0"/>
            </a:endParaRPr>
          </a:p>
          <a:p>
            <a:pPr algn="l">
              <a:buFont typeface="Arial" panose="020B0604020202020204" pitchFamily="34" charset="0"/>
              <a:buChar char="•"/>
            </a:pPr>
            <a:r>
              <a:rPr lang="pt-BR" sz="2400" b="0" i="0" dirty="0">
                <a:effectLst/>
                <a:latin typeface="Nunito Sans" panose="020B0604020202020204" pitchFamily="2" charset="0"/>
              </a:rPr>
              <a:t>Restringir ainda mais o acesso ao código cujos critérios de segurança sejam mais rigorosos;</a:t>
            </a:r>
          </a:p>
          <a:p>
            <a:pPr algn="l">
              <a:buFont typeface="Arial" panose="020B0604020202020204" pitchFamily="34" charset="0"/>
              <a:buChar char="•"/>
            </a:pPr>
            <a:r>
              <a:rPr lang="pt-BR" sz="2400" b="0" i="0" dirty="0">
                <a:effectLst/>
                <a:latin typeface="Nunito Sans" panose="020B0604020202020204" pitchFamily="2" charset="0"/>
              </a:rPr>
              <a:t>Evitar que o código menos restrito seja impactado com complexidade acidental de outros módulos</a:t>
            </a:r>
          </a:p>
        </p:txBody>
      </p:sp>
    </p:spTree>
    <p:extLst>
      <p:ext uri="{BB962C8B-B14F-4D97-AF65-F5344CB8AC3E}">
        <p14:creationId xmlns:p14="http://schemas.microsoft.com/office/powerpoint/2010/main" val="352282618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1539</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AmazonEmber</vt:lpstr>
      <vt:lpstr>Arial</vt:lpstr>
      <vt:lpstr>Calibri</vt:lpstr>
      <vt:lpstr>Calibri Light</vt:lpstr>
      <vt:lpstr>Nunito Sans</vt:lpstr>
      <vt:lpstr>Tema do Office</vt:lpstr>
      <vt:lpstr>Java WebDeveloper Formação FullStack Professor Sergio Mendes Aula 17 (03/03/23)</vt:lpstr>
      <vt:lpstr>Construindo APIs em aplicações Java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Utilizando o padrão  DTO Data Transfer Object</vt:lpstr>
      <vt:lpstr>Data Transfer Object (DTO) ou simplesmente Transfer Object é um padrão bastante usado em Java para o transporte de dados entre diferentes componentes de um sistema, diferentes instâncias ou processos de um sistema distribuído ou diferentes sistemas via serialização.  A ideia consiste basicamente em agrupar um conjunto de atributos numa classe simples de forma a otimizar a comunicação.  Numa chamada remota, seria ineficiente passar cada atributo individualmente. Da mesma forma seria ineficiente ou até causaria erros passar uma entidade mais complexa.  Além disso, muitas vezes os dados usados na comunicação não refletem exatamente os atributos do seu modelo. Então, um DTO seria uma classe que provê exatamente aquilo que é necessário para um determinado processo.</vt:lpstr>
      <vt:lpstr>O padrão de projeto DTO é muito útil tanto para receber dados quanto para enviá-los, pois podemos manipular da forma que quisermos tais dados para facilitar a comunicação entre o servidor e o cliente.  Quando se está criando uma API é de extrema importância não apenas pensar como um usuário regular irá interagir, mas também se defender contra usuários maliciosos para que eles não consigam causar nenhum prejuízo para a sua aplicação e para seus usuários.</vt:lpstr>
      <vt:lpstr>O padrão DTO busca otimizar a comunicação entre as camadas cliente e servidor da API, de modo que a Deserialização dos dados se faça por uma maneira simples concisa.  Com intuito de utilizar o padrão DTO para transferência de dados de uma forma desacoplada e de fácil interação no SpringBoot é interessante fazer uso do ModelMapper, que é um framework que realiza o mapeamento de modelos de forma simples e genérica. </vt:lpstr>
      <vt:lpstr>Validando os dados da sua  API com BeanValidation</vt:lpstr>
      <vt:lpstr>Validar os valores preenchidos em campos de entrada de dados é extremamente importante em aplicações. O procedimento evita que armazenemos sujeira em nossas bases de dados e, dependendo do caso, pode até mesmo ter impacto na segurança do sistema.   Um dos mecanismos que podemos utilizar para realizar esta verificação surgiu com a liberação da plataforma Java EE 6, na qual foi introduzida a especificação Bean Validation. O objetivo principal da biblioteca foi auxiliar os programadores nesta tarefa, que muitas vezes toma bastante tempo durante o desenvolvimento.</vt:lpstr>
      <vt:lpstr>Utilizando ModelMapper  para transferência de  dados entre objetos.</vt:lpstr>
      <vt:lpstr>O padrão DTO busca otimizar a comunicação entre as camadas cliente e servidor da API, de modo que a Deserialização dos dados se faça por uma maneira simples concisa.  Com intuito de utilizar o padrão DTO para transferência de dados de uma forma desacoplada e de fácil interação no SpringBoot é interessante fazer uso do ModelMapper, que é um framework que realiza o mapeamento de modelos de forma simples e genérica.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31</cp:revision>
  <dcterms:created xsi:type="dcterms:W3CDTF">2022-08-05T18:36:00Z</dcterms:created>
  <dcterms:modified xsi:type="dcterms:W3CDTF">2023-03-04T00:59:37Z</dcterms:modified>
</cp:coreProperties>
</file>