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327" r:id="rId4"/>
    <p:sldId id="328" r:id="rId5"/>
    <p:sldId id="329" r:id="rId6"/>
    <p:sldId id="330" r:id="rId7"/>
    <p:sldId id="331" r:id="rId8"/>
    <p:sldId id="335" r:id="rId9"/>
    <p:sldId id="332" r:id="rId10"/>
    <p:sldId id="333" r:id="rId11"/>
    <p:sldId id="338" r:id="rId12"/>
    <p:sldId id="334" r:id="rId13"/>
    <p:sldId id="336" r:id="rId14"/>
    <p:sldId id="347" r:id="rId15"/>
    <p:sldId id="337" r:id="rId16"/>
    <p:sldId id="339" r:id="rId17"/>
    <p:sldId id="340" r:id="rId18"/>
    <p:sldId id="341" r:id="rId19"/>
    <p:sldId id="342" r:id="rId20"/>
    <p:sldId id="343" r:id="rId21"/>
    <p:sldId id="344" r:id="rId22"/>
    <p:sldId id="345" r:id="rId23"/>
    <p:sldId id="346" r:id="rId24"/>
    <p:sldId id="348" r:id="rId25"/>
    <p:sldId id="326"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FE418-AB5A-4247-8991-A8E821A8651D}"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A8F43A4F-005A-4DF6-8DF0-988C65577C68}">
      <dgm:prSet phldrT="[Texto]" custT="1"/>
      <dgm:spPr/>
      <dgm:t>
        <a:bodyPr/>
        <a:lstStyle/>
        <a:p>
          <a:r>
            <a:rPr lang="pt-BR" sz="2800" b="1" i="0" dirty="0"/>
            <a:t>Alinhamento do código com o negócio</a:t>
          </a:r>
          <a:endParaRPr lang="pt-BR" sz="2800" dirty="0"/>
        </a:p>
      </dgm:t>
    </dgm:pt>
    <dgm:pt modelId="{43B30EEA-3254-4AB0-811F-D365D03EF419}" type="parTrans" cxnId="{4307F076-39D3-454A-A254-067B15F3E03D}">
      <dgm:prSet/>
      <dgm:spPr/>
      <dgm:t>
        <a:bodyPr/>
        <a:lstStyle/>
        <a:p>
          <a:endParaRPr lang="pt-BR"/>
        </a:p>
      </dgm:t>
    </dgm:pt>
    <dgm:pt modelId="{A0D55A67-D838-4748-9796-DA583EA3B901}" type="sibTrans" cxnId="{4307F076-39D3-454A-A254-067B15F3E03D}">
      <dgm:prSet/>
      <dgm:spPr/>
      <dgm:t>
        <a:bodyPr/>
        <a:lstStyle/>
        <a:p>
          <a:endParaRPr lang="pt-BR"/>
        </a:p>
      </dgm:t>
    </dgm:pt>
    <dgm:pt modelId="{853EB68D-9258-4F70-A00E-923B60F67387}">
      <dgm:prSet phldrT="[Texto]" custT="1"/>
      <dgm:spPr/>
      <dgm:t>
        <a:bodyPr/>
        <a:lstStyle/>
        <a:p>
          <a:r>
            <a:rPr lang="pt-BR" sz="2300" b="0" i="0" dirty="0"/>
            <a:t>Contato dos desenvolvedores com os especialistas do domínio é algo essencial quando se faz DDD (o pessoal de métodos ágeis já sabe disso faz tempo)</a:t>
          </a:r>
          <a:endParaRPr lang="pt-BR" sz="2300" dirty="0"/>
        </a:p>
      </dgm:t>
    </dgm:pt>
    <dgm:pt modelId="{B29E3051-D47E-46DF-8392-366E33624D1E}" type="parTrans" cxnId="{9D1575DF-E6A8-4C81-BD18-DECDD8A95F2D}">
      <dgm:prSet/>
      <dgm:spPr/>
      <dgm:t>
        <a:bodyPr/>
        <a:lstStyle/>
        <a:p>
          <a:endParaRPr lang="pt-BR"/>
        </a:p>
      </dgm:t>
    </dgm:pt>
    <dgm:pt modelId="{6A8CA827-7B04-44E7-BDF2-774E2FAE34D7}" type="sibTrans" cxnId="{9D1575DF-E6A8-4C81-BD18-DECDD8A95F2D}">
      <dgm:prSet/>
      <dgm:spPr/>
      <dgm:t>
        <a:bodyPr/>
        <a:lstStyle/>
        <a:p>
          <a:endParaRPr lang="pt-BR"/>
        </a:p>
      </dgm:t>
    </dgm:pt>
    <dgm:pt modelId="{CE156C1E-D3C0-4580-8469-2C56DFBBF7FB}">
      <dgm:prSet phldrT="[Texto]" custT="1"/>
      <dgm:spPr/>
      <dgm:t>
        <a:bodyPr/>
        <a:lstStyle/>
        <a:p>
          <a:r>
            <a:rPr lang="pt-BR" sz="2800" b="1" i="0" dirty="0"/>
            <a:t>Favorecer </a:t>
          </a:r>
          <a:br>
            <a:rPr lang="pt-BR" sz="2800" b="1" i="0" dirty="0"/>
          </a:br>
          <a:r>
            <a:rPr lang="pt-BR" sz="2800" b="1" i="0" dirty="0"/>
            <a:t>reutilização</a:t>
          </a:r>
          <a:endParaRPr lang="pt-BR" sz="2800" dirty="0"/>
        </a:p>
      </dgm:t>
    </dgm:pt>
    <dgm:pt modelId="{CA9369BE-BCD2-4346-A883-79E0A4D082A1}" type="parTrans" cxnId="{2E8C8A44-6919-428E-9236-EB72D7AA7D3A}">
      <dgm:prSet/>
      <dgm:spPr/>
      <dgm:t>
        <a:bodyPr/>
        <a:lstStyle/>
        <a:p>
          <a:endParaRPr lang="pt-BR"/>
        </a:p>
      </dgm:t>
    </dgm:pt>
    <dgm:pt modelId="{BF6E71D7-A4DA-41E7-AC0E-10548F5E2191}" type="sibTrans" cxnId="{2E8C8A44-6919-428E-9236-EB72D7AA7D3A}">
      <dgm:prSet/>
      <dgm:spPr/>
      <dgm:t>
        <a:bodyPr/>
        <a:lstStyle/>
        <a:p>
          <a:endParaRPr lang="pt-BR"/>
        </a:p>
      </dgm:t>
    </dgm:pt>
    <dgm:pt modelId="{C9C16E42-8854-4FB4-B7B5-5997C4E8EB56}">
      <dgm:prSet phldrT="[Texto]" custT="1"/>
      <dgm:spPr/>
      <dgm:t>
        <a:bodyPr/>
        <a:lstStyle/>
        <a:p>
          <a:r>
            <a:rPr lang="pt-BR" sz="2300" b="0" i="0" dirty="0"/>
            <a:t>A codificação é voltada para aproveitar um mesmo conceito de domínio ou um mesmo código em vários lugares</a:t>
          </a:r>
          <a:endParaRPr lang="pt-BR" sz="2300" dirty="0"/>
        </a:p>
      </dgm:t>
    </dgm:pt>
    <dgm:pt modelId="{77C21BBF-93B5-46DD-AB46-91E28F27FB96}" type="parTrans" cxnId="{86A442CF-4296-4FC2-B529-62DC8392EE8A}">
      <dgm:prSet/>
      <dgm:spPr/>
      <dgm:t>
        <a:bodyPr/>
        <a:lstStyle/>
        <a:p>
          <a:endParaRPr lang="pt-BR"/>
        </a:p>
      </dgm:t>
    </dgm:pt>
    <dgm:pt modelId="{508A3C79-DC72-4691-8D5F-4A50F6C491E5}" type="sibTrans" cxnId="{86A442CF-4296-4FC2-B529-62DC8392EE8A}">
      <dgm:prSet/>
      <dgm:spPr/>
      <dgm:t>
        <a:bodyPr/>
        <a:lstStyle/>
        <a:p>
          <a:endParaRPr lang="pt-BR"/>
        </a:p>
      </dgm:t>
    </dgm:pt>
    <dgm:pt modelId="{57CD5523-344A-4224-B938-60E2D50726CA}" type="pres">
      <dgm:prSet presAssocID="{9CDFE418-AB5A-4247-8991-A8E821A8651D}" presName="Name0" presStyleCnt="0">
        <dgm:presLayoutVars>
          <dgm:dir/>
          <dgm:animLvl val="lvl"/>
          <dgm:resizeHandles val="exact"/>
        </dgm:presLayoutVars>
      </dgm:prSet>
      <dgm:spPr/>
    </dgm:pt>
    <dgm:pt modelId="{88ACE223-AC4D-49E7-96E8-F5FEB8CE6636}" type="pres">
      <dgm:prSet presAssocID="{A8F43A4F-005A-4DF6-8DF0-988C65577C68}" presName="linNode" presStyleCnt="0"/>
      <dgm:spPr/>
    </dgm:pt>
    <dgm:pt modelId="{10DE2067-2EA6-4891-9C35-1EA1DFC1ABE1}" type="pres">
      <dgm:prSet presAssocID="{A8F43A4F-005A-4DF6-8DF0-988C65577C68}" presName="parentText" presStyleLbl="node1" presStyleIdx="0" presStyleCnt="2">
        <dgm:presLayoutVars>
          <dgm:chMax val="1"/>
          <dgm:bulletEnabled val="1"/>
        </dgm:presLayoutVars>
      </dgm:prSet>
      <dgm:spPr/>
    </dgm:pt>
    <dgm:pt modelId="{2237C695-D181-45C6-88E0-602D1FC5D9F5}" type="pres">
      <dgm:prSet presAssocID="{A8F43A4F-005A-4DF6-8DF0-988C65577C68}" presName="descendantText" presStyleLbl="alignAccFollowNode1" presStyleIdx="0" presStyleCnt="2">
        <dgm:presLayoutVars>
          <dgm:bulletEnabled val="1"/>
        </dgm:presLayoutVars>
      </dgm:prSet>
      <dgm:spPr/>
    </dgm:pt>
    <dgm:pt modelId="{5CD6AC2A-6ABC-43B8-9E54-BC520F2205DA}" type="pres">
      <dgm:prSet presAssocID="{A0D55A67-D838-4748-9796-DA583EA3B901}" presName="sp" presStyleCnt="0"/>
      <dgm:spPr/>
    </dgm:pt>
    <dgm:pt modelId="{A6F96D01-3BAF-4B65-88BF-EFA4371A098A}" type="pres">
      <dgm:prSet presAssocID="{CE156C1E-D3C0-4580-8469-2C56DFBBF7FB}" presName="linNode" presStyleCnt="0"/>
      <dgm:spPr/>
    </dgm:pt>
    <dgm:pt modelId="{716AA4B4-8D9C-42C8-AB5F-9C538A45F89D}" type="pres">
      <dgm:prSet presAssocID="{CE156C1E-D3C0-4580-8469-2C56DFBBF7FB}" presName="parentText" presStyleLbl="node1" presStyleIdx="1" presStyleCnt="2">
        <dgm:presLayoutVars>
          <dgm:chMax val="1"/>
          <dgm:bulletEnabled val="1"/>
        </dgm:presLayoutVars>
      </dgm:prSet>
      <dgm:spPr/>
    </dgm:pt>
    <dgm:pt modelId="{5056BB7F-EFBE-46C8-A29F-C960B8174376}" type="pres">
      <dgm:prSet presAssocID="{CE156C1E-D3C0-4580-8469-2C56DFBBF7FB}" presName="descendantText" presStyleLbl="alignAccFollowNode1" presStyleIdx="1" presStyleCnt="2">
        <dgm:presLayoutVars>
          <dgm:bulletEnabled val="1"/>
        </dgm:presLayoutVars>
      </dgm:prSet>
      <dgm:spPr/>
    </dgm:pt>
  </dgm:ptLst>
  <dgm:cxnLst>
    <dgm:cxn modelId="{F657D407-69AD-47E3-9B45-82750569CAB1}" type="presOf" srcId="{853EB68D-9258-4F70-A00E-923B60F67387}" destId="{2237C695-D181-45C6-88E0-602D1FC5D9F5}" srcOrd="0" destOrd="0" presId="urn:microsoft.com/office/officeart/2005/8/layout/vList5"/>
    <dgm:cxn modelId="{5944B02A-B172-4FFE-A7F0-F410A725D46C}" type="presOf" srcId="{A8F43A4F-005A-4DF6-8DF0-988C65577C68}" destId="{10DE2067-2EA6-4891-9C35-1EA1DFC1ABE1}" srcOrd="0" destOrd="0" presId="urn:microsoft.com/office/officeart/2005/8/layout/vList5"/>
    <dgm:cxn modelId="{59E07E5D-C695-4F2A-AB2B-F3E23F2DBF13}" type="presOf" srcId="{C9C16E42-8854-4FB4-B7B5-5997C4E8EB56}" destId="{5056BB7F-EFBE-46C8-A29F-C960B8174376}" srcOrd="0" destOrd="0" presId="urn:microsoft.com/office/officeart/2005/8/layout/vList5"/>
    <dgm:cxn modelId="{E1990062-1B34-440E-AC75-C1BF04708965}" type="presOf" srcId="{CE156C1E-D3C0-4580-8469-2C56DFBBF7FB}" destId="{716AA4B4-8D9C-42C8-AB5F-9C538A45F89D}" srcOrd="0" destOrd="0" presId="urn:microsoft.com/office/officeart/2005/8/layout/vList5"/>
    <dgm:cxn modelId="{2E8C8A44-6919-428E-9236-EB72D7AA7D3A}" srcId="{9CDFE418-AB5A-4247-8991-A8E821A8651D}" destId="{CE156C1E-D3C0-4580-8469-2C56DFBBF7FB}" srcOrd="1" destOrd="0" parTransId="{CA9369BE-BCD2-4346-A883-79E0A4D082A1}" sibTransId="{BF6E71D7-A4DA-41E7-AC0E-10548F5E2191}"/>
    <dgm:cxn modelId="{4307F076-39D3-454A-A254-067B15F3E03D}" srcId="{9CDFE418-AB5A-4247-8991-A8E821A8651D}" destId="{A8F43A4F-005A-4DF6-8DF0-988C65577C68}" srcOrd="0" destOrd="0" parTransId="{43B30EEA-3254-4AB0-811F-D365D03EF419}" sibTransId="{A0D55A67-D838-4748-9796-DA583EA3B901}"/>
    <dgm:cxn modelId="{30C2B6BF-E2EC-412B-B3BF-349170407325}" type="presOf" srcId="{9CDFE418-AB5A-4247-8991-A8E821A8651D}" destId="{57CD5523-344A-4224-B938-60E2D50726CA}" srcOrd="0" destOrd="0" presId="urn:microsoft.com/office/officeart/2005/8/layout/vList5"/>
    <dgm:cxn modelId="{86A442CF-4296-4FC2-B529-62DC8392EE8A}" srcId="{CE156C1E-D3C0-4580-8469-2C56DFBBF7FB}" destId="{C9C16E42-8854-4FB4-B7B5-5997C4E8EB56}" srcOrd="0" destOrd="0" parTransId="{77C21BBF-93B5-46DD-AB46-91E28F27FB96}" sibTransId="{508A3C79-DC72-4691-8D5F-4A50F6C491E5}"/>
    <dgm:cxn modelId="{9D1575DF-E6A8-4C81-BD18-DECDD8A95F2D}" srcId="{A8F43A4F-005A-4DF6-8DF0-988C65577C68}" destId="{853EB68D-9258-4F70-A00E-923B60F67387}" srcOrd="0" destOrd="0" parTransId="{B29E3051-D47E-46DF-8392-366E33624D1E}" sibTransId="{6A8CA827-7B04-44E7-BDF2-774E2FAE34D7}"/>
    <dgm:cxn modelId="{11491DA8-47C2-4AD3-B807-E625D6C229BF}" type="presParOf" srcId="{57CD5523-344A-4224-B938-60E2D50726CA}" destId="{88ACE223-AC4D-49E7-96E8-F5FEB8CE6636}" srcOrd="0" destOrd="0" presId="urn:microsoft.com/office/officeart/2005/8/layout/vList5"/>
    <dgm:cxn modelId="{D8E2310B-69A7-4E70-9D23-A07AAE055DFD}" type="presParOf" srcId="{88ACE223-AC4D-49E7-96E8-F5FEB8CE6636}" destId="{10DE2067-2EA6-4891-9C35-1EA1DFC1ABE1}" srcOrd="0" destOrd="0" presId="urn:microsoft.com/office/officeart/2005/8/layout/vList5"/>
    <dgm:cxn modelId="{A9258F01-AC18-410D-9D74-90EEFC373F18}" type="presParOf" srcId="{88ACE223-AC4D-49E7-96E8-F5FEB8CE6636}" destId="{2237C695-D181-45C6-88E0-602D1FC5D9F5}" srcOrd="1" destOrd="0" presId="urn:microsoft.com/office/officeart/2005/8/layout/vList5"/>
    <dgm:cxn modelId="{1FF5B944-A94C-4640-89BA-4E50CD3E2229}" type="presParOf" srcId="{57CD5523-344A-4224-B938-60E2D50726CA}" destId="{5CD6AC2A-6ABC-43B8-9E54-BC520F2205DA}" srcOrd="1" destOrd="0" presId="urn:microsoft.com/office/officeart/2005/8/layout/vList5"/>
    <dgm:cxn modelId="{9B9F89D5-1998-4E69-AF7B-10D3732D6547}" type="presParOf" srcId="{57CD5523-344A-4224-B938-60E2D50726CA}" destId="{A6F96D01-3BAF-4B65-88BF-EFA4371A098A}" srcOrd="2" destOrd="0" presId="urn:microsoft.com/office/officeart/2005/8/layout/vList5"/>
    <dgm:cxn modelId="{381F8744-4C78-4019-8A4B-81A3FA24C702}" type="presParOf" srcId="{A6F96D01-3BAF-4B65-88BF-EFA4371A098A}" destId="{716AA4B4-8D9C-42C8-AB5F-9C538A45F89D}" srcOrd="0" destOrd="0" presId="urn:microsoft.com/office/officeart/2005/8/layout/vList5"/>
    <dgm:cxn modelId="{68228B90-6A12-46ED-9269-41B47DC17DEE}" type="presParOf" srcId="{A6F96D01-3BAF-4B65-88BF-EFA4371A098A}" destId="{5056BB7F-EFBE-46C8-A29F-C960B817437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DFE418-AB5A-4247-8991-A8E821A8651D}"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pt-BR"/>
        </a:p>
      </dgm:t>
    </dgm:pt>
    <dgm:pt modelId="{A8F43A4F-005A-4DF6-8DF0-988C65577C68}">
      <dgm:prSet phldrT="[Texto]" custT="1"/>
      <dgm:spPr/>
      <dgm:t>
        <a:bodyPr/>
        <a:lstStyle/>
        <a:p>
          <a:r>
            <a:rPr lang="pt-BR" sz="2800" b="1" i="0" dirty="0"/>
            <a:t>Mínimo de </a:t>
          </a:r>
          <a:br>
            <a:rPr lang="pt-BR" sz="2800" b="1" i="0" dirty="0"/>
          </a:br>
          <a:r>
            <a:rPr lang="pt-BR" sz="2800" b="1" i="0" dirty="0"/>
            <a:t>acoplamento</a:t>
          </a:r>
          <a:endParaRPr lang="pt-BR" sz="2800" dirty="0"/>
        </a:p>
      </dgm:t>
    </dgm:pt>
    <dgm:pt modelId="{43B30EEA-3254-4AB0-811F-D365D03EF419}" type="parTrans" cxnId="{4307F076-39D3-454A-A254-067B15F3E03D}">
      <dgm:prSet/>
      <dgm:spPr/>
      <dgm:t>
        <a:bodyPr/>
        <a:lstStyle/>
        <a:p>
          <a:endParaRPr lang="pt-BR"/>
        </a:p>
      </dgm:t>
    </dgm:pt>
    <dgm:pt modelId="{A0D55A67-D838-4748-9796-DA583EA3B901}" type="sibTrans" cxnId="{4307F076-39D3-454A-A254-067B15F3E03D}">
      <dgm:prSet/>
      <dgm:spPr/>
      <dgm:t>
        <a:bodyPr/>
        <a:lstStyle/>
        <a:p>
          <a:endParaRPr lang="pt-BR"/>
        </a:p>
      </dgm:t>
    </dgm:pt>
    <dgm:pt modelId="{853EB68D-9258-4F70-A00E-923B60F67387}">
      <dgm:prSet phldrT="[Texto]"/>
      <dgm:spPr/>
      <dgm:t>
        <a:bodyPr/>
        <a:lstStyle/>
        <a:p>
          <a:r>
            <a:rPr lang="pt-BR" b="0" i="0" dirty="0"/>
            <a:t>Com um modelo bem feito, organizado, as várias partes de um sistema interagem sem que haja muita dependência entre módulos ou classes de objetos de conceitos distintos</a:t>
          </a:r>
          <a:endParaRPr lang="pt-BR" dirty="0"/>
        </a:p>
      </dgm:t>
    </dgm:pt>
    <dgm:pt modelId="{B29E3051-D47E-46DF-8392-366E33624D1E}" type="parTrans" cxnId="{9D1575DF-E6A8-4C81-BD18-DECDD8A95F2D}">
      <dgm:prSet/>
      <dgm:spPr/>
      <dgm:t>
        <a:bodyPr/>
        <a:lstStyle/>
        <a:p>
          <a:endParaRPr lang="pt-BR"/>
        </a:p>
      </dgm:t>
    </dgm:pt>
    <dgm:pt modelId="{6A8CA827-7B04-44E7-BDF2-774E2FAE34D7}" type="sibTrans" cxnId="{9D1575DF-E6A8-4C81-BD18-DECDD8A95F2D}">
      <dgm:prSet/>
      <dgm:spPr/>
      <dgm:t>
        <a:bodyPr/>
        <a:lstStyle/>
        <a:p>
          <a:endParaRPr lang="pt-BR"/>
        </a:p>
      </dgm:t>
    </dgm:pt>
    <dgm:pt modelId="{CE156C1E-D3C0-4580-8469-2C56DFBBF7FB}">
      <dgm:prSet phldrT="[Texto]" custT="1"/>
      <dgm:spPr/>
      <dgm:t>
        <a:bodyPr/>
        <a:lstStyle/>
        <a:p>
          <a:r>
            <a:rPr lang="pt-BR" sz="2800" b="1" i="0" dirty="0"/>
            <a:t>Independência da Tecnologia</a:t>
          </a:r>
          <a:endParaRPr lang="pt-BR" sz="2800" dirty="0"/>
        </a:p>
      </dgm:t>
    </dgm:pt>
    <dgm:pt modelId="{CA9369BE-BCD2-4346-A883-79E0A4D082A1}" type="parTrans" cxnId="{2E8C8A44-6919-428E-9236-EB72D7AA7D3A}">
      <dgm:prSet/>
      <dgm:spPr/>
      <dgm:t>
        <a:bodyPr/>
        <a:lstStyle/>
        <a:p>
          <a:endParaRPr lang="pt-BR"/>
        </a:p>
      </dgm:t>
    </dgm:pt>
    <dgm:pt modelId="{BF6E71D7-A4DA-41E7-AC0E-10548F5E2191}" type="sibTrans" cxnId="{2E8C8A44-6919-428E-9236-EB72D7AA7D3A}">
      <dgm:prSet/>
      <dgm:spPr/>
      <dgm:t>
        <a:bodyPr/>
        <a:lstStyle/>
        <a:p>
          <a:endParaRPr lang="pt-BR"/>
        </a:p>
      </dgm:t>
    </dgm:pt>
    <dgm:pt modelId="{C9C16E42-8854-4FB4-B7B5-5997C4E8EB56}">
      <dgm:prSet phldrT="[Texto]"/>
      <dgm:spPr/>
      <dgm:t>
        <a:bodyPr/>
        <a:lstStyle/>
        <a:p>
          <a:r>
            <a:rPr lang="pt-BR" b="0" i="0" dirty="0"/>
            <a:t>DDD não foca em tecnologia, mas sim em entender as regras de negócio e como elas devem estar refletidas no código e no modelo de domínio. Não que a tecnologia usada não seja importante, mas essa não é uma preocupação de DDD</a:t>
          </a:r>
          <a:endParaRPr lang="pt-BR" dirty="0"/>
        </a:p>
      </dgm:t>
    </dgm:pt>
    <dgm:pt modelId="{77C21BBF-93B5-46DD-AB46-91E28F27FB96}" type="parTrans" cxnId="{86A442CF-4296-4FC2-B529-62DC8392EE8A}">
      <dgm:prSet/>
      <dgm:spPr/>
      <dgm:t>
        <a:bodyPr/>
        <a:lstStyle/>
        <a:p>
          <a:endParaRPr lang="pt-BR"/>
        </a:p>
      </dgm:t>
    </dgm:pt>
    <dgm:pt modelId="{508A3C79-DC72-4691-8D5F-4A50F6C491E5}" type="sibTrans" cxnId="{86A442CF-4296-4FC2-B529-62DC8392EE8A}">
      <dgm:prSet/>
      <dgm:spPr/>
      <dgm:t>
        <a:bodyPr/>
        <a:lstStyle/>
        <a:p>
          <a:endParaRPr lang="pt-BR"/>
        </a:p>
      </dgm:t>
    </dgm:pt>
    <dgm:pt modelId="{57CD5523-344A-4224-B938-60E2D50726CA}" type="pres">
      <dgm:prSet presAssocID="{9CDFE418-AB5A-4247-8991-A8E821A8651D}" presName="Name0" presStyleCnt="0">
        <dgm:presLayoutVars>
          <dgm:dir/>
          <dgm:animLvl val="lvl"/>
          <dgm:resizeHandles val="exact"/>
        </dgm:presLayoutVars>
      </dgm:prSet>
      <dgm:spPr/>
    </dgm:pt>
    <dgm:pt modelId="{88ACE223-AC4D-49E7-96E8-F5FEB8CE6636}" type="pres">
      <dgm:prSet presAssocID="{A8F43A4F-005A-4DF6-8DF0-988C65577C68}" presName="linNode" presStyleCnt="0"/>
      <dgm:spPr/>
    </dgm:pt>
    <dgm:pt modelId="{10DE2067-2EA6-4891-9C35-1EA1DFC1ABE1}" type="pres">
      <dgm:prSet presAssocID="{A8F43A4F-005A-4DF6-8DF0-988C65577C68}" presName="parentText" presStyleLbl="node1" presStyleIdx="0" presStyleCnt="2">
        <dgm:presLayoutVars>
          <dgm:chMax val="1"/>
          <dgm:bulletEnabled val="1"/>
        </dgm:presLayoutVars>
      </dgm:prSet>
      <dgm:spPr/>
    </dgm:pt>
    <dgm:pt modelId="{2237C695-D181-45C6-88E0-602D1FC5D9F5}" type="pres">
      <dgm:prSet presAssocID="{A8F43A4F-005A-4DF6-8DF0-988C65577C68}" presName="descendantText" presStyleLbl="alignAccFollowNode1" presStyleIdx="0" presStyleCnt="2">
        <dgm:presLayoutVars>
          <dgm:bulletEnabled val="1"/>
        </dgm:presLayoutVars>
      </dgm:prSet>
      <dgm:spPr/>
    </dgm:pt>
    <dgm:pt modelId="{5CD6AC2A-6ABC-43B8-9E54-BC520F2205DA}" type="pres">
      <dgm:prSet presAssocID="{A0D55A67-D838-4748-9796-DA583EA3B901}" presName="sp" presStyleCnt="0"/>
      <dgm:spPr/>
    </dgm:pt>
    <dgm:pt modelId="{A6F96D01-3BAF-4B65-88BF-EFA4371A098A}" type="pres">
      <dgm:prSet presAssocID="{CE156C1E-D3C0-4580-8469-2C56DFBBF7FB}" presName="linNode" presStyleCnt="0"/>
      <dgm:spPr/>
    </dgm:pt>
    <dgm:pt modelId="{716AA4B4-8D9C-42C8-AB5F-9C538A45F89D}" type="pres">
      <dgm:prSet presAssocID="{CE156C1E-D3C0-4580-8469-2C56DFBBF7FB}" presName="parentText" presStyleLbl="node1" presStyleIdx="1" presStyleCnt="2">
        <dgm:presLayoutVars>
          <dgm:chMax val="1"/>
          <dgm:bulletEnabled val="1"/>
        </dgm:presLayoutVars>
      </dgm:prSet>
      <dgm:spPr/>
    </dgm:pt>
    <dgm:pt modelId="{5056BB7F-EFBE-46C8-A29F-C960B8174376}" type="pres">
      <dgm:prSet presAssocID="{CE156C1E-D3C0-4580-8469-2C56DFBBF7FB}" presName="descendantText" presStyleLbl="alignAccFollowNode1" presStyleIdx="1" presStyleCnt="2">
        <dgm:presLayoutVars>
          <dgm:bulletEnabled val="1"/>
        </dgm:presLayoutVars>
      </dgm:prSet>
      <dgm:spPr/>
    </dgm:pt>
  </dgm:ptLst>
  <dgm:cxnLst>
    <dgm:cxn modelId="{444F9D26-46CF-463B-BE57-27460FAB90BB}" type="presOf" srcId="{C9C16E42-8854-4FB4-B7B5-5997C4E8EB56}" destId="{5056BB7F-EFBE-46C8-A29F-C960B8174376}" srcOrd="0" destOrd="0" presId="urn:microsoft.com/office/officeart/2005/8/layout/vList5"/>
    <dgm:cxn modelId="{DAA7DF3B-8B8E-4A12-AE54-2A05A1492AB4}" type="presOf" srcId="{9CDFE418-AB5A-4247-8991-A8E821A8651D}" destId="{57CD5523-344A-4224-B938-60E2D50726CA}" srcOrd="0" destOrd="0" presId="urn:microsoft.com/office/officeart/2005/8/layout/vList5"/>
    <dgm:cxn modelId="{2E8C8A44-6919-428E-9236-EB72D7AA7D3A}" srcId="{9CDFE418-AB5A-4247-8991-A8E821A8651D}" destId="{CE156C1E-D3C0-4580-8469-2C56DFBBF7FB}" srcOrd="1" destOrd="0" parTransId="{CA9369BE-BCD2-4346-A883-79E0A4D082A1}" sibTransId="{BF6E71D7-A4DA-41E7-AC0E-10548F5E2191}"/>
    <dgm:cxn modelId="{DA011551-AFC5-43B2-AB3D-7BD3F4F190F8}" type="presOf" srcId="{A8F43A4F-005A-4DF6-8DF0-988C65577C68}" destId="{10DE2067-2EA6-4891-9C35-1EA1DFC1ABE1}" srcOrd="0" destOrd="0" presId="urn:microsoft.com/office/officeart/2005/8/layout/vList5"/>
    <dgm:cxn modelId="{4307F076-39D3-454A-A254-067B15F3E03D}" srcId="{9CDFE418-AB5A-4247-8991-A8E821A8651D}" destId="{A8F43A4F-005A-4DF6-8DF0-988C65577C68}" srcOrd="0" destOrd="0" parTransId="{43B30EEA-3254-4AB0-811F-D365D03EF419}" sibTransId="{A0D55A67-D838-4748-9796-DA583EA3B901}"/>
    <dgm:cxn modelId="{EFE7B17D-BC44-45D8-8C35-63015A06B64E}" type="presOf" srcId="{CE156C1E-D3C0-4580-8469-2C56DFBBF7FB}" destId="{716AA4B4-8D9C-42C8-AB5F-9C538A45F89D}" srcOrd="0" destOrd="0" presId="urn:microsoft.com/office/officeart/2005/8/layout/vList5"/>
    <dgm:cxn modelId="{86A442CF-4296-4FC2-B529-62DC8392EE8A}" srcId="{CE156C1E-D3C0-4580-8469-2C56DFBBF7FB}" destId="{C9C16E42-8854-4FB4-B7B5-5997C4E8EB56}" srcOrd="0" destOrd="0" parTransId="{77C21BBF-93B5-46DD-AB46-91E28F27FB96}" sibTransId="{508A3C79-DC72-4691-8D5F-4A50F6C491E5}"/>
    <dgm:cxn modelId="{9D1575DF-E6A8-4C81-BD18-DECDD8A95F2D}" srcId="{A8F43A4F-005A-4DF6-8DF0-988C65577C68}" destId="{853EB68D-9258-4F70-A00E-923B60F67387}" srcOrd="0" destOrd="0" parTransId="{B29E3051-D47E-46DF-8392-366E33624D1E}" sibTransId="{6A8CA827-7B04-44E7-BDF2-774E2FAE34D7}"/>
    <dgm:cxn modelId="{4AA27BFB-6DB4-4456-B283-7D654B9AA54F}" type="presOf" srcId="{853EB68D-9258-4F70-A00E-923B60F67387}" destId="{2237C695-D181-45C6-88E0-602D1FC5D9F5}" srcOrd="0" destOrd="0" presId="urn:microsoft.com/office/officeart/2005/8/layout/vList5"/>
    <dgm:cxn modelId="{80313D73-9008-4E6A-B409-7B56865F69E4}" type="presParOf" srcId="{57CD5523-344A-4224-B938-60E2D50726CA}" destId="{88ACE223-AC4D-49E7-96E8-F5FEB8CE6636}" srcOrd="0" destOrd="0" presId="urn:microsoft.com/office/officeart/2005/8/layout/vList5"/>
    <dgm:cxn modelId="{B6F031C4-8A68-49BF-8D8E-289FBB6BBF72}" type="presParOf" srcId="{88ACE223-AC4D-49E7-96E8-F5FEB8CE6636}" destId="{10DE2067-2EA6-4891-9C35-1EA1DFC1ABE1}" srcOrd="0" destOrd="0" presId="urn:microsoft.com/office/officeart/2005/8/layout/vList5"/>
    <dgm:cxn modelId="{0EFF3F02-1E60-464F-96C3-B95C8FFA759B}" type="presParOf" srcId="{88ACE223-AC4D-49E7-96E8-F5FEB8CE6636}" destId="{2237C695-D181-45C6-88E0-602D1FC5D9F5}" srcOrd="1" destOrd="0" presId="urn:microsoft.com/office/officeart/2005/8/layout/vList5"/>
    <dgm:cxn modelId="{2011DA50-7792-42D4-87D7-D17837050397}" type="presParOf" srcId="{57CD5523-344A-4224-B938-60E2D50726CA}" destId="{5CD6AC2A-6ABC-43B8-9E54-BC520F2205DA}" srcOrd="1" destOrd="0" presId="urn:microsoft.com/office/officeart/2005/8/layout/vList5"/>
    <dgm:cxn modelId="{D29FB494-65D8-4530-8A19-BB2083217AD4}" type="presParOf" srcId="{57CD5523-344A-4224-B938-60E2D50726CA}" destId="{A6F96D01-3BAF-4B65-88BF-EFA4371A098A}" srcOrd="2" destOrd="0" presId="urn:microsoft.com/office/officeart/2005/8/layout/vList5"/>
    <dgm:cxn modelId="{D9E52571-D589-4D46-87C9-8B04BCAAAFDE}" type="presParOf" srcId="{A6F96D01-3BAF-4B65-88BF-EFA4371A098A}" destId="{716AA4B4-8D9C-42C8-AB5F-9C538A45F89D}" srcOrd="0" destOrd="0" presId="urn:microsoft.com/office/officeart/2005/8/layout/vList5"/>
    <dgm:cxn modelId="{A1C847EC-A95C-423F-BBA7-F64784DA7579}" type="presParOf" srcId="{A6F96D01-3BAF-4B65-88BF-EFA4371A098A}" destId="{5056BB7F-EFBE-46C8-A29F-C960B817437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7C695-D181-45C6-88E0-602D1FC5D9F5}">
      <dsp:nvSpPr>
        <dsp:cNvPr id="0" name=""/>
        <dsp:cNvSpPr/>
      </dsp:nvSpPr>
      <dsp:spPr>
        <a:xfrm rot="5400000">
          <a:off x="6786617" y="-2454887"/>
          <a:ext cx="1895674" cy="7279486"/>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22350">
            <a:lnSpc>
              <a:spcPct val="90000"/>
            </a:lnSpc>
            <a:spcBef>
              <a:spcPct val="0"/>
            </a:spcBef>
            <a:spcAft>
              <a:spcPct val="15000"/>
            </a:spcAft>
            <a:buChar char="•"/>
          </a:pPr>
          <a:r>
            <a:rPr lang="pt-BR" sz="2300" b="0" i="0" kern="1200" dirty="0"/>
            <a:t>Contato dos desenvolvedores com os especialistas do domínio é algo essencial quando se faz DDD (o pessoal de métodos ágeis já sabe disso faz tempo)</a:t>
          </a:r>
          <a:endParaRPr lang="pt-BR" sz="2300" kern="1200" dirty="0"/>
        </a:p>
      </dsp:txBody>
      <dsp:txXfrm rot="-5400000">
        <a:off x="4094712" y="329557"/>
        <a:ext cx="7186947" cy="1710596"/>
      </dsp:txXfrm>
    </dsp:sp>
    <dsp:sp modelId="{10DE2067-2EA6-4891-9C35-1EA1DFC1ABE1}">
      <dsp:nvSpPr>
        <dsp:cNvPr id="0" name=""/>
        <dsp:cNvSpPr/>
      </dsp:nvSpPr>
      <dsp:spPr>
        <a:xfrm>
          <a:off x="0" y="59"/>
          <a:ext cx="4094711" cy="23695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t-BR" sz="2800" b="1" i="0" kern="1200" dirty="0"/>
            <a:t>Alinhamento do código com o negócio</a:t>
          </a:r>
          <a:endParaRPr lang="pt-BR" sz="2800" kern="1200" dirty="0"/>
        </a:p>
      </dsp:txBody>
      <dsp:txXfrm>
        <a:off x="115674" y="115733"/>
        <a:ext cx="3863363" cy="2138244"/>
      </dsp:txXfrm>
    </dsp:sp>
    <dsp:sp modelId="{5056BB7F-EFBE-46C8-A29F-C960B8174376}">
      <dsp:nvSpPr>
        <dsp:cNvPr id="0" name=""/>
        <dsp:cNvSpPr/>
      </dsp:nvSpPr>
      <dsp:spPr>
        <a:xfrm rot="5400000">
          <a:off x="6786617" y="33184"/>
          <a:ext cx="1895674" cy="7279486"/>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22350">
            <a:lnSpc>
              <a:spcPct val="90000"/>
            </a:lnSpc>
            <a:spcBef>
              <a:spcPct val="0"/>
            </a:spcBef>
            <a:spcAft>
              <a:spcPct val="15000"/>
            </a:spcAft>
            <a:buChar char="•"/>
          </a:pPr>
          <a:r>
            <a:rPr lang="pt-BR" sz="2300" b="0" i="0" kern="1200" dirty="0"/>
            <a:t>A codificação é voltada para aproveitar um mesmo conceito de domínio ou um mesmo código em vários lugares</a:t>
          </a:r>
          <a:endParaRPr lang="pt-BR" sz="2300" kern="1200" dirty="0"/>
        </a:p>
      </dsp:txBody>
      <dsp:txXfrm rot="-5400000">
        <a:off x="4094712" y="2817629"/>
        <a:ext cx="7186947" cy="1710596"/>
      </dsp:txXfrm>
    </dsp:sp>
    <dsp:sp modelId="{716AA4B4-8D9C-42C8-AB5F-9C538A45F89D}">
      <dsp:nvSpPr>
        <dsp:cNvPr id="0" name=""/>
        <dsp:cNvSpPr/>
      </dsp:nvSpPr>
      <dsp:spPr>
        <a:xfrm>
          <a:off x="0" y="2488131"/>
          <a:ext cx="4094711" cy="236959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t-BR" sz="2800" b="1" i="0" kern="1200" dirty="0"/>
            <a:t>Favorecer </a:t>
          </a:r>
          <a:br>
            <a:rPr lang="pt-BR" sz="2800" b="1" i="0" kern="1200" dirty="0"/>
          </a:br>
          <a:r>
            <a:rPr lang="pt-BR" sz="2800" b="1" i="0" kern="1200" dirty="0"/>
            <a:t>reutilização</a:t>
          </a:r>
          <a:endParaRPr lang="pt-BR" sz="2800" kern="1200" dirty="0"/>
        </a:p>
      </dsp:txBody>
      <dsp:txXfrm>
        <a:off x="115674" y="2603805"/>
        <a:ext cx="3863363" cy="2138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7C695-D181-45C6-88E0-602D1FC5D9F5}">
      <dsp:nvSpPr>
        <dsp:cNvPr id="0" name=""/>
        <dsp:cNvSpPr/>
      </dsp:nvSpPr>
      <dsp:spPr>
        <a:xfrm rot="5400000">
          <a:off x="6763112" y="-2432961"/>
          <a:ext cx="1923551" cy="7270483"/>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pt-BR" sz="2300" b="0" i="0" kern="1200" dirty="0"/>
            <a:t>Com um modelo bem feito, organizado, as várias partes de um sistema interagem sem que haja muita dependência entre módulos ou classes de objetos de conceitos distintos</a:t>
          </a:r>
          <a:endParaRPr lang="pt-BR" sz="2300" kern="1200" dirty="0"/>
        </a:p>
      </dsp:txBody>
      <dsp:txXfrm rot="-5400000">
        <a:off x="4089646" y="334405"/>
        <a:ext cx="7176583" cy="1735751"/>
      </dsp:txXfrm>
    </dsp:sp>
    <dsp:sp modelId="{10DE2067-2EA6-4891-9C35-1EA1DFC1ABE1}">
      <dsp:nvSpPr>
        <dsp:cNvPr id="0" name=""/>
        <dsp:cNvSpPr/>
      </dsp:nvSpPr>
      <dsp:spPr>
        <a:xfrm>
          <a:off x="0" y="60"/>
          <a:ext cx="4089646" cy="24044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t-BR" sz="2800" b="1" i="0" kern="1200" dirty="0"/>
            <a:t>Mínimo de </a:t>
          </a:r>
          <a:br>
            <a:rPr lang="pt-BR" sz="2800" b="1" i="0" kern="1200" dirty="0"/>
          </a:br>
          <a:r>
            <a:rPr lang="pt-BR" sz="2800" b="1" i="0" kern="1200" dirty="0"/>
            <a:t>acoplamento</a:t>
          </a:r>
          <a:endParaRPr lang="pt-BR" sz="2800" kern="1200" dirty="0"/>
        </a:p>
      </dsp:txBody>
      <dsp:txXfrm>
        <a:off x="117375" y="117435"/>
        <a:ext cx="3854896" cy="2169689"/>
      </dsp:txXfrm>
    </dsp:sp>
    <dsp:sp modelId="{5056BB7F-EFBE-46C8-A29F-C960B8174376}">
      <dsp:nvSpPr>
        <dsp:cNvPr id="0" name=""/>
        <dsp:cNvSpPr/>
      </dsp:nvSpPr>
      <dsp:spPr>
        <a:xfrm rot="5400000">
          <a:off x="6763112" y="91700"/>
          <a:ext cx="1923551" cy="7270483"/>
        </a:xfrm>
        <a:prstGeom prst="round2Same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pt-BR" sz="2300" b="0" i="0" kern="1200" dirty="0"/>
            <a:t>DDD não foca em tecnologia, mas sim em entender as regras de negócio e como elas devem estar refletidas no código e no modelo de domínio. Não que a tecnologia usada não seja importante, mas essa não é uma preocupação de DDD</a:t>
          </a:r>
          <a:endParaRPr lang="pt-BR" sz="2300" kern="1200" dirty="0"/>
        </a:p>
      </dsp:txBody>
      <dsp:txXfrm rot="-5400000">
        <a:off x="4089646" y="2859066"/>
        <a:ext cx="7176583" cy="1735751"/>
      </dsp:txXfrm>
    </dsp:sp>
    <dsp:sp modelId="{716AA4B4-8D9C-42C8-AB5F-9C538A45F89D}">
      <dsp:nvSpPr>
        <dsp:cNvPr id="0" name=""/>
        <dsp:cNvSpPr/>
      </dsp:nvSpPr>
      <dsp:spPr>
        <a:xfrm>
          <a:off x="0" y="2524721"/>
          <a:ext cx="4089646" cy="2404439"/>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t-BR" sz="2800" b="1" i="0" kern="1200" dirty="0"/>
            <a:t>Independência da Tecnologia</a:t>
          </a:r>
          <a:endParaRPr lang="pt-BR" sz="2800" kern="1200" dirty="0"/>
        </a:p>
      </dsp:txBody>
      <dsp:txXfrm>
        <a:off x="117375" y="2642096"/>
        <a:ext cx="3854896" cy="21696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1D57C-E3DA-4AF9-AEFE-A6E2576BDE2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2D330E8-F296-4B6B-9910-44B9DCFCB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07EA1E8-7A89-42D8-A55F-348B7561BC4C}"/>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5" name="Espaço Reservado para Rodapé 4">
            <a:extLst>
              <a:ext uri="{FF2B5EF4-FFF2-40B4-BE49-F238E27FC236}">
                <a16:creationId xmlns:a16="http://schemas.microsoft.com/office/drawing/2014/main" id="{91C875FE-EAC6-4977-BA78-5F69BDA10D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613CD8-A60D-4EDE-B2F0-3FB0600D073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2726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FE78C-9373-482F-A76B-33569B25D72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579D51D-BC1D-43E8-A202-7D39E30BE0F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DC819D-7C12-49CE-B2CA-327D83DC9977}"/>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5" name="Espaço Reservado para Rodapé 4">
            <a:extLst>
              <a:ext uri="{FF2B5EF4-FFF2-40B4-BE49-F238E27FC236}">
                <a16:creationId xmlns:a16="http://schemas.microsoft.com/office/drawing/2014/main" id="{00938B3C-E486-4B2E-B00C-9EE83ADB55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7A0EDE-D4B9-4079-8487-C95E2586BB9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34309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8F185C-5612-48BB-BF59-C65848C9D91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9B65B1-9D73-49F7-A2DE-09D63A69CF1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DE2332-8FD4-4474-BC3A-5EAC04D7B617}"/>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5" name="Espaço Reservado para Rodapé 4">
            <a:extLst>
              <a:ext uri="{FF2B5EF4-FFF2-40B4-BE49-F238E27FC236}">
                <a16:creationId xmlns:a16="http://schemas.microsoft.com/office/drawing/2014/main" id="{BFBC2A5F-0315-4280-AF49-1964105154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61F9F0E-0E7B-4FA5-B1E6-F165572D6349}"/>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74097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940281"/>
            <a:ext cx="12192000" cy="696967"/>
          </a:xfrm>
          <a:prstGeom prst="rect">
            <a:avLst/>
          </a:prstGeom>
        </p:spPr>
        <p:txBody>
          <a:bodyPr anchor="ctr"/>
          <a:lstStyle>
            <a:lvl1pPr marL="0" indent="0" algn="ctr">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97" y="5637245"/>
            <a:ext cx="12192000" cy="384043"/>
          </a:xfrm>
          <a:prstGeom prst="rect">
            <a:avLst/>
          </a:prstGeom>
        </p:spPr>
        <p:txBody>
          <a:bodyPr anchor="ctr"/>
          <a:lstStyle>
            <a:lvl1pPr marL="0" indent="0" algn="ctr">
              <a:lnSpc>
                <a:spcPct val="100000"/>
              </a:lnSpc>
              <a:buNone/>
              <a:defRPr sz="1867"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268916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7390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C4AC3-3803-4715-A9D8-CAFEF13CF35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9FF1053-01A4-449A-A280-416681E107D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82BDC5-F7DD-48CB-8C42-54355E2A9A62}"/>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5" name="Espaço Reservado para Rodapé 4">
            <a:extLst>
              <a:ext uri="{FF2B5EF4-FFF2-40B4-BE49-F238E27FC236}">
                <a16:creationId xmlns:a16="http://schemas.microsoft.com/office/drawing/2014/main" id="{64D610A6-EF35-4325-BE20-6A3D6F6C6DF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A2E5C7-2EE2-4683-8A3F-4B8967439BC1}"/>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1427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8263F-B676-454F-9C2F-98DB4239611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A59420-FB98-4C3F-A5FA-8F2027F8B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A941C1C-234B-4468-999C-BC054D03B73D}"/>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5" name="Espaço Reservado para Rodapé 4">
            <a:extLst>
              <a:ext uri="{FF2B5EF4-FFF2-40B4-BE49-F238E27FC236}">
                <a16:creationId xmlns:a16="http://schemas.microsoft.com/office/drawing/2014/main" id="{D17E74BD-B458-415F-BC8E-62ABACF5638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8949EBF-B0AB-4124-8C2D-5418DE331918}"/>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8407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A67AE-4A4D-4CD6-8CE1-D58673DB04B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0363818-A9D3-4FAF-89F2-D96E28B8FE0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E4F8F42-7D1B-49D4-95F2-AE3D9FD8FE2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9403E38-53BE-4E71-9B59-9A008E1796FF}"/>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6" name="Espaço Reservado para Rodapé 5">
            <a:extLst>
              <a:ext uri="{FF2B5EF4-FFF2-40B4-BE49-F238E27FC236}">
                <a16:creationId xmlns:a16="http://schemas.microsoft.com/office/drawing/2014/main" id="{8D33EC31-9297-45EE-8EA3-5EF04AA966F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6C2A86-62D0-40B8-896C-65EBF8299B7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0404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7F0FF-C4F3-4DA8-B463-E4B13715958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F47B13F-8FED-41D2-BF8E-3744D1A73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46080FF-D6A0-4230-AB80-FE3481859C9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63B34F5-08B0-460A-BBA1-1145944F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5A2D27C-90A5-4FE7-BDBE-8D7C30E6F13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337E8DA-DD0A-494B-A81B-FF350234B270}"/>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8" name="Espaço Reservado para Rodapé 7">
            <a:extLst>
              <a:ext uri="{FF2B5EF4-FFF2-40B4-BE49-F238E27FC236}">
                <a16:creationId xmlns:a16="http://schemas.microsoft.com/office/drawing/2014/main" id="{B7C510DE-BDB7-4C6E-B9FA-BA355434982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88B5F8E-2A9C-4831-8054-5C6E7754535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44085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810DF-0CBE-42D2-894E-CD807DD1C2B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8FA997A-D3DB-4F2A-9A6F-5FE79E9CF053}"/>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4" name="Espaço Reservado para Rodapé 3">
            <a:extLst>
              <a:ext uri="{FF2B5EF4-FFF2-40B4-BE49-F238E27FC236}">
                <a16:creationId xmlns:a16="http://schemas.microsoft.com/office/drawing/2014/main" id="{FE0517F8-033B-451D-AE46-0163440DA28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FAFA624-A96D-4F58-A51D-5799E3EF5C17}"/>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24867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2BF428A-F3D5-43FF-8867-F4CE8A457D9A}"/>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3" name="Espaço Reservado para Rodapé 2">
            <a:extLst>
              <a:ext uri="{FF2B5EF4-FFF2-40B4-BE49-F238E27FC236}">
                <a16:creationId xmlns:a16="http://schemas.microsoft.com/office/drawing/2014/main" id="{0BBFBE78-4CE9-4D84-B753-A4D2FF515DD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A1906D1-1A27-4C96-B55C-75DF1D56ABB6}"/>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8607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5734-C137-47F2-9B6A-9E9295E7D4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46B930C-7890-4167-8157-A95F91D86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3949A7F-B819-496E-A6B1-7ACD8EB2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C0C7D7-1497-45A4-A694-8FB8BBCF3B87}"/>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6" name="Espaço Reservado para Rodapé 5">
            <a:extLst>
              <a:ext uri="{FF2B5EF4-FFF2-40B4-BE49-F238E27FC236}">
                <a16:creationId xmlns:a16="http://schemas.microsoft.com/office/drawing/2014/main" id="{1817B8E7-6534-4CB4-86AB-7727F046849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22F918-11DC-4E82-8CD3-45941BC67AB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9787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6FCA1-C467-49CE-B7CD-26B4D9FF1D0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08AC5DE-0EE4-4EA1-A093-AE6F725F16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1996E77-1974-48A9-AF40-80F577359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941052-D9A8-4594-82ED-33AFCDB4F1E6}"/>
              </a:ext>
            </a:extLst>
          </p:cNvPr>
          <p:cNvSpPr>
            <a:spLocks noGrp="1"/>
          </p:cNvSpPr>
          <p:nvPr>
            <p:ph type="dt" sz="half" idx="10"/>
          </p:nvPr>
        </p:nvSpPr>
        <p:spPr/>
        <p:txBody>
          <a:bodyPr/>
          <a:lstStyle/>
          <a:p>
            <a:fld id="{64023631-D02F-46B5-B47B-6A0278EC90D8}" type="datetimeFigureOut">
              <a:rPr lang="pt-BR" smtClean="0"/>
              <a:t>24/05/2020</a:t>
            </a:fld>
            <a:endParaRPr lang="pt-BR"/>
          </a:p>
        </p:txBody>
      </p:sp>
      <p:sp>
        <p:nvSpPr>
          <p:cNvPr id="6" name="Espaço Reservado para Rodapé 5">
            <a:extLst>
              <a:ext uri="{FF2B5EF4-FFF2-40B4-BE49-F238E27FC236}">
                <a16:creationId xmlns:a16="http://schemas.microsoft.com/office/drawing/2014/main" id="{96D14654-A85E-4DDE-876A-F19E81C05D7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C8BC46-47FC-4D31-BEF3-7634F5828FA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179586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B167D8C-A9E2-4F12-9382-567C76994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AD76172-C986-4502-8BCB-73BA1A06D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C8B5EE-E208-4EC5-99AF-364E5DAF1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23631-D02F-46B5-B47B-6A0278EC90D8}" type="datetimeFigureOut">
              <a:rPr lang="pt-BR" smtClean="0"/>
              <a:t>24/05/2020</a:t>
            </a:fld>
            <a:endParaRPr lang="pt-BR"/>
          </a:p>
        </p:txBody>
      </p:sp>
      <p:sp>
        <p:nvSpPr>
          <p:cNvPr id="5" name="Espaço Reservado para Rodapé 4">
            <a:extLst>
              <a:ext uri="{FF2B5EF4-FFF2-40B4-BE49-F238E27FC236}">
                <a16:creationId xmlns:a16="http://schemas.microsoft.com/office/drawing/2014/main" id="{73DC6E06-14BA-41AD-8B6E-639CBCC95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151B671-4E56-4FB0-A8FF-E7C043B38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01714-2775-4399-837A-4EC9EFE7CDA8}" type="slidenum">
              <a:rPr lang="pt-BR" smtClean="0"/>
              <a:t>‹nº›</a:t>
            </a:fld>
            <a:endParaRPr lang="pt-BR"/>
          </a:p>
        </p:txBody>
      </p:sp>
    </p:spTree>
    <p:extLst>
      <p:ext uri="{BB962C8B-B14F-4D97-AF65-F5344CB8AC3E}">
        <p14:creationId xmlns:p14="http://schemas.microsoft.com/office/powerpoint/2010/main" val="344089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DDD – DOMAIN DRIVEN DESIGN</a:t>
            </a:r>
            <a:endParaRPr lang="pt-BR" sz="36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DOMAIN</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182063" y="1482693"/>
            <a:ext cx="11705137" cy="4832092"/>
          </a:xfrm>
          <a:prstGeom prst="rect">
            <a:avLst/>
          </a:prstGeom>
        </p:spPr>
        <p:txBody>
          <a:bodyPr wrap="square">
            <a:spAutoFit/>
          </a:bodyPr>
          <a:lstStyle/>
          <a:p>
            <a:r>
              <a:rPr lang="pt-BR" sz="2000" dirty="0"/>
              <a:t>Modelo do domínio, serviços e interfaces dos repositórios. Esta é a parte central do aplicativo. A linguagem </a:t>
            </a:r>
            <a:r>
              <a:rPr lang="pt-BR" sz="2000" dirty="0" err="1"/>
              <a:t>obiqua</a:t>
            </a:r>
            <a:r>
              <a:rPr lang="pt-BR" sz="2000" dirty="0"/>
              <a:t> é usada nessas classes, interfaces e assinaturas dos métodos,  e todo conceito dentro dessa camada é familiar para o especialista no domínio.</a:t>
            </a:r>
          </a:p>
          <a:p>
            <a:endParaRPr lang="pt-BR" sz="2000" dirty="0"/>
          </a:p>
          <a:p>
            <a:r>
              <a:rPr lang="pt-BR" sz="2000" dirty="0"/>
              <a:t>O Domínio é composto de:</a:t>
            </a:r>
          </a:p>
          <a:p>
            <a:endParaRPr lang="pt-BR" sz="2000" dirty="0"/>
          </a:p>
          <a:p>
            <a:r>
              <a:rPr lang="pt-BR" sz="2400" b="1" dirty="0"/>
              <a:t>Domain </a:t>
            </a:r>
            <a:r>
              <a:rPr lang="pt-BR" sz="2400" b="1" dirty="0" err="1"/>
              <a:t>Models</a:t>
            </a:r>
            <a:r>
              <a:rPr lang="pt-BR" sz="2400" b="1" dirty="0"/>
              <a:t> </a:t>
            </a:r>
            <a:r>
              <a:rPr lang="pt-BR" sz="2400" dirty="0"/>
              <a:t>(Modelos de domínio)</a:t>
            </a:r>
          </a:p>
          <a:p>
            <a:r>
              <a:rPr lang="pt-BR" sz="2000" dirty="0"/>
              <a:t>O padrão </a:t>
            </a:r>
            <a:r>
              <a:rPr lang="pt-BR" sz="2000" i="1" dirty="0" err="1"/>
              <a:t>Entity</a:t>
            </a:r>
            <a:r>
              <a:rPr lang="pt-BR" sz="2000" dirty="0"/>
              <a:t> define que todo sistema possui ao menos uma entidade, ou seja, todo sistema possui ao menos um objeto o qual irá refletir um conceito do domínio, </a:t>
            </a:r>
            <a:r>
              <a:rPr lang="pt-BR" sz="2000" b="1" dirty="0"/>
              <a:t>com sua respectiva identidade e estado</a:t>
            </a:r>
            <a:r>
              <a:rPr lang="pt-BR" sz="2000" dirty="0"/>
              <a:t>.</a:t>
            </a:r>
          </a:p>
          <a:p>
            <a:endParaRPr lang="pt-BR" sz="2000" dirty="0"/>
          </a:p>
          <a:p>
            <a:r>
              <a:rPr lang="pt-BR" sz="2400" b="1" dirty="0"/>
              <a:t>Domain Services </a:t>
            </a:r>
            <a:r>
              <a:rPr lang="pt-BR" sz="2400" dirty="0"/>
              <a:t>(Serviços de domínio)</a:t>
            </a:r>
          </a:p>
          <a:p>
            <a:r>
              <a:rPr lang="pt-BR" sz="2000" dirty="0"/>
              <a:t>Os serviço do domínio (</a:t>
            </a:r>
            <a:r>
              <a:rPr lang="pt-BR" sz="2000" i="1" dirty="0"/>
              <a:t>Domain Services</a:t>
            </a:r>
            <a:r>
              <a:rPr lang="pt-BR" sz="2000" dirty="0"/>
              <a:t>) são classes que tem como objetivo serem uma alternativa para o </a:t>
            </a:r>
            <a:r>
              <a:rPr lang="pt-BR" sz="2000" b="1" dirty="0"/>
              <a:t>desacoplamento de código</a:t>
            </a:r>
            <a:r>
              <a:rPr lang="pt-BR" sz="2000" dirty="0"/>
              <a:t>. Os serviços do domínio surgem em cenários onde a escolha de dar responsabilidade a uma classe ou outra poderia causar problemas com </a:t>
            </a:r>
            <a:r>
              <a:rPr lang="pt-BR" sz="2000" b="1" dirty="0"/>
              <a:t>acoplamento do código</a:t>
            </a:r>
            <a:r>
              <a:rPr lang="pt-BR" sz="2000" dirty="0"/>
              <a:t>. </a:t>
            </a:r>
          </a:p>
          <a:p>
            <a:r>
              <a:rPr lang="pt-BR" sz="2000" dirty="0"/>
              <a:t>Ou ainda, quando uma responsabilidade nova não se encaixa em nenhuma das Entidades já definidas. </a:t>
            </a:r>
          </a:p>
        </p:txBody>
      </p:sp>
    </p:spTree>
    <p:extLst>
      <p:ext uri="{BB962C8B-B14F-4D97-AF65-F5344CB8AC3E}">
        <p14:creationId xmlns:p14="http://schemas.microsoft.com/office/powerpoint/2010/main" val="261340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DOMAIN</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12290" name="Picture 2" descr="Domain Driven Design - how the layers should be organized? - Stack ...">
            <a:extLst>
              <a:ext uri="{FF2B5EF4-FFF2-40B4-BE49-F238E27FC236}">
                <a16:creationId xmlns:a16="http://schemas.microsoft.com/office/drawing/2014/main" id="{9E34CB5D-D005-442A-9B11-628E2132AE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720"/>
          <a:stretch/>
        </p:blipFill>
        <p:spPr bwMode="auto">
          <a:xfrm>
            <a:off x="182064" y="1459962"/>
            <a:ext cx="7512964" cy="513739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Discovering the Domain Architecture | Microsoft Press Store">
            <a:extLst>
              <a:ext uri="{FF2B5EF4-FFF2-40B4-BE49-F238E27FC236}">
                <a16:creationId xmlns:a16="http://schemas.microsoft.com/office/drawing/2014/main" id="{78CAD30E-F00C-4F38-BB81-812382E846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123"/>
          <a:stretch/>
        </p:blipFill>
        <p:spPr bwMode="auto">
          <a:xfrm>
            <a:off x="7695028" y="2080865"/>
            <a:ext cx="4219374" cy="436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01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DOMAIN</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182063" y="1482693"/>
            <a:ext cx="11705137" cy="1384995"/>
          </a:xfrm>
          <a:prstGeom prst="rect">
            <a:avLst/>
          </a:prstGeom>
        </p:spPr>
        <p:txBody>
          <a:bodyPr wrap="square">
            <a:spAutoFit/>
          </a:bodyPr>
          <a:lstStyle/>
          <a:p>
            <a:r>
              <a:rPr lang="pt-BR" sz="2400" b="1" dirty="0" err="1"/>
              <a:t>Aggregates</a:t>
            </a:r>
            <a:endParaRPr lang="pt-BR" sz="2400" b="1" dirty="0"/>
          </a:p>
          <a:p>
            <a:r>
              <a:rPr lang="pt-BR" sz="2000" dirty="0"/>
              <a:t>Os agregados </a:t>
            </a:r>
            <a:r>
              <a:rPr lang="pt-BR" sz="2000" i="1" dirty="0"/>
              <a:t>(</a:t>
            </a:r>
            <a:r>
              <a:rPr lang="pt-BR" sz="2000" i="1" dirty="0" err="1"/>
              <a:t>aggregate</a:t>
            </a:r>
            <a:r>
              <a:rPr lang="pt-BR" sz="2000" i="1" dirty="0"/>
              <a:t>)</a:t>
            </a:r>
            <a:r>
              <a:rPr lang="pt-BR" sz="2000" dirty="0"/>
              <a:t> são grupos de objetos associados, onde apenas um deles é visível à chamadas externas. Este único objeto visível externamente é chamado de </a:t>
            </a:r>
            <a:r>
              <a:rPr lang="pt-BR" sz="2000" b="1" dirty="0" err="1"/>
              <a:t>raíz</a:t>
            </a:r>
            <a:r>
              <a:rPr lang="pt-BR" sz="2000" dirty="0"/>
              <a:t> do agregado. Ainda, cada agregado, além de possuir uma entidade raiz, possui também um limite (o que está dentro do agregado). </a:t>
            </a:r>
          </a:p>
        </p:txBody>
      </p:sp>
      <p:pic>
        <p:nvPicPr>
          <p:cNvPr id="3076" name="Picture 4" descr="DDD: Por que é uma prática ruim atualizar várias raízes agregadas ...">
            <a:extLst>
              <a:ext uri="{FF2B5EF4-FFF2-40B4-BE49-F238E27FC236}">
                <a16:creationId xmlns:a16="http://schemas.microsoft.com/office/drawing/2014/main" id="{EF59E1F6-4EE8-4E39-98CA-0938B2DA3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708" y="3037752"/>
            <a:ext cx="8588583" cy="3620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DOMAIN</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182063" y="1482693"/>
            <a:ext cx="11705137" cy="1323439"/>
          </a:xfrm>
          <a:prstGeom prst="rect">
            <a:avLst/>
          </a:prstGeom>
        </p:spPr>
        <p:txBody>
          <a:bodyPr wrap="square">
            <a:spAutoFit/>
          </a:bodyPr>
          <a:lstStyle/>
          <a:p>
            <a:r>
              <a:rPr lang="pt-BR" sz="2000" dirty="0"/>
              <a:t>A ideia básica do DDD está centrada no conhecimento do problema para o qual o software foi proposto. Na prática, trata-se de uma coleção de padrões e princípios de design que buscam auxiliar o desenvolvedor na tarefa de construir aplicações que reflitam um entendimento do negócio. É a construção do software a partir da modelagem do domínio real como classes de domínio que, por sua vez, possuirão relacionamentos entre elas.</a:t>
            </a:r>
          </a:p>
        </p:txBody>
      </p:sp>
      <p:pic>
        <p:nvPicPr>
          <p:cNvPr id="10242" name="Picture 2" descr="Separação&#10;em camadas do DDD">
            <a:extLst>
              <a:ext uri="{FF2B5EF4-FFF2-40B4-BE49-F238E27FC236}">
                <a16:creationId xmlns:a16="http://schemas.microsoft.com/office/drawing/2014/main" id="{ABCFFDE0-B502-481D-9545-01E4613886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080"/>
          <a:stretch/>
        </p:blipFill>
        <p:spPr bwMode="auto">
          <a:xfrm>
            <a:off x="1720947" y="2902142"/>
            <a:ext cx="8750105" cy="3793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28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pt-BR" b="1" dirty="0">
                <a:solidFill>
                  <a:schemeClr val="tx1"/>
                </a:solidFill>
                <a:latin typeface="+mn-lt"/>
              </a:rPr>
              <a:t>DOMAIN</a:t>
            </a: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18434" name="Picture 2" descr="윈도우 앱개발을 향하여 :: (Modern Software Architecture) The DDD ...">
            <a:extLst>
              <a:ext uri="{FF2B5EF4-FFF2-40B4-BE49-F238E27FC236}">
                <a16:creationId xmlns:a16="http://schemas.microsoft.com/office/drawing/2014/main" id="{8108F3D8-63CC-46A3-ABB3-DB14FE21A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18" y="1438477"/>
            <a:ext cx="10447088" cy="525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72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pt-BR" b="1" dirty="0" err="1">
                <a:solidFill>
                  <a:schemeClr val="tx1"/>
                </a:solidFill>
                <a:latin typeface="+mn-lt"/>
              </a:rPr>
              <a:t>Ubiquitous</a:t>
            </a:r>
            <a:r>
              <a:rPr lang="pt-BR" b="1" dirty="0">
                <a:solidFill>
                  <a:schemeClr val="tx1"/>
                </a:solidFill>
                <a:latin typeface="+mn-lt"/>
              </a:rPr>
              <a:t> </a:t>
            </a:r>
            <a:r>
              <a:rPr lang="pt-BR" b="1" dirty="0" err="1">
                <a:solidFill>
                  <a:schemeClr val="tx1"/>
                </a:solidFill>
                <a:latin typeface="+mn-lt"/>
              </a:rPr>
              <a:t>Language</a:t>
            </a:r>
            <a:endParaRPr lang="pt-BR"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182063" y="1482693"/>
            <a:ext cx="11705137" cy="4370427"/>
          </a:xfrm>
          <a:prstGeom prst="rect">
            <a:avLst/>
          </a:prstGeom>
        </p:spPr>
        <p:txBody>
          <a:bodyPr wrap="square">
            <a:spAutoFit/>
          </a:bodyPr>
          <a:lstStyle/>
          <a:p>
            <a:pPr fontAlgn="base"/>
            <a:r>
              <a:rPr lang="pt-BR" sz="2000" b="1" dirty="0" err="1"/>
              <a:t>Ubiquitous</a:t>
            </a:r>
            <a:r>
              <a:rPr lang="pt-BR" sz="2000" b="1" dirty="0"/>
              <a:t> </a:t>
            </a:r>
            <a:r>
              <a:rPr lang="pt-BR" sz="2000" b="1" dirty="0" err="1"/>
              <a:t>Language</a:t>
            </a:r>
            <a:r>
              <a:rPr lang="pt-BR" sz="2000" dirty="0"/>
              <a:t> é um conceito muito comum em DDD(Domain-</a:t>
            </a:r>
            <a:r>
              <a:rPr lang="pt-BR" sz="2000" dirty="0" err="1"/>
              <a:t>driven</a:t>
            </a:r>
            <a:r>
              <a:rPr lang="pt-BR" sz="2000" dirty="0"/>
              <a:t> Design).</a:t>
            </a:r>
          </a:p>
          <a:p>
            <a:pPr fontAlgn="base"/>
            <a:r>
              <a:rPr lang="pt-BR" sz="2000" dirty="0"/>
              <a:t>Basicamente é um dos conceitos que o DDD utiliza, que tem como finalidade: “falar” a língua do usuário/cliente . Manter uma única linguagem de domínio que seja entendível tanto para os desenvolvedores quanto para o cliente.</a:t>
            </a:r>
          </a:p>
          <a:p>
            <a:pPr fontAlgn="base"/>
            <a:endParaRPr lang="pt-BR" sz="2000" dirty="0"/>
          </a:p>
          <a:p>
            <a:pPr fontAlgn="base"/>
            <a:r>
              <a:rPr lang="pt-BR" sz="2000" dirty="0"/>
              <a:t>O que o DDD com o </a:t>
            </a:r>
            <a:r>
              <a:rPr lang="pt-BR" sz="2000" dirty="0" err="1"/>
              <a:t>Ubiquitous</a:t>
            </a:r>
            <a:r>
              <a:rPr lang="pt-BR" sz="2000" dirty="0"/>
              <a:t> </a:t>
            </a:r>
            <a:r>
              <a:rPr lang="pt-BR" sz="2000" dirty="0" err="1"/>
              <a:t>Language</a:t>
            </a:r>
            <a:r>
              <a:rPr lang="pt-BR" sz="2000" dirty="0"/>
              <a:t> </a:t>
            </a:r>
            <a:br>
              <a:rPr lang="pt-BR" sz="2000" dirty="0"/>
            </a:br>
            <a:r>
              <a:rPr lang="pt-BR" sz="2000" dirty="0"/>
              <a:t>fala é bem simples:</a:t>
            </a:r>
          </a:p>
          <a:p>
            <a:pPr fontAlgn="base"/>
            <a:endParaRPr lang="pt-BR" dirty="0"/>
          </a:p>
          <a:p>
            <a:pPr fontAlgn="base"/>
            <a:r>
              <a:rPr lang="pt-BR" sz="2400" i="1" dirty="0"/>
              <a:t>“Todo comportamento do seu sistema </a:t>
            </a:r>
            <a:br>
              <a:rPr lang="pt-BR" sz="2400" i="1" dirty="0"/>
            </a:br>
            <a:r>
              <a:rPr lang="pt-BR" sz="2400" i="1" dirty="0"/>
              <a:t>deveria estar implementado em classes </a:t>
            </a:r>
            <a:br>
              <a:rPr lang="pt-BR" sz="2400" i="1" dirty="0"/>
            </a:br>
            <a:r>
              <a:rPr lang="pt-BR" sz="2400" i="1" dirty="0"/>
              <a:t>cujos nomes devem fazer parte do </a:t>
            </a:r>
            <a:br>
              <a:rPr lang="pt-BR" sz="2400" i="1" dirty="0"/>
            </a:br>
            <a:r>
              <a:rPr lang="pt-BR" sz="2400" i="1" dirty="0"/>
              <a:t>domínio do problema, do domínio </a:t>
            </a:r>
            <a:br>
              <a:rPr lang="pt-BR" sz="2400" i="1" dirty="0"/>
            </a:br>
            <a:r>
              <a:rPr lang="pt-BR" sz="2400" i="1" dirty="0"/>
              <a:t>do cliente.”</a:t>
            </a:r>
          </a:p>
        </p:txBody>
      </p:sp>
      <p:pic>
        <p:nvPicPr>
          <p:cNvPr id="11267" name="Picture 3" descr="Figure 10-1 from Microsoft . NET : Architecting Applications for ...">
            <a:extLst>
              <a:ext uri="{FF2B5EF4-FFF2-40B4-BE49-F238E27FC236}">
                <a16:creationId xmlns:a16="http://schemas.microsoft.com/office/drawing/2014/main" id="{6FC70E91-923E-4398-A099-89FFF907E8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501"/>
          <a:stretch/>
        </p:blipFill>
        <p:spPr bwMode="auto">
          <a:xfrm>
            <a:off x="5413970" y="2641772"/>
            <a:ext cx="6473230" cy="395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7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INFRA STRUCTURE</a:t>
            </a:r>
            <a:endParaRPr lang="pt-BR" sz="36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37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pt-BR" b="1" dirty="0">
                <a:solidFill>
                  <a:schemeClr val="tx1"/>
                </a:solidFill>
                <a:latin typeface="+mn-lt"/>
              </a:rPr>
              <a:t>INFRA STRUCTURE</a:t>
            </a: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182063" y="1482693"/>
            <a:ext cx="5782639" cy="5324535"/>
          </a:xfrm>
          <a:prstGeom prst="rect">
            <a:avLst/>
          </a:prstGeom>
        </p:spPr>
        <p:txBody>
          <a:bodyPr wrap="square">
            <a:spAutoFit/>
          </a:bodyPr>
          <a:lstStyle/>
          <a:p>
            <a:pPr fontAlgn="base"/>
            <a:r>
              <a:rPr lang="pt-BR" sz="2000" dirty="0"/>
              <a:t>Os componentes de persistência de dados fornecem acesso aos dados hospedados dentro dos limites de um </a:t>
            </a:r>
            <a:r>
              <a:rPr lang="pt-BR" sz="2000" dirty="0" err="1"/>
              <a:t>microserviço</a:t>
            </a:r>
            <a:r>
              <a:rPr lang="pt-BR" sz="2000" dirty="0"/>
              <a:t> (ou seja, o banco de dados de um </a:t>
            </a:r>
            <a:r>
              <a:rPr lang="pt-BR" sz="2000" dirty="0" err="1"/>
              <a:t>microserviço</a:t>
            </a:r>
            <a:r>
              <a:rPr lang="pt-BR" sz="2000" dirty="0"/>
              <a:t>). Eles contêm a implementação real dos componentes, como repositórios e classes Unidade de Trabalho, como objetos DbContext personalizados do EF (</a:t>
            </a:r>
            <a:r>
              <a:rPr lang="pt-BR" sz="2000" dirty="0" err="1"/>
              <a:t>Entity</a:t>
            </a:r>
            <a:r>
              <a:rPr lang="pt-BR" sz="2000" dirty="0"/>
              <a:t> Framework). O DbContext do EF implementa os padrões de Repositório e de Unidade de Trabalho.</a:t>
            </a:r>
          </a:p>
          <a:p>
            <a:pPr fontAlgn="base"/>
            <a:endParaRPr lang="pt-BR" sz="2000" i="1" dirty="0"/>
          </a:p>
          <a:p>
            <a:pPr fontAlgn="base"/>
            <a:r>
              <a:rPr lang="pt-BR" sz="2000" dirty="0"/>
              <a:t>Repositórios são classes ou componentes que encapsulam a lógica necessária para acessar fontes de dados. Eles centralizam a funcionalidade comum de acesso a dados, melhorando a sustentabilidade e desacoplando a infraestrutura ou a tecnologia usada para acessar os bancos de dados da camada do modelo de domínio. </a:t>
            </a:r>
            <a:endParaRPr lang="pt-BR" sz="2000" i="1" dirty="0"/>
          </a:p>
        </p:txBody>
      </p:sp>
      <p:pic>
        <p:nvPicPr>
          <p:cNvPr id="13314" name="Picture 2" descr="Design an MVC application Using Enity Framework Repository Pattern ...">
            <a:extLst>
              <a:ext uri="{FF2B5EF4-FFF2-40B4-BE49-F238E27FC236}">
                <a16:creationId xmlns:a16="http://schemas.microsoft.com/office/drawing/2014/main" id="{65173F49-33BA-4FBC-9971-34502CC5E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681" y="1529351"/>
            <a:ext cx="5401339" cy="523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59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pt-BR" b="1" dirty="0">
                <a:solidFill>
                  <a:schemeClr val="tx1"/>
                </a:solidFill>
                <a:latin typeface="+mn-lt"/>
              </a:rPr>
              <a:t>INFRA STRUCTURE</a:t>
            </a: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210200" y="1482693"/>
            <a:ext cx="4404004" cy="5324535"/>
          </a:xfrm>
          <a:prstGeom prst="rect">
            <a:avLst/>
          </a:prstGeom>
        </p:spPr>
        <p:txBody>
          <a:bodyPr wrap="square">
            <a:spAutoFit/>
          </a:bodyPr>
          <a:lstStyle/>
          <a:p>
            <a:pPr fontAlgn="base"/>
            <a:r>
              <a:rPr lang="pt-BR" sz="2000" dirty="0"/>
              <a:t>Camada de infraestrutura: é dividida em duas </a:t>
            </a:r>
            <a:r>
              <a:rPr lang="pt-BR" sz="2000" dirty="0" err="1"/>
              <a:t>sub-camadas</a:t>
            </a:r>
            <a:endParaRPr lang="pt-BR" sz="2000" dirty="0"/>
          </a:p>
          <a:p>
            <a:pPr fontAlgn="base"/>
            <a:br>
              <a:rPr lang="pt-BR" sz="2000" dirty="0"/>
            </a:br>
            <a:r>
              <a:rPr lang="pt-BR" sz="2000" dirty="0"/>
              <a:t>- </a:t>
            </a:r>
            <a:r>
              <a:rPr lang="pt-BR" sz="2000" b="1" dirty="0"/>
              <a:t>Data</a:t>
            </a:r>
            <a:r>
              <a:rPr lang="pt-BR" sz="2000" dirty="0"/>
              <a:t>: realiza a persistência com o banco de dados, utilizando, ou não, algum </a:t>
            </a:r>
            <a:r>
              <a:rPr lang="pt-BR" sz="2000" i="1" dirty="0"/>
              <a:t>ORM</a:t>
            </a:r>
            <a:r>
              <a:rPr lang="pt-BR" sz="2000" dirty="0"/>
              <a:t>.</a:t>
            </a:r>
          </a:p>
          <a:p>
            <a:pPr fontAlgn="base"/>
            <a:br>
              <a:rPr lang="pt-BR" sz="2000" dirty="0"/>
            </a:br>
            <a:r>
              <a:rPr lang="pt-BR" sz="2000" dirty="0"/>
              <a:t>- </a:t>
            </a:r>
            <a:r>
              <a:rPr lang="pt-BR" sz="2000" b="1" dirty="0"/>
              <a:t>Cross-</a:t>
            </a:r>
            <a:r>
              <a:rPr lang="pt-BR" sz="2000" b="1" dirty="0" err="1"/>
              <a:t>Cutting</a:t>
            </a:r>
            <a:r>
              <a:rPr lang="pt-BR" sz="2000" dirty="0"/>
              <a:t>: uma camada a parte que não obedece a hierarquia de camada. Como o próprio nome diz, essa camada cruza toda a hierarquia. Contém as funcionalidades que pode ser utilizada em qualquer parte do código, como, por exemplo, validação de CPF/CNPJ, consumo de API externa e utilização de alguma segurança.</a:t>
            </a:r>
            <a:br>
              <a:rPr lang="pt-BR" sz="2000" dirty="0"/>
            </a:br>
            <a:endParaRPr lang="pt-BR" sz="2000" i="1" dirty="0"/>
          </a:p>
        </p:txBody>
      </p:sp>
      <p:pic>
        <p:nvPicPr>
          <p:cNvPr id="14338" name="Picture 2" descr="Tutorial ASP.NET MVC 5 + DDD + EF + AutoMapper + IoC + Dicas e ...">
            <a:extLst>
              <a:ext uri="{FF2B5EF4-FFF2-40B4-BE49-F238E27FC236}">
                <a16:creationId xmlns:a16="http://schemas.microsoft.com/office/drawing/2014/main" id="{43FF9F1D-9914-42B5-8D72-DB5687BFD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927" y="1482693"/>
            <a:ext cx="6833025" cy="521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820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APPLICATION</a:t>
            </a:r>
            <a:endParaRPr lang="pt-BR" sz="36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30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DDD?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C8F9A9DF-3804-4145-9EA1-56F73905A6F7}"/>
              </a:ext>
            </a:extLst>
          </p:cNvPr>
          <p:cNvSpPr/>
          <p:nvPr/>
        </p:nvSpPr>
        <p:spPr>
          <a:xfrm>
            <a:off x="281354" y="1488222"/>
            <a:ext cx="11605846" cy="1323439"/>
          </a:xfrm>
          <a:prstGeom prst="rect">
            <a:avLst/>
          </a:prstGeom>
        </p:spPr>
        <p:txBody>
          <a:bodyPr wrap="square">
            <a:spAutoFit/>
          </a:bodyPr>
          <a:lstStyle/>
          <a:p>
            <a:pPr fontAlgn="base"/>
            <a:r>
              <a:rPr lang="pt-BR" sz="2000" dirty="0"/>
              <a:t>Domain Driven Design significa Projeto Orientado a Domínio. Ele veio do título do livro escrito por Eric Evans, dono da </a:t>
            </a:r>
            <a:r>
              <a:rPr lang="pt-BR" sz="2000" dirty="0" err="1"/>
              <a:t>DomainLanguage</a:t>
            </a:r>
            <a:r>
              <a:rPr lang="pt-BR" sz="2000" dirty="0"/>
              <a:t>,  uma empresa especializada em treinamento e consultoria para desenvolvimento de software. O livro de Evans é um grande catálogo de Padrões, baseados em experiências do autor ao longo de mais de 20 anos desenvolvendo software utilizando técnicas de Orientação a Objetos.</a:t>
            </a:r>
          </a:p>
        </p:txBody>
      </p:sp>
      <p:pic>
        <p:nvPicPr>
          <p:cNvPr id="4" name="Picture 4" descr="Domain Driven Design for Android Developers | Hacker Noon">
            <a:extLst>
              <a:ext uri="{FF2B5EF4-FFF2-40B4-BE49-F238E27FC236}">
                <a16:creationId xmlns:a16="http://schemas.microsoft.com/office/drawing/2014/main" id="{B7F39068-F932-4641-8CDA-7B6BFC658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28" y="2946151"/>
            <a:ext cx="6372664" cy="35853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main-Driven Design and the Hexagonal Architecture">
            <a:extLst>
              <a:ext uri="{FF2B5EF4-FFF2-40B4-BE49-F238E27FC236}">
                <a16:creationId xmlns:a16="http://schemas.microsoft.com/office/drawing/2014/main" id="{9FF9DA88-E7B4-4BF4-B3EF-BC38882075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2683" y="2946151"/>
            <a:ext cx="3460651" cy="36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06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pt-BR" b="1" dirty="0">
                <a:solidFill>
                  <a:schemeClr val="tx1"/>
                </a:solidFill>
                <a:latin typeface="+mn-lt"/>
              </a:rPr>
              <a:t>APPLICATION</a:t>
            </a: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210199" y="1482693"/>
            <a:ext cx="5885801" cy="4708981"/>
          </a:xfrm>
          <a:prstGeom prst="rect">
            <a:avLst/>
          </a:prstGeom>
        </p:spPr>
        <p:txBody>
          <a:bodyPr wrap="square">
            <a:spAutoFit/>
          </a:bodyPr>
          <a:lstStyle/>
          <a:p>
            <a:pPr fontAlgn="base"/>
            <a:r>
              <a:rPr lang="pt-BR" sz="2000" dirty="0"/>
              <a:t>Na camada de aplicação não é implementada nenhuma regra de negócio, ela somente coordena a execução de uma tarefa e delega para os objetos de domínio na camada inferior.</a:t>
            </a:r>
          </a:p>
          <a:p>
            <a:pPr fontAlgn="base"/>
            <a:endParaRPr lang="pt-BR" sz="2000" dirty="0"/>
          </a:p>
          <a:p>
            <a:pPr fontAlgn="base"/>
            <a:r>
              <a:rPr lang="pt-BR" sz="2000" dirty="0"/>
              <a:t>Camada responsável por fazer a(s) aplicação(s) se comunicar diretamente com o Domínio. </a:t>
            </a:r>
          </a:p>
          <a:p>
            <a:pPr fontAlgn="base"/>
            <a:endParaRPr lang="pt-BR" sz="2000" dirty="0"/>
          </a:p>
          <a:p>
            <a:pPr fontAlgn="base"/>
            <a:r>
              <a:rPr lang="pt-BR" sz="2000" dirty="0"/>
              <a:t>Nela são implementados:</a:t>
            </a:r>
          </a:p>
          <a:p>
            <a:pPr fontAlgn="base"/>
            <a:br>
              <a:rPr lang="pt-BR" sz="2000" dirty="0"/>
            </a:br>
            <a:r>
              <a:rPr lang="pt-BR" sz="2000" dirty="0"/>
              <a:t>- Classes dos Serviços da aplicação</a:t>
            </a:r>
          </a:p>
          <a:p>
            <a:pPr fontAlgn="base"/>
            <a:r>
              <a:rPr lang="pt-BR" sz="2000" dirty="0"/>
              <a:t>- Interfaces (contratos)</a:t>
            </a:r>
            <a:br>
              <a:rPr lang="pt-BR" sz="2000" dirty="0"/>
            </a:br>
            <a:r>
              <a:rPr lang="pt-BR" sz="2000" dirty="0"/>
              <a:t>- </a:t>
            </a:r>
            <a:r>
              <a:rPr lang="pt-BR" sz="2000" dirty="0" err="1"/>
              <a:t>DataTransferObjects</a:t>
            </a:r>
            <a:r>
              <a:rPr lang="pt-BR" sz="2000" dirty="0"/>
              <a:t> (DTO)</a:t>
            </a:r>
            <a:br>
              <a:rPr lang="pt-BR" sz="2000" dirty="0"/>
            </a:br>
            <a:r>
              <a:rPr lang="pt-BR" sz="2000" dirty="0"/>
              <a:t>- </a:t>
            </a:r>
            <a:r>
              <a:rPr lang="pt-BR" sz="2000" dirty="0" err="1"/>
              <a:t>AutoMapper</a:t>
            </a:r>
            <a:br>
              <a:rPr lang="pt-BR" sz="2000" dirty="0"/>
            </a:br>
            <a:endParaRPr lang="pt-BR" sz="2000" i="1" dirty="0"/>
          </a:p>
        </p:txBody>
      </p:sp>
      <p:pic>
        <p:nvPicPr>
          <p:cNvPr id="15362" name="Picture 2" descr="Java Jirawat: DDD: Application File Structure">
            <a:extLst>
              <a:ext uri="{FF2B5EF4-FFF2-40B4-BE49-F238E27FC236}">
                <a16:creationId xmlns:a16="http://schemas.microsoft.com/office/drawing/2014/main" id="{0C0857A7-2612-432E-9D89-D1524EF76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755" y="1463428"/>
            <a:ext cx="5186490" cy="513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64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pt-BR" b="1" dirty="0">
                <a:solidFill>
                  <a:schemeClr val="tx1"/>
                </a:solidFill>
                <a:latin typeface="+mn-lt"/>
              </a:rPr>
              <a:t>APPLICATION</a:t>
            </a: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210199" y="1482693"/>
            <a:ext cx="7316016" cy="3170099"/>
          </a:xfrm>
          <a:prstGeom prst="rect">
            <a:avLst/>
          </a:prstGeom>
        </p:spPr>
        <p:txBody>
          <a:bodyPr wrap="square">
            <a:spAutoFit/>
          </a:bodyPr>
          <a:lstStyle/>
          <a:p>
            <a:r>
              <a:rPr lang="pt-BR" sz="2000" dirty="0"/>
              <a:t>A </a:t>
            </a:r>
            <a:r>
              <a:rPr lang="pt-BR" sz="2000" b="1" dirty="0"/>
              <a:t>camada de aplicação</a:t>
            </a:r>
            <a:r>
              <a:rPr lang="pt-BR" sz="2000" dirty="0"/>
              <a:t> (</a:t>
            </a:r>
            <a:r>
              <a:rPr lang="pt-BR" sz="2000" i="1" dirty="0"/>
              <a:t>Application </a:t>
            </a:r>
            <a:r>
              <a:rPr lang="pt-BR" sz="2000" i="1" dirty="0" err="1"/>
              <a:t>Layer</a:t>
            </a:r>
            <a:r>
              <a:rPr lang="pt-BR" sz="2000" dirty="0"/>
              <a:t>) fornece um conjunto de serviços de aplicação (</a:t>
            </a:r>
            <a:r>
              <a:rPr lang="pt-BR" sz="2000" i="1" dirty="0" err="1"/>
              <a:t>application</a:t>
            </a:r>
            <a:r>
              <a:rPr lang="pt-BR" sz="2000" i="1" dirty="0"/>
              <a:t> </a:t>
            </a:r>
            <a:r>
              <a:rPr lang="pt-BR" sz="2000" i="1" dirty="0" err="1"/>
              <a:t>services</a:t>
            </a:r>
            <a:r>
              <a:rPr lang="pt-BR" sz="2000" dirty="0"/>
              <a:t>), os quais expressam as </a:t>
            </a:r>
            <a:r>
              <a:rPr lang="pt-BR" sz="2000" i="1" dirty="0" err="1"/>
              <a:t>user</a:t>
            </a:r>
            <a:r>
              <a:rPr lang="pt-BR" sz="2000" i="1" dirty="0"/>
              <a:t> stories</a:t>
            </a:r>
            <a:r>
              <a:rPr lang="pt-BR" sz="2000" dirty="0"/>
              <a:t> (ou </a:t>
            </a:r>
            <a:r>
              <a:rPr lang="pt-BR" sz="2000" i="1" dirty="0"/>
              <a:t>use cases</a:t>
            </a:r>
            <a:r>
              <a:rPr lang="pt-BR" sz="2000" dirty="0"/>
              <a:t>) do software.</a:t>
            </a:r>
          </a:p>
          <a:p>
            <a:endParaRPr lang="pt-BR" sz="2000" dirty="0"/>
          </a:p>
          <a:p>
            <a:r>
              <a:rPr lang="pt-BR" sz="2000" dirty="0"/>
              <a:t>De modo simples, um serviço de aplicação recebe dados de seus clientes, como a interface de usuário, trata esses dados se necessário e chama um objeto do domínio para executar a operação de negócio.</a:t>
            </a:r>
          </a:p>
          <a:p>
            <a:pPr fontAlgn="base"/>
            <a:br>
              <a:rPr lang="pt-BR" sz="2000" dirty="0"/>
            </a:br>
            <a:endParaRPr lang="pt-BR" sz="2000" i="1" dirty="0"/>
          </a:p>
        </p:txBody>
      </p:sp>
      <p:pic>
        <p:nvPicPr>
          <p:cNvPr id="16386" name="Picture 2" descr="Domain Driven Design - Layered Architecture">
            <a:extLst>
              <a:ext uri="{FF2B5EF4-FFF2-40B4-BE49-F238E27FC236}">
                <a16:creationId xmlns:a16="http://schemas.microsoft.com/office/drawing/2014/main" id="{397C87B7-BBEB-469A-B8FD-41206A1DB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193" y="1500515"/>
            <a:ext cx="3790950" cy="516255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Domain Driven Design (DDD)in Microservice architecture in a nutshell">
            <a:extLst>
              <a:ext uri="{FF2B5EF4-FFF2-40B4-BE49-F238E27FC236}">
                <a16:creationId xmlns:a16="http://schemas.microsoft.com/office/drawing/2014/main" id="{A1D066E4-BE2D-4283-A45B-8DFF882AF0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911" r="21060"/>
          <a:stretch/>
        </p:blipFill>
        <p:spPr bwMode="auto">
          <a:xfrm>
            <a:off x="1174986" y="3910593"/>
            <a:ext cx="5464964" cy="292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5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PRESENTATION</a:t>
            </a:r>
            <a:endParaRPr lang="pt-BR" sz="36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74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pt-BR" b="1" dirty="0">
                <a:solidFill>
                  <a:schemeClr val="tx1"/>
                </a:solidFill>
                <a:latin typeface="+mn-lt"/>
              </a:rPr>
              <a:t>PRESENTATION</a:t>
            </a: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210199" y="1468625"/>
            <a:ext cx="4249261" cy="5324535"/>
          </a:xfrm>
          <a:prstGeom prst="rect">
            <a:avLst/>
          </a:prstGeom>
        </p:spPr>
        <p:txBody>
          <a:bodyPr wrap="square">
            <a:spAutoFit/>
          </a:bodyPr>
          <a:lstStyle/>
          <a:p>
            <a:r>
              <a:rPr lang="pt-BR" sz="2000" dirty="0"/>
              <a:t>Camada onde reside o código que define o que será efetivamente apresentado ao usuário, </a:t>
            </a:r>
            <a:br>
              <a:rPr lang="pt-BR" sz="2000" dirty="0"/>
            </a:br>
            <a:r>
              <a:rPr lang="pt-BR" sz="2000" dirty="0"/>
              <a:t>seja por meio de páginas web ou API de serviços.</a:t>
            </a:r>
          </a:p>
          <a:p>
            <a:r>
              <a:rPr lang="pt-BR" sz="2000" dirty="0"/>
              <a:t>A camada de apresentação é a responsável por apresentar as páginas de uma aplicação Web. </a:t>
            </a:r>
          </a:p>
          <a:p>
            <a:endParaRPr lang="pt-BR" sz="2000" dirty="0"/>
          </a:p>
          <a:p>
            <a:r>
              <a:rPr lang="pt-BR" sz="2000" dirty="0"/>
              <a:t>Os dados que devem ser apresentados na camada de apresentação são providos pela camada de modelo que envia informações para a camada de apresentação. Em resumo, o que esta camada deve definir é como estes dados serão apresentados para o usuário da aplicação.</a:t>
            </a:r>
            <a:endParaRPr lang="pt-BR" sz="2000" i="1" dirty="0"/>
          </a:p>
        </p:txBody>
      </p:sp>
      <p:pic>
        <p:nvPicPr>
          <p:cNvPr id="17410" name="Picture 2" descr="The Mythical Business Layer">
            <a:extLst>
              <a:ext uri="{FF2B5EF4-FFF2-40B4-BE49-F238E27FC236}">
                <a16:creationId xmlns:a16="http://schemas.microsoft.com/office/drawing/2014/main" id="{03F04B1C-C5E3-4FAF-BEB7-159CED90A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9460" y="1472378"/>
            <a:ext cx="7592680" cy="521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924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19458" name="Picture 2" descr="Tutorial ASP.NET MVC 5 + DDD + EF + AutoMapper + IoC + Dicas e ...">
            <a:extLst>
              <a:ext uri="{FF2B5EF4-FFF2-40B4-BE49-F238E27FC236}">
                <a16:creationId xmlns:a16="http://schemas.microsoft.com/office/drawing/2014/main" id="{5D4DE38A-FCBC-42B9-978B-F0F5872D2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537" y="506333"/>
            <a:ext cx="7892488" cy="601910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Domain-Driven Design: Tackling Complexity in the Heart of Software ...">
            <a:extLst>
              <a:ext uri="{FF2B5EF4-FFF2-40B4-BE49-F238E27FC236}">
                <a16:creationId xmlns:a16="http://schemas.microsoft.com/office/drawing/2014/main" id="{66CFE12F-6230-4D31-901E-59FF73FD7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11" y="982178"/>
            <a:ext cx="35909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176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25610" name="Picture 10" descr="Code Coding Programming Svg Png Icon Free Download (#501919 ...">
            <a:extLst>
              <a:ext uri="{FF2B5EF4-FFF2-40B4-BE49-F238E27FC236}">
                <a16:creationId xmlns:a16="http://schemas.microsoft.com/office/drawing/2014/main" id="{6412E322-F62A-4DFC-9F86-FAF369F9D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075" y="5050302"/>
            <a:ext cx="1341850" cy="110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9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DDD?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C8F9A9DF-3804-4145-9EA1-56F73905A6F7}"/>
              </a:ext>
            </a:extLst>
          </p:cNvPr>
          <p:cNvSpPr/>
          <p:nvPr/>
        </p:nvSpPr>
        <p:spPr>
          <a:xfrm>
            <a:off x="281354" y="1488222"/>
            <a:ext cx="11605846" cy="1938992"/>
          </a:xfrm>
          <a:prstGeom prst="rect">
            <a:avLst/>
          </a:prstGeom>
        </p:spPr>
        <p:txBody>
          <a:bodyPr wrap="square">
            <a:spAutoFit/>
          </a:bodyPr>
          <a:lstStyle/>
          <a:p>
            <a:r>
              <a:rPr lang="pt-BR" sz="2000" dirty="0"/>
              <a:t>A principal ideia do DDD (Domain Driven Design) é a de que o mais importante em um software não é o seu código, nem sua arquitetura, nem a tecnologia sobre a qual foi desenvolvido, mas sim o problema que o mesmo se propõe a resolver, ou em outras palavras, a regra de negócio. </a:t>
            </a:r>
          </a:p>
          <a:p>
            <a:r>
              <a:rPr lang="pt-BR" sz="2000" dirty="0"/>
              <a:t>Ela é a razão do software existir, por isso deve receber o máximo de tempo e atenção possíveis. </a:t>
            </a:r>
          </a:p>
          <a:p>
            <a:r>
              <a:rPr lang="pt-BR" sz="2000" dirty="0"/>
              <a:t>Em praticamente todos os projetos de software, a complexidade não está localizada nos aspectos técnicos, mas sim no negócio, na atividade que é exercida pelo cliente ou problema que o mesmo possui.</a:t>
            </a:r>
          </a:p>
        </p:txBody>
      </p:sp>
      <p:pic>
        <p:nvPicPr>
          <p:cNvPr id="2050" name="Picture 2" descr="Domain Driven Design (DDD)in Microservice architecture in a nutshell">
            <a:extLst>
              <a:ext uri="{FF2B5EF4-FFF2-40B4-BE49-F238E27FC236}">
                <a16:creationId xmlns:a16="http://schemas.microsoft.com/office/drawing/2014/main" id="{B8B4E7A7-11AD-4C12-821C-4CDADD1F65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71" b="2099"/>
          <a:stretch/>
        </p:blipFill>
        <p:spPr bwMode="auto">
          <a:xfrm>
            <a:off x="2479718" y="3427214"/>
            <a:ext cx="7864793" cy="32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3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DDD?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graphicFrame>
        <p:nvGraphicFramePr>
          <p:cNvPr id="7" name="Diagrama 6">
            <a:extLst>
              <a:ext uri="{FF2B5EF4-FFF2-40B4-BE49-F238E27FC236}">
                <a16:creationId xmlns:a16="http://schemas.microsoft.com/office/drawing/2014/main" id="{804DBF3E-EF39-4DA2-995F-08F7DFE379FD}"/>
              </a:ext>
            </a:extLst>
          </p:cNvPr>
          <p:cNvGraphicFramePr/>
          <p:nvPr>
            <p:extLst>
              <p:ext uri="{D42A27DB-BD31-4B8C-83A1-F6EECF244321}">
                <p14:modId xmlns:p14="http://schemas.microsoft.com/office/powerpoint/2010/main" val="1291580216"/>
              </p:ext>
            </p:extLst>
          </p:nvPr>
        </p:nvGraphicFramePr>
        <p:xfrm>
          <a:off x="428596" y="1643050"/>
          <a:ext cx="113741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88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DDD?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graphicFrame>
        <p:nvGraphicFramePr>
          <p:cNvPr id="6" name="Diagrama 5">
            <a:extLst>
              <a:ext uri="{FF2B5EF4-FFF2-40B4-BE49-F238E27FC236}">
                <a16:creationId xmlns:a16="http://schemas.microsoft.com/office/drawing/2014/main" id="{80B954AF-1BF5-48BC-99D3-07FAD4196096}"/>
              </a:ext>
            </a:extLst>
          </p:cNvPr>
          <p:cNvGraphicFramePr/>
          <p:nvPr>
            <p:extLst>
              <p:ext uri="{D42A27DB-BD31-4B8C-83A1-F6EECF244321}">
                <p14:modId xmlns:p14="http://schemas.microsoft.com/office/powerpoint/2010/main" val="1016954923"/>
              </p:ext>
            </p:extLst>
          </p:nvPr>
        </p:nvGraphicFramePr>
        <p:xfrm>
          <a:off x="428596" y="1571612"/>
          <a:ext cx="11360130"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187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DDD?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182063" y="1482693"/>
            <a:ext cx="5360607" cy="5324535"/>
          </a:xfrm>
          <a:prstGeom prst="rect">
            <a:avLst/>
          </a:prstGeom>
        </p:spPr>
        <p:txBody>
          <a:bodyPr wrap="square">
            <a:spAutoFit/>
          </a:bodyPr>
          <a:lstStyle/>
          <a:p>
            <a:r>
              <a:rPr lang="pt-BR" sz="2000" dirty="0"/>
              <a:t>Uma vez que decidimos criar um modelo usando MDD, precisamos, inicialmente, isolar o modelo de domínio das demais partes que compõem o sistema. </a:t>
            </a:r>
          </a:p>
          <a:p>
            <a:endParaRPr lang="pt-BR" sz="2000" dirty="0"/>
          </a:p>
          <a:p>
            <a:r>
              <a:rPr lang="pt-BR" sz="2000" dirty="0"/>
              <a:t>Extrair a essência do domínio, dentre milhares de linhas de código de um sistema complexo nem sempre é fácil. </a:t>
            </a:r>
          </a:p>
          <a:p>
            <a:endParaRPr lang="pt-BR" sz="2000" dirty="0"/>
          </a:p>
          <a:p>
            <a:r>
              <a:rPr lang="pt-BR" sz="2000" dirty="0"/>
              <a:t>O trabalho de refinamento e busca de uma visão clara é contínuo. </a:t>
            </a:r>
          </a:p>
          <a:p>
            <a:endParaRPr lang="pt-BR" sz="2000" dirty="0"/>
          </a:p>
          <a:p>
            <a:r>
              <a:rPr lang="pt-BR" sz="2000" dirty="0"/>
              <a:t>A </a:t>
            </a:r>
            <a:r>
              <a:rPr lang="pt-BR" sz="2000" dirty="0" err="1"/>
              <a:t>refatoração</a:t>
            </a:r>
            <a:r>
              <a:rPr lang="pt-BR" sz="2000" dirty="0"/>
              <a:t> é um processo incessante de busca por melhorias de projeto. Aplicar DDD é utilizar Padrões com o objetivo de extrair e reconhecer a essência de um sistema.</a:t>
            </a:r>
          </a:p>
          <a:p>
            <a:pPr>
              <a:buNone/>
            </a:pPr>
            <a:endParaRPr lang="pt-BR" sz="2000" dirty="0"/>
          </a:p>
        </p:txBody>
      </p:sp>
      <p:pic>
        <p:nvPicPr>
          <p:cNvPr id="7" name="Imagem 6" descr="camadas.png">
            <a:extLst>
              <a:ext uri="{FF2B5EF4-FFF2-40B4-BE49-F238E27FC236}">
                <a16:creationId xmlns:a16="http://schemas.microsoft.com/office/drawing/2014/main" id="{3ECC23F7-52DE-49A6-926A-FB93AB449FEA}"/>
              </a:ext>
            </a:extLst>
          </p:cNvPr>
          <p:cNvPicPr>
            <a:picLocks noChangeAspect="1"/>
          </p:cNvPicPr>
          <p:nvPr/>
        </p:nvPicPr>
        <p:blipFill>
          <a:blip r:embed="rId3"/>
          <a:srcRect r="26143"/>
          <a:stretch>
            <a:fillRect/>
          </a:stretch>
        </p:blipFill>
        <p:spPr>
          <a:xfrm>
            <a:off x="5683349" y="1500515"/>
            <a:ext cx="6171350" cy="5103574"/>
          </a:xfrm>
          <a:prstGeom prst="rect">
            <a:avLst/>
          </a:prstGeom>
        </p:spPr>
      </p:pic>
    </p:spTree>
    <p:extLst>
      <p:ext uri="{BB962C8B-B14F-4D97-AF65-F5344CB8AC3E}">
        <p14:creationId xmlns:p14="http://schemas.microsoft.com/office/powerpoint/2010/main" val="252539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DDD?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56FB5AC8-61C0-4976-8BF2-1C1B4E4F2D86}"/>
              </a:ext>
            </a:extLst>
          </p:cNvPr>
          <p:cNvSpPr/>
          <p:nvPr/>
        </p:nvSpPr>
        <p:spPr>
          <a:xfrm>
            <a:off x="182063" y="1482693"/>
            <a:ext cx="11705137" cy="5016758"/>
          </a:xfrm>
          <a:prstGeom prst="rect">
            <a:avLst/>
          </a:prstGeom>
        </p:spPr>
        <p:txBody>
          <a:bodyPr wrap="square">
            <a:spAutoFit/>
          </a:bodyPr>
          <a:lstStyle/>
          <a:p>
            <a:r>
              <a:rPr lang="pt-BR" sz="2000" dirty="0"/>
              <a:t>Essa separação pode ser feita utilizando-se uma arquitetura em camadas, que dividirá nossa aplicação em quatro partes:</a:t>
            </a:r>
          </a:p>
          <a:p>
            <a:pPr>
              <a:buNone/>
            </a:pPr>
            <a:endParaRPr lang="pt-BR" sz="2000" dirty="0"/>
          </a:p>
          <a:p>
            <a:r>
              <a:rPr lang="pt-BR" sz="2000" b="1" dirty="0"/>
              <a:t>Interface de Usuário</a:t>
            </a:r>
            <a:r>
              <a:rPr lang="pt-BR" sz="2000" dirty="0"/>
              <a:t> – parte responsável pela exibição de informações do sistema ao usuário e também por interpretar comandos do usuário;</a:t>
            </a:r>
          </a:p>
          <a:p>
            <a:endParaRPr lang="pt-BR" sz="2000" dirty="0"/>
          </a:p>
          <a:p>
            <a:r>
              <a:rPr lang="pt-BR" sz="2000" b="1" dirty="0"/>
              <a:t>Aplicação</a:t>
            </a:r>
            <a:r>
              <a:rPr lang="pt-BR" sz="2000" dirty="0"/>
              <a:t> – essa camada não possui lógica de negócio. Ela é apenas uma camada fina, responsável por conectar a Interface de Usuário às camadas inferiores;</a:t>
            </a:r>
          </a:p>
          <a:p>
            <a:endParaRPr lang="pt-BR" sz="2000" dirty="0"/>
          </a:p>
          <a:p>
            <a:r>
              <a:rPr lang="pt-BR" sz="2000" b="1" dirty="0"/>
              <a:t>Domínio</a:t>
            </a:r>
            <a:r>
              <a:rPr lang="pt-BR" sz="2000" dirty="0"/>
              <a:t> – representa os conceitos, regras e lógicas de negócio. Todo o foco de DDD está nessa camada. Nosso trabalho, daqui para frente, será aperfeiçoar e compreender profundamente essa parte;</a:t>
            </a:r>
          </a:p>
          <a:p>
            <a:endParaRPr lang="pt-BR" sz="2000" dirty="0"/>
          </a:p>
          <a:p>
            <a:r>
              <a:rPr lang="pt-BR" sz="2000" b="1" dirty="0" err="1"/>
              <a:t>Infra-estrutura</a:t>
            </a:r>
            <a:r>
              <a:rPr lang="pt-BR" sz="2000" dirty="0"/>
              <a:t> – fornece recursos técnicos que darão suporte às camadas superiores. São normalmente as partes de um sistema responsáveis por persistência de dados, conexões com bancos de dados, envio de mensagens por redes, gravação e leitura de discos, etc.</a:t>
            </a:r>
          </a:p>
          <a:p>
            <a:pPr>
              <a:buNone/>
            </a:pPr>
            <a:endParaRPr lang="pt-BR" sz="2000" dirty="0"/>
          </a:p>
        </p:txBody>
      </p:sp>
    </p:spTree>
    <p:extLst>
      <p:ext uri="{BB962C8B-B14F-4D97-AF65-F5344CB8AC3E}">
        <p14:creationId xmlns:p14="http://schemas.microsoft.com/office/powerpoint/2010/main" val="202712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DDD?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9220" name="Picture 4" descr="Garbage Collector: DTOs on N-Layered Domain Driven Design">
            <a:extLst>
              <a:ext uri="{FF2B5EF4-FFF2-40B4-BE49-F238E27FC236}">
                <a16:creationId xmlns:a16="http://schemas.microsoft.com/office/drawing/2014/main" id="{6778313B-4A2F-41B7-9473-E98F801EC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64" y="1470649"/>
            <a:ext cx="6835726" cy="522933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Java e Domain-Driven Design na prática - Java Magazine 87">
            <a:extLst>
              <a:ext uri="{FF2B5EF4-FFF2-40B4-BE49-F238E27FC236}">
                <a16:creationId xmlns:a16="http://schemas.microsoft.com/office/drawing/2014/main" id="{5D577C66-75D1-4750-848D-76A080886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78" y="1312629"/>
            <a:ext cx="4510454" cy="541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37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DOMAIN</a:t>
            </a:r>
            <a:endParaRPr lang="pt-BR" sz="36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1018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1519</Words>
  <Application>Microsoft Office PowerPoint</Application>
  <PresentationFormat>Widescreen</PresentationFormat>
  <Paragraphs>97</Paragraphs>
  <Slides>25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25</vt:i4>
      </vt:variant>
    </vt:vector>
  </HeadingPairs>
  <TitlesOfParts>
    <vt:vector size="29"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39</cp:revision>
  <dcterms:created xsi:type="dcterms:W3CDTF">2020-05-24T04:14:06Z</dcterms:created>
  <dcterms:modified xsi:type="dcterms:W3CDTF">2020-05-24T08:40:09Z</dcterms:modified>
</cp:coreProperties>
</file>