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4" r:id="rId3"/>
    <p:sldId id="331" r:id="rId4"/>
    <p:sldId id="332" r:id="rId5"/>
    <p:sldId id="333" r:id="rId6"/>
    <p:sldId id="326" r:id="rId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1D57C-E3DA-4AF9-AEFE-A6E2576BDE2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2D330E8-F296-4B6B-9910-44B9DCFCBD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107EA1E8-7A89-42D8-A55F-348B7561BC4C}"/>
              </a:ext>
            </a:extLst>
          </p:cNvPr>
          <p:cNvSpPr>
            <a:spLocks noGrp="1"/>
          </p:cNvSpPr>
          <p:nvPr>
            <p:ph type="dt" sz="half" idx="10"/>
          </p:nvPr>
        </p:nvSpPr>
        <p:spPr/>
        <p:txBody>
          <a:bodyPr/>
          <a:lstStyle/>
          <a:p>
            <a:fld id="{64023631-D02F-46B5-B47B-6A0278EC90D8}" type="datetimeFigureOut">
              <a:rPr lang="pt-BR" smtClean="0"/>
              <a:t>21/06/2020</a:t>
            </a:fld>
            <a:endParaRPr lang="pt-BR"/>
          </a:p>
        </p:txBody>
      </p:sp>
      <p:sp>
        <p:nvSpPr>
          <p:cNvPr id="5" name="Espaço Reservado para Rodapé 4">
            <a:extLst>
              <a:ext uri="{FF2B5EF4-FFF2-40B4-BE49-F238E27FC236}">
                <a16:creationId xmlns:a16="http://schemas.microsoft.com/office/drawing/2014/main" id="{91C875FE-EAC6-4977-BA78-5F69BDA10D6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0613CD8-A60D-4EDE-B2F0-3FB0600D073A}"/>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42726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FE78C-9373-482F-A76B-33569B25D72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3579D51D-BC1D-43E8-A202-7D39E30BE0F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0DC819D-7C12-49CE-B2CA-327D83DC9977}"/>
              </a:ext>
            </a:extLst>
          </p:cNvPr>
          <p:cNvSpPr>
            <a:spLocks noGrp="1"/>
          </p:cNvSpPr>
          <p:nvPr>
            <p:ph type="dt" sz="half" idx="10"/>
          </p:nvPr>
        </p:nvSpPr>
        <p:spPr/>
        <p:txBody>
          <a:bodyPr/>
          <a:lstStyle/>
          <a:p>
            <a:fld id="{64023631-D02F-46B5-B47B-6A0278EC90D8}" type="datetimeFigureOut">
              <a:rPr lang="pt-BR" smtClean="0"/>
              <a:t>21/06/2020</a:t>
            </a:fld>
            <a:endParaRPr lang="pt-BR"/>
          </a:p>
        </p:txBody>
      </p:sp>
      <p:sp>
        <p:nvSpPr>
          <p:cNvPr id="5" name="Espaço Reservado para Rodapé 4">
            <a:extLst>
              <a:ext uri="{FF2B5EF4-FFF2-40B4-BE49-F238E27FC236}">
                <a16:creationId xmlns:a16="http://schemas.microsoft.com/office/drawing/2014/main" id="{00938B3C-E486-4B2E-B00C-9EE83ADB558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27A0EDE-D4B9-4079-8487-C95E2586BB95}"/>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3343091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48F185C-5612-48BB-BF59-C65848C9D915}"/>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99B65B1-9D73-49F7-A2DE-09D63A69CF1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8DE2332-8FD4-4474-BC3A-5EAC04D7B617}"/>
              </a:ext>
            </a:extLst>
          </p:cNvPr>
          <p:cNvSpPr>
            <a:spLocks noGrp="1"/>
          </p:cNvSpPr>
          <p:nvPr>
            <p:ph type="dt" sz="half" idx="10"/>
          </p:nvPr>
        </p:nvSpPr>
        <p:spPr/>
        <p:txBody>
          <a:bodyPr/>
          <a:lstStyle/>
          <a:p>
            <a:fld id="{64023631-D02F-46B5-B47B-6A0278EC90D8}" type="datetimeFigureOut">
              <a:rPr lang="pt-BR" smtClean="0"/>
              <a:t>21/06/2020</a:t>
            </a:fld>
            <a:endParaRPr lang="pt-BR"/>
          </a:p>
        </p:txBody>
      </p:sp>
      <p:sp>
        <p:nvSpPr>
          <p:cNvPr id="5" name="Espaço Reservado para Rodapé 4">
            <a:extLst>
              <a:ext uri="{FF2B5EF4-FFF2-40B4-BE49-F238E27FC236}">
                <a16:creationId xmlns:a16="http://schemas.microsoft.com/office/drawing/2014/main" id="{BFBC2A5F-0315-4280-AF49-1964105154A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61F9F0E-0E7B-4FA5-B1E6-F165572D6349}"/>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2740973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940281"/>
            <a:ext cx="12192000" cy="696967"/>
          </a:xfrm>
          <a:prstGeom prst="rect">
            <a:avLst/>
          </a:prstGeom>
        </p:spPr>
        <p:txBody>
          <a:bodyPr anchor="ctr"/>
          <a:lstStyle>
            <a:lvl1pPr marL="0" indent="0" algn="ctr">
              <a:lnSpc>
                <a:spcPct val="100000"/>
              </a:lnSpc>
              <a:buNone/>
              <a:defRPr sz="48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97" y="5637245"/>
            <a:ext cx="12192000" cy="384043"/>
          </a:xfrm>
          <a:prstGeom prst="rect">
            <a:avLst/>
          </a:prstGeom>
        </p:spPr>
        <p:txBody>
          <a:bodyPr anchor="ctr"/>
          <a:lstStyle>
            <a:lvl1pPr marL="0" indent="0" algn="ctr">
              <a:lnSpc>
                <a:spcPct val="100000"/>
              </a:lnSpc>
              <a:buNone/>
              <a:defRPr sz="1867" b="1" baseline="0">
                <a:solidFill>
                  <a:schemeClr val="tx1">
                    <a:lumMod val="75000"/>
                    <a:lumOff val="25000"/>
                  </a:schemeClr>
                </a:solidFill>
                <a:latin typeface="+mn-lt"/>
                <a:cs typeface="Arial" pitchFamily="34" charset="0"/>
              </a:defRPr>
            </a:lvl1pPr>
          </a:lstStyle>
          <a:p>
            <a:pPr lvl="0"/>
            <a:r>
              <a:rPr lang="en-US" altLang="ko-KR" dirty="0"/>
              <a:t>INSTERT THE TITLE OF YOUR PRESENTATION HERE</a:t>
            </a:r>
            <a:endParaRPr lang="ko-KR" altLang="en-US" dirty="0"/>
          </a:p>
        </p:txBody>
      </p:sp>
    </p:spTree>
    <p:extLst>
      <p:ext uri="{BB962C8B-B14F-4D97-AF65-F5344CB8AC3E}">
        <p14:creationId xmlns:p14="http://schemas.microsoft.com/office/powerpoint/2010/main" val="2689160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14127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67390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7C4AC3-3803-4715-A9D8-CAFEF13CF35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9FF1053-01A4-449A-A280-416681E107D8}"/>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082BDC5-F7DD-48CB-8C42-54355E2A9A62}"/>
              </a:ext>
            </a:extLst>
          </p:cNvPr>
          <p:cNvSpPr>
            <a:spLocks noGrp="1"/>
          </p:cNvSpPr>
          <p:nvPr>
            <p:ph type="dt" sz="half" idx="10"/>
          </p:nvPr>
        </p:nvSpPr>
        <p:spPr/>
        <p:txBody>
          <a:bodyPr/>
          <a:lstStyle/>
          <a:p>
            <a:fld id="{64023631-D02F-46B5-B47B-6A0278EC90D8}" type="datetimeFigureOut">
              <a:rPr lang="pt-BR" smtClean="0"/>
              <a:t>21/06/2020</a:t>
            </a:fld>
            <a:endParaRPr lang="pt-BR"/>
          </a:p>
        </p:txBody>
      </p:sp>
      <p:sp>
        <p:nvSpPr>
          <p:cNvPr id="5" name="Espaço Reservado para Rodapé 4">
            <a:extLst>
              <a:ext uri="{FF2B5EF4-FFF2-40B4-BE49-F238E27FC236}">
                <a16:creationId xmlns:a16="http://schemas.microsoft.com/office/drawing/2014/main" id="{64D610A6-EF35-4325-BE20-6A3D6F6C6DF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9A2E5C7-2EE2-4683-8A3F-4B8967439BC1}"/>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31427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A8263F-B676-454F-9C2F-98DB4239611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1A59420-FB98-4C3F-A5FA-8F2027F8BA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AA941C1C-234B-4468-999C-BC054D03B73D}"/>
              </a:ext>
            </a:extLst>
          </p:cNvPr>
          <p:cNvSpPr>
            <a:spLocks noGrp="1"/>
          </p:cNvSpPr>
          <p:nvPr>
            <p:ph type="dt" sz="half" idx="10"/>
          </p:nvPr>
        </p:nvSpPr>
        <p:spPr/>
        <p:txBody>
          <a:bodyPr/>
          <a:lstStyle/>
          <a:p>
            <a:fld id="{64023631-D02F-46B5-B47B-6A0278EC90D8}" type="datetimeFigureOut">
              <a:rPr lang="pt-BR" smtClean="0"/>
              <a:t>21/06/2020</a:t>
            </a:fld>
            <a:endParaRPr lang="pt-BR"/>
          </a:p>
        </p:txBody>
      </p:sp>
      <p:sp>
        <p:nvSpPr>
          <p:cNvPr id="5" name="Espaço Reservado para Rodapé 4">
            <a:extLst>
              <a:ext uri="{FF2B5EF4-FFF2-40B4-BE49-F238E27FC236}">
                <a16:creationId xmlns:a16="http://schemas.microsoft.com/office/drawing/2014/main" id="{D17E74BD-B458-415F-BC8E-62ABACF5638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8949EBF-B0AB-4124-8C2D-5418DE331918}"/>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284074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9A67AE-4A4D-4CD6-8CE1-D58673DB04B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0363818-A9D3-4FAF-89F2-D96E28B8FE0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E4F8F42-7D1B-49D4-95F2-AE3D9FD8FE2D}"/>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9403E38-53BE-4E71-9B59-9A008E1796FF}"/>
              </a:ext>
            </a:extLst>
          </p:cNvPr>
          <p:cNvSpPr>
            <a:spLocks noGrp="1"/>
          </p:cNvSpPr>
          <p:nvPr>
            <p:ph type="dt" sz="half" idx="10"/>
          </p:nvPr>
        </p:nvSpPr>
        <p:spPr/>
        <p:txBody>
          <a:bodyPr/>
          <a:lstStyle/>
          <a:p>
            <a:fld id="{64023631-D02F-46B5-B47B-6A0278EC90D8}" type="datetimeFigureOut">
              <a:rPr lang="pt-BR" smtClean="0"/>
              <a:t>21/06/2020</a:t>
            </a:fld>
            <a:endParaRPr lang="pt-BR"/>
          </a:p>
        </p:txBody>
      </p:sp>
      <p:sp>
        <p:nvSpPr>
          <p:cNvPr id="6" name="Espaço Reservado para Rodapé 5">
            <a:extLst>
              <a:ext uri="{FF2B5EF4-FFF2-40B4-BE49-F238E27FC236}">
                <a16:creationId xmlns:a16="http://schemas.microsoft.com/office/drawing/2014/main" id="{8D33EC31-9297-45EE-8EA3-5EF04AA966F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D6C2A86-62D0-40B8-896C-65EBF8299B75}"/>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3040431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C7F0FF-C4F3-4DA8-B463-E4B13715958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F47B13F-8FED-41D2-BF8E-3744D1A736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246080FF-D6A0-4230-AB80-FE3481859C9D}"/>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63B34F5-08B0-460A-BBA1-1145944FE9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45A2D27C-90A5-4FE7-BDBE-8D7C30E6F13D}"/>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337E8DA-DD0A-494B-A81B-FF350234B270}"/>
              </a:ext>
            </a:extLst>
          </p:cNvPr>
          <p:cNvSpPr>
            <a:spLocks noGrp="1"/>
          </p:cNvSpPr>
          <p:nvPr>
            <p:ph type="dt" sz="half" idx="10"/>
          </p:nvPr>
        </p:nvSpPr>
        <p:spPr/>
        <p:txBody>
          <a:bodyPr/>
          <a:lstStyle/>
          <a:p>
            <a:fld id="{64023631-D02F-46B5-B47B-6A0278EC90D8}" type="datetimeFigureOut">
              <a:rPr lang="pt-BR" smtClean="0"/>
              <a:t>21/06/2020</a:t>
            </a:fld>
            <a:endParaRPr lang="pt-BR"/>
          </a:p>
        </p:txBody>
      </p:sp>
      <p:sp>
        <p:nvSpPr>
          <p:cNvPr id="8" name="Espaço Reservado para Rodapé 7">
            <a:extLst>
              <a:ext uri="{FF2B5EF4-FFF2-40B4-BE49-F238E27FC236}">
                <a16:creationId xmlns:a16="http://schemas.microsoft.com/office/drawing/2014/main" id="{B7C510DE-BDB7-4C6E-B9FA-BA355434982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88B5F8E-2A9C-4831-8054-5C6E7754535D}"/>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244085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810DF-0CBE-42D2-894E-CD807DD1C2B4}"/>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28FA997A-D3DB-4F2A-9A6F-5FE79E9CF053}"/>
              </a:ext>
            </a:extLst>
          </p:cNvPr>
          <p:cNvSpPr>
            <a:spLocks noGrp="1"/>
          </p:cNvSpPr>
          <p:nvPr>
            <p:ph type="dt" sz="half" idx="10"/>
          </p:nvPr>
        </p:nvSpPr>
        <p:spPr/>
        <p:txBody>
          <a:bodyPr/>
          <a:lstStyle/>
          <a:p>
            <a:fld id="{64023631-D02F-46B5-B47B-6A0278EC90D8}" type="datetimeFigureOut">
              <a:rPr lang="pt-BR" smtClean="0"/>
              <a:t>21/06/2020</a:t>
            </a:fld>
            <a:endParaRPr lang="pt-BR"/>
          </a:p>
        </p:txBody>
      </p:sp>
      <p:sp>
        <p:nvSpPr>
          <p:cNvPr id="4" name="Espaço Reservado para Rodapé 3">
            <a:extLst>
              <a:ext uri="{FF2B5EF4-FFF2-40B4-BE49-F238E27FC236}">
                <a16:creationId xmlns:a16="http://schemas.microsoft.com/office/drawing/2014/main" id="{FE0517F8-033B-451D-AE46-0163440DA281}"/>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5FAFA624-A96D-4F58-A51D-5799E3EF5C17}"/>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2248671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2BF428A-F3D5-43FF-8867-F4CE8A457D9A}"/>
              </a:ext>
            </a:extLst>
          </p:cNvPr>
          <p:cNvSpPr>
            <a:spLocks noGrp="1"/>
          </p:cNvSpPr>
          <p:nvPr>
            <p:ph type="dt" sz="half" idx="10"/>
          </p:nvPr>
        </p:nvSpPr>
        <p:spPr/>
        <p:txBody>
          <a:bodyPr/>
          <a:lstStyle/>
          <a:p>
            <a:fld id="{64023631-D02F-46B5-B47B-6A0278EC90D8}" type="datetimeFigureOut">
              <a:rPr lang="pt-BR" smtClean="0"/>
              <a:t>21/06/2020</a:t>
            </a:fld>
            <a:endParaRPr lang="pt-BR"/>
          </a:p>
        </p:txBody>
      </p:sp>
      <p:sp>
        <p:nvSpPr>
          <p:cNvPr id="3" name="Espaço Reservado para Rodapé 2">
            <a:extLst>
              <a:ext uri="{FF2B5EF4-FFF2-40B4-BE49-F238E27FC236}">
                <a16:creationId xmlns:a16="http://schemas.microsoft.com/office/drawing/2014/main" id="{0BBFBE78-4CE9-4D84-B753-A4D2FF515DD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BA1906D1-1A27-4C96-B55C-75DF1D56ABB6}"/>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418607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5A5734-C137-47F2-9B6A-9E9295E7D4F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46B930C-7890-4167-8157-A95F91D86C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93949A7F-B819-496E-A6B1-7ACD8EB2C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DC0C7D7-1497-45A4-A694-8FB8BBCF3B87}"/>
              </a:ext>
            </a:extLst>
          </p:cNvPr>
          <p:cNvSpPr>
            <a:spLocks noGrp="1"/>
          </p:cNvSpPr>
          <p:nvPr>
            <p:ph type="dt" sz="half" idx="10"/>
          </p:nvPr>
        </p:nvSpPr>
        <p:spPr/>
        <p:txBody>
          <a:bodyPr/>
          <a:lstStyle/>
          <a:p>
            <a:fld id="{64023631-D02F-46B5-B47B-6A0278EC90D8}" type="datetimeFigureOut">
              <a:rPr lang="pt-BR" smtClean="0"/>
              <a:t>21/06/2020</a:t>
            </a:fld>
            <a:endParaRPr lang="pt-BR"/>
          </a:p>
        </p:txBody>
      </p:sp>
      <p:sp>
        <p:nvSpPr>
          <p:cNvPr id="6" name="Espaço Reservado para Rodapé 5">
            <a:extLst>
              <a:ext uri="{FF2B5EF4-FFF2-40B4-BE49-F238E27FC236}">
                <a16:creationId xmlns:a16="http://schemas.microsoft.com/office/drawing/2014/main" id="{1817B8E7-6534-4CB4-86AB-7727F046849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722F918-11DC-4E82-8CD3-45941BC67ABD}"/>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419787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6FCA1-C467-49CE-B7CD-26B4D9FF1D0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08AC5DE-0EE4-4EA1-A093-AE6F725F16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81996E77-1974-48A9-AF40-80F577359E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1941052-D9A8-4594-82ED-33AFCDB4F1E6}"/>
              </a:ext>
            </a:extLst>
          </p:cNvPr>
          <p:cNvSpPr>
            <a:spLocks noGrp="1"/>
          </p:cNvSpPr>
          <p:nvPr>
            <p:ph type="dt" sz="half" idx="10"/>
          </p:nvPr>
        </p:nvSpPr>
        <p:spPr/>
        <p:txBody>
          <a:bodyPr/>
          <a:lstStyle/>
          <a:p>
            <a:fld id="{64023631-D02F-46B5-B47B-6A0278EC90D8}" type="datetimeFigureOut">
              <a:rPr lang="pt-BR" smtClean="0"/>
              <a:t>21/06/2020</a:t>
            </a:fld>
            <a:endParaRPr lang="pt-BR"/>
          </a:p>
        </p:txBody>
      </p:sp>
      <p:sp>
        <p:nvSpPr>
          <p:cNvPr id="6" name="Espaço Reservado para Rodapé 5">
            <a:extLst>
              <a:ext uri="{FF2B5EF4-FFF2-40B4-BE49-F238E27FC236}">
                <a16:creationId xmlns:a16="http://schemas.microsoft.com/office/drawing/2014/main" id="{96D14654-A85E-4DDE-876A-F19E81C05D7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FC8BC46-47FC-4D31-BEF3-7634F5828FAA}"/>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1795862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3B167D8C-A9E2-4F12-9382-567C76994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BAD76172-C986-4502-8BCB-73BA1A06DC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EC8B5EE-E208-4EC5-99AF-364E5DAF1C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023631-D02F-46B5-B47B-6A0278EC90D8}" type="datetimeFigureOut">
              <a:rPr lang="pt-BR" smtClean="0"/>
              <a:t>21/06/2020</a:t>
            </a:fld>
            <a:endParaRPr lang="pt-BR"/>
          </a:p>
        </p:txBody>
      </p:sp>
      <p:sp>
        <p:nvSpPr>
          <p:cNvPr id="5" name="Espaço Reservado para Rodapé 4">
            <a:extLst>
              <a:ext uri="{FF2B5EF4-FFF2-40B4-BE49-F238E27FC236}">
                <a16:creationId xmlns:a16="http://schemas.microsoft.com/office/drawing/2014/main" id="{73DC6E06-14BA-41AD-8B6E-639CBCC95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151B671-4E56-4FB0-A8FF-E7C043B38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01714-2775-4399-837A-4EC9EFE7CDA8}" type="slidenum">
              <a:rPr lang="pt-BR" smtClean="0"/>
              <a:t>‹nº›</a:t>
            </a:fld>
            <a:endParaRPr lang="pt-BR"/>
          </a:p>
        </p:txBody>
      </p:sp>
    </p:spTree>
    <p:extLst>
      <p:ext uri="{BB962C8B-B14F-4D97-AF65-F5344CB8AC3E}">
        <p14:creationId xmlns:p14="http://schemas.microsoft.com/office/powerpoint/2010/main" val="3440894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6349059"/>
            <a:ext cx="12192000" cy="461665"/>
          </a:xfrm>
          <a:prstGeom prst="rect">
            <a:avLst/>
          </a:prstGeom>
          <a:noFill/>
        </p:spPr>
        <p:txBody>
          <a:bodyPr wrap="square" rtlCol="0">
            <a:spAutoFit/>
          </a:bodyPr>
          <a:lstStyle/>
          <a:p>
            <a:pPr algn="ctr"/>
            <a:r>
              <a:rPr lang="en-US" altLang="ko-KR" sz="2400" b="1" dirty="0">
                <a:cs typeface="Arial" pitchFamily="34" charset="0"/>
              </a:rPr>
              <a:t>www.cotiinformatica.com.br</a:t>
            </a:r>
            <a:endParaRPr lang="ko-KR" altLang="en-US" sz="1600" b="1" dirty="0">
              <a:cs typeface="Arial" pitchFamily="34" charset="0"/>
            </a:endParaRPr>
          </a:p>
        </p:txBody>
      </p:sp>
      <p:sp>
        <p:nvSpPr>
          <p:cNvPr id="3" name="Text Placeholder 2"/>
          <p:cNvSpPr>
            <a:spLocks noGrp="1"/>
          </p:cNvSpPr>
          <p:nvPr>
            <p:ph type="body" sz="quarter" idx="10"/>
          </p:nvPr>
        </p:nvSpPr>
        <p:spPr>
          <a:xfrm>
            <a:off x="0" y="5061182"/>
            <a:ext cx="12192000" cy="696967"/>
          </a:xfrm>
        </p:spPr>
        <p:txBody>
          <a:bodyPr>
            <a:noAutofit/>
          </a:bodyPr>
          <a:lstStyle/>
          <a:p>
            <a:r>
              <a:rPr lang="pt-BR" sz="6600" dirty="0">
                <a:solidFill>
                  <a:schemeClr val="tx1"/>
                </a:solidFill>
                <a:latin typeface="Calibri" panose="020F0502020204030204" pitchFamily="34" charset="0"/>
                <a:cs typeface="Calibri" panose="020F0502020204030204" pitchFamily="34" charset="0"/>
              </a:rPr>
              <a:t>JWT</a:t>
            </a:r>
          </a:p>
          <a:p>
            <a:r>
              <a:rPr lang="pt-BR" b="0" dirty="0"/>
              <a:t>JSON WEB TOKENS</a:t>
            </a:r>
            <a:endParaRPr lang="pt-BR" sz="3600" b="0" dirty="0">
              <a:solidFill>
                <a:schemeClr val="tx1"/>
              </a:solidFill>
              <a:latin typeface="Calibri" panose="020F0502020204030204" pitchFamily="34" charset="0"/>
              <a:cs typeface="Calibri" panose="020F0502020204030204" pitchFamily="34" charset="0"/>
            </a:endParaRPr>
          </a:p>
        </p:txBody>
      </p:sp>
      <p:pic>
        <p:nvPicPr>
          <p:cNvPr id="1026" name="Picture 2" descr="Logotipo Coti Informática">
            <a:extLst>
              <a:ext uri="{FF2B5EF4-FFF2-40B4-BE49-F238E27FC236}">
                <a16:creationId xmlns:a16="http://schemas.microsoft.com/office/drawing/2014/main" id="{CE5767DF-CC50-4023-A2EF-25AC6DE5D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84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normAutofit/>
          </a:bodyPr>
          <a:lstStyle/>
          <a:p>
            <a:pPr algn="l"/>
            <a:r>
              <a:rPr lang="en-US" altLang="ko-KR" b="1" dirty="0">
                <a:solidFill>
                  <a:schemeClr val="tx1"/>
                </a:solidFill>
                <a:latin typeface="+mn-lt"/>
              </a:rPr>
              <a:t>JWT – </a:t>
            </a:r>
            <a:r>
              <a:rPr lang="pt-BR" sz="3600" dirty="0"/>
              <a:t>JSON WEB TOKENS</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97036"/>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3" name="Retângulo 2">
            <a:extLst>
              <a:ext uri="{FF2B5EF4-FFF2-40B4-BE49-F238E27FC236}">
                <a16:creationId xmlns:a16="http://schemas.microsoft.com/office/drawing/2014/main" id="{C8F9A9DF-3804-4145-9EA1-56F73905A6F7}"/>
              </a:ext>
            </a:extLst>
          </p:cNvPr>
          <p:cNvSpPr/>
          <p:nvPr/>
        </p:nvSpPr>
        <p:spPr>
          <a:xfrm>
            <a:off x="281354" y="1488222"/>
            <a:ext cx="11521440" cy="5262979"/>
          </a:xfrm>
          <a:prstGeom prst="rect">
            <a:avLst/>
          </a:prstGeom>
        </p:spPr>
        <p:txBody>
          <a:bodyPr wrap="square">
            <a:spAutoFit/>
          </a:bodyPr>
          <a:lstStyle/>
          <a:p>
            <a:pPr>
              <a:lnSpc>
                <a:spcPct val="150000"/>
              </a:lnSpc>
            </a:pPr>
            <a:r>
              <a:rPr lang="pt-BR" sz="2000" dirty="0"/>
              <a:t>o </a:t>
            </a:r>
            <a:r>
              <a:rPr lang="pt-BR" sz="2000" b="1" dirty="0"/>
              <a:t>JWT (JSON Web Token)</a:t>
            </a:r>
            <a:r>
              <a:rPr lang="pt-BR" sz="2000" dirty="0"/>
              <a:t> é um sistema de transferência de dados que pode ser enviado via POST ou em um cabeçalho HTTP (header) de maneira “segura”, essa informação é assinada digitalmente por um algoritmo HMAC, ou um par de chaves pública/privada usando RSA. Podemos ver na imagem a baixo um cenário onde será requisitado um token através do Verbo HTTP POST, que irá devolver um token validado para que nas próximas requisições que utilizem os Verbos HTTP possam utilizar.</a:t>
            </a:r>
          </a:p>
          <a:p>
            <a:pPr>
              <a:lnSpc>
                <a:spcPct val="150000"/>
              </a:lnSpc>
            </a:pPr>
            <a:endParaRPr lang="pt-BR" sz="2000" dirty="0"/>
          </a:p>
          <a:p>
            <a:pPr>
              <a:lnSpc>
                <a:spcPct val="150000"/>
              </a:lnSpc>
            </a:pPr>
            <a:r>
              <a:rPr lang="pt-BR" sz="2000" b="1" dirty="0"/>
              <a:t>A assinatura de um JSON Web Token é seu componente mais sensível por tratar justamente da segurança deste token</a:t>
            </a:r>
            <a:r>
              <a:rPr lang="pt-BR" sz="2000" dirty="0"/>
              <a:t>. Por conta disto existe uma fórmula padrão para que o token seja adequadamente assinado, exigindo que o token seja uma </a:t>
            </a:r>
            <a:r>
              <a:rPr lang="pt-BR" sz="2000" dirty="0" err="1"/>
              <a:t>hash</a:t>
            </a:r>
            <a:r>
              <a:rPr lang="pt-BR" sz="2000" dirty="0"/>
              <a:t> em Base64 gerada de um algoritmo de criptografia, por exemplo SHA256 ou SHA512, e essa </a:t>
            </a:r>
            <a:r>
              <a:rPr lang="pt-BR" sz="2000" dirty="0" err="1"/>
              <a:t>hash</a:t>
            </a:r>
            <a:r>
              <a:rPr lang="pt-BR" sz="2000" dirty="0"/>
              <a:t> precisa ser feita a partir do header e do </a:t>
            </a:r>
            <a:r>
              <a:rPr lang="pt-BR" sz="2000" dirty="0" err="1"/>
              <a:t>payload</a:t>
            </a:r>
            <a:r>
              <a:rPr lang="pt-BR" sz="2000" dirty="0"/>
              <a:t> do token.</a:t>
            </a:r>
          </a:p>
          <a:p>
            <a:endParaRPr lang="pt-BR" dirty="0"/>
          </a:p>
          <a:p>
            <a:endParaRPr lang="pt-BR" dirty="0"/>
          </a:p>
        </p:txBody>
      </p:sp>
    </p:spTree>
    <p:extLst>
      <p:ext uri="{BB962C8B-B14F-4D97-AF65-F5344CB8AC3E}">
        <p14:creationId xmlns:p14="http://schemas.microsoft.com/office/powerpoint/2010/main" val="908745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normAutofit/>
          </a:bodyPr>
          <a:lstStyle/>
          <a:p>
            <a:pPr algn="l"/>
            <a:r>
              <a:rPr lang="en-US" altLang="ko-KR" b="1" dirty="0">
                <a:solidFill>
                  <a:schemeClr val="tx1"/>
                </a:solidFill>
                <a:latin typeface="+mn-lt"/>
              </a:rPr>
              <a:t>JWT – </a:t>
            </a:r>
            <a:r>
              <a:rPr lang="pt-BR" sz="3600" dirty="0"/>
              <a:t>JSON WEB TOKENS</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97036"/>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pic>
        <p:nvPicPr>
          <p:cNvPr id="1026" name="Picture 2" descr="Cliente enviando requisição com dados de autenticação">
            <a:extLst>
              <a:ext uri="{FF2B5EF4-FFF2-40B4-BE49-F238E27FC236}">
                <a16:creationId xmlns:a16="http://schemas.microsoft.com/office/drawing/2014/main" id="{BDAA30CD-A21E-4127-B8BB-3C28A79361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024" b="20238"/>
          <a:stretch/>
        </p:blipFill>
        <p:spPr bwMode="auto">
          <a:xfrm>
            <a:off x="2391105" y="1677051"/>
            <a:ext cx="7409790" cy="22985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ervidor envia o token assinado ao cliente">
            <a:extLst>
              <a:ext uri="{FF2B5EF4-FFF2-40B4-BE49-F238E27FC236}">
                <a16:creationId xmlns:a16="http://schemas.microsoft.com/office/drawing/2014/main" id="{F7C8A96A-0CD5-4264-B7EF-53CDB194BD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2501" b="6150"/>
          <a:stretch/>
        </p:blipFill>
        <p:spPr bwMode="auto">
          <a:xfrm>
            <a:off x="2391105" y="4171714"/>
            <a:ext cx="7187459" cy="2715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028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normAutofit/>
          </a:bodyPr>
          <a:lstStyle/>
          <a:p>
            <a:pPr algn="l"/>
            <a:r>
              <a:rPr lang="en-US" altLang="ko-KR" b="1" dirty="0">
                <a:solidFill>
                  <a:schemeClr val="tx1"/>
                </a:solidFill>
                <a:latin typeface="+mn-lt"/>
              </a:rPr>
              <a:t>JWT – </a:t>
            </a:r>
            <a:r>
              <a:rPr lang="pt-BR" sz="3600" dirty="0"/>
              <a:t>JSON WEB TOKENS</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97036"/>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3" name="Retângulo 2">
            <a:extLst>
              <a:ext uri="{FF2B5EF4-FFF2-40B4-BE49-F238E27FC236}">
                <a16:creationId xmlns:a16="http://schemas.microsoft.com/office/drawing/2014/main" id="{C8F9A9DF-3804-4145-9EA1-56F73905A6F7}"/>
              </a:ext>
            </a:extLst>
          </p:cNvPr>
          <p:cNvSpPr/>
          <p:nvPr/>
        </p:nvSpPr>
        <p:spPr>
          <a:xfrm>
            <a:off x="281354" y="1488222"/>
            <a:ext cx="6105378" cy="5122941"/>
          </a:xfrm>
          <a:prstGeom prst="rect">
            <a:avLst/>
          </a:prstGeom>
        </p:spPr>
        <p:txBody>
          <a:bodyPr wrap="square">
            <a:spAutoFit/>
          </a:bodyPr>
          <a:lstStyle/>
          <a:p>
            <a:pPr fontAlgn="base">
              <a:lnSpc>
                <a:spcPct val="150000"/>
              </a:lnSpc>
            </a:pPr>
            <a:r>
              <a:rPr lang="pt-BR" sz="2000" dirty="0"/>
              <a:t>O JWT é útil em diversos cenários, porém os dois mais comuns são:</a:t>
            </a:r>
          </a:p>
          <a:p>
            <a:pPr fontAlgn="base">
              <a:lnSpc>
                <a:spcPct val="150000"/>
              </a:lnSpc>
            </a:pPr>
            <a:r>
              <a:rPr lang="pt-BR" sz="2000" b="1" dirty="0"/>
              <a:t>Autenticação: </a:t>
            </a:r>
            <a:r>
              <a:rPr lang="pt-BR" sz="2000" dirty="0"/>
              <a:t>O token é utilizado para verificar a identidade de um usuário e suas permissões. Esses tokens normalmente incluem identificadores e informações não sensíveis do usuário.</a:t>
            </a:r>
          </a:p>
          <a:p>
            <a:pPr fontAlgn="base">
              <a:lnSpc>
                <a:spcPct val="150000"/>
              </a:lnSpc>
            </a:pPr>
            <a:r>
              <a:rPr lang="pt-BR" sz="2000" b="1" dirty="0"/>
              <a:t>Troca de informação: </a:t>
            </a:r>
            <a:r>
              <a:rPr lang="pt-BR" sz="2000" dirty="0"/>
              <a:t>Por ser um meio seguro para duas aplicações conversarem, graças a maneira que os tokens são assinados digitalmente, eles garantem a identidade das partes envolvidas e se a informação não foi alterada no meio da caminho.</a:t>
            </a:r>
          </a:p>
        </p:txBody>
      </p:sp>
      <p:pic>
        <p:nvPicPr>
          <p:cNvPr id="3074" name="Picture 2">
            <a:extLst>
              <a:ext uri="{FF2B5EF4-FFF2-40B4-BE49-F238E27FC236}">
                <a16:creationId xmlns:a16="http://schemas.microsoft.com/office/drawing/2014/main" id="{ACD3BE62-8A57-4C68-8E35-498038405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116" y="1638620"/>
            <a:ext cx="5016500" cy="50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7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normAutofit/>
          </a:bodyPr>
          <a:lstStyle/>
          <a:p>
            <a:pPr algn="l"/>
            <a:r>
              <a:rPr lang="en-US" altLang="ko-KR" b="1" dirty="0">
                <a:solidFill>
                  <a:schemeClr val="tx1"/>
                </a:solidFill>
                <a:latin typeface="+mn-lt"/>
              </a:rPr>
              <a:t>JWT – </a:t>
            </a:r>
            <a:r>
              <a:rPr lang="pt-BR" sz="3600" dirty="0"/>
              <a:t>JSON WEB TOKENS</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97036"/>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3" name="Retângulo 2">
            <a:extLst>
              <a:ext uri="{FF2B5EF4-FFF2-40B4-BE49-F238E27FC236}">
                <a16:creationId xmlns:a16="http://schemas.microsoft.com/office/drawing/2014/main" id="{C8F9A9DF-3804-4145-9EA1-56F73905A6F7}"/>
              </a:ext>
            </a:extLst>
          </p:cNvPr>
          <p:cNvSpPr/>
          <p:nvPr/>
        </p:nvSpPr>
        <p:spPr>
          <a:xfrm>
            <a:off x="281354" y="1488222"/>
            <a:ext cx="11493304" cy="5584606"/>
          </a:xfrm>
          <a:prstGeom prst="rect">
            <a:avLst/>
          </a:prstGeom>
        </p:spPr>
        <p:txBody>
          <a:bodyPr wrap="square">
            <a:spAutoFit/>
          </a:bodyPr>
          <a:lstStyle/>
          <a:p>
            <a:pPr marL="342900" indent="-342900" fontAlgn="base">
              <a:lnSpc>
                <a:spcPct val="150000"/>
              </a:lnSpc>
              <a:buFont typeface="+mj-lt"/>
              <a:buAutoNum type="arabicPeriod"/>
            </a:pPr>
            <a:r>
              <a:rPr lang="pt-BR" sz="2000" dirty="0"/>
              <a:t>O usuário envia as informações necessárias para autenticação.</a:t>
            </a:r>
          </a:p>
          <a:p>
            <a:pPr marL="342900" indent="-342900" fontAlgn="base">
              <a:lnSpc>
                <a:spcPct val="150000"/>
              </a:lnSpc>
              <a:buFont typeface="+mj-lt"/>
              <a:buAutoNum type="arabicPeriod"/>
            </a:pPr>
            <a:r>
              <a:rPr lang="pt-BR" sz="2000" dirty="0"/>
              <a:t>O servidor valida as informações, gera e retorna o JWT para o usuário.</a:t>
            </a:r>
          </a:p>
          <a:p>
            <a:pPr marL="342900" indent="-342900" fontAlgn="base">
              <a:lnSpc>
                <a:spcPct val="150000"/>
              </a:lnSpc>
              <a:buFont typeface="+mj-lt"/>
              <a:buAutoNum type="arabicPeriod"/>
            </a:pPr>
            <a:r>
              <a:rPr lang="pt-BR" sz="2000" dirty="0"/>
              <a:t>Com o JWT em mãos, o usuário agora pode realizar requisições autenticadas enviando o cabeçalho de autorização: </a:t>
            </a:r>
            <a:r>
              <a:rPr lang="pt-BR" sz="2000" dirty="0" err="1"/>
              <a:t>Authorization</a:t>
            </a:r>
            <a:r>
              <a:rPr lang="pt-BR" sz="2000" dirty="0"/>
              <a:t>: </a:t>
            </a:r>
            <a:r>
              <a:rPr lang="pt-BR" sz="2000" dirty="0" err="1"/>
              <a:t>Bearer</a:t>
            </a:r>
            <a:r>
              <a:rPr lang="pt-BR" sz="2000" dirty="0"/>
              <a:t> &lt;token&gt;.</a:t>
            </a:r>
          </a:p>
          <a:p>
            <a:pPr marL="342900" indent="-342900" fontAlgn="base">
              <a:lnSpc>
                <a:spcPct val="150000"/>
              </a:lnSpc>
              <a:buFont typeface="+mj-lt"/>
              <a:buAutoNum type="arabicPeriod"/>
            </a:pPr>
            <a:r>
              <a:rPr lang="pt-BR" sz="2000" dirty="0"/>
              <a:t>O usuário solicita informações privadas de seu perfil.</a:t>
            </a:r>
          </a:p>
          <a:p>
            <a:pPr marL="342900" indent="-342900" fontAlgn="base">
              <a:lnSpc>
                <a:spcPct val="150000"/>
              </a:lnSpc>
              <a:buFont typeface="+mj-lt"/>
              <a:buAutoNum type="arabicPeriod"/>
            </a:pPr>
            <a:r>
              <a:rPr lang="pt-BR" sz="2000" dirty="0"/>
              <a:t>O servidor valida o JWT e decide se o usuário pode ou não acessar essa informações.</a:t>
            </a:r>
          </a:p>
          <a:p>
            <a:pPr marL="342900" indent="-342900" fontAlgn="base">
              <a:lnSpc>
                <a:spcPct val="150000"/>
              </a:lnSpc>
              <a:buFont typeface="+mj-lt"/>
              <a:buAutoNum type="arabicPeriod"/>
            </a:pPr>
            <a:endParaRPr lang="pt-BR" sz="2000" dirty="0"/>
          </a:p>
          <a:p>
            <a:pPr fontAlgn="base">
              <a:lnSpc>
                <a:spcPct val="150000"/>
              </a:lnSpc>
            </a:pPr>
            <a:r>
              <a:rPr lang="pt-BR" sz="2000" dirty="0"/>
              <a:t>Nesse cenário temos um mecanismo de autenticação “</a:t>
            </a:r>
            <a:r>
              <a:rPr lang="pt-BR" sz="2000" dirty="0" err="1"/>
              <a:t>stateless</a:t>
            </a:r>
            <a:r>
              <a:rPr lang="pt-BR" sz="2000" dirty="0"/>
              <a:t>”. Nossos recursos protegidos terão apenas que verificar se um JWT válido foi fornecido no cabeçalho de autorização. Caso nosso token tenha todas as informações necessárias para aquela requisição, isso pode ajudar a reduzir drasticamente consultas no banco de dados. Lembrando que </a:t>
            </a:r>
            <a:r>
              <a:rPr lang="pt-BR" sz="2000" dirty="0" err="1"/>
              <a:t>JWTs</a:t>
            </a:r>
            <a:r>
              <a:rPr lang="pt-BR" sz="2000" dirty="0"/>
              <a:t> são credenciais de acesso e devem ser tratados com cautela, um maneira de proteger seu sistema é configurando a expiração do token para a menor data viável.</a:t>
            </a:r>
          </a:p>
        </p:txBody>
      </p:sp>
    </p:spTree>
    <p:extLst>
      <p:ext uri="{BB962C8B-B14F-4D97-AF65-F5344CB8AC3E}">
        <p14:creationId xmlns:p14="http://schemas.microsoft.com/office/powerpoint/2010/main" val="51633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6349059"/>
            <a:ext cx="12192000" cy="461665"/>
          </a:xfrm>
          <a:prstGeom prst="rect">
            <a:avLst/>
          </a:prstGeom>
          <a:noFill/>
        </p:spPr>
        <p:txBody>
          <a:bodyPr wrap="square" rtlCol="0">
            <a:spAutoFit/>
          </a:bodyPr>
          <a:lstStyle/>
          <a:p>
            <a:pPr algn="ctr"/>
            <a:r>
              <a:rPr lang="en-US" altLang="ko-KR" sz="2400" b="1" dirty="0">
                <a:cs typeface="Arial" pitchFamily="34" charset="0"/>
              </a:rPr>
              <a:t>www.cotiinformatica.com.br</a:t>
            </a:r>
            <a:endParaRPr lang="ko-KR" altLang="en-US" sz="1600" b="1" dirty="0">
              <a:cs typeface="Arial" pitchFamily="34" charset="0"/>
            </a:endParaRPr>
          </a:p>
        </p:txBody>
      </p:sp>
      <p:pic>
        <p:nvPicPr>
          <p:cNvPr id="1026" name="Picture 2" descr="Logotipo Coti Informática">
            <a:extLst>
              <a:ext uri="{FF2B5EF4-FFF2-40B4-BE49-F238E27FC236}">
                <a16:creationId xmlns:a16="http://schemas.microsoft.com/office/drawing/2014/main" id="{CE5767DF-CC50-4023-A2EF-25AC6DE5D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pic>
        <p:nvPicPr>
          <p:cNvPr id="25610" name="Picture 10" descr="Code Coding Programming Svg Png Icon Free Download (#501919 ...">
            <a:extLst>
              <a:ext uri="{FF2B5EF4-FFF2-40B4-BE49-F238E27FC236}">
                <a16:creationId xmlns:a16="http://schemas.microsoft.com/office/drawing/2014/main" id="{6412E322-F62A-4DFC-9F86-FAF369F9D1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5075" y="5050302"/>
            <a:ext cx="1341850" cy="110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29474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TotalTime>
  <Words>449</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6</vt:i4>
      </vt:variant>
    </vt:vector>
  </HeadingPairs>
  <TitlesOfParts>
    <vt:vector size="10"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Sergio Mendes</dc:creator>
  <cp:lastModifiedBy>Sergio Mendes</cp:lastModifiedBy>
  <cp:revision>48</cp:revision>
  <dcterms:created xsi:type="dcterms:W3CDTF">2020-05-24T04:14:06Z</dcterms:created>
  <dcterms:modified xsi:type="dcterms:W3CDTF">2020-06-21T11:56:18Z</dcterms:modified>
</cp:coreProperties>
</file>