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0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5A73"/>
    <a:srgbClr val="526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3B809-5199-A670-037B-2962A7AFA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95282-02A9-E3FB-E3BB-B01385D37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8202B4-4942-58BF-10FF-6845EEBF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BF7E7B-FBB2-D116-063A-3420F2AB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5F115B-CCD4-84E7-E7D9-601739CB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20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F5C4F-B5B2-8323-9810-01754EC9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40E41E-B799-30CB-CF14-7E8CF7A28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2610AA-C14B-517A-D79B-E34D5F0E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841E0-C9AB-CCB0-7117-B88D67B3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6A7A7A-F561-43DC-1C0E-A3222361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4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330D8B-5C21-2C04-CDAE-11E2CC8C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C7C895-F02C-5EC6-F197-DE04EDA91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4DB677-4BAB-401A-D6CF-4CAF94FD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94DDE1-6F4D-0812-D7EA-3A9F02D7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AF17DF-1EFB-46EA-983E-BAAEE673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0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28315-E1F8-1628-1308-44AEAAE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61D154-DD75-0414-1908-90F462BFE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3B5564-7720-D9FA-3CF6-92C9A236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37F2D8-B2CA-5FBD-701D-0A13060D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4EE82D-9F35-6E1D-3537-E3EA5DCA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40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8B589-5138-2738-B709-63C95B1D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25B5D5-3609-75F2-D5E9-F12204BA2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8558BC-6A99-6943-B2BD-4AF82F7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4BC900-F624-9C9C-DE8C-BA699620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FF383A-9445-D498-CCC1-127A2244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89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8AB7-8A6B-B719-D1DD-1FF77E2D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5F060-CC3C-713B-EDEC-C84B3A95A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56189E-C75C-375B-D06B-418A97FDA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6B40D8-729A-2604-47FB-A4C6021D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F38903-A950-0DCD-A378-707E326A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AF3C89-5CF1-55C9-EF34-42A34EBC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4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C9B5-64D7-E4A0-85FC-BC5D853D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7F3165-0C9C-B83C-BD9E-FCC84855D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CE14BD-6758-9FCB-63A0-85AB2FAC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092A05-6E26-C1B0-AAEC-1060C18BB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5CD4A1-1F61-0FAA-BE2C-661100619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55F77F-3953-1F66-2F8E-336F7259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79CF30-4A01-C575-45E7-A2D3AAF3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5DB595-C31B-0487-BAED-DB12131D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22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7CC99-78D9-8BF0-8E98-F41EBC9B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699C69-83DD-421F-FC82-EA505DA6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BD385A-3850-64CA-C4CF-E4D8A800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8FF1D0-D301-F7D3-B592-482EE1B0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82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11E363-5B5B-476F-B9EF-DFEE17CD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40F2C3-46BD-7491-928F-D0C4D9D0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EF8397-2E91-CC2B-C49C-5834277B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03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E0E4F-F911-0421-8120-21CDB7B6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1C5B1-E5A0-9301-70B1-2ACAC271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BD0244-64DF-10CF-DDF7-1F8220239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D10ED1-D0E1-3CAE-02CC-A28C1EED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5D43A4-8CC8-E735-82EF-9C5DC001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D84C0F-6954-A55B-8F0A-3451CF8A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76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607A9-D371-16C8-45D2-2DADAE14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36FC72-1E26-2433-9830-DDA2794F3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D69CCC-57C1-4C5A-625D-732636A0D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31BD22-DD9F-1A01-EA4D-E0DD9D83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58FAD-4EAC-E926-313A-D5F8BA5D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EA151-681A-7BC0-B81B-19C586E7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2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B925D6-5A97-EFF8-CE55-ECB6C7AB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E2ACD8-246C-0B8A-0F3D-C1200B3D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168F14-5C82-AC5E-BCBD-E4705D173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47FA4-9AB0-4FE5-8F64-A83C821E56A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94D154-FFFD-8789-576C-341A02CA5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9CE041-DD6F-7076-2B6A-7483830E4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92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4DD1181-5CF8-4507-1934-D490B09D2E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26580"/>
              </a:gs>
              <a:gs pos="23000">
                <a:srgbClr val="495A73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A985A8-E35F-1B36-60A8-D3F590AD9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236" y="4882609"/>
            <a:ext cx="11409528" cy="1924203"/>
          </a:xfrm>
        </p:spPr>
        <p:txBody>
          <a:bodyPr>
            <a:noAutofit/>
          </a:bodyPr>
          <a:lstStyle/>
          <a:p>
            <a:pPr algn="l"/>
            <a:br>
              <a:rPr lang="pt-BR" sz="4400" b="1" dirty="0">
                <a:solidFill>
                  <a:schemeClr val="bg1"/>
                </a:solidFill>
                <a:latin typeface="+mn-lt"/>
              </a:rPr>
            </a:br>
            <a:br>
              <a:rPr lang="pt-BR" sz="4400" b="1" dirty="0">
                <a:solidFill>
                  <a:schemeClr val="bg1"/>
                </a:solidFill>
                <a:latin typeface="+mn-lt"/>
              </a:rPr>
            </a:br>
            <a:br>
              <a:rPr lang="pt-BR" sz="4400" b="1" dirty="0">
                <a:solidFill>
                  <a:schemeClr val="bg1"/>
                </a:solidFill>
                <a:latin typeface="+mn-lt"/>
              </a:rPr>
            </a:br>
            <a:br>
              <a:rPr lang="pt-BR" sz="4400" b="1" dirty="0">
                <a:solidFill>
                  <a:schemeClr val="bg1"/>
                </a:solidFill>
                <a:latin typeface="+mn-lt"/>
              </a:rPr>
            </a:br>
            <a:r>
              <a:rPr lang="pt-BR" sz="4400" b="1" dirty="0">
                <a:solidFill>
                  <a:schemeClr val="bg1"/>
                </a:solidFill>
                <a:latin typeface="+mn-lt"/>
              </a:rPr>
              <a:t>Java WebDeveloper - FullStack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Professor Sergio Mendes</a:t>
            </a:r>
            <a:br>
              <a:rPr lang="pt-BR" sz="3600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21"/>
          <a:stretch/>
        </p:blipFill>
        <p:spPr bwMode="auto">
          <a:xfrm>
            <a:off x="4137544" y="304511"/>
            <a:ext cx="3698543" cy="125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Homem de camisa azul sorrindo&#10;&#10;Descrição gerada automaticamente">
            <a:extLst>
              <a:ext uri="{FF2B5EF4-FFF2-40B4-BE49-F238E27FC236}">
                <a16:creationId xmlns:a16="http://schemas.microsoft.com/office/drawing/2014/main" id="{B59ABCB6-401C-608D-ED4C-EE819D6DB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346" y="4882609"/>
            <a:ext cx="1750425" cy="1760427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2033C88-E5B5-9899-9E98-6ED7FB7427F5}"/>
              </a:ext>
            </a:extLst>
          </p:cNvPr>
          <p:cNvSpPr txBox="1">
            <a:spLocks/>
          </p:cNvSpPr>
          <p:nvPr/>
        </p:nvSpPr>
        <p:spPr>
          <a:xfrm>
            <a:off x="-109185" y="2602064"/>
            <a:ext cx="12192000" cy="1094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+mn-lt"/>
              </a:rPr>
              <a:t>TDD – Test Driven Development</a:t>
            </a:r>
            <a:endParaRPr lang="pt-BR" sz="6600" b="1" dirty="0">
              <a:solidFill>
                <a:schemeClr val="bg1"/>
              </a:solidFill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BD20AE5-3DBA-E22A-3348-32B3ED84C8C1}"/>
              </a:ext>
            </a:extLst>
          </p:cNvPr>
          <p:cNvCxnSpPr/>
          <p:nvPr/>
        </p:nvCxnSpPr>
        <p:spPr>
          <a:xfrm>
            <a:off x="0" y="463538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22DFFC-2F5A-7453-F216-DCFFE87D6301}"/>
              </a:ext>
            </a:extLst>
          </p:cNvPr>
          <p:cNvCxnSpPr/>
          <p:nvPr/>
        </p:nvCxnSpPr>
        <p:spPr>
          <a:xfrm>
            <a:off x="0" y="171475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53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FullStack| Professor: Sergio Mendes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AA4513D-A869-8F45-5FCA-E77247286B8E}"/>
              </a:ext>
            </a:extLst>
          </p:cNvPr>
          <p:cNvSpPr txBox="1"/>
          <p:nvPr/>
        </p:nvSpPr>
        <p:spPr>
          <a:xfrm>
            <a:off x="465801" y="1273876"/>
            <a:ext cx="592135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6. Repita tudo</a:t>
            </a:r>
          </a:p>
          <a:p>
            <a:endParaRPr lang="pt-BR" sz="2000" b="1" dirty="0"/>
          </a:p>
          <a:p>
            <a:r>
              <a:rPr lang="pt-BR" sz="2000" dirty="0"/>
              <a:t>Iniciando com outro teste, o ciclo é então repetido, empurrando a funcionalidade a frente.</a:t>
            </a:r>
          </a:p>
          <a:p>
            <a:endParaRPr lang="pt-BR" sz="2000" dirty="0"/>
          </a:p>
          <a:p>
            <a:r>
              <a:rPr lang="pt-BR" sz="2000" dirty="0"/>
              <a:t>O tamanho dos passos deve ser pequeno - tão quanto de 1 a 10 edições de texto entre cada execução de testes. </a:t>
            </a:r>
          </a:p>
          <a:p>
            <a:endParaRPr lang="pt-BR" sz="2000" dirty="0"/>
          </a:p>
          <a:p>
            <a:r>
              <a:rPr lang="pt-BR" sz="2000" dirty="0"/>
              <a:t>Se novo código não satisfaz rapidamente um novo teste, ou outros testes falham inesperadamente, o programador deve desfazer ou reverter as alterações ao invés do uso de excessiva depuração. </a:t>
            </a:r>
          </a:p>
        </p:txBody>
      </p:sp>
      <p:pic>
        <p:nvPicPr>
          <p:cNvPr id="5" name="Picture 2" descr="Why Test-Driven Development (TDD) | Marsner Technologies">
            <a:extLst>
              <a:ext uri="{FF2B5EF4-FFF2-40B4-BE49-F238E27FC236}">
                <a16:creationId xmlns:a16="http://schemas.microsoft.com/office/drawing/2014/main" id="{698FD365-8DA1-A95E-7010-7972D5A3A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5" r="14496"/>
          <a:stretch/>
        </p:blipFill>
        <p:spPr bwMode="auto">
          <a:xfrm>
            <a:off x="6867596" y="1575322"/>
            <a:ext cx="4217158" cy="408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99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4DD1181-5CF8-4507-1934-D490B09D2E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26580"/>
              </a:gs>
              <a:gs pos="23000">
                <a:srgbClr val="495A73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21"/>
          <a:stretch/>
        </p:blipFill>
        <p:spPr bwMode="auto">
          <a:xfrm>
            <a:off x="4137545" y="2803961"/>
            <a:ext cx="3698543" cy="125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FullStack| Professor: Sergio Mendes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59C5C42-322F-3650-CA74-BFBE5030D956}"/>
              </a:ext>
            </a:extLst>
          </p:cNvPr>
          <p:cNvSpPr txBox="1"/>
          <p:nvPr/>
        </p:nvSpPr>
        <p:spPr>
          <a:xfrm>
            <a:off x="0" y="1207469"/>
            <a:ext cx="12192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Test Driven Development</a:t>
            </a:r>
          </a:p>
          <a:p>
            <a:pPr algn="ctr"/>
            <a:r>
              <a:rPr lang="pt-BR" sz="4400" dirty="0"/>
              <a:t>(Desenvolvimento orientado a testes)</a:t>
            </a:r>
          </a:p>
        </p:txBody>
      </p:sp>
      <p:pic>
        <p:nvPicPr>
          <p:cNvPr id="5" name="Picture 2" descr="Why Test-Driven Development (TDD) | Marsner Technologies">
            <a:extLst>
              <a:ext uri="{FF2B5EF4-FFF2-40B4-BE49-F238E27FC236}">
                <a16:creationId xmlns:a16="http://schemas.microsoft.com/office/drawing/2014/main" id="{0C6F05FA-29B7-AA49-BB14-B9D47FD27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551" y="2977717"/>
            <a:ext cx="5167827" cy="343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6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FullStack| Professor: Sergio Mendes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DA5218-2170-683B-300A-EE70D12CD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154" y="4892657"/>
            <a:ext cx="11273691" cy="1171575"/>
          </a:xfrm>
        </p:spPr>
        <p:txBody>
          <a:bodyPr>
            <a:noAutofit/>
          </a:bodyPr>
          <a:lstStyle/>
          <a:p>
            <a:r>
              <a:rPr lang="pt-BR" sz="24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TDD</a:t>
            </a:r>
            <a:r>
              <a:rPr lang="pt-BR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é uma sigla para </a:t>
            </a:r>
            <a:r>
              <a:rPr lang="pt-BR" sz="24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 Driven Development</a:t>
            </a:r>
            <a:r>
              <a:rPr lang="pt-BR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ou </a:t>
            </a:r>
            <a:r>
              <a:rPr lang="pt-BR" sz="2400" b="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Desenvolvimento Orientado a Testes</a:t>
            </a:r>
            <a:r>
              <a:rPr lang="pt-BR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A ideia do TDD é que você trabalhe em ciclos. Estes ciclos ocorrem na seguinte ordem:</a:t>
            </a:r>
          </a:p>
        </p:txBody>
      </p:sp>
      <p:pic>
        <p:nvPicPr>
          <p:cNvPr id="3" name="Picture 2" descr="TDD: fundamentos do desenvolvimento orientado a testes">
            <a:extLst>
              <a:ext uri="{FF2B5EF4-FFF2-40B4-BE49-F238E27FC236}">
                <a16:creationId xmlns:a16="http://schemas.microsoft.com/office/drawing/2014/main" id="{65E202C5-2356-DDB4-5227-DA6BCA544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1" b="6346"/>
          <a:stretch/>
        </p:blipFill>
        <p:spPr bwMode="auto">
          <a:xfrm>
            <a:off x="1974375" y="896598"/>
            <a:ext cx="7697693" cy="399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61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FullStack| Professor: Sergio Mendes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B5504F3-9B13-AF67-C571-082986E13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88" y="1025857"/>
            <a:ext cx="11273691" cy="3370997"/>
          </a:xfrm>
        </p:spPr>
        <p:txBody>
          <a:bodyPr>
            <a:noAutofit/>
          </a:bodyPr>
          <a:lstStyle/>
          <a:p>
            <a:pPr algn="l" fontAlgn="base"/>
            <a:r>
              <a:rPr lang="pt-BR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1) Primeiro, escreva um teste unitário que inicialmente irá falhar, tendo em vista que o código ainda não foi implementado;</a:t>
            </a:r>
            <a:br>
              <a:rPr lang="pt-BR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pt-BR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2) Crie o código que satisfaça esse teste, ou seja: implemente a funcionalidade em questão. Essa primeira implementação deverá satisfazer imediatamente o teste que foi escrito no ciclo anterior;</a:t>
            </a:r>
            <a:br>
              <a:rPr lang="pt-BR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pt-BR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3) Quando o código estiver implementado e o teste satisfeito, </a:t>
            </a:r>
            <a:r>
              <a:rPr lang="pt-BR" sz="20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refatore</a:t>
            </a:r>
            <a:r>
              <a:rPr lang="pt-BR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 código para melhorar pontos como legibilidade. Logo após, execute o teste novamente. A nova versão do código também deverá passar sem que seja necessário modificar o teste escrito inicialmente.</a:t>
            </a:r>
          </a:p>
        </p:txBody>
      </p:sp>
      <p:pic>
        <p:nvPicPr>
          <p:cNvPr id="7" name="Picture 2" descr="Why Test-Driven Development (TDD) | Marsner Technologies">
            <a:extLst>
              <a:ext uri="{FF2B5EF4-FFF2-40B4-BE49-F238E27FC236}">
                <a16:creationId xmlns:a16="http://schemas.microsoft.com/office/drawing/2014/main" id="{1BCB92A6-DD72-D2EE-5D3B-DA7460AA0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142" y="4162567"/>
            <a:ext cx="3383582" cy="224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19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FullStack| Professor: Sergio Mendes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134995F-CA46-4716-BEB4-31EB22B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208" y="5048751"/>
            <a:ext cx="11273691" cy="1171575"/>
          </a:xfrm>
        </p:spPr>
        <p:txBody>
          <a:bodyPr>
            <a:noAutofit/>
          </a:bodyPr>
          <a:lstStyle/>
          <a:p>
            <a:pPr algn="l" fontAlgn="base">
              <a:lnSpc>
                <a:spcPct val="100000"/>
              </a:lnSpc>
            </a:pPr>
            <a:r>
              <a:rPr lang="pt-BR" sz="1800" b="1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</a:t>
            </a:r>
            <a:r>
              <a:rPr lang="pt-BR" sz="18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pt-BR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escreva um pequeno teste automatizado que, ao ser executado, irá falhar;</a:t>
            </a:r>
            <a:br>
              <a:rPr lang="pt-BR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pt-BR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18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Green:</a:t>
            </a:r>
            <a:r>
              <a:rPr lang="pt-BR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implemente um código que seja suficiente para ser aprovado no;</a:t>
            </a:r>
            <a:br>
              <a:rPr lang="pt-BR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pt-BR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1800" b="1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Refactor</a:t>
            </a:r>
            <a:r>
              <a:rPr lang="pt-BR" sz="18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pt-BR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pt-BR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refatore</a:t>
            </a:r>
            <a:r>
              <a:rPr lang="pt-BR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 código, deixando-o mais funcional e mais limpo.</a:t>
            </a:r>
          </a:p>
        </p:txBody>
      </p:sp>
      <p:pic>
        <p:nvPicPr>
          <p:cNvPr id="8" name="Picture 2" descr="TDD: fundamentos do desenvolvimento orientado a testes">
            <a:extLst>
              <a:ext uri="{FF2B5EF4-FFF2-40B4-BE49-F238E27FC236}">
                <a16:creationId xmlns:a16="http://schemas.microsoft.com/office/drawing/2014/main" id="{9FFF3BCC-660C-777D-FFC4-3988EBA3B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1" b="6346"/>
          <a:stretch/>
        </p:blipFill>
        <p:spPr bwMode="auto">
          <a:xfrm>
            <a:off x="1878841" y="644857"/>
            <a:ext cx="7697693" cy="399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86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FullStack| Professor: Sergio Mendes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F8A0AC-4354-D23C-3AA0-7E774F99713B}"/>
              </a:ext>
            </a:extLst>
          </p:cNvPr>
          <p:cNvSpPr txBox="1"/>
          <p:nvPr/>
        </p:nvSpPr>
        <p:spPr>
          <a:xfrm>
            <a:off x="465800" y="1199572"/>
            <a:ext cx="686304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pt-BR" sz="2000" b="1" dirty="0"/>
              <a:t>Adicione um teste</a:t>
            </a:r>
          </a:p>
          <a:p>
            <a:pPr marL="342900" indent="-342900"/>
            <a:endParaRPr lang="pt-BR" sz="2000" b="1" dirty="0"/>
          </a:p>
          <a:p>
            <a:r>
              <a:rPr lang="pt-BR" sz="2000" dirty="0"/>
              <a:t>Em </a:t>
            </a:r>
            <a:r>
              <a:rPr lang="pt-BR" sz="2000" b="1" dirty="0"/>
              <a:t>Test Driven Development</a:t>
            </a:r>
            <a:r>
              <a:rPr lang="pt-BR" sz="2000" dirty="0"/>
              <a:t>, cada nova funcionalidade inicia com a criação de um teste. Este teste precisa inevitavelmente falhar porque ele é escrito antes da funcionalidade a ser implementada (se ele falha, então a funcionalidade ou melhoria 'proposta' é óbvia). Para escrever um teste, o desenvolvedor precisa claramente entender as especificações e requisitos da funcionalidade. </a:t>
            </a:r>
          </a:p>
          <a:p>
            <a:endParaRPr lang="pt-BR" sz="2000" dirty="0"/>
          </a:p>
          <a:p>
            <a:r>
              <a:rPr lang="pt-BR" sz="2000" dirty="0"/>
              <a:t>O desenvolvedor pode fazer isso através de casos de uso ou </a:t>
            </a:r>
            <a:r>
              <a:rPr lang="pt-BR" sz="2000" dirty="0" err="1"/>
              <a:t>user</a:t>
            </a:r>
            <a:r>
              <a:rPr lang="pt-BR" sz="2000" dirty="0"/>
              <a:t> stories que cubram os requisitos e exceções condicionais. Esta é a diferenciação entre desenvolvimento dirigido a testes entre escrever testes de unidade 'depois' do código desenvolvido. Ele torna o desenvolvedor focado nos requisitos 'antes' do código, que é uma sutil mas importante diferença.</a:t>
            </a:r>
          </a:p>
        </p:txBody>
      </p:sp>
      <p:pic>
        <p:nvPicPr>
          <p:cNvPr id="5" name="Picture 2" descr="Why Test-Driven Development (TDD) | Marsner Technologies">
            <a:extLst>
              <a:ext uri="{FF2B5EF4-FFF2-40B4-BE49-F238E27FC236}">
                <a16:creationId xmlns:a16="http://schemas.microsoft.com/office/drawing/2014/main" id="{7F7C316F-5583-6813-2EA5-A4DCBDBA3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5" r="14496"/>
          <a:stretch/>
        </p:blipFill>
        <p:spPr bwMode="auto">
          <a:xfrm>
            <a:off x="7659166" y="1675622"/>
            <a:ext cx="4217158" cy="408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76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FullStack| Professor: Sergio Mendes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EC37F8-96B5-0AC6-6392-BB7F3525AC1C}"/>
              </a:ext>
            </a:extLst>
          </p:cNvPr>
          <p:cNvSpPr txBox="1"/>
          <p:nvPr/>
        </p:nvSpPr>
        <p:spPr>
          <a:xfrm>
            <a:off x="465801" y="1260228"/>
            <a:ext cx="60937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2. Execute todos os testes e veja se algum deles falha</a:t>
            </a:r>
          </a:p>
          <a:p>
            <a:endParaRPr lang="pt-BR" sz="2000" dirty="0"/>
          </a:p>
          <a:p>
            <a:r>
              <a:rPr lang="pt-BR" sz="2000" dirty="0"/>
              <a:t>Esse passo valida se todos os testes estão funcionando corretamente e se o novo teste não traz nenhum equívoco, sem requerer nenhum código novo. </a:t>
            </a:r>
          </a:p>
          <a:p>
            <a:endParaRPr lang="pt-BR" sz="2000" dirty="0"/>
          </a:p>
          <a:p>
            <a:r>
              <a:rPr lang="pt-BR" sz="2000" dirty="0"/>
              <a:t>Pode-se considerar que este passo então testa o próprio teste: ele regula a possibilidade de novo teste passar. </a:t>
            </a:r>
          </a:p>
          <a:p>
            <a:endParaRPr lang="pt-BR" sz="2000" dirty="0"/>
          </a:p>
          <a:p>
            <a:r>
              <a:rPr lang="pt-BR" sz="2000" dirty="0"/>
              <a:t>O novo teste deve então falhar pela razão esperada: a funcionalidade não foi desenvolvida. Isto aumenta a confiança (por outro lado não exatamente a garante) que se está testando a coisa certa, e que o teste somente irá passar nos casos intencionados.</a:t>
            </a:r>
          </a:p>
        </p:txBody>
      </p:sp>
      <p:pic>
        <p:nvPicPr>
          <p:cNvPr id="5" name="Picture 2" descr="Why Test-Driven Development (TDD) | Marsner Technologies">
            <a:extLst>
              <a:ext uri="{FF2B5EF4-FFF2-40B4-BE49-F238E27FC236}">
                <a16:creationId xmlns:a16="http://schemas.microsoft.com/office/drawing/2014/main" id="{7747FF49-6BDC-6546-3AFF-47B8786CE4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5" r="14496"/>
          <a:stretch/>
        </p:blipFill>
        <p:spPr bwMode="auto">
          <a:xfrm>
            <a:off x="7126904" y="1260228"/>
            <a:ext cx="4217158" cy="408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50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FullStack| Professor: Sergio Mendes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0E5952F-2A63-FB90-D728-8A50EB09A8FA}"/>
              </a:ext>
            </a:extLst>
          </p:cNvPr>
          <p:cNvSpPr txBox="1"/>
          <p:nvPr/>
        </p:nvSpPr>
        <p:spPr>
          <a:xfrm>
            <a:off x="465801" y="1258207"/>
            <a:ext cx="60937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3. Escrever código</a:t>
            </a:r>
          </a:p>
          <a:p>
            <a:endParaRPr lang="pt-BR" sz="2000" b="1" dirty="0"/>
          </a:p>
          <a:p>
            <a:r>
              <a:rPr lang="pt-BR" sz="2000" dirty="0"/>
              <a:t>O próximo passo é escrever código que irá ocasionar ao teste passar. </a:t>
            </a:r>
          </a:p>
          <a:p>
            <a:endParaRPr lang="pt-BR" sz="2000" dirty="0"/>
          </a:p>
          <a:p>
            <a:r>
              <a:rPr lang="pt-BR" sz="2000" dirty="0"/>
              <a:t>O novo código escrito até esse ponto poderá não ser perfeito e pode, por exemplo, passar no teste de uma forma não elegante.  Isso é aceitável porque posteriormente ele será melhorado.</a:t>
            </a:r>
          </a:p>
          <a:p>
            <a:endParaRPr lang="pt-BR" sz="2000" dirty="0"/>
          </a:p>
          <a:p>
            <a:r>
              <a:rPr lang="pt-BR" sz="2000" dirty="0"/>
              <a:t>O importante é que o código escrito deve ser construído </a:t>
            </a:r>
            <a:r>
              <a:rPr lang="pt-BR" sz="2000" i="1" dirty="0"/>
              <a:t>somente</a:t>
            </a:r>
            <a:r>
              <a:rPr lang="pt-BR" sz="2000" dirty="0"/>
              <a:t> para passar no teste; nenhuma funcionalidade (muito menos não testada) deve ser predita ou permitida em qualquer ponto.</a:t>
            </a:r>
          </a:p>
        </p:txBody>
      </p:sp>
      <p:pic>
        <p:nvPicPr>
          <p:cNvPr id="5" name="Picture 2" descr="Why Test-Driven Development (TDD) | Marsner Technologies">
            <a:extLst>
              <a:ext uri="{FF2B5EF4-FFF2-40B4-BE49-F238E27FC236}">
                <a16:creationId xmlns:a16="http://schemas.microsoft.com/office/drawing/2014/main" id="{4C5D8E64-8109-FDBB-DAF6-AF845ED50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5" r="14496"/>
          <a:stretch/>
        </p:blipFill>
        <p:spPr bwMode="auto">
          <a:xfrm>
            <a:off x="6867596" y="1575322"/>
            <a:ext cx="4217158" cy="408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96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 WebDeveloper - FullStack| Professor: Sergio Mendes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D1F45B-839A-9604-0CDF-3BC6D9D261F0}"/>
              </a:ext>
            </a:extLst>
          </p:cNvPr>
          <p:cNvSpPr txBox="1"/>
          <p:nvPr/>
        </p:nvSpPr>
        <p:spPr>
          <a:xfrm>
            <a:off x="436088" y="1244559"/>
            <a:ext cx="609372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4. Execute os testes automatizados e veja-os executarem com sucesso</a:t>
            </a:r>
          </a:p>
          <a:p>
            <a:r>
              <a:rPr lang="pt-BR" sz="2000" dirty="0"/>
              <a:t>Se todos os testes passam agora, o programador pode ficar confiante de que o código possui todos os requisitos testados. Este é um bom ponto que inicia o passo final do ciclo TDD.</a:t>
            </a:r>
          </a:p>
          <a:p>
            <a:endParaRPr lang="pt-BR" sz="2000" dirty="0"/>
          </a:p>
          <a:p>
            <a:r>
              <a:rPr lang="pt-BR" sz="2000" b="1" dirty="0"/>
              <a:t>5. </a:t>
            </a:r>
            <a:r>
              <a:rPr lang="pt-BR" sz="2000" b="1" dirty="0" err="1"/>
              <a:t>Refatorar</a:t>
            </a:r>
            <a:r>
              <a:rPr lang="pt-BR" sz="2000" b="1" dirty="0"/>
              <a:t> código</a:t>
            </a:r>
          </a:p>
          <a:p>
            <a:r>
              <a:rPr lang="pt-BR" sz="2000" dirty="0"/>
              <a:t>Nesse ponto o código pode ser limpo como necessário. Ao </a:t>
            </a:r>
            <a:r>
              <a:rPr lang="pt-BR" sz="2000" dirty="0" err="1"/>
              <a:t>re-executar</a:t>
            </a:r>
            <a:r>
              <a:rPr lang="pt-BR" sz="2000" dirty="0"/>
              <a:t> os testes, o desenvolvedor pode confiar que a </a:t>
            </a:r>
            <a:r>
              <a:rPr lang="pt-BR" sz="2000" dirty="0" err="1"/>
              <a:t>refatoração</a:t>
            </a:r>
            <a:r>
              <a:rPr lang="pt-BR" sz="2000" dirty="0"/>
              <a:t> não é um processo danoso a qualquer funcionalidade existente. Um conceito relevante nesse momento é o de remoção de duplicação de código, considerado um importante aspecto ao design de um software. </a:t>
            </a:r>
          </a:p>
        </p:txBody>
      </p:sp>
      <p:pic>
        <p:nvPicPr>
          <p:cNvPr id="5" name="Picture 2" descr="Why Test-Driven Development (TDD) | Marsner Technologies">
            <a:extLst>
              <a:ext uri="{FF2B5EF4-FFF2-40B4-BE49-F238E27FC236}">
                <a16:creationId xmlns:a16="http://schemas.microsoft.com/office/drawing/2014/main" id="{7DD8B32D-E29C-BFB3-9815-B2FA9BE80F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5" r="14496"/>
          <a:stretch/>
        </p:blipFill>
        <p:spPr bwMode="auto">
          <a:xfrm>
            <a:off x="6867596" y="1575322"/>
            <a:ext cx="4217158" cy="408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278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797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Tema do Office</vt:lpstr>
      <vt:lpstr>    Java WebDeveloper - FullStack Professor Sergio Mendes </vt:lpstr>
      <vt:lpstr>Apresentação do PowerPoint</vt:lpstr>
      <vt:lpstr>TDD é uma sigla para Test Driven Development, ou Desenvolvimento Orientado a Testes. A ideia do TDD é que você trabalhe em ciclos. Estes ciclos ocorrem na seguinte ordem:</vt:lpstr>
      <vt:lpstr>1) Primeiro, escreva um teste unitário que inicialmente irá falhar, tendo em vista que o código ainda não foi implementado;  2) Crie o código que satisfaça esse teste, ou seja: implemente a funcionalidade em questão. Essa primeira implementação deverá satisfazer imediatamente o teste que foi escrito no ciclo anterior;  3) Quando o código estiver implementado e o teste satisfeito, refatore o código para melhorar pontos como legibilidade. Logo após, execute o teste novamente. A nova versão do código também deverá passar sem que seja necessário modificar o teste escrito inicialmente.</vt:lpstr>
      <vt:lpstr>Red: escreva um pequeno teste automatizado que, ao ser executado, irá falhar;  Green: implemente um código que seja suficiente para ser aprovado no;  Refactor: refatore o código, deixando-o mais funcional e mais limpo.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Mendes</dc:creator>
  <cp:lastModifiedBy>Sergio Mendes</cp:lastModifiedBy>
  <cp:revision>39</cp:revision>
  <dcterms:created xsi:type="dcterms:W3CDTF">2022-08-05T18:36:00Z</dcterms:created>
  <dcterms:modified xsi:type="dcterms:W3CDTF">2023-03-07T12:53:23Z</dcterms:modified>
</cp:coreProperties>
</file>