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06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5A73"/>
    <a:srgbClr val="526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3B809-5199-A670-037B-2962A7AFA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295282-02A9-E3FB-E3BB-B01385D37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8202B4-4942-58BF-10FF-6845EEBF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7FA4-9AB0-4FE5-8F64-A83C821E56AD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BF7E7B-FBB2-D116-063A-3420F2AB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5F115B-CCD4-84E7-E7D9-601739CB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20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F5C4F-B5B2-8323-9810-01754EC9A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40E41E-B799-30CB-CF14-7E8CF7A28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2610AA-C14B-517A-D79B-E34D5F0E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7FA4-9AB0-4FE5-8F64-A83C821E56AD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A841E0-C9AB-CCB0-7117-B88D67B3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6A7A7A-F561-43DC-1C0E-A3222361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4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330D8B-5C21-2C04-CDAE-11E2CC8C0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C7C895-F02C-5EC6-F197-DE04EDA91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4DB677-4BAB-401A-D6CF-4CAF94FDD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7FA4-9AB0-4FE5-8F64-A83C821E56AD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94DDE1-6F4D-0812-D7EA-3A9F02D7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AF17DF-1EFB-46EA-983E-BAAEE673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0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28315-E1F8-1628-1308-44AEAAE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61D154-DD75-0414-1908-90F462BFE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3B5564-7720-D9FA-3CF6-92C9A2362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7FA4-9AB0-4FE5-8F64-A83C821E56AD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37F2D8-B2CA-5FBD-701D-0A13060DF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4EE82D-9F35-6E1D-3537-E3EA5DCA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40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8B589-5138-2738-B709-63C95B1D4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25B5D5-3609-75F2-D5E9-F12204BA2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8558BC-6A99-6943-B2BD-4AF82F73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7FA4-9AB0-4FE5-8F64-A83C821E56AD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4BC900-F624-9C9C-DE8C-BA6996207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FF383A-9445-D498-CCC1-127A2244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89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C8AB7-8A6B-B719-D1DD-1FF77E2D2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85F060-CC3C-713B-EDEC-C84B3A95A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56189E-C75C-375B-D06B-418A97FDA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6B40D8-729A-2604-47FB-A4C6021D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7FA4-9AB0-4FE5-8F64-A83C821E56AD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F38903-A950-0DCD-A378-707E326A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AF3C89-5CF1-55C9-EF34-42A34EBC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74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2C9B5-64D7-E4A0-85FC-BC5D853D6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7F3165-0C9C-B83C-BD9E-FCC84855D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CE14BD-6758-9FCB-63A0-85AB2FACC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8092A05-6E26-C1B0-AAEC-1060C18BB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05CD4A1-1F61-0FAA-BE2C-661100619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A55F77F-3953-1F66-2F8E-336F7259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7FA4-9AB0-4FE5-8F64-A83C821E56AD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B79CF30-4A01-C575-45E7-A2D3AAF31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05DB595-C31B-0487-BAED-DB12131D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22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7CC99-78D9-8BF0-8E98-F41EBC9B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699C69-83DD-421F-FC82-EA505DA6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7FA4-9AB0-4FE5-8F64-A83C821E56AD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BD385A-3850-64CA-C4CF-E4D8A8004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58FF1D0-D301-F7D3-B592-482EE1B0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82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11E363-5B5B-476F-B9EF-DFEE17CD6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7FA4-9AB0-4FE5-8F64-A83C821E56AD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540F2C3-46BD-7491-928F-D0C4D9D0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EF8397-2E91-CC2B-C49C-5834277B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03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E0E4F-F911-0421-8120-21CDB7B6F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21C5B1-E5A0-9301-70B1-2ACAC271D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BD0244-64DF-10CF-DDF7-1F8220239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D10ED1-D0E1-3CAE-02CC-A28C1EED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7FA4-9AB0-4FE5-8F64-A83C821E56AD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5D43A4-8CC8-E735-82EF-9C5DC001C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D84C0F-6954-A55B-8F0A-3451CF8A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76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607A9-D371-16C8-45D2-2DADAE149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A36FC72-1E26-2433-9830-DDA2794F3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D69CCC-57C1-4C5A-625D-732636A0D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31BD22-DD9F-1A01-EA4D-E0DD9D83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7FA4-9AB0-4FE5-8F64-A83C821E56AD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A58FAD-4EAC-E926-313A-D5F8BA5D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EA151-681A-7BC0-B81B-19C586E7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2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AB925D6-5A97-EFF8-CE55-ECB6C7ABD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E2ACD8-246C-0B8A-0F3D-C1200B3D3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168F14-5C82-AC5E-BCBD-E4705D173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47FA4-9AB0-4FE5-8F64-A83C821E56AD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94D154-FFFD-8789-576C-341A02CA5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9CE041-DD6F-7076-2B6A-7483830E4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62B93-F669-421E-A74E-64177044CB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92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4DD1181-5CF8-4507-1934-D490B09D2E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526580"/>
              </a:gs>
              <a:gs pos="23000">
                <a:srgbClr val="495A73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A985A8-E35F-1B36-60A8-D3F590AD9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051" y="4328924"/>
            <a:ext cx="11409528" cy="1924203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solidFill>
                  <a:schemeClr val="bg1"/>
                </a:solidFill>
                <a:latin typeface="+mn-lt"/>
              </a:rPr>
              <a:t>WebDeveloper em Java – Formação FullStack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Professor Sergio Mendes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0C92F3-7934-24BC-F3B1-AE36BC36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721"/>
          <a:stretch/>
        </p:blipFill>
        <p:spPr bwMode="auto">
          <a:xfrm>
            <a:off x="4137544" y="304511"/>
            <a:ext cx="3698543" cy="125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Homem de camisa azul sorrindo&#10;&#10;Descrição gerada automaticamente">
            <a:extLst>
              <a:ext uri="{FF2B5EF4-FFF2-40B4-BE49-F238E27FC236}">
                <a16:creationId xmlns:a16="http://schemas.microsoft.com/office/drawing/2014/main" id="{B59ABCB6-401C-608D-ED4C-EE819D6DB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346" y="4882609"/>
            <a:ext cx="1750425" cy="1760427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32033C88-E5B5-9899-9E98-6ED7FB7427F5}"/>
              </a:ext>
            </a:extLst>
          </p:cNvPr>
          <p:cNvSpPr txBox="1">
            <a:spLocks/>
          </p:cNvSpPr>
          <p:nvPr/>
        </p:nvSpPr>
        <p:spPr>
          <a:xfrm>
            <a:off x="-109185" y="2629359"/>
            <a:ext cx="12192000" cy="10946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600" b="1" dirty="0">
                <a:solidFill>
                  <a:schemeClr val="bg1"/>
                </a:solidFill>
                <a:latin typeface="+mn-lt"/>
              </a:rPr>
              <a:t>Visual geral do Angular</a:t>
            </a:r>
            <a:endParaRPr lang="pt-BR" sz="7200" b="1" dirty="0">
              <a:solidFill>
                <a:schemeClr val="bg1"/>
              </a:solidFill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BD20AE5-3DBA-E22A-3348-32B3ED84C8C1}"/>
              </a:ext>
            </a:extLst>
          </p:cNvPr>
          <p:cNvCxnSpPr/>
          <p:nvPr/>
        </p:nvCxnSpPr>
        <p:spPr>
          <a:xfrm>
            <a:off x="0" y="463538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622DFFC-2F5A-7453-F216-DCFFE87D6301}"/>
              </a:ext>
            </a:extLst>
          </p:cNvPr>
          <p:cNvCxnSpPr/>
          <p:nvPr/>
        </p:nvCxnSpPr>
        <p:spPr>
          <a:xfrm>
            <a:off x="0" y="171475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539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0C92F3-7934-24BC-F3B1-AE36BC36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8" y="263857"/>
            <a:ext cx="30765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E997E48-665B-8AEB-99BC-6CED535C83C7}"/>
              </a:ext>
            </a:extLst>
          </p:cNvPr>
          <p:cNvSpPr txBox="1"/>
          <p:nvPr/>
        </p:nvSpPr>
        <p:spPr>
          <a:xfrm>
            <a:off x="0" y="640947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WebDeveloper em Java | Professor: Sergio Mendes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4A21A6B-4C1D-577B-22E7-03544D1AFA10}"/>
              </a:ext>
            </a:extLst>
          </p:cNvPr>
          <p:cNvSpPr txBox="1"/>
          <p:nvPr/>
        </p:nvSpPr>
        <p:spPr>
          <a:xfrm>
            <a:off x="542250" y="1331164"/>
            <a:ext cx="111075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 dirty="0">
                <a:effectLst/>
              </a:rPr>
              <a:t>Elementos da arquitetura Angular</a:t>
            </a:r>
          </a:p>
          <a:p>
            <a:pPr algn="l"/>
            <a:endParaRPr lang="pt-BR" sz="2400" b="1" dirty="0"/>
          </a:p>
          <a:p>
            <a:pPr algn="l"/>
            <a:r>
              <a:rPr lang="pt-BR" sz="2400" b="1" i="0" dirty="0">
                <a:effectLst/>
              </a:rPr>
              <a:t>Serviços</a:t>
            </a:r>
          </a:p>
          <a:p>
            <a:pPr algn="l"/>
            <a:endParaRPr lang="pt-BR" sz="2400" b="1" i="0" dirty="0">
              <a:effectLst/>
            </a:endParaRPr>
          </a:p>
          <a:p>
            <a:pPr algn="l"/>
            <a:r>
              <a:rPr lang="pt-BR" sz="2400" i="0" dirty="0">
                <a:effectLst/>
              </a:rPr>
              <a:t>Um Serviço é uma abstração do Angular utilizado para isolar a lógica de negócio de Componentes. Na prática, um Serviço é representado por uma classe com métodos que podem ser utilizados em Componentes. Para isso, para que um Componente utilize um serviço, o Angular utiliza o conceito de Injeção de Dependência (DI, do inglês </a:t>
            </a:r>
            <a:r>
              <a:rPr lang="pt-BR" sz="2400" i="0" dirty="0" err="1">
                <a:effectLst/>
              </a:rPr>
              <a:t>Dependency</a:t>
            </a:r>
            <a:r>
              <a:rPr lang="pt-BR" sz="2400" i="0" dirty="0">
                <a:effectLst/>
              </a:rPr>
              <a:t> </a:t>
            </a:r>
            <a:r>
              <a:rPr lang="pt-BR" sz="2400" i="0" dirty="0" err="1">
                <a:effectLst/>
              </a:rPr>
              <a:t>Injection</a:t>
            </a:r>
            <a:r>
              <a:rPr lang="pt-BR" sz="2400" i="0" dirty="0">
                <a:effectLst/>
              </a:rPr>
              <a:t>). DI é um padrão de software que faz com que dependências sejam fornecidas para quem precisar. Na prática, o Angular identifica as dependências de um Componente e cria automaticamente instâncias delas, para que sejam utilizadas posteriormente no Componente.</a:t>
            </a:r>
          </a:p>
        </p:txBody>
      </p:sp>
    </p:spTree>
    <p:extLst>
      <p:ext uri="{BB962C8B-B14F-4D97-AF65-F5344CB8AC3E}">
        <p14:creationId xmlns:p14="http://schemas.microsoft.com/office/powerpoint/2010/main" val="49607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0C92F3-7934-24BC-F3B1-AE36BC36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8" y="263857"/>
            <a:ext cx="30765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E997E48-665B-8AEB-99BC-6CED535C83C7}"/>
              </a:ext>
            </a:extLst>
          </p:cNvPr>
          <p:cNvSpPr txBox="1"/>
          <p:nvPr/>
        </p:nvSpPr>
        <p:spPr>
          <a:xfrm>
            <a:off x="0" y="640947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WebDeveloper em Java | Professor: Sergio Mendes</a:t>
            </a:r>
          </a:p>
        </p:txBody>
      </p:sp>
      <p:pic>
        <p:nvPicPr>
          <p:cNvPr id="5122" name="Picture 2" descr="Angular Master Class — Level 1. Let us begin with the high-level… | by  Rajesh Pillai | Full Stack Engineering | Medium">
            <a:extLst>
              <a:ext uri="{FF2B5EF4-FFF2-40B4-BE49-F238E27FC236}">
                <a16:creationId xmlns:a16="http://schemas.microsoft.com/office/drawing/2014/main" id="{91F1867E-77C3-13AE-19BA-58B602CB6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89" y="1025857"/>
            <a:ext cx="9081021" cy="512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149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E997E48-665B-8AEB-99BC-6CED535C83C7}"/>
              </a:ext>
            </a:extLst>
          </p:cNvPr>
          <p:cNvSpPr txBox="1"/>
          <p:nvPr/>
        </p:nvSpPr>
        <p:spPr>
          <a:xfrm>
            <a:off x="0" y="640947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WebDeveloper em Java | Professor: Sergio Mendes</a:t>
            </a:r>
          </a:p>
        </p:txBody>
      </p:sp>
      <p:pic>
        <p:nvPicPr>
          <p:cNvPr id="6146" name="Picture 2" descr="Angular 8 Architecture - Javatpoint">
            <a:extLst>
              <a:ext uri="{FF2B5EF4-FFF2-40B4-BE49-F238E27FC236}">
                <a16:creationId xmlns:a16="http://schemas.microsoft.com/office/drawing/2014/main" id="{D136D564-80F0-EE60-D9AF-3B030DB4B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757" y="263857"/>
            <a:ext cx="7217108" cy="600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80C92F3-7934-24BC-F3B1-AE36BC36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8" y="263857"/>
            <a:ext cx="30765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827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4DD1181-5CF8-4507-1934-D490B09D2E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526580"/>
              </a:gs>
              <a:gs pos="23000">
                <a:srgbClr val="495A73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0C92F3-7934-24BC-F3B1-AE36BC36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721"/>
          <a:stretch/>
        </p:blipFill>
        <p:spPr bwMode="auto">
          <a:xfrm>
            <a:off x="4137545" y="2803961"/>
            <a:ext cx="3698543" cy="125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0C92F3-7934-24BC-F3B1-AE36BC36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8" y="263857"/>
            <a:ext cx="30765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E997E48-665B-8AEB-99BC-6CED535C83C7}"/>
              </a:ext>
            </a:extLst>
          </p:cNvPr>
          <p:cNvSpPr txBox="1"/>
          <p:nvPr/>
        </p:nvSpPr>
        <p:spPr>
          <a:xfrm>
            <a:off x="0" y="640947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WebDeveloper em Java | Professor: Sergio Mendes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C1F576-8925-8CFE-C2BA-AF1BAB369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81795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pt-BR" sz="8800" b="1" dirty="0"/>
              <a:t>Desenvolvimento </a:t>
            </a:r>
            <a:br>
              <a:rPr lang="pt-BR" sz="8800" b="1" dirty="0"/>
            </a:br>
            <a:r>
              <a:rPr lang="pt-BR" sz="8800" b="1" dirty="0"/>
              <a:t>FrontEnd com Angular</a:t>
            </a:r>
          </a:p>
        </p:txBody>
      </p:sp>
      <p:pic>
        <p:nvPicPr>
          <p:cNvPr id="5" name="Picture 2" descr="Front-End JavaScript Frameworks: Angular | Coursera">
            <a:extLst>
              <a:ext uri="{FF2B5EF4-FFF2-40B4-BE49-F238E27FC236}">
                <a16:creationId xmlns:a16="http://schemas.microsoft.com/office/drawing/2014/main" id="{C410C964-E2A6-EDF2-ADA7-A2FD59AE1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742" y="3429000"/>
            <a:ext cx="2860343" cy="286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86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0C92F3-7934-24BC-F3B1-AE36BC36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8" y="263857"/>
            <a:ext cx="30765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E997E48-665B-8AEB-99BC-6CED535C83C7}"/>
              </a:ext>
            </a:extLst>
          </p:cNvPr>
          <p:cNvSpPr txBox="1"/>
          <p:nvPr/>
        </p:nvSpPr>
        <p:spPr>
          <a:xfrm>
            <a:off x="0" y="640947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WebDeveloper em Java | Professor: Sergio Mendes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4A21A6B-4C1D-577B-22E7-03544D1AFA10}"/>
              </a:ext>
            </a:extLst>
          </p:cNvPr>
          <p:cNvSpPr txBox="1"/>
          <p:nvPr/>
        </p:nvSpPr>
        <p:spPr>
          <a:xfrm>
            <a:off x="542250" y="1331164"/>
            <a:ext cx="111075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 dirty="0">
                <a:effectLst/>
                <a:latin typeface="+mj-lt"/>
              </a:rPr>
              <a:t>Desenvolvimento FrontEnd</a:t>
            </a:r>
          </a:p>
          <a:p>
            <a:pPr algn="l"/>
            <a:endParaRPr lang="pt-BR" sz="2400" b="1" dirty="0">
              <a:latin typeface="+mj-lt"/>
            </a:endParaRPr>
          </a:p>
          <a:p>
            <a:pPr algn="l"/>
            <a:r>
              <a:rPr lang="pt-BR" sz="2400" b="0" i="0" dirty="0">
                <a:effectLst/>
              </a:rPr>
              <a:t>O Desenvolvedor </a:t>
            </a:r>
            <a:r>
              <a:rPr lang="pt-BR" sz="2400" b="0" i="0" dirty="0" err="1">
                <a:effectLst/>
              </a:rPr>
              <a:t>Front-end</a:t>
            </a:r>
            <a:r>
              <a:rPr lang="pt-BR" sz="2400" b="0" i="0" dirty="0">
                <a:effectLst/>
              </a:rPr>
              <a:t> Angular é capaz de </a:t>
            </a:r>
            <a:r>
              <a:rPr lang="pt-BR" sz="2400" b="1" i="0" dirty="0">
                <a:effectLst/>
              </a:rPr>
              <a:t>programar, fazer a manutenção e as eventuais correções necessárias</a:t>
            </a:r>
            <a:r>
              <a:rPr lang="pt-BR" sz="2400" b="0" i="0" dirty="0">
                <a:effectLst/>
              </a:rPr>
              <a:t> nos programas web e aplicações mobile. Para isso, ele precisa mostrar conhecimento nas últimas versões do Angular, HTML, CSS e JavaScript.</a:t>
            </a:r>
          </a:p>
          <a:p>
            <a:pPr algn="l"/>
            <a:r>
              <a:rPr lang="pt-BR" sz="2400" b="0" i="0" dirty="0">
                <a:effectLst/>
              </a:rPr>
              <a:t>Esse desenvolvedor elabora a identidade visual de sites e aplicativos. Nesse sentido, precisa de conhecimento e experiência com as linguagens de programação já citadas, além de noções, no mínimo, básicas de design, arquitetura da informação e UX (</a:t>
            </a:r>
            <a:r>
              <a:rPr lang="pt-BR" sz="2400" b="0" i="0" dirty="0" err="1">
                <a:effectLst/>
              </a:rPr>
              <a:t>User</a:t>
            </a:r>
            <a:r>
              <a:rPr lang="pt-BR" sz="2400" b="0" i="0" dirty="0">
                <a:effectLst/>
              </a:rPr>
              <a:t> Experience). Isso porque o </a:t>
            </a:r>
            <a:r>
              <a:rPr lang="pt-BR" sz="2400" b="0" i="0" dirty="0" err="1">
                <a:effectLst/>
              </a:rPr>
              <a:t>developer</a:t>
            </a:r>
            <a:r>
              <a:rPr lang="pt-BR" sz="2400" b="0" i="0" dirty="0">
                <a:effectLst/>
              </a:rPr>
              <a:t> </a:t>
            </a:r>
            <a:r>
              <a:rPr lang="pt-BR" sz="2400" b="0" i="0" dirty="0" err="1">
                <a:effectLst/>
              </a:rPr>
              <a:t>front-end</a:t>
            </a:r>
            <a:r>
              <a:rPr lang="pt-BR" sz="2400" b="0" i="0" dirty="0">
                <a:effectLst/>
              </a:rPr>
              <a:t> fica responsável pela experiência do usuário com o sistema, ou seja, ele programa as páginas com as quais os usuários interagem.</a:t>
            </a:r>
          </a:p>
          <a:p>
            <a:pPr algn="l"/>
            <a:endParaRPr lang="pt-BR" sz="2400" b="1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737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0C92F3-7934-24BC-F3B1-AE36BC36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8" y="263857"/>
            <a:ext cx="30765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E997E48-665B-8AEB-99BC-6CED535C83C7}"/>
              </a:ext>
            </a:extLst>
          </p:cNvPr>
          <p:cNvSpPr txBox="1"/>
          <p:nvPr/>
        </p:nvSpPr>
        <p:spPr>
          <a:xfrm>
            <a:off x="0" y="640947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WebDeveloper em Java | Professor: Sergio Mendes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4A21A6B-4C1D-577B-22E7-03544D1AFA10}"/>
              </a:ext>
            </a:extLst>
          </p:cNvPr>
          <p:cNvSpPr txBox="1"/>
          <p:nvPr/>
        </p:nvSpPr>
        <p:spPr>
          <a:xfrm>
            <a:off x="542250" y="1331164"/>
            <a:ext cx="111075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 dirty="0">
                <a:effectLst/>
              </a:rPr>
              <a:t>Angular</a:t>
            </a:r>
          </a:p>
          <a:p>
            <a:pPr algn="l"/>
            <a:endParaRPr lang="pt-BR" sz="2400" b="1" dirty="0"/>
          </a:p>
          <a:p>
            <a:pPr algn="l"/>
            <a:r>
              <a:rPr lang="pt-BR" sz="2400" b="0" i="0" dirty="0">
                <a:effectLst/>
              </a:rPr>
              <a:t>O Angular é um framework para o desenvolvimento de software </a:t>
            </a:r>
            <a:r>
              <a:rPr lang="pt-BR" sz="2400" b="0" i="0" dirty="0" err="1">
                <a:effectLst/>
              </a:rPr>
              <a:t>front-end</a:t>
            </a:r>
            <a:r>
              <a:rPr lang="pt-BR" sz="2400" b="0" i="0" dirty="0">
                <a:effectLst/>
              </a:rPr>
              <a:t>. Isso quer dizer que utiliza tecnologias padrão do contexto web como HTML, CSS e uma linguagem de programação como JavaScript ou </a:t>
            </a:r>
            <a:r>
              <a:rPr lang="pt-BR" sz="2400" b="0" i="0" dirty="0" err="1">
                <a:effectLst/>
              </a:rPr>
              <a:t>TypeScript</a:t>
            </a:r>
            <a:r>
              <a:rPr lang="pt-BR" sz="2400" b="0" i="0" dirty="0">
                <a:effectLst/>
              </a:rPr>
              <a:t>.</a:t>
            </a:r>
          </a:p>
          <a:p>
            <a:pPr algn="l"/>
            <a:endParaRPr lang="pt-BR" sz="2400" b="0" i="0" dirty="0">
              <a:effectLst/>
            </a:endParaRPr>
          </a:p>
          <a:p>
            <a:pPr algn="l"/>
            <a:r>
              <a:rPr lang="pt-BR" sz="2400" b="0" i="0" dirty="0">
                <a:effectLst/>
              </a:rPr>
              <a:t>Um software desenvolvido em Angular é composto por diversos elementos como: módulos, componentes, </a:t>
            </a:r>
            <a:r>
              <a:rPr lang="pt-BR" sz="2400" b="0" i="0" dirty="0" err="1">
                <a:effectLst/>
              </a:rPr>
              <a:t>templates</a:t>
            </a:r>
            <a:r>
              <a:rPr lang="pt-BR" sz="2400" b="0" i="0" dirty="0">
                <a:effectLst/>
              </a:rPr>
              <a:t> e serviços. Esses elementos fazem parte da arquitetura do Angular, que é ilustrada pela figura a seguir.</a:t>
            </a:r>
          </a:p>
          <a:p>
            <a:pPr algn="l"/>
            <a:endParaRPr lang="pt-BR" sz="2400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778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0C92F3-7934-24BC-F3B1-AE36BC36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8" y="263857"/>
            <a:ext cx="30765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E997E48-665B-8AEB-99BC-6CED535C83C7}"/>
              </a:ext>
            </a:extLst>
          </p:cNvPr>
          <p:cNvSpPr txBox="1"/>
          <p:nvPr/>
        </p:nvSpPr>
        <p:spPr>
          <a:xfrm>
            <a:off x="0" y="640947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WebDeveloper em Java | Professor: Sergio Mendes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9633DF0-7B4D-9F90-FF14-DDC4A5CEB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11" y="1160344"/>
            <a:ext cx="9875577" cy="502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91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0C92F3-7934-24BC-F3B1-AE36BC36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8" y="263857"/>
            <a:ext cx="30765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E997E48-665B-8AEB-99BC-6CED535C83C7}"/>
              </a:ext>
            </a:extLst>
          </p:cNvPr>
          <p:cNvSpPr txBox="1"/>
          <p:nvPr/>
        </p:nvSpPr>
        <p:spPr>
          <a:xfrm>
            <a:off x="0" y="640947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WebDeveloper em Java | Professor: Sergio Mendes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4A21A6B-4C1D-577B-22E7-03544D1AFA10}"/>
              </a:ext>
            </a:extLst>
          </p:cNvPr>
          <p:cNvSpPr txBox="1"/>
          <p:nvPr/>
        </p:nvSpPr>
        <p:spPr>
          <a:xfrm>
            <a:off x="542250" y="1331164"/>
            <a:ext cx="111075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 dirty="0">
                <a:effectLst/>
              </a:rPr>
              <a:t>Elementos da arquitetura Angular</a:t>
            </a:r>
          </a:p>
          <a:p>
            <a:pPr algn="l"/>
            <a:endParaRPr lang="pt-BR" sz="2400" b="1" dirty="0"/>
          </a:p>
          <a:p>
            <a:pPr algn="l"/>
            <a:r>
              <a:rPr lang="pt-BR" sz="2400" b="1" i="0" dirty="0">
                <a:effectLst/>
              </a:rPr>
              <a:t>Módulos</a:t>
            </a:r>
          </a:p>
          <a:p>
            <a:pPr algn="l"/>
            <a:endParaRPr lang="pt-BR" sz="2400" b="1" i="0" dirty="0">
              <a:effectLst/>
            </a:endParaRPr>
          </a:p>
          <a:p>
            <a:pPr algn="l"/>
            <a:r>
              <a:rPr lang="pt-BR" sz="2400" b="0" i="0" dirty="0">
                <a:effectLst/>
              </a:rPr>
              <a:t>Módulos representam a forma principal de modularização de código. Isso significa que um módulo é um elemento de mais alto nível da arquitetura do Angular e é composto por outros elementos, como componentes e serviços.</a:t>
            </a:r>
          </a:p>
          <a:p>
            <a:pPr algn="l"/>
            <a:endParaRPr lang="pt-BR" sz="2400" b="0" i="0" dirty="0">
              <a:effectLst/>
            </a:endParaRPr>
          </a:p>
          <a:p>
            <a:pPr algn="l"/>
            <a:r>
              <a:rPr lang="pt-BR" sz="2400" b="0" i="0" dirty="0">
                <a:effectLst/>
              </a:rPr>
              <a:t>Um software desenvolvido em Angular possui pelo menos um módulo, chamado root module (módulo raiz). Os demais módulos são chamados </a:t>
            </a:r>
            <a:r>
              <a:rPr lang="pt-BR" sz="2400" b="0" i="0" dirty="0" err="1">
                <a:effectLst/>
              </a:rPr>
              <a:t>feature</a:t>
            </a:r>
            <a:r>
              <a:rPr lang="pt-BR" sz="2400" b="0" i="0" dirty="0">
                <a:effectLst/>
              </a:rPr>
              <a:t> modules (módulos de funcionalidades).</a:t>
            </a:r>
          </a:p>
          <a:p>
            <a:pPr algn="l"/>
            <a:endParaRPr lang="pt-BR" sz="2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2532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0C92F3-7934-24BC-F3B1-AE36BC36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8" y="263857"/>
            <a:ext cx="30765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E997E48-665B-8AEB-99BC-6CED535C83C7}"/>
              </a:ext>
            </a:extLst>
          </p:cNvPr>
          <p:cNvSpPr txBox="1"/>
          <p:nvPr/>
        </p:nvSpPr>
        <p:spPr>
          <a:xfrm>
            <a:off x="0" y="640947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WebDeveloper em Java | Professor: Sergio Mendes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4A21A6B-4C1D-577B-22E7-03544D1AFA10}"/>
              </a:ext>
            </a:extLst>
          </p:cNvPr>
          <p:cNvSpPr txBox="1"/>
          <p:nvPr/>
        </p:nvSpPr>
        <p:spPr>
          <a:xfrm>
            <a:off x="542250" y="1331164"/>
            <a:ext cx="111075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 dirty="0">
                <a:effectLst/>
              </a:rPr>
              <a:t>Elementos da arquitetura Angular</a:t>
            </a:r>
          </a:p>
          <a:p>
            <a:pPr algn="l"/>
            <a:endParaRPr lang="pt-BR" sz="2400" b="1" dirty="0"/>
          </a:p>
          <a:p>
            <a:pPr algn="l"/>
            <a:r>
              <a:rPr lang="pt-BR" sz="2400" b="1" i="0" dirty="0">
                <a:effectLst/>
              </a:rPr>
              <a:t>Bibliotecas</a:t>
            </a:r>
          </a:p>
          <a:p>
            <a:pPr algn="l"/>
            <a:endParaRPr lang="pt-BR" sz="2400" b="1" i="0" dirty="0">
              <a:effectLst/>
            </a:endParaRPr>
          </a:p>
          <a:p>
            <a:pPr algn="l"/>
            <a:r>
              <a:rPr lang="pt-BR" sz="2400" b="0" i="0" dirty="0">
                <a:effectLst/>
              </a:rPr>
              <a:t>Bibliotecas funcionam como um agrupador de elementos de software desenvolvido em Angular. Bibliotecas oficiais têm o prefixo @angular. Geralmente é possível instalar bibliotecas utilizando o </a:t>
            </a:r>
            <a:r>
              <a:rPr lang="pt-BR" sz="2400" b="0" i="0" dirty="0" err="1">
                <a:effectLst/>
              </a:rPr>
              <a:t>npm</a:t>
            </a:r>
            <a:r>
              <a:rPr lang="pt-BR" sz="2400" b="0" i="0" dirty="0">
                <a:effectLst/>
              </a:rPr>
              <a:t> (gerenciador de pacotes do </a:t>
            </a:r>
            <a:r>
              <a:rPr lang="pt-BR" sz="2400" b="0" i="0" dirty="0" err="1">
                <a:effectLst/>
              </a:rPr>
              <a:t>NodeJs</a:t>
            </a:r>
            <a:r>
              <a:rPr lang="pt-BR" sz="2400" b="0" i="0" dirty="0">
                <a:effectLst/>
              </a:rPr>
              <a:t>).</a:t>
            </a:r>
          </a:p>
          <a:p>
            <a:pPr algn="l"/>
            <a:endParaRPr lang="pt-BR" sz="2400" b="0" i="0" dirty="0">
              <a:effectLst/>
            </a:endParaRPr>
          </a:p>
          <a:p>
            <a:pPr algn="l"/>
            <a:r>
              <a:rPr lang="pt-BR" sz="2400" b="0" i="0" dirty="0">
                <a:effectLst/>
              </a:rPr>
              <a:t>Uma biblioteca pode conter módulos, componentes, diretivas e serviços.</a:t>
            </a:r>
            <a:endParaRPr lang="pt-BR" sz="2400" b="1" i="0" dirty="0">
              <a:effectLst/>
            </a:endParaRPr>
          </a:p>
          <a:p>
            <a:pPr algn="l"/>
            <a:endParaRPr lang="pt-BR" sz="2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041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0C92F3-7934-24BC-F3B1-AE36BC36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8" y="263857"/>
            <a:ext cx="30765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E997E48-665B-8AEB-99BC-6CED535C83C7}"/>
              </a:ext>
            </a:extLst>
          </p:cNvPr>
          <p:cNvSpPr txBox="1"/>
          <p:nvPr/>
        </p:nvSpPr>
        <p:spPr>
          <a:xfrm>
            <a:off x="0" y="640947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WebDeveloper em Java | Professor: Sergio Mendes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4A21A6B-4C1D-577B-22E7-03544D1AFA10}"/>
              </a:ext>
            </a:extLst>
          </p:cNvPr>
          <p:cNvSpPr txBox="1"/>
          <p:nvPr/>
        </p:nvSpPr>
        <p:spPr>
          <a:xfrm>
            <a:off x="542250" y="1331164"/>
            <a:ext cx="111075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 dirty="0">
                <a:effectLst/>
              </a:rPr>
              <a:t>Elementos da arquitetura Angular</a:t>
            </a:r>
          </a:p>
          <a:p>
            <a:pPr algn="l"/>
            <a:endParaRPr lang="pt-BR" sz="2400" b="1" dirty="0"/>
          </a:p>
          <a:p>
            <a:pPr algn="l"/>
            <a:r>
              <a:rPr lang="pt-BR" sz="2400" b="1" i="0" dirty="0">
                <a:effectLst/>
              </a:rPr>
              <a:t>Componentes</a:t>
            </a:r>
          </a:p>
          <a:p>
            <a:pPr algn="l"/>
            <a:endParaRPr lang="pt-BR" sz="2400" b="1" i="0" dirty="0">
              <a:effectLst/>
            </a:endParaRPr>
          </a:p>
          <a:p>
            <a:pPr algn="l"/>
            <a:r>
              <a:rPr lang="pt-BR" sz="2400" i="0" dirty="0">
                <a:effectLst/>
              </a:rPr>
              <a:t>Um componente está, geralmente, relacionado a algo visual, ou seja, uma tela ou parte dela. Nesse sentido, um componente possui código (Controller) que determina ou controla o comportamento da interação com o usuário (</a:t>
            </a:r>
            <a:r>
              <a:rPr lang="pt-BR" sz="2400" i="0" dirty="0" err="1">
                <a:effectLst/>
              </a:rPr>
              <a:t>View</a:t>
            </a:r>
            <a:r>
              <a:rPr lang="pt-BR" sz="2400" i="0" dirty="0">
                <a:effectLst/>
              </a:rPr>
              <a:t> ou </a:t>
            </a:r>
            <a:r>
              <a:rPr lang="pt-BR" sz="2400" i="0" dirty="0" err="1">
                <a:effectLst/>
              </a:rPr>
              <a:t>Template</a:t>
            </a:r>
            <a:r>
              <a:rPr lang="pt-BR" sz="2400" i="0" dirty="0">
                <a:effectLst/>
              </a:rPr>
              <a:t>).</a:t>
            </a:r>
          </a:p>
          <a:p>
            <a:pPr algn="l"/>
            <a:endParaRPr lang="pt-BR" sz="2400" i="0" dirty="0">
              <a:effectLst/>
            </a:endParaRPr>
          </a:p>
          <a:p>
            <a:pPr algn="l"/>
            <a:r>
              <a:rPr lang="pt-BR" sz="2400" i="0" dirty="0">
                <a:effectLst/>
              </a:rPr>
              <a:t>O </a:t>
            </a:r>
            <a:r>
              <a:rPr lang="pt-BR" sz="2400" i="0" dirty="0" err="1">
                <a:effectLst/>
              </a:rPr>
              <a:t>Template</a:t>
            </a:r>
            <a:r>
              <a:rPr lang="pt-BR" sz="2400" i="0" dirty="0">
                <a:effectLst/>
              </a:rPr>
              <a:t> determina a parte visual do componente e é definido por código HTML e CSS, além de recursos específicos do Angular, como outros componentes e diretivas.</a:t>
            </a:r>
          </a:p>
        </p:txBody>
      </p:sp>
    </p:spTree>
    <p:extLst>
      <p:ext uri="{BB962C8B-B14F-4D97-AF65-F5344CB8AC3E}">
        <p14:creationId xmlns:p14="http://schemas.microsoft.com/office/powerpoint/2010/main" val="35078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0C92F3-7934-24BC-F3B1-AE36BC36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8" y="263857"/>
            <a:ext cx="30765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E997E48-665B-8AEB-99BC-6CED535C83C7}"/>
              </a:ext>
            </a:extLst>
          </p:cNvPr>
          <p:cNvSpPr txBox="1"/>
          <p:nvPr/>
        </p:nvSpPr>
        <p:spPr>
          <a:xfrm>
            <a:off x="0" y="640947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WebDeveloper em Java | Professor: Sergio Mendes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4A21A6B-4C1D-577B-22E7-03544D1AFA10}"/>
              </a:ext>
            </a:extLst>
          </p:cNvPr>
          <p:cNvSpPr txBox="1"/>
          <p:nvPr/>
        </p:nvSpPr>
        <p:spPr>
          <a:xfrm>
            <a:off x="542250" y="1331164"/>
            <a:ext cx="111075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 dirty="0">
                <a:effectLst/>
              </a:rPr>
              <a:t>Elementos da arquitetura Angular</a:t>
            </a:r>
          </a:p>
          <a:p>
            <a:pPr algn="l"/>
            <a:endParaRPr lang="pt-BR" sz="2400" b="1" dirty="0"/>
          </a:p>
          <a:p>
            <a:pPr algn="l"/>
            <a:r>
              <a:rPr lang="pt-BR" sz="2400" b="1" i="0" dirty="0">
                <a:effectLst/>
              </a:rPr>
              <a:t>Diretivas</a:t>
            </a:r>
          </a:p>
          <a:p>
            <a:pPr algn="l"/>
            <a:endParaRPr lang="pt-BR" sz="2400" b="1" i="0" dirty="0">
              <a:effectLst/>
            </a:endParaRPr>
          </a:p>
          <a:p>
            <a:pPr algn="l"/>
            <a:r>
              <a:rPr lang="pt-BR" sz="2400" i="0" dirty="0">
                <a:effectLst/>
              </a:rPr>
              <a:t>Diretivas representam um conceito do Angular que é um pouco confuso. Na prática, um Componente é uma Diretiva com um </a:t>
            </a:r>
            <a:r>
              <a:rPr lang="pt-BR" sz="2400" i="0" dirty="0" err="1">
                <a:effectLst/>
              </a:rPr>
              <a:t>Template</a:t>
            </a:r>
            <a:r>
              <a:rPr lang="pt-BR" sz="2400" i="0" dirty="0">
                <a:effectLst/>
              </a:rPr>
              <a:t>. Assim, um Componente é um tipo de Diretiva, que nem sempre está relacionada a algo visual. Angular define dois tipos de diretivas:</a:t>
            </a:r>
          </a:p>
          <a:p>
            <a:pPr algn="l"/>
            <a:endParaRPr lang="pt-BR" sz="2400" dirty="0"/>
          </a:p>
          <a:p>
            <a:pPr algn="l"/>
            <a:r>
              <a:rPr lang="pt-BR" sz="2400" b="1" i="0" dirty="0">
                <a:effectLst/>
              </a:rPr>
              <a:t>Diretivas Estruturais</a:t>
            </a:r>
            <a:r>
              <a:rPr lang="pt-BR" sz="2400" i="0" dirty="0">
                <a:effectLst/>
              </a:rPr>
              <a:t>: modificam o </a:t>
            </a:r>
            <a:r>
              <a:rPr lang="pt-BR" sz="2400" i="0" dirty="0" err="1">
                <a:effectLst/>
              </a:rPr>
              <a:t>Template</a:t>
            </a:r>
            <a:r>
              <a:rPr lang="pt-BR" sz="2400" i="0" dirty="0">
                <a:effectLst/>
              </a:rPr>
              <a:t> dinamicamente por meio de manipulação do DOM (</a:t>
            </a:r>
            <a:r>
              <a:rPr lang="pt-BR" sz="2400" i="0" dirty="0" err="1">
                <a:effectLst/>
              </a:rPr>
              <a:t>Document</a:t>
            </a:r>
            <a:r>
              <a:rPr lang="pt-BR" sz="2400" i="0" dirty="0">
                <a:effectLst/>
              </a:rPr>
              <a:t> </a:t>
            </a:r>
            <a:r>
              <a:rPr lang="pt-BR" sz="2400" i="0" dirty="0" err="1">
                <a:effectLst/>
              </a:rPr>
              <a:t>Object</a:t>
            </a:r>
            <a:r>
              <a:rPr lang="pt-BR" sz="2400" i="0" dirty="0">
                <a:effectLst/>
              </a:rPr>
              <a:t> Model), adicionando ou removendo elementos HTML</a:t>
            </a:r>
          </a:p>
          <a:p>
            <a:pPr algn="l"/>
            <a:r>
              <a:rPr lang="pt-BR" sz="2400" b="1" i="0" dirty="0">
                <a:effectLst/>
              </a:rPr>
              <a:t>Diretivas de Atributos</a:t>
            </a:r>
            <a:r>
              <a:rPr lang="pt-BR" sz="2400" i="0" dirty="0">
                <a:effectLst/>
              </a:rPr>
              <a:t>: também modificam o </a:t>
            </a:r>
            <a:r>
              <a:rPr lang="pt-BR" sz="2400" i="0" dirty="0" err="1">
                <a:effectLst/>
              </a:rPr>
              <a:t>Template</a:t>
            </a:r>
            <a:r>
              <a:rPr lang="pt-BR" sz="2400" i="0" dirty="0">
                <a:effectLst/>
              </a:rPr>
              <a:t>, mas operam sobre elementos HTML já existentes</a:t>
            </a:r>
          </a:p>
        </p:txBody>
      </p:sp>
    </p:spTree>
    <p:extLst>
      <p:ext uri="{BB962C8B-B14F-4D97-AF65-F5344CB8AC3E}">
        <p14:creationId xmlns:p14="http://schemas.microsoft.com/office/powerpoint/2010/main" val="14592833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714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WebDeveloper em Java – Formação FullStack Professor Sergio Mendes</vt:lpstr>
      <vt:lpstr>Desenvolvimento  FrontEnd com Angular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Sergio Mendes</dc:creator>
  <cp:lastModifiedBy>Sergio Mendes</cp:lastModifiedBy>
  <cp:revision>44</cp:revision>
  <dcterms:created xsi:type="dcterms:W3CDTF">2022-08-05T18:36:00Z</dcterms:created>
  <dcterms:modified xsi:type="dcterms:W3CDTF">2023-03-13T21:14:23Z</dcterms:modified>
</cp:coreProperties>
</file>