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323" r:id="rId4"/>
    <p:sldId id="326" r:id="rId5"/>
    <p:sldId id="327" r:id="rId6"/>
    <p:sldId id="324" r:id="rId7"/>
    <p:sldId id="325" r:id="rId8"/>
    <p:sldId id="306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5A73"/>
    <a:srgbClr val="526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3B809-5199-A670-037B-2962A7AFA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295282-02A9-E3FB-E3BB-B01385D37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8202B4-4942-58BF-10FF-6845EEBF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BF7E7B-FBB2-D116-063A-3420F2AB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5F115B-CCD4-84E7-E7D9-601739CB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20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F5C4F-B5B2-8323-9810-01754EC9A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40E41E-B799-30CB-CF14-7E8CF7A28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2610AA-C14B-517A-D79B-E34D5F0E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A841E0-C9AB-CCB0-7117-B88D67B3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6A7A7A-F561-43DC-1C0E-A3222361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4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330D8B-5C21-2C04-CDAE-11E2CC8C0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C7C895-F02C-5EC6-F197-DE04EDA91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4DB677-4BAB-401A-D6CF-4CAF94FD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94DDE1-6F4D-0812-D7EA-3A9F02D7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AF17DF-1EFB-46EA-983E-BAAEE673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0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28315-E1F8-1628-1308-44AEAAE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61D154-DD75-0414-1908-90F462BFE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3B5564-7720-D9FA-3CF6-92C9A2362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37F2D8-B2CA-5FBD-701D-0A13060D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4EE82D-9F35-6E1D-3537-E3EA5DCA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40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8B589-5138-2738-B709-63C95B1D4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25B5D5-3609-75F2-D5E9-F12204BA2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8558BC-6A99-6943-B2BD-4AF82F73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4BC900-F624-9C9C-DE8C-BA699620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FF383A-9445-D498-CCC1-127A2244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89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8AB7-8A6B-B719-D1DD-1FF77E2D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85F060-CC3C-713B-EDEC-C84B3A95A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56189E-C75C-375B-D06B-418A97FDA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6B40D8-729A-2604-47FB-A4C6021D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F38903-A950-0DCD-A378-707E326A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AF3C89-5CF1-55C9-EF34-42A34EBC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74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2C9B5-64D7-E4A0-85FC-BC5D853D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7F3165-0C9C-B83C-BD9E-FCC84855D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CE14BD-6758-9FCB-63A0-85AB2FACC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8092A05-6E26-C1B0-AAEC-1060C18BB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05CD4A1-1F61-0FAA-BE2C-661100619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A55F77F-3953-1F66-2F8E-336F7259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B79CF30-4A01-C575-45E7-A2D3AAF3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05DB595-C31B-0487-BAED-DB12131D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22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7CC99-78D9-8BF0-8E98-F41EBC9B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699C69-83DD-421F-FC82-EA505DA6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BD385A-3850-64CA-C4CF-E4D8A800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58FF1D0-D301-F7D3-B592-482EE1B0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82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11E363-5B5B-476F-B9EF-DFEE17CD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40F2C3-46BD-7491-928F-D0C4D9D0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EF8397-2E91-CC2B-C49C-5834277B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03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E0E4F-F911-0421-8120-21CDB7B6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21C5B1-E5A0-9301-70B1-2ACAC271D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BD0244-64DF-10CF-DDF7-1F8220239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D10ED1-D0E1-3CAE-02CC-A28C1EED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5D43A4-8CC8-E735-82EF-9C5DC001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D84C0F-6954-A55B-8F0A-3451CF8A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76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607A9-D371-16C8-45D2-2DADAE14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A36FC72-1E26-2433-9830-DDA2794F3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D69CCC-57C1-4C5A-625D-732636A0D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31BD22-DD9F-1A01-EA4D-E0DD9D83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A58FAD-4EAC-E926-313A-D5F8BA5D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EA151-681A-7BC0-B81B-19C586E7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2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AB925D6-5A97-EFF8-CE55-ECB6C7AB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E2ACD8-246C-0B8A-0F3D-C1200B3D3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168F14-5C82-AC5E-BCBD-E4705D173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47FA4-9AB0-4FE5-8F64-A83C821E56AD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94D154-FFFD-8789-576C-341A02CA5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9CE041-DD6F-7076-2B6A-7483830E4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92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4DD1181-5CF8-4507-1934-D490B09D2E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526580"/>
              </a:gs>
              <a:gs pos="23000">
                <a:srgbClr val="495A73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A985A8-E35F-1B36-60A8-D3F590AD9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41353"/>
            <a:ext cx="12192000" cy="2387600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+mn-lt"/>
              </a:rPr>
              <a:t>Java WebDeveloper – Formação FullStack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sz="4400" b="1" dirty="0">
                <a:solidFill>
                  <a:schemeClr val="bg1"/>
                </a:solidFill>
              </a:rPr>
              <a:t>Professor Sergio Mendes</a:t>
            </a:r>
            <a:br>
              <a:rPr lang="pt-BR" sz="44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Aula 23 (17/03/23)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721"/>
          <a:stretch/>
        </p:blipFill>
        <p:spPr bwMode="auto">
          <a:xfrm>
            <a:off x="4137545" y="591275"/>
            <a:ext cx="3698543" cy="125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Homem de camisa azul sorrindo&#10;&#10;Descrição gerada automaticamente">
            <a:extLst>
              <a:ext uri="{FF2B5EF4-FFF2-40B4-BE49-F238E27FC236}">
                <a16:creationId xmlns:a16="http://schemas.microsoft.com/office/drawing/2014/main" id="{B59ABCB6-401C-608D-ED4C-EE819D6DB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706" y="4553250"/>
            <a:ext cx="1898587" cy="1909436"/>
          </a:xfrm>
          <a:prstGeom prst="ellipse">
            <a:avLst/>
          </a:prstGeom>
          <a:ln w="63500" cap="rnd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0553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985A8-E35F-1B36-60A8-D3F590AD9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45368"/>
            <a:ext cx="12192000" cy="2387600"/>
          </a:xfrm>
        </p:spPr>
        <p:txBody>
          <a:bodyPr>
            <a:normAutofit/>
          </a:bodyPr>
          <a:lstStyle/>
          <a:p>
            <a:r>
              <a:rPr lang="pt-BR" sz="7200" b="1" dirty="0"/>
              <a:t>Desenvolvendo serviços de mensageria com </a:t>
            </a:r>
            <a:r>
              <a:rPr lang="pt-BR" sz="7200" b="1" dirty="0" err="1"/>
              <a:t>RabbitMQ</a:t>
            </a:r>
            <a:endParaRPr lang="pt-BR" sz="7200" b="1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8" y="263857"/>
            <a:ext cx="3076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997E48-665B-8AEB-99BC-6CED535C83C7}"/>
              </a:ext>
            </a:extLst>
          </p:cNvPr>
          <p:cNvSpPr txBox="1"/>
          <p:nvPr/>
        </p:nvSpPr>
        <p:spPr>
          <a:xfrm>
            <a:off x="0" y="64094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Java WebDeveloper - Formação FullStack| Professor: Sergio Mendes</a:t>
            </a:r>
          </a:p>
        </p:txBody>
      </p:sp>
      <p:pic>
        <p:nvPicPr>
          <p:cNvPr id="5" name="Picture 2" descr="Messaging that just works — RabbitMQ">
            <a:extLst>
              <a:ext uri="{FF2B5EF4-FFF2-40B4-BE49-F238E27FC236}">
                <a16:creationId xmlns:a16="http://schemas.microsoft.com/office/drawing/2014/main" id="{39261B34-0261-F76F-BEAF-7AD994CA5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020" y="4052479"/>
            <a:ext cx="7241960" cy="112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89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985A8-E35F-1B36-60A8-D3F590AD9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88" y="5188141"/>
            <a:ext cx="10877906" cy="630635"/>
          </a:xfrm>
        </p:spPr>
        <p:txBody>
          <a:bodyPr>
            <a:noAutofit/>
          </a:bodyPr>
          <a:lstStyle/>
          <a:p>
            <a:pPr algn="l"/>
            <a:r>
              <a:rPr lang="pt-BR" sz="2800" b="1" i="0" dirty="0">
                <a:solidFill>
                  <a:srgbClr val="292929"/>
                </a:solidFill>
                <a:effectLst/>
                <a:latin typeface="+mn-lt"/>
              </a:rPr>
              <a:t>O que é </a:t>
            </a:r>
            <a:r>
              <a:rPr lang="pt-BR" sz="2800" b="1" i="0" dirty="0" err="1">
                <a:solidFill>
                  <a:srgbClr val="292929"/>
                </a:solidFill>
                <a:effectLst/>
                <a:latin typeface="+mn-lt"/>
              </a:rPr>
              <a:t>RabbitMQ</a:t>
            </a:r>
            <a:r>
              <a:rPr lang="pt-BR" sz="2800" b="1" i="0" dirty="0">
                <a:solidFill>
                  <a:srgbClr val="292929"/>
                </a:solidFill>
                <a:effectLst/>
                <a:latin typeface="+mn-lt"/>
              </a:rPr>
              <a:t>?</a:t>
            </a:r>
            <a:br>
              <a:rPr lang="pt-BR" sz="2400" b="0" i="0" dirty="0">
                <a:solidFill>
                  <a:srgbClr val="292929"/>
                </a:solidFill>
                <a:effectLst/>
                <a:latin typeface="+mn-lt"/>
              </a:rPr>
            </a:br>
            <a:br>
              <a:rPr lang="pt-BR" sz="2400" b="0" i="0" dirty="0">
                <a:solidFill>
                  <a:srgbClr val="292929"/>
                </a:solidFill>
                <a:effectLst/>
                <a:latin typeface="+mn-lt"/>
              </a:rPr>
            </a:br>
            <a:r>
              <a:rPr lang="pt-BR" sz="2400" b="0" i="0" dirty="0" err="1">
                <a:solidFill>
                  <a:srgbClr val="292929"/>
                </a:solidFill>
                <a:effectLst/>
                <a:latin typeface="+mn-lt"/>
              </a:rPr>
              <a:t>RabbitMQ</a:t>
            </a:r>
            <a:r>
              <a:rPr lang="pt-BR" sz="2400" b="0" i="0" dirty="0">
                <a:solidFill>
                  <a:srgbClr val="292929"/>
                </a:solidFill>
                <a:effectLst/>
                <a:latin typeface="+mn-lt"/>
              </a:rPr>
              <a:t> é um servidor de mensageria de código aberto (open </a:t>
            </a:r>
            <a:r>
              <a:rPr lang="pt-BR" sz="2400" b="0" i="0" dirty="0" err="1">
                <a:solidFill>
                  <a:srgbClr val="292929"/>
                </a:solidFill>
                <a:effectLst/>
                <a:latin typeface="+mn-lt"/>
              </a:rPr>
              <a:t>source</a:t>
            </a:r>
            <a:r>
              <a:rPr lang="pt-BR" sz="2400" b="0" i="0" dirty="0">
                <a:solidFill>
                  <a:srgbClr val="292929"/>
                </a:solidFill>
                <a:effectLst/>
                <a:latin typeface="+mn-lt"/>
              </a:rPr>
              <a:t>), que faz uso do protocolo AMQP (</a:t>
            </a:r>
            <a:r>
              <a:rPr lang="pt-BR" sz="2400" b="0" i="0" dirty="0" err="1">
                <a:solidFill>
                  <a:srgbClr val="292929"/>
                </a:solidFill>
                <a:effectLst/>
                <a:latin typeface="+mn-lt"/>
              </a:rPr>
              <a:t>Advanced</a:t>
            </a:r>
            <a:r>
              <a:rPr lang="pt-BR" sz="2400" b="0" i="0" dirty="0">
                <a:solidFill>
                  <a:srgbClr val="292929"/>
                </a:solidFill>
                <a:effectLst/>
                <a:latin typeface="+mn-lt"/>
              </a:rPr>
              <a:t> Message </a:t>
            </a:r>
            <a:r>
              <a:rPr lang="pt-BR" sz="2400" b="0" i="0" dirty="0" err="1">
                <a:solidFill>
                  <a:srgbClr val="292929"/>
                </a:solidFill>
                <a:effectLst/>
                <a:latin typeface="+mn-lt"/>
              </a:rPr>
              <a:t>Queuing</a:t>
            </a:r>
            <a:r>
              <a:rPr lang="pt-BR" sz="2400" b="0" i="0" dirty="0">
                <a:solidFill>
                  <a:srgbClr val="292929"/>
                </a:solidFill>
                <a:effectLst/>
                <a:latin typeface="+mn-lt"/>
              </a:rPr>
              <a:t> </a:t>
            </a:r>
            <a:r>
              <a:rPr lang="pt-BR" sz="2400" b="0" i="0" dirty="0" err="1">
                <a:solidFill>
                  <a:srgbClr val="292929"/>
                </a:solidFill>
                <a:effectLst/>
                <a:latin typeface="+mn-lt"/>
              </a:rPr>
              <a:t>Protocol</a:t>
            </a:r>
            <a:r>
              <a:rPr lang="pt-BR" sz="2400" b="0" i="0" dirty="0">
                <a:solidFill>
                  <a:srgbClr val="292929"/>
                </a:solidFill>
                <a:effectLst/>
                <a:latin typeface="+mn-lt"/>
              </a:rPr>
              <a:t>). O </a:t>
            </a:r>
            <a:r>
              <a:rPr lang="pt-BR" sz="2400" b="0" i="0" dirty="0" err="1">
                <a:solidFill>
                  <a:srgbClr val="292929"/>
                </a:solidFill>
                <a:effectLst/>
                <a:latin typeface="+mn-lt"/>
              </a:rPr>
              <a:t>rabbit</a:t>
            </a:r>
            <a:r>
              <a:rPr lang="pt-BR" sz="2400" b="0" i="0" dirty="0">
                <a:solidFill>
                  <a:srgbClr val="292929"/>
                </a:solidFill>
                <a:effectLst/>
                <a:latin typeface="+mn-lt"/>
              </a:rPr>
              <a:t> é compatível com muitas linguagens de programação e permite lidar com o tráfego de mensagens de forma simples e confiável. Vale falar que também possui uma interface de administração nativa e é multiplataforma.</a:t>
            </a:r>
            <a:br>
              <a:rPr lang="pt-BR" sz="2400" b="0" i="0" dirty="0">
                <a:solidFill>
                  <a:srgbClr val="292929"/>
                </a:solidFill>
                <a:effectLst/>
                <a:latin typeface="+mn-lt"/>
              </a:rPr>
            </a:br>
            <a:br>
              <a:rPr lang="pt-BR" sz="2400" b="0" i="0" dirty="0">
                <a:solidFill>
                  <a:srgbClr val="292929"/>
                </a:solidFill>
                <a:effectLst/>
                <a:latin typeface="+mn-lt"/>
              </a:rPr>
            </a:br>
            <a:r>
              <a:rPr lang="pt-BR" sz="2400" dirty="0">
                <a:solidFill>
                  <a:srgbClr val="292929"/>
                </a:solidFill>
                <a:latin typeface="+mn-lt"/>
              </a:rPr>
              <a:t>Um </a:t>
            </a:r>
            <a:r>
              <a:rPr lang="pt-BR" sz="2400" dirty="0" err="1">
                <a:solidFill>
                  <a:srgbClr val="292929"/>
                </a:solidFill>
                <a:latin typeface="+mn-lt"/>
              </a:rPr>
              <a:t>message</a:t>
            </a:r>
            <a:r>
              <a:rPr lang="pt-BR" sz="2400" dirty="0">
                <a:solidFill>
                  <a:srgbClr val="292929"/>
                </a:solidFill>
                <a:latin typeface="+mn-lt"/>
              </a:rPr>
              <a:t> broker é um sistema que permite que diferentes componentes, como aplicações e aplicativos, se comuniquem entre si, trocando informações. Para isso, geralmente utilizam uma estrutura de fila de mensagens, que será a responsável por armazenar e ordenar mensagens enquanto os consumidores (como aplicativos ou aplicações) não as processam.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8" y="263857"/>
            <a:ext cx="3076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997E48-665B-8AEB-99BC-6CED535C83C7}"/>
              </a:ext>
            </a:extLst>
          </p:cNvPr>
          <p:cNvSpPr txBox="1"/>
          <p:nvPr/>
        </p:nvSpPr>
        <p:spPr>
          <a:xfrm>
            <a:off x="0" y="64094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Java WebDeveloper - Formação FullStack| Professor: Sergio Mendes</a:t>
            </a:r>
          </a:p>
        </p:txBody>
      </p:sp>
    </p:spTree>
    <p:extLst>
      <p:ext uri="{BB962C8B-B14F-4D97-AF65-F5344CB8AC3E}">
        <p14:creationId xmlns:p14="http://schemas.microsoft.com/office/powerpoint/2010/main" val="42479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985A8-E35F-1B36-60A8-D3F590AD9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88" y="5488393"/>
            <a:ext cx="10140927" cy="630635"/>
          </a:xfrm>
        </p:spPr>
        <p:txBody>
          <a:bodyPr>
            <a:noAutofit/>
          </a:bodyPr>
          <a:lstStyle/>
          <a:p>
            <a:pPr algn="l"/>
            <a:r>
              <a:rPr lang="pt-BR" sz="2800" b="1" i="0" dirty="0">
                <a:effectLst/>
                <a:latin typeface="+mn-lt"/>
              </a:rPr>
              <a:t>Por que utilizar?</a:t>
            </a:r>
            <a:br>
              <a:rPr lang="pt-BR" sz="2000" b="0" i="0" dirty="0">
                <a:effectLst/>
                <a:latin typeface="+mn-lt"/>
              </a:rPr>
            </a:br>
            <a:br>
              <a:rPr lang="pt-BR" sz="2000" b="0" i="0" dirty="0">
                <a:effectLst/>
                <a:latin typeface="+mn-lt"/>
              </a:rPr>
            </a:br>
            <a:r>
              <a:rPr lang="pt-BR" sz="2000" b="0" i="0" dirty="0">
                <a:effectLst/>
                <a:latin typeface="+mn-lt"/>
              </a:rPr>
              <a:t>Entre os principais benefícios de se utilizar o </a:t>
            </a:r>
            <a:r>
              <a:rPr lang="pt-BR" sz="2000" b="0" i="0" dirty="0" err="1">
                <a:effectLst/>
                <a:latin typeface="+mn-lt"/>
              </a:rPr>
              <a:t>RabbitMQ</a:t>
            </a:r>
            <a:r>
              <a:rPr lang="pt-BR" sz="2000" b="0" i="0" dirty="0">
                <a:effectLst/>
                <a:latin typeface="+mn-lt"/>
              </a:rPr>
              <a:t>, se encontram:</a:t>
            </a:r>
            <a:br>
              <a:rPr lang="pt-BR" sz="2000" b="0" i="0" dirty="0">
                <a:effectLst/>
                <a:latin typeface="+mn-lt"/>
              </a:rPr>
            </a:br>
            <a:br>
              <a:rPr lang="pt-BR" sz="2000" b="0" i="0" dirty="0">
                <a:effectLst/>
                <a:latin typeface="+mn-lt"/>
              </a:rPr>
            </a:br>
            <a:r>
              <a:rPr lang="pt-BR" sz="2000" b="0" i="0" dirty="0">
                <a:effectLst/>
                <a:latin typeface="+mn-lt"/>
              </a:rPr>
              <a:t>Confiabilidade, através de mecanismos como persistência de mensagens e confirmações de processamento (ACK);</a:t>
            </a:r>
            <a:br>
              <a:rPr lang="pt-BR" sz="2000" b="0" i="0" dirty="0">
                <a:effectLst/>
                <a:latin typeface="+mn-lt"/>
              </a:rPr>
            </a:br>
            <a:br>
              <a:rPr lang="pt-BR" sz="2000" b="0" i="0" dirty="0">
                <a:effectLst/>
                <a:latin typeface="+mn-lt"/>
              </a:rPr>
            </a:br>
            <a:r>
              <a:rPr lang="pt-BR" sz="2000" b="0" i="0" dirty="0">
                <a:effectLst/>
                <a:latin typeface="+mn-lt"/>
              </a:rPr>
              <a:t>Suporte a múltiplos protocolos, como AMQP e MQTT;</a:t>
            </a:r>
            <a:br>
              <a:rPr lang="pt-BR" sz="2000" b="0" i="0" dirty="0">
                <a:effectLst/>
                <a:latin typeface="+mn-lt"/>
              </a:rPr>
            </a:br>
            <a:br>
              <a:rPr lang="pt-BR" sz="2000" b="0" i="0" dirty="0">
                <a:effectLst/>
                <a:latin typeface="+mn-lt"/>
              </a:rPr>
            </a:br>
            <a:r>
              <a:rPr lang="pt-BR" sz="2000" b="0" i="0" dirty="0">
                <a:effectLst/>
                <a:latin typeface="+mn-lt"/>
              </a:rPr>
              <a:t>Leve;</a:t>
            </a:r>
            <a:br>
              <a:rPr lang="pt-BR" sz="2000" b="0" i="0" dirty="0">
                <a:effectLst/>
                <a:latin typeface="+mn-lt"/>
              </a:rPr>
            </a:br>
            <a:br>
              <a:rPr lang="pt-BR" sz="2000" b="0" i="0" dirty="0">
                <a:effectLst/>
                <a:latin typeface="+mn-lt"/>
              </a:rPr>
            </a:br>
            <a:r>
              <a:rPr lang="pt-BR" sz="2000" b="0" i="0" dirty="0">
                <a:effectLst/>
                <a:latin typeface="+mn-lt"/>
              </a:rPr>
              <a:t>Suporte a múltiplas linguagens, como C#, Java, Ruby, Python, JavaScript, e Go, com grande gama de bibliotecas;</a:t>
            </a:r>
            <a:br>
              <a:rPr lang="pt-BR" sz="2000" b="0" i="0" dirty="0">
                <a:effectLst/>
                <a:latin typeface="+mn-lt"/>
              </a:rPr>
            </a:br>
            <a:br>
              <a:rPr lang="pt-BR" sz="2000" b="0" i="0" dirty="0">
                <a:effectLst/>
                <a:latin typeface="+mn-lt"/>
              </a:rPr>
            </a:br>
            <a:r>
              <a:rPr lang="pt-BR" sz="2000" b="0" i="0" dirty="0">
                <a:effectLst/>
                <a:latin typeface="+mn-lt"/>
              </a:rPr>
              <a:t>Interface de gerenciamento intuitiva e fácil de utilizar;</a:t>
            </a:r>
            <a:br>
              <a:rPr lang="pt-BR" sz="2000" b="0" i="0" dirty="0">
                <a:effectLst/>
                <a:latin typeface="+mn-lt"/>
              </a:rPr>
            </a:br>
            <a:br>
              <a:rPr lang="pt-BR" sz="2000" b="0" i="0" dirty="0">
                <a:effectLst/>
                <a:latin typeface="+mn-lt"/>
              </a:rPr>
            </a:br>
            <a:r>
              <a:rPr lang="pt-BR" sz="2000" b="0" i="0" dirty="0">
                <a:effectLst/>
                <a:latin typeface="+mn-lt"/>
              </a:rPr>
              <a:t>Flexibilidade no roteamento de mensagens.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8" y="263857"/>
            <a:ext cx="3076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997E48-665B-8AEB-99BC-6CED535C83C7}"/>
              </a:ext>
            </a:extLst>
          </p:cNvPr>
          <p:cNvSpPr txBox="1"/>
          <p:nvPr/>
        </p:nvSpPr>
        <p:spPr>
          <a:xfrm>
            <a:off x="0" y="64094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Java WebDeveloper - Formação FullStack| Professor: Sergio Mendes</a:t>
            </a:r>
          </a:p>
        </p:txBody>
      </p:sp>
    </p:spTree>
    <p:extLst>
      <p:ext uri="{BB962C8B-B14F-4D97-AF65-F5344CB8AC3E}">
        <p14:creationId xmlns:p14="http://schemas.microsoft.com/office/powerpoint/2010/main" val="118439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985A8-E35F-1B36-60A8-D3F590AD9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88" y="3402349"/>
            <a:ext cx="10987088" cy="630635"/>
          </a:xfrm>
        </p:spPr>
        <p:txBody>
          <a:bodyPr>
            <a:noAutofit/>
          </a:bodyPr>
          <a:lstStyle/>
          <a:p>
            <a:pPr algn="l"/>
            <a:r>
              <a:rPr lang="pt-BR" sz="2800" b="1" i="0" u="none" strike="noStrike" dirty="0">
                <a:solidFill>
                  <a:srgbClr val="000000"/>
                </a:solidFill>
                <a:effectLst/>
                <a:latin typeface="+mn-lt"/>
              </a:rPr>
              <a:t>Mensagem:</a:t>
            </a:r>
            <a:br>
              <a:rPr lang="pt-BR" sz="2000" b="1" i="0" u="none" strike="noStrike" dirty="0">
                <a:solidFill>
                  <a:srgbClr val="000000"/>
                </a:solidFill>
                <a:effectLst/>
                <a:latin typeface="+mn-lt"/>
              </a:rPr>
            </a:br>
            <a:br>
              <a:rPr lang="pt-BR" sz="2000" b="0" i="0" u="none" strike="noStrike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+mn-lt"/>
              </a:rPr>
              <a:t>Uma mensagem é dividida em duas partes:</a:t>
            </a:r>
            <a:br>
              <a:rPr lang="pt-BR" sz="2000" b="0" i="0" u="none" strike="noStrike" dirty="0">
                <a:solidFill>
                  <a:srgbClr val="000000"/>
                </a:solidFill>
                <a:effectLst/>
                <a:latin typeface="+mn-lt"/>
              </a:rPr>
            </a:br>
            <a:br>
              <a:rPr lang="pt-BR" sz="2000" b="0" i="0" u="none" strike="noStrike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pt-BR" sz="2000" b="1" i="1" dirty="0" err="1">
                <a:solidFill>
                  <a:srgbClr val="000000"/>
                </a:solidFill>
                <a:effectLst/>
                <a:latin typeface="+mn-lt"/>
              </a:rPr>
              <a:t>Payload</a:t>
            </a:r>
            <a:r>
              <a:rPr lang="pt-BR" sz="2000" b="0" i="1" dirty="0"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+mn-lt"/>
              </a:rPr>
              <a:t>– é o corpo com os dados que serão transmitidos. Suporta vários tipos de dados como um </a:t>
            </a:r>
            <a:r>
              <a:rPr lang="pt-BR" sz="2000" b="0" i="0" dirty="0" err="1">
                <a:solidFill>
                  <a:srgbClr val="000000"/>
                </a:solidFill>
                <a:effectLst/>
                <a:latin typeface="+mn-lt"/>
              </a:rPr>
              <a:t>array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  <a:latin typeface="+mn-lt"/>
              </a:rPr>
              <a:t>json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+mn-lt"/>
              </a:rPr>
              <a:t> por exemplo.</a:t>
            </a:r>
            <a:br>
              <a:rPr lang="pt-BR" sz="2000" b="0" i="0" dirty="0">
                <a:solidFill>
                  <a:srgbClr val="000000"/>
                </a:solidFill>
                <a:effectLst/>
                <a:latin typeface="+mn-lt"/>
              </a:rPr>
            </a:br>
            <a:br>
              <a:rPr lang="pt-BR" sz="2000" b="0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pt-BR" sz="2000" b="1" i="1" dirty="0" err="1">
                <a:solidFill>
                  <a:srgbClr val="000000"/>
                </a:solidFill>
                <a:effectLst/>
                <a:latin typeface="+mn-lt"/>
              </a:rPr>
              <a:t>Label</a:t>
            </a:r>
            <a:r>
              <a:rPr lang="pt-BR" sz="2000" b="0" i="1" dirty="0"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+mn-lt"/>
              </a:rPr>
              <a:t>– é responsável pela descrição do </a:t>
            </a:r>
            <a:r>
              <a:rPr lang="pt-BR" sz="2000" b="0" i="0" dirty="0" err="1">
                <a:solidFill>
                  <a:srgbClr val="000000"/>
                </a:solidFill>
                <a:effectLst/>
                <a:latin typeface="+mn-lt"/>
              </a:rPr>
              <a:t>payload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+mn-lt"/>
              </a:rPr>
              <a:t> e também como o </a:t>
            </a:r>
            <a:r>
              <a:rPr lang="pt-BR" sz="2000" b="0" i="0" dirty="0" err="1">
                <a:solidFill>
                  <a:srgbClr val="000000"/>
                </a:solidFill>
                <a:effectLst/>
                <a:latin typeface="+mn-lt"/>
              </a:rPr>
              <a:t>RabbitMQ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+mn-lt"/>
              </a:rPr>
              <a:t> saberá quem irá receber a mensagem.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8" y="263857"/>
            <a:ext cx="3076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997E48-665B-8AEB-99BC-6CED535C83C7}"/>
              </a:ext>
            </a:extLst>
          </p:cNvPr>
          <p:cNvSpPr txBox="1"/>
          <p:nvPr/>
        </p:nvSpPr>
        <p:spPr>
          <a:xfrm>
            <a:off x="0" y="64094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Java WebDeveloper - Formação FullStack| Professor: Sergio Mendes</a:t>
            </a:r>
          </a:p>
        </p:txBody>
      </p:sp>
      <p:pic>
        <p:nvPicPr>
          <p:cNvPr id="5122" name="Picture 2" descr="RabbitMQ tutorial - &quot;Hello world!&quot; SUPPRESS-RHS">
            <a:extLst>
              <a:ext uri="{FF2B5EF4-FFF2-40B4-BE49-F238E27FC236}">
                <a16:creationId xmlns:a16="http://schemas.microsoft.com/office/drawing/2014/main" id="{A53F6A05-AECB-F868-2E09-ED6926CD6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90" y="4032984"/>
            <a:ext cx="3803745" cy="176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karatejb: [RabbitMQ] Hello world">
            <a:extLst>
              <a:ext uri="{FF2B5EF4-FFF2-40B4-BE49-F238E27FC236}">
                <a16:creationId xmlns:a16="http://schemas.microsoft.com/office/drawing/2014/main" id="{6F63FE33-F4FC-7EA3-9AB0-FF5FEE66E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98" y="3854179"/>
            <a:ext cx="6009778" cy="194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69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8" y="263857"/>
            <a:ext cx="3076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997E48-665B-8AEB-99BC-6CED535C83C7}"/>
              </a:ext>
            </a:extLst>
          </p:cNvPr>
          <p:cNvSpPr txBox="1"/>
          <p:nvPr/>
        </p:nvSpPr>
        <p:spPr>
          <a:xfrm>
            <a:off x="0" y="64094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Java WebDeveloper - Formação FullStack| Professor: Sergio Mendes</a:t>
            </a:r>
          </a:p>
        </p:txBody>
      </p:sp>
      <p:pic>
        <p:nvPicPr>
          <p:cNvPr id="2050" name="Picture 2" descr="AMQP 0-9-1 Model Explained — RabbitMQ">
            <a:extLst>
              <a:ext uri="{FF2B5EF4-FFF2-40B4-BE49-F238E27FC236}">
                <a16:creationId xmlns:a16="http://schemas.microsoft.com/office/drawing/2014/main" id="{D0D5A7CA-AB9E-FF32-F9CB-4772A33344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0"/>
          <a:stretch/>
        </p:blipFill>
        <p:spPr bwMode="auto">
          <a:xfrm>
            <a:off x="283632" y="1282890"/>
            <a:ext cx="11624735" cy="460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26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E997E48-665B-8AEB-99BC-6CED535C83C7}"/>
              </a:ext>
            </a:extLst>
          </p:cNvPr>
          <p:cNvSpPr txBox="1"/>
          <p:nvPr/>
        </p:nvSpPr>
        <p:spPr>
          <a:xfrm>
            <a:off x="0" y="64094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Java WebDeveloper - Formação FullStack| Professor: Sergio Mendes</a:t>
            </a:r>
          </a:p>
        </p:txBody>
      </p:sp>
      <p:pic>
        <p:nvPicPr>
          <p:cNvPr id="3074" name="Picture 2" descr="Part 1: RabbitMQ for beginners - What is RabbitMQ? - CloudAMQP">
            <a:extLst>
              <a:ext uri="{FF2B5EF4-FFF2-40B4-BE49-F238E27FC236}">
                <a16:creationId xmlns:a16="http://schemas.microsoft.com/office/drawing/2014/main" id="{242FBE9E-C9AD-C10F-068C-B5ECE38D8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54" y="394171"/>
            <a:ext cx="9946091" cy="606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8" y="263857"/>
            <a:ext cx="3076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1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4DD1181-5CF8-4507-1934-D490B09D2E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526580"/>
              </a:gs>
              <a:gs pos="23000">
                <a:srgbClr val="495A73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721"/>
          <a:stretch/>
        </p:blipFill>
        <p:spPr bwMode="auto">
          <a:xfrm>
            <a:off x="4137545" y="2803961"/>
            <a:ext cx="3698543" cy="125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05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370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Java WebDeveloper – Formação FullStack Professor Sergio Mendes Aula 23 (17/03/23)</vt:lpstr>
      <vt:lpstr>Desenvolvendo serviços de mensageria com RabbitMQ</vt:lpstr>
      <vt:lpstr>O que é RabbitMQ?  RabbitMQ é um servidor de mensageria de código aberto (open source), que faz uso do protocolo AMQP (Advanced Message Queuing Protocol). O rabbit é compatível com muitas linguagens de programação e permite lidar com o tráfego de mensagens de forma simples e confiável. Vale falar que também possui uma interface de administração nativa e é multiplataforma.  Um message broker é um sistema que permite que diferentes componentes, como aplicações e aplicativos, se comuniquem entre si, trocando informações. Para isso, geralmente utilizam uma estrutura de fila de mensagens, que será a responsável por armazenar e ordenar mensagens enquanto os consumidores (como aplicativos ou aplicações) não as processam.</vt:lpstr>
      <vt:lpstr>Por que utilizar?  Entre os principais benefícios de se utilizar o RabbitMQ, se encontram:  Confiabilidade, através de mecanismos como persistência de mensagens e confirmações de processamento (ACK);  Suporte a múltiplos protocolos, como AMQP e MQTT;  Leve;  Suporte a múltiplas linguagens, como C#, Java, Ruby, Python, JavaScript, e Go, com grande gama de bibliotecas;  Interface de gerenciamento intuitiva e fácil de utilizar;  Flexibilidade no roteamento de mensagens.</vt:lpstr>
      <vt:lpstr>Mensagem:  Uma mensagem é dividida em duas partes:  Payload – é o corpo com os dados que serão transmitidos. Suporta vários tipos de dados como um array json por exemplo.  Label – é responsável pela descrição do payload e também como o RabbitMQ saberá quem irá receber a mensagem.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Sergio Mendes</dc:creator>
  <cp:lastModifiedBy>Sergio Mendes</cp:lastModifiedBy>
  <cp:revision>41</cp:revision>
  <dcterms:created xsi:type="dcterms:W3CDTF">2022-08-05T18:36:00Z</dcterms:created>
  <dcterms:modified xsi:type="dcterms:W3CDTF">2023-03-17T21:11:07Z</dcterms:modified>
</cp:coreProperties>
</file>