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06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5A73"/>
    <a:srgbClr val="526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3B809-5199-A670-037B-2962A7AFA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295282-02A9-E3FB-E3BB-B01385D37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8202B4-4942-58BF-10FF-6845EEBF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BF7E7B-FBB2-D116-063A-3420F2AB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5F115B-CCD4-84E7-E7D9-601739CB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20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F5C4F-B5B2-8323-9810-01754EC9A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40E41E-B799-30CB-CF14-7E8CF7A28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2610AA-C14B-517A-D79B-E34D5F0E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A841E0-C9AB-CCB0-7117-B88D67B3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6A7A7A-F561-43DC-1C0E-A3222361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4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330D8B-5C21-2C04-CDAE-11E2CC8C0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C7C895-F02C-5EC6-F197-DE04EDA91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4DB677-4BAB-401A-D6CF-4CAF94FD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94DDE1-6F4D-0812-D7EA-3A9F02D7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AF17DF-1EFB-46EA-983E-BAAEE673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0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28315-E1F8-1628-1308-44AEAAE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61D154-DD75-0414-1908-90F462BFE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3B5564-7720-D9FA-3CF6-92C9A236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37F2D8-B2CA-5FBD-701D-0A13060D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4EE82D-9F35-6E1D-3537-E3EA5DCA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40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8B589-5138-2738-B709-63C95B1D4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25B5D5-3609-75F2-D5E9-F12204BA2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8558BC-6A99-6943-B2BD-4AF82F7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4BC900-F624-9C9C-DE8C-BA699620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FF383A-9445-D498-CCC1-127A2244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89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8AB7-8A6B-B719-D1DD-1FF77E2D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85F060-CC3C-713B-EDEC-C84B3A95A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56189E-C75C-375B-D06B-418A97FDA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6B40D8-729A-2604-47FB-A4C6021D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F38903-A950-0DCD-A378-707E326A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AF3C89-5CF1-55C9-EF34-42A34EBC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74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2C9B5-64D7-E4A0-85FC-BC5D853D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7F3165-0C9C-B83C-BD9E-FCC84855D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CE14BD-6758-9FCB-63A0-85AB2FACC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092A05-6E26-C1B0-AAEC-1060C18BB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5CD4A1-1F61-0FAA-BE2C-661100619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A55F77F-3953-1F66-2F8E-336F7259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B79CF30-4A01-C575-45E7-A2D3AAF3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5DB595-C31B-0487-BAED-DB12131D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22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7CC99-78D9-8BF0-8E98-F41EBC9B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699C69-83DD-421F-FC82-EA505DA6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BD385A-3850-64CA-C4CF-E4D8A800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8FF1D0-D301-F7D3-B592-482EE1B0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82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11E363-5B5B-476F-B9EF-DFEE17CD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40F2C3-46BD-7491-928F-D0C4D9D0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EF8397-2E91-CC2B-C49C-5834277B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03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E0E4F-F911-0421-8120-21CDB7B6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21C5B1-E5A0-9301-70B1-2ACAC271D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BD0244-64DF-10CF-DDF7-1F8220239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D10ED1-D0E1-3CAE-02CC-A28C1EED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5D43A4-8CC8-E735-82EF-9C5DC001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D84C0F-6954-A55B-8F0A-3451CF8A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76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607A9-D371-16C8-45D2-2DADAE14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A36FC72-1E26-2433-9830-DDA2794F3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D69CCC-57C1-4C5A-625D-732636A0D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31BD22-DD9F-1A01-EA4D-E0DD9D83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A58FAD-4EAC-E926-313A-D5F8BA5D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EA151-681A-7BC0-B81B-19C586E7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2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B925D6-5A97-EFF8-CE55-ECB6C7AB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E2ACD8-246C-0B8A-0F3D-C1200B3D3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168F14-5C82-AC5E-BCBD-E4705D173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47FA4-9AB0-4FE5-8F64-A83C821E56AD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94D154-FFFD-8789-576C-341A02CA5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9CE041-DD6F-7076-2B6A-7483830E4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92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an7.org/linux/man-pages/man7/namespaces.7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Cgroup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Orienta%C3%A7%C3%A3o_a_objeto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4DD1181-5CF8-4507-1934-D490B09D2E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526580"/>
              </a:gs>
              <a:gs pos="23000">
                <a:srgbClr val="495A73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A985A8-E35F-1B36-60A8-D3F590AD9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41353"/>
            <a:ext cx="12192000" cy="2387600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+mn-lt"/>
              </a:rPr>
              <a:t>Java WebDeveloper – Formação FullStack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sz="4400" b="1" dirty="0">
                <a:solidFill>
                  <a:schemeClr val="bg1"/>
                </a:solidFill>
              </a:rPr>
              <a:t>Professor Sergio Mendes</a:t>
            </a:r>
            <a:br>
              <a:rPr lang="pt-BR" sz="44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Aula 24 (20/03/23)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21"/>
          <a:stretch/>
        </p:blipFill>
        <p:spPr bwMode="auto">
          <a:xfrm>
            <a:off x="4137545" y="591275"/>
            <a:ext cx="3698543" cy="125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Homem de camisa azul sorrindo&#10;&#10;Descrição gerada automaticamente">
            <a:extLst>
              <a:ext uri="{FF2B5EF4-FFF2-40B4-BE49-F238E27FC236}">
                <a16:creationId xmlns:a16="http://schemas.microsoft.com/office/drawing/2014/main" id="{B59ABCB6-401C-608D-ED4C-EE819D6DB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706" y="4553250"/>
            <a:ext cx="1898587" cy="1909436"/>
          </a:xfrm>
          <a:prstGeom prst="ellipse">
            <a:avLst/>
          </a:prstGeom>
          <a:ln w="63500" cap="rnd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0553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Java WebDeveloper - Formação FullStack| Professor: Sergio Mendes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A21A6B-4C1D-577B-22E7-03544D1AFA10}"/>
              </a:ext>
            </a:extLst>
          </p:cNvPr>
          <p:cNvSpPr txBox="1"/>
          <p:nvPr/>
        </p:nvSpPr>
        <p:spPr>
          <a:xfrm>
            <a:off x="542250" y="1295607"/>
            <a:ext cx="111075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0" i="0" dirty="0">
                <a:effectLst/>
              </a:rPr>
              <a:t>O container nada mais é do que um ambiente isolado, disposto em um servidor, que divide um único host de controle. Vamos voltar ao exemplo dos containers tradicionais para explicar melhor esse conceito.</a:t>
            </a:r>
          </a:p>
          <a:p>
            <a:pPr algn="l"/>
            <a:endParaRPr lang="pt-BR" sz="2400" b="0" i="0" dirty="0">
              <a:effectLst/>
            </a:endParaRPr>
          </a:p>
          <a:p>
            <a:pPr algn="l"/>
            <a:r>
              <a:rPr lang="pt-BR" sz="2400" b="0" i="0" dirty="0">
                <a:effectLst/>
              </a:rPr>
              <a:t>Um navio cargueiro pode carregar diversos containers. Caso um dos recipientes seja danificado, os demais não são afetados. Afinal, são isolados, protegidos e estão carregando seus próprios produtos.</a:t>
            </a:r>
          </a:p>
          <a:p>
            <a:pPr algn="l"/>
            <a:endParaRPr lang="pt-BR" sz="2400" b="0" i="0" dirty="0">
              <a:effectLst/>
            </a:endParaRPr>
          </a:p>
          <a:p>
            <a:pPr algn="l"/>
            <a:r>
              <a:rPr lang="pt-BR" sz="2400" b="0" i="0" dirty="0">
                <a:effectLst/>
              </a:rPr>
              <a:t>Trazendo para o mundo do desenvolvimento, cada container possui uma função e sua responsabilidade. Caso um deles sofra um dano, o funcionamento do sistema não para e a função afetada é redirecionada para um novo container.</a:t>
            </a:r>
          </a:p>
        </p:txBody>
      </p:sp>
    </p:spTree>
    <p:extLst>
      <p:ext uri="{BB962C8B-B14F-4D97-AF65-F5344CB8AC3E}">
        <p14:creationId xmlns:p14="http://schemas.microsoft.com/office/powerpoint/2010/main" val="390856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Java WebDeveloper - Formação FullStack| Professor: Sergio Mendes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A21A6B-4C1D-577B-22E7-03544D1AFA10}"/>
              </a:ext>
            </a:extLst>
          </p:cNvPr>
          <p:cNvSpPr txBox="1"/>
          <p:nvPr/>
        </p:nvSpPr>
        <p:spPr>
          <a:xfrm>
            <a:off x="542250" y="1295607"/>
            <a:ext cx="111075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effectLst/>
              </a:rPr>
              <a:t>As vantagens do uso do Docker</a:t>
            </a:r>
          </a:p>
          <a:p>
            <a:pPr algn="l"/>
            <a:endParaRPr lang="pt-BR" sz="2400" b="1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</a:rPr>
              <a:t>O Docker permite um uso mais eficiente dos recursos do sistema;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</a:rPr>
              <a:t>As instâncias de aplicativos em container usam muito menos memória do que as máquinas virtuais, elas são inicializadas e interrompidas mais rapidamente e podem ser armazenadas muito mais densamente em um hardware host. Tudo isso equivale a menos gastos com TI;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</a:rPr>
              <a:t>A redução de custos irá variar dependendo de quais aplicativos estão em jogo e de quão intensivos os recursos podem ser, mas os containers funcionam invariavelmente como mais eficientes que as </a:t>
            </a:r>
            <a:r>
              <a:rPr lang="pt-BR" sz="2400" b="0" i="0" dirty="0" err="1">
                <a:effectLst/>
              </a:rPr>
              <a:t>VMs</a:t>
            </a:r>
            <a:r>
              <a:rPr lang="pt-BR" sz="2400" b="0" i="0" dirty="0"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1122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Java WebDeveloper - Formação FullStack| Professor: Sergio Mendes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A21A6B-4C1D-577B-22E7-03544D1AFA10}"/>
              </a:ext>
            </a:extLst>
          </p:cNvPr>
          <p:cNvSpPr txBox="1"/>
          <p:nvPr/>
        </p:nvSpPr>
        <p:spPr>
          <a:xfrm>
            <a:off x="542250" y="1295607"/>
            <a:ext cx="111075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effectLst/>
              </a:rPr>
              <a:t>As vantagens do uso do Docker</a:t>
            </a:r>
          </a:p>
          <a:p>
            <a:pPr algn="l"/>
            <a:endParaRPr lang="pt-BR" sz="2400" b="1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</a:rPr>
              <a:t>O Docker permite ciclos de entrega de software mais rápidos;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</a:rPr>
              <a:t>O software corporativo deve responder rapidamente a mudanças de condições. Isso significa que o escalonamento fácil atende à demanda e facilita a atualização para adicionar novos recursos conforme a necessidade do negócio;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</a:rPr>
              <a:t>Os containers Docker facilitam a colocação rápida de novas versões de software, com novos recursos de negócios, e a rápida reversão para uma versão anterior, se necessário. Eles também facilitam a implementação de estratégias como implantações em azul / verde;</a:t>
            </a:r>
          </a:p>
        </p:txBody>
      </p:sp>
    </p:spTree>
    <p:extLst>
      <p:ext uri="{BB962C8B-B14F-4D97-AF65-F5344CB8AC3E}">
        <p14:creationId xmlns:p14="http://schemas.microsoft.com/office/powerpoint/2010/main" val="401665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Java WebDeveloper - Formação FullStack| Professor: Sergio Mendes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A21A6B-4C1D-577B-22E7-03544D1AFA10}"/>
              </a:ext>
            </a:extLst>
          </p:cNvPr>
          <p:cNvSpPr txBox="1"/>
          <p:nvPr/>
        </p:nvSpPr>
        <p:spPr>
          <a:xfrm>
            <a:off x="542250" y="1295607"/>
            <a:ext cx="111075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effectLst/>
              </a:rPr>
              <a:t>As vantagens do uso do Docker</a:t>
            </a:r>
          </a:p>
          <a:p>
            <a:pPr algn="l"/>
            <a:endParaRPr lang="pt-BR" sz="2400" b="1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</a:rPr>
              <a:t>O Docker permite a portabilidade de aplicativos;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</a:rPr>
              <a:t>Docker ajuda a arquitetura de microsserviços;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</a:rPr>
              <a:t>Os containers são leves, portáteis e facilitam a construção de software em linhas de pensamento avançadas, de modo que o desenvolvedor não está tentando resolver os problemas de amanhã com os métodos de desenvolvimento de ontem.</a:t>
            </a:r>
          </a:p>
        </p:txBody>
      </p:sp>
    </p:spTree>
    <p:extLst>
      <p:ext uri="{BB962C8B-B14F-4D97-AF65-F5344CB8AC3E}">
        <p14:creationId xmlns:p14="http://schemas.microsoft.com/office/powerpoint/2010/main" val="1997773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4DD1181-5CF8-4507-1934-D490B09D2E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526580"/>
              </a:gs>
              <a:gs pos="23000">
                <a:srgbClr val="495A73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21"/>
          <a:stretch/>
        </p:blipFill>
        <p:spPr bwMode="auto">
          <a:xfrm>
            <a:off x="4137545" y="2803961"/>
            <a:ext cx="3698543" cy="125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Java WebDeveloper - Formação FullStack| Professor: Sergio Mendes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54980F5-67F4-F139-D987-D4A64DC8B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35" y="1989983"/>
            <a:ext cx="10222729" cy="243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86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Java WebDeveloper - Formação FullStack| Professor: Sergio Mendes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A21A6B-4C1D-577B-22E7-03544D1AFA10}"/>
              </a:ext>
            </a:extLst>
          </p:cNvPr>
          <p:cNvSpPr txBox="1"/>
          <p:nvPr/>
        </p:nvSpPr>
        <p:spPr>
          <a:xfrm>
            <a:off x="465801" y="1145483"/>
            <a:ext cx="11107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2400" i="0" dirty="0">
                <a:effectLst/>
              </a:rPr>
              <a:t>Docker é uma plataforma aberta, criada com o objetivo de facilitar o desenvolvimento, a implantação e a execução de aplicações em ambientes isolados. Foi desenhada especialmente para disponibilizar uma aplicação da forma mais rápida possível.</a:t>
            </a:r>
            <a:endParaRPr lang="pt-BR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09D620-9654-4353-F661-F9DA301A5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375" y="2439489"/>
            <a:ext cx="7483524" cy="374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98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Java WebDeveloper - Formação FullStack| Professor: Sergio Mendes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A21A6B-4C1D-577B-22E7-03544D1AFA10}"/>
              </a:ext>
            </a:extLst>
          </p:cNvPr>
          <p:cNvSpPr txBox="1"/>
          <p:nvPr/>
        </p:nvSpPr>
        <p:spPr>
          <a:xfrm>
            <a:off x="465801" y="1145483"/>
            <a:ext cx="111075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0" i="0" dirty="0">
                <a:effectLst/>
              </a:rPr>
              <a:t>Usando o Docker, você pode facilmente gerenciar a infraestrutura da aplicação, isso agilizará o processo de criação, manutenção e modificação do seu serviço.</a:t>
            </a:r>
          </a:p>
          <a:p>
            <a:pPr algn="l"/>
            <a:r>
              <a:rPr lang="pt-BR" sz="2400" b="0" i="0" dirty="0">
                <a:effectLst/>
              </a:rPr>
              <a:t>Todo processo é realizado sem necessidade de qualquer acesso privilegiado à infraestrutura corporativa. </a:t>
            </a:r>
          </a:p>
          <a:p>
            <a:pPr algn="l"/>
            <a:endParaRPr lang="pt-BR" sz="2400" dirty="0"/>
          </a:p>
          <a:p>
            <a:pPr algn="l"/>
            <a:r>
              <a:rPr lang="pt-BR" sz="2400" b="0" i="0" dirty="0">
                <a:effectLst/>
              </a:rPr>
              <a:t>Assim, a equipe responsável pela aplicação pode participar da especificação do ambiente junto com a equipe responsável pelos servidores.</a:t>
            </a:r>
          </a:p>
          <a:p>
            <a:pPr algn="l"/>
            <a:endParaRPr lang="pt-BR" sz="2400" b="0" i="0" dirty="0">
              <a:effectLst/>
            </a:endParaRPr>
          </a:p>
          <a:p>
            <a:pPr algn="l"/>
            <a:r>
              <a:rPr lang="pt-BR" sz="2400" b="0" i="0" dirty="0">
                <a:effectLst/>
              </a:rPr>
              <a:t>O Docker viabilizou uma "linguagem" comum entre desenvolvedores e administradores de servidores. Essa nova "linguagem" é utilizada para construir arquivos com as definições da infraestrutura necessária e como a aplicação será disposta nesse ambiente, em qual porta fornecerá seu serviço, quais dados de volumes externos serão requisitados e outras possíveis necessidades.</a:t>
            </a:r>
          </a:p>
        </p:txBody>
      </p:sp>
    </p:spTree>
    <p:extLst>
      <p:ext uri="{BB962C8B-B14F-4D97-AF65-F5344CB8AC3E}">
        <p14:creationId xmlns:p14="http://schemas.microsoft.com/office/powerpoint/2010/main" val="138673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Java WebDeveloper - Formação FullStack| Professor: Sergio Mendes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A21A6B-4C1D-577B-22E7-03544D1AFA10}"/>
              </a:ext>
            </a:extLst>
          </p:cNvPr>
          <p:cNvSpPr txBox="1"/>
          <p:nvPr/>
        </p:nvSpPr>
        <p:spPr>
          <a:xfrm>
            <a:off x="465801" y="1145483"/>
            <a:ext cx="111075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0" i="0" dirty="0">
                <a:effectLst/>
              </a:rPr>
              <a:t>O Docker utiliza o modelo de container para “empacotar” a aplicação que, após ser transformada em imagem Docker, pode ser reproduzida em plataforma de qualquer porte; ou seja, caso a aplicação funcione sem falhas em seu notebook, funcionará também no servidor ou no mainframe. Construa uma vez, execute onde quiser.</a:t>
            </a:r>
          </a:p>
          <a:p>
            <a:pPr algn="l"/>
            <a:endParaRPr lang="pt-BR" sz="2400" b="0" i="0" dirty="0">
              <a:effectLst/>
            </a:endParaRPr>
          </a:p>
          <a:p>
            <a:pPr algn="l"/>
            <a:r>
              <a:rPr lang="pt-BR" sz="2400" b="0" i="0" dirty="0">
                <a:effectLst/>
              </a:rPr>
              <a:t>Os containers são isolados a nível de disco, memória, processamento e rede. Essa separação permite grande flexibilidade, onde ambientes distintos podem coexistir no mesmo host, sem causar qualquer problema. Vale salientar que o overhead nesse processo é o mínimo necessário, pois cada container normalmente carrega apenas um processo, que é aquele responsável pela entrega do serviço desejado. </a:t>
            </a:r>
          </a:p>
          <a:p>
            <a:pPr algn="l"/>
            <a:endParaRPr lang="pt-BR" sz="2400" dirty="0"/>
          </a:p>
          <a:p>
            <a:pPr algn="l"/>
            <a:r>
              <a:rPr lang="pt-BR" sz="2400" b="0" i="0" dirty="0">
                <a:effectLst/>
              </a:rPr>
              <a:t>Em todo caso, esse container também carrega todos os arquivos necessários (configuração, biblioteca e afins) para execução completamente isolada.</a:t>
            </a:r>
          </a:p>
        </p:txBody>
      </p:sp>
    </p:spTree>
    <p:extLst>
      <p:ext uri="{BB962C8B-B14F-4D97-AF65-F5344CB8AC3E}">
        <p14:creationId xmlns:p14="http://schemas.microsoft.com/office/powerpoint/2010/main" val="13685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Java WebDeveloper - Formação FullStack| Professor: Sergio Mendes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A21A6B-4C1D-577B-22E7-03544D1AFA10}"/>
              </a:ext>
            </a:extLst>
          </p:cNvPr>
          <p:cNvSpPr txBox="1"/>
          <p:nvPr/>
        </p:nvSpPr>
        <p:spPr>
          <a:xfrm>
            <a:off x="436088" y="1203025"/>
            <a:ext cx="419050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0" i="0" dirty="0">
                <a:effectLst/>
              </a:rPr>
              <a:t>O modelo de isolamento utilizado no Docker é a virtualização a nível do sistema operacional, um método de virtualização onde o kernel do sistema operacional permite que múltiplos processos sejam executados isoladamente no mesmo host. </a:t>
            </a:r>
          </a:p>
          <a:p>
            <a:pPr algn="l"/>
            <a:endParaRPr lang="pt-BR" sz="2400" dirty="0"/>
          </a:p>
          <a:p>
            <a:pPr algn="l"/>
            <a:r>
              <a:rPr lang="pt-BR" sz="2400" b="0" i="0" dirty="0">
                <a:effectLst/>
              </a:rPr>
              <a:t>Esses processos isolados em execução são denominados no Docker de container.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0BF992-ABF3-C023-2D86-C047EF0A2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393" y="1276349"/>
            <a:ext cx="6803907" cy="482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2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Java WebDeveloper - Formação FullStack| Professor: Sergio Mendes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A21A6B-4C1D-577B-22E7-03544D1AFA10}"/>
              </a:ext>
            </a:extLst>
          </p:cNvPr>
          <p:cNvSpPr txBox="1"/>
          <p:nvPr/>
        </p:nvSpPr>
        <p:spPr>
          <a:xfrm>
            <a:off x="465801" y="1145483"/>
            <a:ext cx="111075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0" i="0" dirty="0">
                <a:effectLst/>
              </a:rPr>
              <a:t>Para criar o isolamento necessário do processo, o Docker usa a funcionalidade do kernel, denominada de </a:t>
            </a:r>
            <a:r>
              <a:rPr lang="pt-BR" sz="2400" b="0" i="0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namespaces</a:t>
            </a:r>
            <a:r>
              <a:rPr lang="pt-BR" sz="2400" b="0" i="0" dirty="0">
                <a:effectLst/>
              </a:rPr>
              <a:t>, que cria ambientes isolados entre containers: os processos de uma aplicação em execução não terão acesso aos recursos de outra. </a:t>
            </a:r>
          </a:p>
          <a:p>
            <a:pPr algn="l"/>
            <a:endParaRPr lang="pt-BR" sz="2400" dirty="0"/>
          </a:p>
          <a:p>
            <a:pPr algn="l"/>
            <a:r>
              <a:rPr lang="pt-BR" sz="2400" b="0" i="0" dirty="0">
                <a:effectLst/>
              </a:rPr>
              <a:t>A menos que seja expressamente liberado na configuração de cada ambiente.</a:t>
            </a:r>
          </a:p>
          <a:p>
            <a:pPr algn="l"/>
            <a:endParaRPr lang="pt-BR" sz="2400" b="0" i="0" dirty="0">
              <a:effectLst/>
            </a:endParaRPr>
          </a:p>
          <a:p>
            <a:pPr algn="l"/>
            <a:r>
              <a:rPr lang="pt-BR" sz="2400" b="0" i="0" dirty="0">
                <a:effectLst/>
              </a:rPr>
              <a:t>Para evitar a exaustão dos recursos da máquina por apenas um ambiente isolado, o Docker usa a funcionalidade </a:t>
            </a:r>
            <a:r>
              <a:rPr lang="pt-BR" sz="2400" b="0" i="0" strike="noStrike" dirty="0" err="1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cgroups</a:t>
            </a:r>
            <a:r>
              <a:rPr lang="pt-BR" sz="2400" b="0" i="0" dirty="0">
                <a:effectLst/>
              </a:rPr>
              <a:t> do kernel, responsável por criar limites de uso do hardware a disposição. </a:t>
            </a:r>
          </a:p>
          <a:p>
            <a:pPr algn="l"/>
            <a:endParaRPr lang="pt-BR" sz="2400" dirty="0"/>
          </a:p>
          <a:p>
            <a:pPr algn="l"/>
            <a:r>
              <a:rPr lang="pt-BR" sz="2400" b="0" i="0" dirty="0">
                <a:effectLst/>
              </a:rPr>
              <a:t>Com isso é possível coexistir no mesmo host diferentes containers sem que um afete diretamente o outro por uso exagerado dos recursos compartilhados.</a:t>
            </a:r>
          </a:p>
        </p:txBody>
      </p:sp>
    </p:spTree>
    <p:extLst>
      <p:ext uri="{BB962C8B-B14F-4D97-AF65-F5344CB8AC3E}">
        <p14:creationId xmlns:p14="http://schemas.microsoft.com/office/powerpoint/2010/main" val="238827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Java WebDeveloper - Formação FullStack| Professor: Sergio Mendes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A21A6B-4C1D-577B-22E7-03544D1AFA10}"/>
              </a:ext>
            </a:extLst>
          </p:cNvPr>
          <p:cNvSpPr txBox="1"/>
          <p:nvPr/>
        </p:nvSpPr>
        <p:spPr>
          <a:xfrm>
            <a:off x="542250" y="1513972"/>
            <a:ext cx="111075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effectLst/>
              </a:rPr>
              <a:t>Qual a diferença entre Imagem e Container?</a:t>
            </a:r>
          </a:p>
          <a:p>
            <a:pPr algn="l"/>
            <a:endParaRPr lang="pt-BR" sz="2400" b="1" i="0" dirty="0">
              <a:effectLst/>
            </a:endParaRPr>
          </a:p>
          <a:p>
            <a:pPr algn="l"/>
            <a:r>
              <a:rPr lang="pt-BR" sz="2400" b="0" i="0" dirty="0">
                <a:effectLst/>
              </a:rPr>
              <a:t>Traçando um paralelo com o conceito de </a:t>
            </a:r>
            <a:r>
              <a:rPr lang="pt-BR" sz="2400" b="0" i="0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orientação a objeto</a:t>
            </a:r>
            <a:r>
              <a:rPr lang="pt-BR" sz="2400" b="0" i="0" dirty="0">
                <a:effectLst/>
              </a:rPr>
              <a:t>, a </a:t>
            </a:r>
            <a:r>
              <a:rPr lang="pt-BR" sz="2400" b="1" i="0" dirty="0">
                <a:effectLst/>
              </a:rPr>
              <a:t>imagem</a:t>
            </a:r>
            <a:r>
              <a:rPr lang="pt-BR" sz="2400" b="0" i="0" dirty="0">
                <a:effectLst/>
              </a:rPr>
              <a:t> é a classe e o </a:t>
            </a:r>
            <a:r>
              <a:rPr lang="pt-BR" sz="2400" b="1" i="0" dirty="0">
                <a:effectLst/>
              </a:rPr>
              <a:t>container</a:t>
            </a:r>
            <a:r>
              <a:rPr lang="pt-BR" sz="2400" b="0" i="0" dirty="0">
                <a:effectLst/>
              </a:rPr>
              <a:t> o objeto. A imagem é a abstração da infraestrutura em estado somente leitura, de onde será instanciado o container. </a:t>
            </a:r>
          </a:p>
          <a:p>
            <a:pPr algn="l"/>
            <a:endParaRPr lang="pt-BR" sz="2400" dirty="0"/>
          </a:p>
          <a:p>
            <a:pPr algn="l"/>
            <a:r>
              <a:rPr lang="pt-BR" sz="2400" b="0" i="0" dirty="0">
                <a:effectLst/>
              </a:rPr>
              <a:t>Todo container é iniciado a partir de uma imagem, dessa forma podemos concluir que nunca teremos uma imagem em execução. </a:t>
            </a:r>
          </a:p>
          <a:p>
            <a:pPr algn="l"/>
            <a:endParaRPr lang="pt-BR" sz="2400" dirty="0"/>
          </a:p>
          <a:p>
            <a:pPr algn="l"/>
            <a:r>
              <a:rPr lang="pt-BR" sz="2400" b="0" i="0" dirty="0">
                <a:effectLst/>
              </a:rPr>
              <a:t>Um container só pode ser iniciado a partir de uma única imagem. Caso deseje um comportamento diferente, será necessário customizar a imagem.</a:t>
            </a:r>
          </a:p>
        </p:txBody>
      </p:sp>
    </p:spTree>
    <p:extLst>
      <p:ext uri="{BB962C8B-B14F-4D97-AF65-F5344CB8AC3E}">
        <p14:creationId xmlns:p14="http://schemas.microsoft.com/office/powerpoint/2010/main" val="248078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Java WebDeveloper - Formação FullStack| Professor: Sergio Mendes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A21A6B-4C1D-577B-22E7-03544D1AFA10}"/>
              </a:ext>
            </a:extLst>
          </p:cNvPr>
          <p:cNvSpPr txBox="1"/>
          <p:nvPr/>
        </p:nvSpPr>
        <p:spPr>
          <a:xfrm>
            <a:off x="542250" y="1295607"/>
            <a:ext cx="111075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0" i="0" dirty="0">
                <a:effectLst/>
              </a:rPr>
              <a:t>Ao usar o Docker, um desenvolvedor cria um aplicativo ou serviço e empacota a ele e suas dependências em uma imagem de contêiner. Uma imagem é uma representação estática do aplicativo ou do serviço e de sua configuração e dependências.</a:t>
            </a:r>
          </a:p>
          <a:p>
            <a:pPr algn="l"/>
            <a:endParaRPr lang="pt-BR" sz="2400" b="0" i="0" dirty="0">
              <a:effectLst/>
            </a:endParaRPr>
          </a:p>
          <a:p>
            <a:pPr algn="l"/>
            <a:r>
              <a:rPr lang="pt-BR" sz="2400" b="0" i="0" dirty="0">
                <a:effectLst/>
              </a:rPr>
              <a:t>Para executar o aplicativo ou o serviço, uma instância da imagem do aplicativo é criada para criar um contêiner, que estará em execução no host do Docker. Inicialmente, os contêineres são testados em um ambiente de desenvolvimento ou em um computador.</a:t>
            </a:r>
          </a:p>
        </p:txBody>
      </p:sp>
      <p:pic>
        <p:nvPicPr>
          <p:cNvPr id="5122" name="Picture 2" descr="Docker Objects. Dockerfile | by Bikram | Medium">
            <a:extLst>
              <a:ext uri="{FF2B5EF4-FFF2-40B4-BE49-F238E27FC236}">
                <a16:creationId xmlns:a16="http://schemas.microsoft.com/office/drawing/2014/main" id="{170659CC-955F-9725-4A27-08BA3E79A7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1" b="4945"/>
          <a:stretch/>
        </p:blipFill>
        <p:spPr bwMode="auto">
          <a:xfrm>
            <a:off x="2350649" y="4000559"/>
            <a:ext cx="7490701" cy="229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520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1154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Java WebDeveloper – Formação FullStack Professor Sergio Mendes Aula 24 (20/03/23)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Sergio Mendes</dc:creator>
  <cp:lastModifiedBy>Sergio Mendes</cp:lastModifiedBy>
  <cp:revision>43</cp:revision>
  <dcterms:created xsi:type="dcterms:W3CDTF">2022-08-05T18:36:00Z</dcterms:created>
  <dcterms:modified xsi:type="dcterms:W3CDTF">2023-03-21T00:32:24Z</dcterms:modified>
</cp:coreProperties>
</file>