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</p:sldIdLst>
  <p:sldSz cy="6858000" cx="12192000"/>
  <p:notesSz cx="6858000" cy="9144000"/>
  <p:embeddedFontLst>
    <p:embeddedFont>
      <p:font typeface="Quattrocento Sans"/>
      <p:regular r:id="rId56"/>
      <p:bold r:id="rId57"/>
      <p:italic r:id="rId58"/>
      <p:boldItalic r:id="rId59"/>
    </p:embeddedFont>
    <p:embeddedFont>
      <p:font typeface="Open Sans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4" roundtripDataSignature="AMtx7mjK4nEIk5wO955LSPvctOSBXp5h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OpenSans-italic.fntdata"/><Relationship Id="rId61" Type="http://schemas.openxmlformats.org/officeDocument/2006/relationships/font" Target="fonts/OpenSans-bold.fntdata"/><Relationship Id="rId20" Type="http://schemas.openxmlformats.org/officeDocument/2006/relationships/slide" Target="slides/slide16.xml"/><Relationship Id="rId64" Type="http://customschemas.google.com/relationships/presentationmetadata" Target="metadata"/><Relationship Id="rId63" Type="http://schemas.openxmlformats.org/officeDocument/2006/relationships/font" Target="fonts/OpenSans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OpenSans-regular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font" Target="fonts/QuattrocentoSans-bold.fntdata"/><Relationship Id="rId12" Type="http://schemas.openxmlformats.org/officeDocument/2006/relationships/slide" Target="slides/slide8.xml"/><Relationship Id="rId56" Type="http://schemas.openxmlformats.org/officeDocument/2006/relationships/font" Target="fonts/QuattrocentoSans-regular.fntdata"/><Relationship Id="rId15" Type="http://schemas.openxmlformats.org/officeDocument/2006/relationships/slide" Target="slides/slide11.xml"/><Relationship Id="rId59" Type="http://schemas.openxmlformats.org/officeDocument/2006/relationships/font" Target="fonts/QuattrocentoSans-boldItalic.fntdata"/><Relationship Id="rId14" Type="http://schemas.openxmlformats.org/officeDocument/2006/relationships/slide" Target="slides/slide10.xml"/><Relationship Id="rId58" Type="http://schemas.openxmlformats.org/officeDocument/2006/relationships/font" Target="fonts/QuattrocentoSans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7f755f2c1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37f755f2c1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37f755f2c19_0_0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Curso Técnico em Informática - Montagem e Manutenção de Computadores</a:t>
            </a:r>
            <a:endParaRPr/>
          </a:p>
        </p:txBody>
      </p:sp>
      <p:sp>
        <p:nvSpPr>
          <p:cNvPr id="88" name="Google Shape;88;g37f755f2c1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8" name="Google Shape;35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8" name="Google Shape;368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0" name="Google Shape;380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9" name="Google Shape;389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9" name="Google Shape;399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8" name="Google Shape;408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8" name="Google Shape;418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0" name="Google Shape;430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1" name="Google Shape;441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0" name="Google Shape;450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0" name="Google Shape;460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5" name="Google Shape;475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4" name="Google Shape;484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4" name="Google Shape;494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8" name="Google Shape;508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0" name="Google Shape;520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8" name="Google Shape;528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6" name="Google Shape;536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8" name="Google Shape;548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7" name="Google Shape;557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7" name="Google Shape;567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7" name="Google Shape;577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6" name="Google Shape;586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7" name="Google Shape;587;p5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88" name="Google Shape;588;p51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Curso Técnico em Informática - Montagem e Manutenção de Computadores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5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5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5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6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6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tart.spring.io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4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Relationship Id="rId4" Type="http://schemas.openxmlformats.org/officeDocument/2006/relationships/image" Target="../media/image1.png"/><Relationship Id="rId5" Type="http://schemas.openxmlformats.org/officeDocument/2006/relationships/hyperlink" Target="https://start.spring.io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1.png"/><Relationship Id="rId5" Type="http://schemas.openxmlformats.org/officeDocument/2006/relationships/image" Target="../media/image3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2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21.jpg"/><Relationship Id="rId5" Type="http://schemas.openxmlformats.org/officeDocument/2006/relationships/image" Target="../media/image5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4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4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53.png"/><Relationship Id="rId5" Type="http://schemas.openxmlformats.org/officeDocument/2006/relationships/image" Target="../media/image3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3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4" Type="http://schemas.openxmlformats.org/officeDocument/2006/relationships/image" Target="../media/image3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4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www.youtube.com/watch?v=JayflBOmTQQ" TargetMode="External"/><Relationship Id="rId5" Type="http://schemas.openxmlformats.org/officeDocument/2006/relationships/hyperlink" Target="https://www.youtube.com/watch?v=v1zWMyYEOPw" TargetMode="External"/><Relationship Id="rId6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6.png"/><Relationship Id="rId4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3.png"/><Relationship Id="rId4" Type="http://schemas.openxmlformats.org/officeDocument/2006/relationships/image" Target="../media/image1.png"/><Relationship Id="rId5" Type="http://schemas.openxmlformats.org/officeDocument/2006/relationships/image" Target="../media/image3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Relationship Id="rId4" Type="http://schemas.openxmlformats.org/officeDocument/2006/relationships/image" Target="../media/image3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Relationship Id="rId4" Type="http://schemas.openxmlformats.org/officeDocument/2006/relationships/hyperlink" Target="https://start.spring.io/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Relationship Id="rId4" Type="http://schemas.openxmlformats.org/officeDocument/2006/relationships/image" Target="../media/image4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8.png"/><Relationship Id="rId4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://localhost:8080/h2-console" TargetMode="External"/><Relationship Id="rId4" Type="http://schemas.openxmlformats.org/officeDocument/2006/relationships/image" Target="../media/image42.png"/><Relationship Id="rId5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Relationship Id="rId4" Type="http://schemas.openxmlformats.org/officeDocument/2006/relationships/image" Target="../media/image4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1.png"/><Relationship Id="rId4" Type="http://schemas.openxmlformats.org/officeDocument/2006/relationships/image" Target="../media/image4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f755f2c19_0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3C7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g37f755f2c1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765" y="1007911"/>
            <a:ext cx="2984558" cy="23024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SENAI_BRANCO.png" id="92" name="Google Shape;92;g37f755f2c19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31692" y="5330428"/>
            <a:ext cx="1592128" cy="69089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37f755f2c19_0_0"/>
          <p:cNvSpPr/>
          <p:nvPr/>
        </p:nvSpPr>
        <p:spPr>
          <a:xfrm>
            <a:off x="6057789" y="841503"/>
            <a:ext cx="49017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F4F0E2"/>
                </a:solidFill>
                <a:latin typeface="Calibri"/>
                <a:ea typeface="Calibri"/>
                <a:cs typeface="Calibri"/>
                <a:sym typeface="Calibri"/>
              </a:rPr>
              <a:t>Curso Técnico 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F4F0E2"/>
                </a:solidFill>
                <a:latin typeface="Calibri"/>
                <a:ea typeface="Calibri"/>
                <a:cs typeface="Calibri"/>
                <a:sym typeface="Calibri"/>
              </a:rPr>
              <a:t>Desenvolvimento 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F4F0E2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37f755f2c19_0_0"/>
          <p:cNvSpPr/>
          <p:nvPr/>
        </p:nvSpPr>
        <p:spPr>
          <a:xfrm>
            <a:off x="5087544" y="2645919"/>
            <a:ext cx="71043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F4F0E2"/>
                </a:solidFill>
                <a:latin typeface="Calibri"/>
                <a:ea typeface="Calibri"/>
                <a:cs typeface="Calibri"/>
                <a:sym typeface="Calibri"/>
              </a:rPr>
              <a:t>Unidade Curricular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pt-BR" sz="28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Testes de Sistemas</a:t>
            </a:r>
            <a:endParaRPr b="1" i="1" sz="28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37f755f2c19_0_0"/>
          <p:cNvSpPr txBox="1"/>
          <p:nvPr/>
        </p:nvSpPr>
        <p:spPr>
          <a:xfrm>
            <a:off x="6800837" y="4097020"/>
            <a:ext cx="455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André Luiz de Souza Ferreira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Instrutor de Educação Técnica e profissional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37f755f2c19_0_0"/>
          <p:cNvSpPr txBox="1"/>
          <p:nvPr>
            <p:ph idx="12" type="sldNum"/>
          </p:nvPr>
        </p:nvSpPr>
        <p:spPr>
          <a:xfrm>
            <a:off x="11480800" y="6356350"/>
            <a:ext cx="365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>
            <p:ph type="ctrTitle"/>
          </p:nvPr>
        </p:nvSpPr>
        <p:spPr>
          <a:xfrm>
            <a:off x="472697" y="448734"/>
            <a:ext cx="98103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b="1" lang="pt-BR">
                <a:solidFill>
                  <a:schemeClr val="accent1"/>
                </a:solidFill>
              </a:rPr>
              <a:t>Desenvolvimento de API Restful</a:t>
            </a:r>
            <a:endParaRPr/>
          </a:p>
        </p:txBody>
      </p:sp>
      <p:sp>
        <p:nvSpPr>
          <p:cNvPr id="173" name="Google Shape;173;p10"/>
          <p:cNvSpPr txBox="1"/>
          <p:nvPr/>
        </p:nvSpPr>
        <p:spPr>
          <a:xfrm>
            <a:off x="216976" y="2317072"/>
            <a:ext cx="8616708" cy="297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Dependências que vamos utilizar nesse projeto: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pt-BR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Spring web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pt-BR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H2 Database</a:t>
            </a:r>
            <a:endParaRPr b="1" i="0" sz="32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1" i="0" lang="pt-BR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Spring Data JPA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0"/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_SENAI_BRANCO.png" id="175" name="Google Shape;17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4086" y="5810192"/>
            <a:ext cx="10001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o criar uma API RESTful usando o Node, o Express e o MongoDB? | by João  Vitor Ferreira | Medium" id="176" name="Google Shape;17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3979" y="1521178"/>
            <a:ext cx="1658679" cy="92004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0"/>
          <p:cNvSpPr/>
          <p:nvPr/>
        </p:nvSpPr>
        <p:spPr>
          <a:xfrm>
            <a:off x="5943599" y="3276599"/>
            <a:ext cx="2091267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91146" y="3352800"/>
            <a:ext cx="6969468" cy="3219068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411"/>
              </a:srgbClr>
            </a:outerShdw>
          </a:effectLst>
        </p:spPr>
      </p:pic>
      <p:sp>
        <p:nvSpPr>
          <p:cNvPr id="179" name="Google Shape;179;p10"/>
          <p:cNvSpPr txBox="1"/>
          <p:nvPr>
            <p:ph idx="10" type="dt"/>
          </p:nvPr>
        </p:nvSpPr>
        <p:spPr>
          <a:xfrm>
            <a:off x="327789" y="636532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dk1"/>
                </a:solidFill>
              </a:rPr>
              <a:t>19/08/2025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ring Boot for Beginners" id="184" name="Google Shape;18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498"/>
            <a:ext cx="12192000" cy="682752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1"/>
          <p:cNvSpPr/>
          <p:nvPr/>
        </p:nvSpPr>
        <p:spPr>
          <a:xfrm>
            <a:off x="460804" y="670560"/>
            <a:ext cx="11270391" cy="5016758"/>
          </a:xfrm>
          <a:prstGeom prst="rect">
            <a:avLst/>
          </a:prstGeom>
          <a:noFill/>
          <a:ln cap="flat" cmpd="sng" w="9525">
            <a:solidFill>
              <a:srgbClr val="C4E0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pt-BR" sz="8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Criando um projeto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t/>
            </a:r>
            <a:endParaRPr b="1" i="0" sz="8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pt-BR" sz="8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pt-BR" sz="8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 spring initializr</a:t>
            </a:r>
            <a:endParaRPr b="1" i="0" sz="5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1"/>
          <p:cNvSpPr txBox="1"/>
          <p:nvPr>
            <p:ph idx="10" type="dt"/>
          </p:nvPr>
        </p:nvSpPr>
        <p:spPr>
          <a:xfrm>
            <a:off x="287079" y="64919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lt1"/>
                </a:solidFill>
              </a:rPr>
              <a:t>19/08/2025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7" name="Google Shape;187;p11"/>
          <p:cNvSpPr txBox="1"/>
          <p:nvPr/>
        </p:nvSpPr>
        <p:spPr>
          <a:xfrm>
            <a:off x="4807942" y="6491956"/>
            <a:ext cx="28031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Alexsander Ventura Netto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/>
          <p:nvPr>
            <p:ph type="title"/>
          </p:nvPr>
        </p:nvSpPr>
        <p:spPr>
          <a:xfrm>
            <a:off x="249264" y="365128"/>
            <a:ext cx="9080716" cy="1060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r>
              <a:rPr b="1" lang="pt-BR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Criando um projeto spring boot com spring initializr</a:t>
            </a:r>
            <a:br>
              <a:rPr b="1" lang="pt-BR">
                <a:solidFill>
                  <a:srgbClr val="2E75B5"/>
                </a:solidFill>
              </a:rPr>
            </a:br>
            <a:endParaRPr>
              <a:solidFill>
                <a:srgbClr val="2E75B5"/>
              </a:solidFill>
            </a:endParaRPr>
          </a:p>
        </p:txBody>
      </p:sp>
      <p:sp>
        <p:nvSpPr>
          <p:cNvPr id="193" name="Google Shape;193;p12"/>
          <p:cNvSpPr txBox="1"/>
          <p:nvPr>
            <p:ph idx="1" type="body"/>
          </p:nvPr>
        </p:nvSpPr>
        <p:spPr>
          <a:xfrm>
            <a:off x="249264" y="1255364"/>
            <a:ext cx="9793638" cy="2063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Para criar um projeto Spring boot com </a:t>
            </a:r>
            <a:r>
              <a:rPr b="1" lang="pt-BR"/>
              <a:t>spring initializr</a:t>
            </a:r>
            <a:r>
              <a:rPr lang="pt-BR"/>
              <a:t> devemos acessar o portal oficial do spring na web com o link a seguir: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https://start.spring.io/</a:t>
            </a:r>
            <a:r>
              <a:rPr lang="pt-BR"/>
              <a:t>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4" name="Google Shape;19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1858" y="2665709"/>
            <a:ext cx="6741762" cy="4013146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411"/>
              </a:srgbClr>
            </a:outerShdw>
          </a:effectLst>
        </p:spPr>
      </p:pic>
      <p:sp>
        <p:nvSpPr>
          <p:cNvPr id="195" name="Google Shape;195;p12"/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_SENAI_BRANCO.png" id="196" name="Google Shape;196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64086" y="5810192"/>
            <a:ext cx="10001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"/>
          <p:cNvSpPr txBox="1"/>
          <p:nvPr/>
        </p:nvSpPr>
        <p:spPr>
          <a:xfrm>
            <a:off x="245866" y="705177"/>
            <a:ext cx="9487070" cy="5447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800"/>
              <a:buFont typeface="Calibri"/>
              <a:buNone/>
            </a:pPr>
            <a:r>
              <a:rPr b="1" i="0" lang="pt-BR" sz="28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Calibri"/>
              <a:buNone/>
            </a:pPr>
            <a:r>
              <a:rPr b="0" i="0" lang="pt-BR" sz="24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Nessa seção iremos selecionar o gerenciador de dependências. Nesse caso utilizaremos o </a:t>
            </a:r>
            <a:r>
              <a:rPr b="1" i="0" lang="pt-BR" sz="24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maven.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800"/>
              <a:buFont typeface="Calibri"/>
              <a:buNone/>
            </a:pPr>
            <a:r>
              <a:rPr b="1" i="0" lang="pt-BR" sz="28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endParaRPr b="1" i="0" sz="28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Calibri"/>
              <a:buNone/>
            </a:pPr>
            <a:r>
              <a:rPr b="0" i="0" lang="pt-BR" sz="24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Nessa seção iremos escolher qual a linguagem será utilizada no projeto. Nesse caso será utilizada a linguagem Java.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800"/>
              <a:buFont typeface="Calibri"/>
              <a:buNone/>
            </a:pPr>
            <a:r>
              <a:rPr b="1" i="0" lang="pt-BR" sz="28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Project Metadata</a:t>
            </a:r>
            <a:endParaRPr b="1" i="0" sz="28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Calibri"/>
              <a:buNone/>
            </a:pPr>
            <a:r>
              <a:rPr b="0" i="0" lang="pt-BR" sz="24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Nessa seção iremos configurar algumas informações do nosso projeto como nome de domínio, pacote e etc. </a:t>
            </a:r>
            <a:r>
              <a:rPr b="1" i="0" lang="pt-BR" sz="24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Group:</a:t>
            </a:r>
            <a:r>
              <a:rPr b="0" i="0" lang="pt-BR" sz="24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 Em Group vamos configurar nosso domínio invertido, o que pode ser o domínio de uma empresa ou projeto o qual esteja trabalhando. Nesse caso vou utilizar o </a:t>
            </a:r>
            <a:r>
              <a:rPr b="1" i="0" lang="pt-BR" sz="24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com.seudominio</a:t>
            </a:r>
            <a:endParaRPr b="0" i="0" sz="24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3"/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_SENAI_BRANCO.png" id="203" name="Google Shape;20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4086" y="5810192"/>
            <a:ext cx="100012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3"/>
          <p:cNvSpPr txBox="1"/>
          <p:nvPr/>
        </p:nvSpPr>
        <p:spPr>
          <a:xfrm>
            <a:off x="4203508" y="6488668"/>
            <a:ext cx="28031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Alexsander Ventura Netto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3"/>
          <p:cNvSpPr txBox="1"/>
          <p:nvPr>
            <p:ph idx="10" type="dt"/>
          </p:nvPr>
        </p:nvSpPr>
        <p:spPr>
          <a:xfrm>
            <a:off x="287079" y="64919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dk1"/>
                </a:solidFill>
              </a:rPr>
              <a:t>19/08/2025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"/>
          <p:cNvSpPr txBox="1"/>
          <p:nvPr/>
        </p:nvSpPr>
        <p:spPr>
          <a:xfrm>
            <a:off x="168373" y="150522"/>
            <a:ext cx="9549063" cy="6494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Artifact: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Nesse campo vamos preencher com o nome do projeto 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primeiroProjeto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Será preenchido automaticamente com o nome do projeto 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primeiroProjeto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Aqui podemos adicionar alguma descrição do projeto.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 name: 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 será configurado o pacote do projeto. Nesse caso o domínio + o nome 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projeto 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com.alexsander.primeiroProjeto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Packaging: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Nesse momento vamos escolher o tipo de empacotamento do projeto. No caso a opção 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Jar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Java: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Nessa opção vamos selecionar a versão do java que será utilizada no projeto. Nesse caso vamos escolher o 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17.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Importante sempre escolher uma versão estável LTS.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4"/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_SENAI_BRANCO.png" id="212" name="Google Shape;21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4086" y="5810192"/>
            <a:ext cx="10001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112" y="321733"/>
            <a:ext cx="9974420" cy="635851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5"/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_SENAI_BRANCO.png" id="219" name="Google Shape;21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64086" y="5810192"/>
            <a:ext cx="10001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"/>
          <p:cNvSpPr txBox="1"/>
          <p:nvPr/>
        </p:nvSpPr>
        <p:spPr>
          <a:xfrm>
            <a:off x="163888" y="120842"/>
            <a:ext cx="9194370" cy="2895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b="1" i="0" lang="pt-BR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Adicionando as dependências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Calibri"/>
              <a:buNone/>
            </a:pPr>
            <a:r>
              <a:rPr b="0" i="0" lang="pt-BR" sz="24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Após preencher as informações do projeto precisamos adicionar as dependências necessárias que serão utilizadas. Existem diversas dependências que podem ser adicionadas ao projeto e isso vai de cada projeto.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889" y="4863634"/>
            <a:ext cx="6735763" cy="1873524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411"/>
              </a:srgbClr>
            </a:outerShdw>
          </a:effectLst>
        </p:spPr>
      </p:pic>
      <p:sp>
        <p:nvSpPr>
          <p:cNvPr id="226" name="Google Shape;226;p16"/>
          <p:cNvSpPr txBox="1"/>
          <p:nvPr/>
        </p:nvSpPr>
        <p:spPr>
          <a:xfrm>
            <a:off x="179930" y="3138647"/>
            <a:ext cx="8605434" cy="1143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Calibri"/>
              <a:buNone/>
            </a:pPr>
            <a:r>
              <a:rPr b="0" i="0" lang="pt-BR" sz="24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Na seção </a:t>
            </a:r>
            <a:r>
              <a:rPr b="1" i="0" lang="pt-BR" sz="24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Dependencies</a:t>
            </a:r>
            <a:r>
              <a:rPr b="0" i="0" lang="pt-BR" sz="24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 do lado direito da ferramenta </a:t>
            </a:r>
            <a:r>
              <a:rPr b="1" i="0" lang="pt-BR" sz="24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spring initializr</a:t>
            </a:r>
            <a:r>
              <a:rPr b="0" i="0" lang="pt-BR" sz="24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 vamos clicar no botão </a:t>
            </a:r>
            <a:r>
              <a:rPr b="1" i="0" lang="pt-BR" sz="24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ADD DEPENDENCIES</a:t>
            </a:r>
            <a:endParaRPr b="0" i="0" sz="24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6"/>
          <p:cNvSpPr/>
          <p:nvPr/>
        </p:nvSpPr>
        <p:spPr>
          <a:xfrm rot="3203313">
            <a:off x="5502474" y="4063716"/>
            <a:ext cx="211249" cy="141287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6"/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_SENAI_BRANCO.png" id="229" name="Google Shape;22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64086" y="5810192"/>
            <a:ext cx="10001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/>
          <p:nvPr/>
        </p:nvSpPr>
        <p:spPr>
          <a:xfrm>
            <a:off x="163888" y="120842"/>
            <a:ext cx="9194370" cy="1143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Irá abrir uma nova janela onde iremos buscar a dependência que precisamos e adicionar ao projeto.</a:t>
            </a:r>
            <a:endParaRPr b="0" i="0" sz="24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5518" y="1263912"/>
            <a:ext cx="7654014" cy="5232150"/>
          </a:xfrm>
          <a:prstGeom prst="rect">
            <a:avLst/>
          </a:prstGeom>
          <a:solidFill>
            <a:srgbClr val="ECECEC"/>
          </a:solidFill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236" name="Google Shape;236;p17"/>
          <p:cNvSpPr/>
          <p:nvPr/>
        </p:nvSpPr>
        <p:spPr>
          <a:xfrm rot="4063475">
            <a:off x="4635984" y="619030"/>
            <a:ext cx="250176" cy="128976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7"/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_SENAI_BRANCO.png" id="238" name="Google Shape;23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64086" y="5810192"/>
            <a:ext cx="10001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"/>
          <p:cNvSpPr txBox="1"/>
          <p:nvPr/>
        </p:nvSpPr>
        <p:spPr>
          <a:xfrm>
            <a:off x="163888" y="120842"/>
            <a:ext cx="9194370" cy="2574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esse projeto vamos adicionar as dependências a seguir: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Spring Web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Spring Data JPA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H2 Database</a:t>
            </a:r>
            <a:endParaRPr b="1" i="0" sz="2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8"/>
          <p:cNvSpPr/>
          <p:nvPr/>
        </p:nvSpPr>
        <p:spPr>
          <a:xfrm rot="4063475">
            <a:off x="4635984" y="619030"/>
            <a:ext cx="250176" cy="128976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4188" y="903710"/>
            <a:ext cx="6482143" cy="5650744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0000" rotWithShape="0" algn="tl">
              <a:srgbClr val="000000">
                <a:alpha val="40392"/>
              </a:srgbClr>
            </a:outerShdw>
          </a:effectLst>
        </p:spPr>
      </p:pic>
      <p:sp>
        <p:nvSpPr>
          <p:cNvPr id="246" name="Google Shape;246;p18"/>
          <p:cNvSpPr/>
          <p:nvPr/>
        </p:nvSpPr>
        <p:spPr>
          <a:xfrm rot="-3115493">
            <a:off x="2711504" y="698731"/>
            <a:ext cx="198068" cy="192589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8"/>
          <p:cNvSpPr/>
          <p:nvPr/>
        </p:nvSpPr>
        <p:spPr>
          <a:xfrm rot="-2252243">
            <a:off x="2827281" y="1693420"/>
            <a:ext cx="198068" cy="211848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8"/>
          <p:cNvSpPr/>
          <p:nvPr/>
        </p:nvSpPr>
        <p:spPr>
          <a:xfrm rot="-2252243">
            <a:off x="2616254" y="2321021"/>
            <a:ext cx="198068" cy="281970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_SENAI_BRANCO.png" id="250" name="Google Shape;25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64086" y="5810192"/>
            <a:ext cx="100012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8"/>
          <p:cNvSpPr txBox="1"/>
          <p:nvPr>
            <p:ph idx="10" type="dt"/>
          </p:nvPr>
        </p:nvSpPr>
        <p:spPr>
          <a:xfrm>
            <a:off x="327789" y="636532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dk1"/>
                </a:solidFill>
              </a:rPr>
              <a:t>19/08/2025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"/>
          <p:cNvSpPr txBox="1"/>
          <p:nvPr/>
        </p:nvSpPr>
        <p:spPr>
          <a:xfrm>
            <a:off x="163888" y="120842"/>
            <a:ext cx="919437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remover uma dependência do projeto é só clicar no botão vermelho ao lado da dependência especifica.</a:t>
            </a:r>
            <a:endParaRPr b="1" i="0" sz="2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117" y="1309244"/>
            <a:ext cx="6924363" cy="4772241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9"/>
          <p:cNvSpPr/>
          <p:nvPr/>
        </p:nvSpPr>
        <p:spPr>
          <a:xfrm rot="3587827">
            <a:off x="7755392" y="1173119"/>
            <a:ext cx="198068" cy="192589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9"/>
          <p:cNvSpPr/>
          <p:nvPr/>
        </p:nvSpPr>
        <p:spPr>
          <a:xfrm rot="3587827">
            <a:off x="7728562" y="2290808"/>
            <a:ext cx="198068" cy="192589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9"/>
          <p:cNvSpPr/>
          <p:nvPr/>
        </p:nvSpPr>
        <p:spPr>
          <a:xfrm rot="3587827">
            <a:off x="7728561" y="3618776"/>
            <a:ext cx="198068" cy="192589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9"/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_SENAI_BRANCO.png" id="262" name="Google Shape;26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64086" y="5810192"/>
            <a:ext cx="100012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9"/>
          <p:cNvSpPr txBox="1"/>
          <p:nvPr/>
        </p:nvSpPr>
        <p:spPr>
          <a:xfrm>
            <a:off x="4203508" y="6488668"/>
            <a:ext cx="28031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Alexsander Ventura Netto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9"/>
          <p:cNvSpPr txBox="1"/>
          <p:nvPr>
            <p:ph idx="10" type="dt"/>
          </p:nvPr>
        </p:nvSpPr>
        <p:spPr>
          <a:xfrm>
            <a:off x="287079" y="64919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dk1"/>
                </a:solidFill>
              </a:rPr>
              <a:t>19/08/2025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1" y="1521207"/>
            <a:ext cx="4101232" cy="19615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b="1" lang="pt-BR" sz="5400">
                <a:solidFill>
                  <a:srgbClr val="FFFFFF"/>
                </a:solidFill>
              </a:rPr>
              <a:t>Programação Back-End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236475" y="194400"/>
            <a:ext cx="10035000" cy="63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Material desenvolvido por 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Alexsander Ventura Netto - Instrutor 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alexsander.netto@docente.senai.br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/>
          <p:nvPr>
            <p:ph idx="10" type="dt"/>
          </p:nvPr>
        </p:nvSpPr>
        <p:spPr>
          <a:xfrm>
            <a:off x="8970264" y="645566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8/19/2025</a:t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>
            <p:ph idx="12" type="sldNum"/>
          </p:nvPr>
        </p:nvSpPr>
        <p:spPr>
          <a:xfrm>
            <a:off x="11704320" y="6455664"/>
            <a:ext cx="4480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pt-BR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_SENAI_BRANCO.png" id="107" name="Google Shape;1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 txBox="1"/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19/08/2025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"/>
          <p:cNvSpPr txBox="1"/>
          <p:nvPr/>
        </p:nvSpPr>
        <p:spPr>
          <a:xfrm>
            <a:off x="163887" y="-96130"/>
            <a:ext cx="10369434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Gerando o arquivo do projeto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Após todas as configurações do projeto finalizadas e todas as dependências adicionadas precisamos clicar no botão </a:t>
            </a:r>
            <a:r>
              <a:rPr b="1" i="0" lang="pt-BR" sz="24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GENERATE</a:t>
            </a:r>
            <a:r>
              <a:rPr b="0" i="0" lang="pt-BR" sz="24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 para gerar o arquivo do projeto que será importado na sua IDE de desenvolvimento</a:t>
            </a:r>
            <a:endParaRPr b="1" i="0" sz="2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916" y="1741526"/>
            <a:ext cx="8865030" cy="4938244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271" name="Google Shape;271;p20"/>
          <p:cNvSpPr/>
          <p:nvPr/>
        </p:nvSpPr>
        <p:spPr>
          <a:xfrm rot="3587827">
            <a:off x="4986038" y="4940236"/>
            <a:ext cx="198068" cy="192589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0"/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_SENAI_BRANCO.png" id="273" name="Google Shape;27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64086" y="5810192"/>
            <a:ext cx="10001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"/>
          <p:cNvSpPr txBox="1"/>
          <p:nvPr/>
        </p:nvSpPr>
        <p:spPr>
          <a:xfrm>
            <a:off x="163887" y="74348"/>
            <a:ext cx="9560683" cy="1697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Será feito o download de um arquivo zipado para sua máquina contendo a estrutura do projeto, onde você deverá descompactar no seu espaço de trabalho para importar para sua IDE.</a:t>
            </a:r>
            <a:endParaRPr b="1" i="0" sz="2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0626" y="1910898"/>
            <a:ext cx="7471742" cy="4714389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0000" rotWithShape="0" algn="tl">
              <a:srgbClr val="000000">
                <a:alpha val="40392"/>
              </a:srgbClr>
            </a:outerShdw>
          </a:effectLst>
        </p:spPr>
      </p:pic>
      <p:sp>
        <p:nvSpPr>
          <p:cNvPr id="280" name="Google Shape;280;p21"/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_SENAI_BRANCO.png" id="281" name="Google Shape;28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64086" y="5810192"/>
            <a:ext cx="10001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"/>
          <p:cNvSpPr/>
          <p:nvPr/>
        </p:nvSpPr>
        <p:spPr>
          <a:xfrm flipH="1">
            <a:off x="462165" y="212412"/>
            <a:ext cx="9067127" cy="2492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Resumindo: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Spring Framework</a:t>
            </a: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é a 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 caixa de ferramentas completa).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Spring Boot</a:t>
            </a: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é o 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atalho prático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(já vem com as ferramentas montadas, prontas para usar).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2"/>
          <p:cNvSpPr txBox="1"/>
          <p:nvPr/>
        </p:nvSpPr>
        <p:spPr>
          <a:xfrm>
            <a:off x="462165" y="3256393"/>
            <a:ext cx="8841491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alibri"/>
              <a:buNone/>
            </a:pPr>
            <a:r>
              <a:rPr b="1" i="0" lang="pt-BR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Analogia simples: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619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pt-BR" sz="2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Spring é como comprar peças separadas para montar um carro (motor, rodas, bancos, etc).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35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b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24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Spring Boot é como comprar o carro já montado, pronto para ligar e sair dirigindo. </a:t>
            </a:r>
            <a:endParaRPr b="0" i="0" sz="1800" u="none" cap="none" strike="noStrike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2"/>
          <p:cNvSpPr/>
          <p:nvPr/>
        </p:nvSpPr>
        <p:spPr>
          <a:xfrm>
            <a:off x="389595" y="3918858"/>
            <a:ext cx="424352" cy="33382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2"/>
          <p:cNvSpPr/>
          <p:nvPr/>
        </p:nvSpPr>
        <p:spPr>
          <a:xfrm>
            <a:off x="411369" y="5000170"/>
            <a:ext cx="424352" cy="33382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2"/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_SENAI_BRANCO.png" id="291" name="Google Shape;29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4086" y="5810192"/>
            <a:ext cx="100012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2"/>
          <p:cNvSpPr txBox="1"/>
          <p:nvPr/>
        </p:nvSpPr>
        <p:spPr>
          <a:xfrm>
            <a:off x="2779856" y="5198080"/>
            <a:ext cx="609858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🚗💨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2"/>
          <p:cNvSpPr txBox="1"/>
          <p:nvPr>
            <p:ph idx="10" type="dt"/>
          </p:nvPr>
        </p:nvSpPr>
        <p:spPr>
          <a:xfrm>
            <a:off x="327789" y="636532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dk1"/>
                </a:solidFill>
              </a:rPr>
              <a:t>19/08/2025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"/>
          <p:cNvSpPr txBox="1"/>
          <p:nvPr>
            <p:ph type="title"/>
          </p:nvPr>
        </p:nvSpPr>
        <p:spPr>
          <a:xfrm>
            <a:off x="123001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lang="pt-BR">
                <a:solidFill>
                  <a:schemeClr val="accent1"/>
                </a:solidFill>
              </a:rPr>
              <a:t>Lembrando a aula anterior...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descr="Interface gráfica do usuário, Aplicativo&#10;&#10;Descrição gerada automaticamente" id="299" name="Google Shape;29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495" y="2346789"/>
            <a:ext cx="7502165" cy="4353619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411"/>
              </a:srgbClr>
            </a:outerShdw>
          </a:effectLst>
        </p:spPr>
      </p:pic>
      <p:cxnSp>
        <p:nvCxnSpPr>
          <p:cNvPr id="300" name="Google Shape;300;p23"/>
          <p:cNvCxnSpPr/>
          <p:nvPr/>
        </p:nvCxnSpPr>
        <p:spPr>
          <a:xfrm flipH="1">
            <a:off x="2961197" y="3776371"/>
            <a:ext cx="2726265" cy="149766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1" name="Google Shape;301;p23"/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_SENAI_BRANCO.png" id="302" name="Google Shape;30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64086" y="5810192"/>
            <a:ext cx="100012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3"/>
          <p:cNvSpPr txBox="1"/>
          <p:nvPr/>
        </p:nvSpPr>
        <p:spPr>
          <a:xfrm>
            <a:off x="123001" y="125333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Após gerar o projeto através do spring initializr (</a:t>
            </a:r>
            <a:r>
              <a:rPr b="0" i="0" lang="pt-BR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https://start.spring.io/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e descompactá-lo, iremos importar o projeto.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4"/>
          <p:cNvSpPr txBox="1"/>
          <p:nvPr>
            <p:ph type="title"/>
          </p:nvPr>
        </p:nvSpPr>
        <p:spPr>
          <a:xfrm>
            <a:off x="220427" y="52382"/>
            <a:ext cx="9593675" cy="1344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600"/>
              <a:buFont typeface="Calibri"/>
              <a:buNone/>
            </a:pPr>
            <a:r>
              <a:rPr b="1" lang="pt-BR" sz="36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Clicar em "Maven" / "Existing Maven Projects" e então, "Next"</a:t>
            </a:r>
            <a:endParaRPr/>
          </a:p>
        </p:txBody>
      </p:sp>
      <p:pic>
        <p:nvPicPr>
          <p:cNvPr descr="Interface gráfica do usuário, Texto, Aplicativo, Email&#10;&#10;Descrição gerada automaticamente" id="309" name="Google Shape;309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8675" y="1281378"/>
            <a:ext cx="7047385" cy="542338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411"/>
              </a:srgbClr>
            </a:outerShdw>
          </a:effectLst>
        </p:spPr>
      </p:pic>
      <p:cxnSp>
        <p:nvCxnSpPr>
          <p:cNvPr id="310" name="Google Shape;310;p24"/>
          <p:cNvCxnSpPr/>
          <p:nvPr/>
        </p:nvCxnSpPr>
        <p:spPr>
          <a:xfrm flipH="1">
            <a:off x="3874576" y="3037668"/>
            <a:ext cx="2061275" cy="134437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1" name="Google Shape;311;p24"/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_SENAI_BRANCO.png" id="312" name="Google Shape;31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64086" y="5810192"/>
            <a:ext cx="10001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"/>
          <p:cNvSpPr txBox="1"/>
          <p:nvPr>
            <p:ph type="title"/>
          </p:nvPr>
        </p:nvSpPr>
        <p:spPr>
          <a:xfrm>
            <a:off x="405460" y="129940"/>
            <a:ext cx="4683008" cy="2115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pt-BR" sz="3200">
                <a:latin typeface="Calibri"/>
                <a:ea typeface="Calibri"/>
                <a:cs typeface="Calibri"/>
                <a:sym typeface="Calibri"/>
              </a:rPr>
              <a:t>Clique em "Browse..." e selecione a pasta em que você descompactou o projeto gerado. Por fim, clique em "Finish"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5"/>
          <p:cNvSpPr txBox="1"/>
          <p:nvPr>
            <p:ph idx="1" type="body"/>
          </p:nvPr>
        </p:nvSpPr>
        <p:spPr>
          <a:xfrm>
            <a:off x="5068242" y="254588"/>
            <a:ext cx="5397970" cy="1322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2.</a:t>
            </a:r>
            <a:r>
              <a:rPr b="1" lang="pt-BR"/>
              <a:t> Atenção</a:t>
            </a:r>
            <a:r>
              <a:rPr lang="pt-BR"/>
              <a:t> os arquivos dentro da pasta </a:t>
            </a:r>
            <a:r>
              <a:rPr lang="pt-BR" sz="2900"/>
              <a:t>selecionada </a:t>
            </a:r>
            <a:r>
              <a:rPr lang="pt-BR"/>
              <a:t>deve se parecer com essa: </a:t>
            </a:r>
            <a:endParaRPr/>
          </a:p>
        </p:txBody>
      </p:sp>
      <p:pic>
        <p:nvPicPr>
          <p:cNvPr descr="Interface gráfica do usuário, Aplicativo&#10;&#10;Descrição gerada automaticamente" id="319" name="Google Shape;31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4712" y="1889834"/>
            <a:ext cx="5312364" cy="1539166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5"/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_SENAI_BRANCO.png" id="321" name="Google Shape;32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64086" y="5810192"/>
            <a:ext cx="10001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789" y="2217017"/>
            <a:ext cx="4242156" cy="4054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6"/>
          <p:cNvSpPr txBox="1"/>
          <p:nvPr>
            <p:ph type="title"/>
          </p:nvPr>
        </p:nvSpPr>
        <p:spPr>
          <a:xfrm>
            <a:off x="171450" y="837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lang="pt-BR">
                <a:solidFill>
                  <a:schemeClr val="accent1"/>
                </a:solidFill>
              </a:rPr>
              <a:t>Com o projeto aberto, podemos iniciar a criação da API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328" name="Google Shape;328;p26"/>
          <p:cNvSpPr txBox="1"/>
          <p:nvPr>
            <p:ph idx="1" type="body"/>
          </p:nvPr>
        </p:nvSpPr>
        <p:spPr>
          <a:xfrm>
            <a:off x="171450" y="147826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É sempre importante manter o projeto organizado. Para isso, vamos separar nosso projeto em diferentes pacotes.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Abra a pasta src/main/java</a:t>
            </a: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_SENAI_BRANCO.png" id="330" name="Google Shape;33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4086" y="5810192"/>
            <a:ext cx="10001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7231" y="2422886"/>
            <a:ext cx="4701139" cy="4351338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411"/>
              </a:srgbClr>
            </a:outerShdw>
          </a:effectLst>
        </p:spPr>
      </p:pic>
      <p:cxnSp>
        <p:nvCxnSpPr>
          <p:cNvPr id="332" name="Google Shape;332;p26"/>
          <p:cNvCxnSpPr/>
          <p:nvPr/>
        </p:nvCxnSpPr>
        <p:spPr>
          <a:xfrm>
            <a:off x="2688954" y="2836190"/>
            <a:ext cx="1904930" cy="955936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3" name="Google Shape;333;p26"/>
          <p:cNvSpPr txBox="1"/>
          <p:nvPr>
            <p:ph idx="10" type="dt"/>
          </p:nvPr>
        </p:nvSpPr>
        <p:spPr>
          <a:xfrm>
            <a:off x="171450" y="63816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dk1"/>
                </a:solidFill>
              </a:rPr>
              <a:t>19/08/2025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7"/>
          <p:cNvSpPr txBox="1"/>
          <p:nvPr>
            <p:ph idx="1" type="body"/>
          </p:nvPr>
        </p:nvSpPr>
        <p:spPr>
          <a:xfrm>
            <a:off x="193557" y="395699"/>
            <a:ext cx="10515600" cy="898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Repare que temos apenas o pacote inicial que o spring initializr gerou pra gente, no meu caso: com.alexsander.primeiroProjeto</a:t>
            </a:r>
            <a:endParaRPr/>
          </a:p>
        </p:txBody>
      </p:sp>
      <p:sp>
        <p:nvSpPr>
          <p:cNvPr id="339" name="Google Shape;339;p27"/>
          <p:cNvSpPr txBox="1"/>
          <p:nvPr/>
        </p:nvSpPr>
        <p:spPr>
          <a:xfrm>
            <a:off x="192616" y="1655704"/>
            <a:ext cx="1028794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Clique com o botão direito do mouse nesse pacote &gt; New &gt; Package para criar um novo pacote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7"/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_SENAI_BRANCO.png" id="341" name="Google Shape;34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4086" y="5810192"/>
            <a:ext cx="10001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175" y="2677427"/>
            <a:ext cx="8727941" cy="3924851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411"/>
              </a:srgbClr>
            </a:outerShdw>
          </a:effectLst>
        </p:spPr>
      </p:pic>
      <p:cxnSp>
        <p:nvCxnSpPr>
          <p:cNvPr id="343" name="Google Shape;343;p27"/>
          <p:cNvCxnSpPr/>
          <p:nvPr/>
        </p:nvCxnSpPr>
        <p:spPr>
          <a:xfrm flipH="1">
            <a:off x="4153546" y="2173934"/>
            <a:ext cx="3768078" cy="90350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4" name="Google Shape;344;p27"/>
          <p:cNvCxnSpPr/>
          <p:nvPr/>
        </p:nvCxnSpPr>
        <p:spPr>
          <a:xfrm flipH="1">
            <a:off x="7131502" y="2173934"/>
            <a:ext cx="1908232" cy="2051873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8"/>
          <p:cNvSpPr txBox="1"/>
          <p:nvPr>
            <p:ph type="title"/>
          </p:nvPr>
        </p:nvSpPr>
        <p:spPr>
          <a:xfrm>
            <a:off x="67733" y="92310"/>
            <a:ext cx="10515600" cy="1946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None/>
            </a:pPr>
            <a:r>
              <a:rPr b="1" lang="pt-BR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Ao abrir essa janela, no campo "Name" teremos escrito apenas o nome do pacote inicial (com.alexsander.primeiroProjeto)</a:t>
            </a:r>
            <a:br>
              <a:rPr b="1" lang="pt-BR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pt-BR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Nós iremos escrever ".repositories". E por fim, "Finish"</a:t>
            </a:r>
            <a:br>
              <a:rPr b="1" lang="pt-BR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2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8"/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_SENAI_BRANCO.png" id="351" name="Google Shape;35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4086" y="5810192"/>
            <a:ext cx="10001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8667" y="1654616"/>
            <a:ext cx="6496947" cy="5033584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411"/>
              </a:srgbClr>
            </a:outerShdw>
          </a:effectLst>
        </p:spPr>
      </p:pic>
      <p:sp>
        <p:nvSpPr>
          <p:cNvPr id="353" name="Google Shape;353;p28"/>
          <p:cNvSpPr txBox="1"/>
          <p:nvPr/>
        </p:nvSpPr>
        <p:spPr>
          <a:xfrm>
            <a:off x="4527257" y="4248898"/>
            <a:ext cx="633682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*Não esqueça de colocar o ponto na frente do nome do pacote</a:t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4" name="Google Shape;354;p28"/>
          <p:cNvCxnSpPr/>
          <p:nvPr/>
        </p:nvCxnSpPr>
        <p:spPr>
          <a:xfrm>
            <a:off x="4857140" y="5575629"/>
            <a:ext cx="1124620" cy="71203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5" name="Google Shape;355;p28"/>
          <p:cNvCxnSpPr/>
          <p:nvPr/>
        </p:nvCxnSpPr>
        <p:spPr>
          <a:xfrm>
            <a:off x="4857140" y="2411385"/>
            <a:ext cx="1238860" cy="830499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"/>
          <p:cNvSpPr txBox="1"/>
          <p:nvPr>
            <p:ph type="title"/>
          </p:nvPr>
        </p:nvSpPr>
        <p:spPr>
          <a:xfrm>
            <a:off x="952510" y="0"/>
            <a:ext cx="7795648" cy="1344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Calibri"/>
              <a:buNone/>
            </a:pPr>
            <a:r>
              <a:rPr b="1" lang="pt-BR" sz="32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Repita os mesmos passos até o seu projeto ficar parecido com esse:</a:t>
            </a:r>
            <a:endParaRPr b="1" sz="32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9"/>
          <p:cNvSpPr txBox="1"/>
          <p:nvPr/>
        </p:nvSpPr>
        <p:spPr>
          <a:xfrm>
            <a:off x="6096000" y="2864790"/>
            <a:ext cx="380059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No fim, devemos ter 4 novos pacotes: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542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Controllers</a:t>
            </a:r>
            <a:endParaRPr b="1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542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Repositories</a:t>
            </a:r>
            <a:endParaRPr b="1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542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Services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542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Entities</a:t>
            </a:r>
            <a:endParaRPr b="1" i="0" sz="24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9"/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_SENAI_BRANCO.png" id="363" name="Google Shape;36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4086" y="5810192"/>
            <a:ext cx="10001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2510" y="1408222"/>
            <a:ext cx="4037944" cy="5294192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411"/>
              </a:srgbClr>
            </a:outerShdw>
          </a:effectLst>
        </p:spPr>
      </p:pic>
      <p:pic>
        <p:nvPicPr>
          <p:cNvPr descr="Imagens de Pacote sem royalties | Depositphotos" id="365" name="Google Shape;36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12583" y="3258590"/>
            <a:ext cx="2220738" cy="1778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F7F7F">
              <a:alpha val="2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35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3"/>
          <p:cNvCxnSpPr/>
          <p:nvPr/>
        </p:nvCxnSpPr>
        <p:spPr>
          <a:xfrm>
            <a:off x="6079958" y="1143000"/>
            <a:ext cx="0" cy="4572000"/>
          </a:xfrm>
          <a:prstGeom prst="straightConnector1">
            <a:avLst/>
          </a:prstGeom>
          <a:noFill/>
          <a:ln cap="flat" cmpd="sng" w="9525">
            <a:solidFill>
              <a:srgbClr val="4E4E4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53331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_SENAI_BRANCO.png" id="118" name="Google Shape;11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64086" y="5810192"/>
            <a:ext cx="100012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 txBox="1"/>
          <p:nvPr>
            <p:ph idx="10" type="dt"/>
          </p:nvPr>
        </p:nvSpPr>
        <p:spPr>
          <a:xfrm>
            <a:off x="477012" y="645904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lt1"/>
                </a:solidFill>
              </a:rPr>
              <a:t>19/08/2025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3865058" y="6529218"/>
            <a:ext cx="28031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Alexsander Ventura Netto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0"/>
          <p:cNvSpPr txBox="1"/>
          <p:nvPr>
            <p:ph type="title"/>
          </p:nvPr>
        </p:nvSpPr>
        <p:spPr>
          <a:xfrm>
            <a:off x="2085899" y="273664"/>
            <a:ext cx="30475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lang="pt-BR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Entities</a:t>
            </a:r>
            <a:endParaRPr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0"/>
          <p:cNvSpPr txBox="1"/>
          <p:nvPr>
            <p:ph idx="1" type="body"/>
          </p:nvPr>
        </p:nvSpPr>
        <p:spPr>
          <a:xfrm>
            <a:off x="171450" y="1825625"/>
            <a:ext cx="10064044" cy="1041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Dentro do pacote "entities" é onde teremos classes que representam as entidades/tabelas do nosso banco de dados.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72" name="Google Shape;372;p30"/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_SENAI_BRANCO.png" id="373" name="Google Shape;37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4086" y="5810192"/>
            <a:ext cx="10001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s de Pacote sem royalties | Depositphotos" id="374" name="Google Shape;37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7265"/>
            <a:ext cx="2220738" cy="1778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54250" y="3248852"/>
            <a:ext cx="4649356" cy="3430917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0"/>
          <p:cNvSpPr txBox="1"/>
          <p:nvPr/>
        </p:nvSpPr>
        <p:spPr>
          <a:xfrm>
            <a:off x="171450" y="3067485"/>
            <a:ext cx="5421454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isso, usaremos as </a:t>
            </a:r>
            <a:r>
              <a:rPr b="1" i="1" lang="pt-BR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annotations </a:t>
            </a:r>
            <a:r>
              <a:rPr b="1" i="0" lang="pt-BR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do Spring Data JPA</a:t>
            </a:r>
            <a:r>
              <a:rPr b="0" i="0" lang="pt-BR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, que fará a ligação entre a classe e uma tabela com o mesmo nome no banco de dados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0"/>
          <p:cNvSpPr/>
          <p:nvPr/>
        </p:nvSpPr>
        <p:spPr>
          <a:xfrm>
            <a:off x="7498080" y="6391217"/>
            <a:ext cx="1369194" cy="1448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"/>
          <p:cNvSpPr txBox="1"/>
          <p:nvPr>
            <p:ph type="title"/>
          </p:nvPr>
        </p:nvSpPr>
        <p:spPr>
          <a:xfrm>
            <a:off x="76200" y="307975"/>
            <a:ext cx="89725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b="1" lang="pt-BR">
                <a:solidFill>
                  <a:srgbClr val="2F5496"/>
                </a:solidFill>
              </a:rPr>
              <a:t>Clique com o botão direito no pacote "entities" &gt; New &gt; Class</a:t>
            </a:r>
            <a:endParaRPr b="1">
              <a:solidFill>
                <a:srgbClr val="2F5496"/>
              </a:solidFill>
            </a:endParaRPr>
          </a:p>
        </p:txBody>
      </p:sp>
      <p:sp>
        <p:nvSpPr>
          <p:cNvPr id="383" name="Google Shape;383;p31"/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_SENAI_BRANCO.png" id="384" name="Google Shape;38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4086" y="5810192"/>
            <a:ext cx="10001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407" y="1959002"/>
            <a:ext cx="10370914" cy="4757679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411"/>
              </a:srgbClr>
            </a:outerShdw>
          </a:effectLst>
        </p:spPr>
      </p:pic>
      <p:cxnSp>
        <p:nvCxnSpPr>
          <p:cNvPr id="386" name="Google Shape;386;p31"/>
          <p:cNvCxnSpPr/>
          <p:nvPr/>
        </p:nvCxnSpPr>
        <p:spPr>
          <a:xfrm>
            <a:off x="4881966" y="1633538"/>
            <a:ext cx="1921790" cy="2349526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2"/>
          <p:cNvSpPr txBox="1"/>
          <p:nvPr>
            <p:ph type="title"/>
          </p:nvPr>
        </p:nvSpPr>
        <p:spPr>
          <a:xfrm>
            <a:off x="14581" y="374533"/>
            <a:ext cx="10769600" cy="1447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alibri"/>
              <a:buNone/>
            </a:pPr>
            <a:r>
              <a:rPr b="1" lang="pt-BR" sz="32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Ao abrir essa janela, digite o nome da classe no campo "Name"</a:t>
            </a:r>
            <a:br>
              <a:rPr b="1" lang="pt-BR" sz="3200">
                <a:solidFill>
                  <a:srgbClr val="2F5496"/>
                </a:solidFill>
              </a:rPr>
            </a:br>
            <a:br>
              <a:rPr b="1" lang="pt-BR" sz="3200">
                <a:solidFill>
                  <a:srgbClr val="2F5496"/>
                </a:solidFill>
              </a:rPr>
            </a:br>
            <a:endParaRPr b="1" sz="3200">
              <a:solidFill>
                <a:srgbClr val="2F5496"/>
              </a:solidFill>
            </a:endParaRPr>
          </a:p>
        </p:txBody>
      </p:sp>
      <p:sp>
        <p:nvSpPr>
          <p:cNvPr id="392" name="Google Shape;392;p32"/>
          <p:cNvSpPr txBox="1"/>
          <p:nvPr/>
        </p:nvSpPr>
        <p:spPr>
          <a:xfrm>
            <a:off x="5687878" y="2417736"/>
            <a:ext cx="462595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1" i="0" lang="pt-BR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Atenção para seguir o padrão de nomenclatura de classes. Escreva o nome das classes iniciando com letra maiúscula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2"/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_SENAI_BRANCO.png" id="394" name="Google Shape;39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4086" y="5810192"/>
            <a:ext cx="10001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789" y="953128"/>
            <a:ext cx="5220429" cy="57963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6" name="Google Shape;396;p32"/>
          <p:cNvCxnSpPr/>
          <p:nvPr/>
        </p:nvCxnSpPr>
        <p:spPr>
          <a:xfrm flipH="1">
            <a:off x="1878166" y="1036470"/>
            <a:ext cx="3036710" cy="194921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3"/>
          <p:cNvSpPr txBox="1"/>
          <p:nvPr>
            <p:ph type="title"/>
          </p:nvPr>
        </p:nvSpPr>
        <p:spPr>
          <a:xfrm>
            <a:off x="-3447" y="131647"/>
            <a:ext cx="10895328" cy="1494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000"/>
              <a:buFont typeface="Calibri"/>
              <a:buNone/>
            </a:pPr>
            <a:r>
              <a:rPr b="1" lang="pt-BR" sz="3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Ao criar a classe, confirme se está no pacote correto. </a:t>
            </a:r>
            <a:br>
              <a:rPr b="1" lang="pt-BR" sz="3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pt-BR" sz="3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No meu caso "package com.alexsander.primeiroProjeto.entities;"</a:t>
            </a:r>
            <a:endParaRPr b="1" sz="30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3"/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_SENAI_BRANCO.png" id="403" name="Google Shape;40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4086" y="5810192"/>
            <a:ext cx="10001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026" y="1906292"/>
            <a:ext cx="8811449" cy="4838965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411"/>
              </a:srgbClr>
            </a:outerShdw>
          </a:effectLst>
        </p:spPr>
      </p:pic>
      <p:cxnSp>
        <p:nvCxnSpPr>
          <p:cNvPr id="405" name="Google Shape;405;p33"/>
          <p:cNvCxnSpPr/>
          <p:nvPr/>
        </p:nvCxnSpPr>
        <p:spPr>
          <a:xfrm flipH="1">
            <a:off x="7042254" y="1285351"/>
            <a:ext cx="365937" cy="94567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4"/>
          <p:cNvSpPr txBox="1"/>
          <p:nvPr>
            <p:ph type="title"/>
          </p:nvPr>
        </p:nvSpPr>
        <p:spPr>
          <a:xfrm>
            <a:off x="95250" y="1017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b="1" lang="pt-BR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@Annotations</a:t>
            </a:r>
            <a:endParaRPr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34"/>
          <p:cNvSpPr txBox="1"/>
          <p:nvPr>
            <p:ph idx="1" type="body"/>
          </p:nvPr>
        </p:nvSpPr>
        <p:spPr>
          <a:xfrm>
            <a:off x="132880" y="1251773"/>
            <a:ext cx="1051560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Para mapear a classe, atributos e métodos para que o Spring Data JPA consiga ler, usaremos as anotações (annotations).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A anotação @Entity é a que irá dizer que será uma entidade do banco de dados</a:t>
            </a:r>
            <a:endParaRPr/>
          </a:p>
        </p:txBody>
      </p:sp>
      <p:sp>
        <p:nvSpPr>
          <p:cNvPr id="412" name="Google Shape;412;p34"/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_SENAI_BRANCO.png" id="413" name="Google Shape;41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4086" y="5810192"/>
            <a:ext cx="10001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894" y="3135829"/>
            <a:ext cx="8601983" cy="3255388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411"/>
              </a:srgbClr>
            </a:outerShdw>
          </a:effectLst>
        </p:spPr>
      </p:pic>
      <p:sp>
        <p:nvSpPr>
          <p:cNvPr id="415" name="Google Shape;415;p34"/>
          <p:cNvSpPr txBox="1"/>
          <p:nvPr>
            <p:ph idx="10" type="dt"/>
          </p:nvPr>
        </p:nvSpPr>
        <p:spPr>
          <a:xfrm>
            <a:off x="13288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dk1"/>
                </a:solidFill>
              </a:rPr>
              <a:t>19/08/2025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5"/>
          <p:cNvSpPr txBox="1"/>
          <p:nvPr>
            <p:ph idx="1" type="body"/>
          </p:nvPr>
        </p:nvSpPr>
        <p:spPr>
          <a:xfrm>
            <a:off x="289043" y="329847"/>
            <a:ext cx="1024427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Repare que a princípio a anotação ficará sublinhada de vermelho reclamando que há algo de errado.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E tem mesmo... Nós ainda não fizemos o </a:t>
            </a:r>
            <a:r>
              <a:rPr b="1" lang="pt-BR"/>
              <a:t>import</a:t>
            </a:r>
            <a:r>
              <a:rPr lang="pt-BR"/>
              <a:t>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Ao deixar o mouse em cima da annotation, repare que vai aparecer um pop-up e nele deve ter "Import 'Entity' (jakarta.persistence)". Ao clicar para importar, veja como deve ficar a classe depois:</a:t>
            </a:r>
            <a:endParaRPr/>
          </a:p>
        </p:txBody>
      </p:sp>
      <p:sp>
        <p:nvSpPr>
          <p:cNvPr id="421" name="Google Shape;421;p35"/>
          <p:cNvSpPr txBox="1"/>
          <p:nvPr/>
        </p:nvSpPr>
        <p:spPr>
          <a:xfrm>
            <a:off x="2141361" y="3553817"/>
            <a:ext cx="154281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5"/>
          <p:cNvSpPr txBox="1"/>
          <p:nvPr/>
        </p:nvSpPr>
        <p:spPr>
          <a:xfrm>
            <a:off x="7659723" y="3553817"/>
            <a:ext cx="14487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DEPOIS</a:t>
            </a:r>
            <a:endParaRPr b="1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5"/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_SENAI_BRANCO.png" id="424" name="Google Shape;42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4086" y="5810192"/>
            <a:ext cx="10001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294" y="4144516"/>
            <a:ext cx="5149226" cy="2581748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411"/>
              </a:srgbClr>
            </a:outerShdw>
          </a:effectLst>
        </p:spPr>
      </p:pic>
      <p:pic>
        <p:nvPicPr>
          <p:cNvPr id="426" name="Google Shape;426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54225" y="4110759"/>
            <a:ext cx="4847120" cy="2581748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411"/>
              </a:srgbClr>
            </a:outerShdw>
          </a:effectLst>
        </p:spPr>
      </p:pic>
      <p:sp>
        <p:nvSpPr>
          <p:cNvPr id="427" name="Google Shape;427;p35"/>
          <p:cNvSpPr/>
          <p:nvPr/>
        </p:nvSpPr>
        <p:spPr>
          <a:xfrm>
            <a:off x="5620483" y="4797987"/>
            <a:ext cx="3706518" cy="338666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6"/>
          <p:cNvSpPr txBox="1"/>
          <p:nvPr>
            <p:ph idx="1" type="body"/>
          </p:nvPr>
        </p:nvSpPr>
        <p:spPr>
          <a:xfrm>
            <a:off x="169098" y="706144"/>
            <a:ext cx="10515600" cy="1077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As tabelas no banco de dados possuem </a:t>
            </a:r>
            <a:r>
              <a:rPr b="1" lang="pt-BR"/>
              <a:t>campos </a:t>
            </a:r>
            <a:r>
              <a:rPr lang="pt-BR"/>
              <a:t>que serão representados pelos </a:t>
            </a:r>
            <a:r>
              <a:rPr b="1" lang="pt-BR"/>
              <a:t>atributos</a:t>
            </a:r>
            <a:r>
              <a:rPr lang="pt-BR"/>
              <a:t> da classe.</a:t>
            </a:r>
            <a:endParaRPr b="1"/>
          </a:p>
        </p:txBody>
      </p:sp>
      <p:sp>
        <p:nvSpPr>
          <p:cNvPr id="433" name="Google Shape;433;p36"/>
          <p:cNvSpPr txBox="1"/>
          <p:nvPr/>
        </p:nvSpPr>
        <p:spPr>
          <a:xfrm>
            <a:off x="6204541" y="2034533"/>
            <a:ext cx="4049232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Repare na palavra reservada "</a:t>
            </a: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essa palavra reservada, iremos fazer o </a:t>
            </a:r>
            <a:r>
              <a:rPr b="0" i="0" lang="pt-BR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encapsulamento</a:t>
            </a: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deixando os atributos </a:t>
            </a: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senha </a:t>
            </a: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</a:t>
            </a: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visíveis apenas para a classe Usuario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36"/>
          <p:cNvSpPr txBox="1"/>
          <p:nvPr/>
        </p:nvSpPr>
        <p:spPr>
          <a:xfrm>
            <a:off x="6191694" y="4612671"/>
            <a:ext cx="4341627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Leia mais sobre encapsulamento</a:t>
            </a: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 https://www.locaweb.com.br/blog/temas/codigo-aberto/o-que-e-encapsulamento/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6"/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_SENAI_BRANCO.png" id="436" name="Google Shape;43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4086" y="5810192"/>
            <a:ext cx="10001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257" y="2034533"/>
            <a:ext cx="5614736" cy="3775659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411"/>
              </a:srgbClr>
            </a:outerShdw>
          </a:effectLst>
        </p:spPr>
      </p:pic>
      <p:sp>
        <p:nvSpPr>
          <p:cNvPr id="438" name="Google Shape;438;p36"/>
          <p:cNvSpPr txBox="1"/>
          <p:nvPr>
            <p:ph idx="10" type="dt"/>
          </p:nvPr>
        </p:nvSpPr>
        <p:spPr>
          <a:xfrm>
            <a:off x="327789" y="636532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dk1"/>
                </a:solidFill>
              </a:rPr>
              <a:t>19/08/2025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"/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_SENAI_BRANCO.png" id="444" name="Google Shape;44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4086" y="5810192"/>
            <a:ext cx="100012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7"/>
          <p:cNvSpPr txBox="1"/>
          <p:nvPr>
            <p:ph idx="1" type="body"/>
          </p:nvPr>
        </p:nvSpPr>
        <p:spPr>
          <a:xfrm>
            <a:off x="71262" y="107351"/>
            <a:ext cx="10462059" cy="3208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pt-BR" sz="2200"/>
              <a:t>No banco de dados, precisamos ter uma </a:t>
            </a:r>
            <a:r>
              <a:rPr lang="pt-BR" sz="2200" u="sng"/>
              <a:t>chave primária</a:t>
            </a:r>
            <a:r>
              <a:rPr lang="pt-BR" sz="2200"/>
              <a:t>, que será o identificador único de uma entidade. O Spring Data JPA precisa saber qual será essa chave primária (PK).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pt-BR" sz="2200"/>
              <a:t>Para isso, podemos usar a annotation </a:t>
            </a:r>
            <a:r>
              <a:rPr b="1" lang="pt-BR" sz="2200"/>
              <a:t>@Id</a:t>
            </a:r>
            <a:r>
              <a:rPr lang="pt-BR" sz="2200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pt-BR" sz="2200"/>
              <a:t>Em conjunto, usaremos também: </a:t>
            </a:r>
            <a:r>
              <a:rPr b="1" lang="pt-BR" sz="2200"/>
              <a:t>@GeneratedValue(strategy = GenerationType.IDENTITY)</a:t>
            </a:r>
            <a:r>
              <a:rPr lang="pt-BR" sz="2200"/>
              <a:t> - Essa annotation não vai permitir que salve um id repetido, ele irá iterar um número. Por exemplo: ao salvar o primeiro usuário com </a:t>
            </a:r>
            <a:r>
              <a:rPr lang="pt-BR" sz="2200" u="sng"/>
              <a:t>id = 1</a:t>
            </a:r>
            <a:r>
              <a:rPr lang="pt-BR" sz="2200"/>
              <a:t>, o próximo irá, automaticamente, possuir o </a:t>
            </a:r>
            <a:r>
              <a:rPr lang="pt-BR" sz="2200" u="sng"/>
              <a:t>id = 2</a:t>
            </a:r>
            <a:r>
              <a:rPr lang="pt-BR" sz="2200"/>
              <a:t> </a:t>
            </a:r>
            <a:endParaRPr/>
          </a:p>
        </p:txBody>
      </p:sp>
      <p:sp>
        <p:nvSpPr>
          <p:cNvPr id="446" name="Google Shape;446;p37"/>
          <p:cNvSpPr txBox="1"/>
          <p:nvPr/>
        </p:nvSpPr>
        <p:spPr>
          <a:xfrm>
            <a:off x="6591619" y="4183510"/>
            <a:ext cx="3941702" cy="1363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Dica: no Spring Tool Suite 4, podemos fazer a importação de várias dependências pressionando CTRL + SHIFT + 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7" name="Google Shape;44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709" y="3052279"/>
            <a:ext cx="6127593" cy="3580996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411"/>
              </a:srgbClr>
            </a:outerShdw>
          </a:effec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8"/>
          <p:cNvSpPr txBox="1"/>
          <p:nvPr>
            <p:ph idx="1" type="body"/>
          </p:nvPr>
        </p:nvSpPr>
        <p:spPr>
          <a:xfrm>
            <a:off x="69850" y="263995"/>
            <a:ext cx="10515600" cy="3410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Vamos escrever os construtores da classe Usuario. É através desse construtor que a classe será instanciada e salva no banco de dados.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pt-BR" sz="2400"/>
              <a:t>O Hibernate é um dos ORM mais populares em Java. Ele facilita a nossa vida na hora de persistir objetos Java em um banco de dados relacional.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-"/>
            </a:pPr>
            <a:r>
              <a:rPr lang="pt-BR" sz="2400">
                <a:solidFill>
                  <a:srgbClr val="000000"/>
                </a:solidFill>
              </a:rPr>
              <a:t>Para atender os requisitos do Hibernate, é uma prática recomendada criar um construtor vazio para garantir a compatibilidade e facilitar a manipulação de objetos.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53" name="Google Shape;453;p38"/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_SENAI_BRANCO.png" id="454" name="Google Shape;45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4086" y="5810192"/>
            <a:ext cx="10001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6549" y="3247528"/>
            <a:ext cx="6995009" cy="3410598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411"/>
              </a:srgbClr>
            </a:outerShdw>
          </a:effectLst>
        </p:spPr>
      </p:pic>
      <p:sp>
        <p:nvSpPr>
          <p:cNvPr id="456" name="Google Shape;456;p38"/>
          <p:cNvSpPr txBox="1"/>
          <p:nvPr/>
        </p:nvSpPr>
        <p:spPr>
          <a:xfrm>
            <a:off x="5262327" y="4797027"/>
            <a:ext cx="31138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Construtor vazio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7" name="Google Shape;457;p38"/>
          <p:cNvCxnSpPr/>
          <p:nvPr/>
        </p:nvCxnSpPr>
        <p:spPr>
          <a:xfrm flipH="1">
            <a:off x="4291368" y="5023628"/>
            <a:ext cx="967079" cy="188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9"/>
          <p:cNvSpPr txBox="1"/>
          <p:nvPr>
            <p:ph type="title"/>
          </p:nvPr>
        </p:nvSpPr>
        <p:spPr>
          <a:xfrm>
            <a:off x="95250" y="2508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b="1" lang="pt-BR">
                <a:solidFill>
                  <a:srgbClr val="2F5496"/>
                </a:solidFill>
              </a:rPr>
              <a:t>O que é  o "this" que está no construtor?</a:t>
            </a:r>
            <a:endParaRPr b="1">
              <a:solidFill>
                <a:srgbClr val="2F5496"/>
              </a:solidFill>
            </a:endParaRPr>
          </a:p>
        </p:txBody>
      </p:sp>
      <p:sp>
        <p:nvSpPr>
          <p:cNvPr id="463" name="Google Shape;463;p39"/>
          <p:cNvSpPr txBox="1"/>
          <p:nvPr>
            <p:ph idx="1" type="body"/>
          </p:nvPr>
        </p:nvSpPr>
        <p:spPr>
          <a:xfrm>
            <a:off x="95250" y="141531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A palavra "this" significa que você está se referindo a algum atributo da própria classe e não necessariamente ao parâmetro passado no construtor.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64" name="Google Shape;464;p39"/>
          <p:cNvSpPr txBox="1"/>
          <p:nvPr/>
        </p:nvSpPr>
        <p:spPr>
          <a:xfrm>
            <a:off x="6758785" y="3261723"/>
            <a:ext cx="3800701" cy="3570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Repare nas cores: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Dentro da caixa </a:t>
            </a:r>
            <a:r>
              <a:rPr b="1" i="0" lang="pt-BR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vermelha</a:t>
            </a:r>
            <a:r>
              <a:rPr b="0" i="0" lang="pt-BR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temos tudo que está escrito com a palavra "this" e os atributos, já que fazem o mesmo papel.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Dentro da caixa </a:t>
            </a:r>
            <a:r>
              <a:rPr b="1" i="0" lang="pt-BR" sz="20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verde</a:t>
            </a: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temos os parâmetros do construtor e os valores, que também fazem o mesmo papel.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39"/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_SENAI_BRANCO.png" id="466" name="Google Shape;46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4086" y="5810192"/>
            <a:ext cx="1000125" cy="581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7" name="Google Shape;467;p39"/>
          <p:cNvGrpSpPr/>
          <p:nvPr/>
        </p:nvGrpSpPr>
        <p:grpSpPr>
          <a:xfrm>
            <a:off x="186978" y="2656115"/>
            <a:ext cx="6452832" cy="4083446"/>
            <a:chOff x="186978" y="2656115"/>
            <a:chExt cx="6452832" cy="4083446"/>
          </a:xfrm>
        </p:grpSpPr>
        <p:pic>
          <p:nvPicPr>
            <p:cNvPr id="468" name="Google Shape;468;p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6978" y="2656115"/>
              <a:ext cx="6452832" cy="4083446"/>
            </a:xfrm>
            <a:prstGeom prst="rect">
              <a:avLst/>
            </a:prstGeom>
            <a:noFill/>
            <a:ln>
              <a:noFill/>
            </a:ln>
            <a:effectLst>
              <a:outerShdw blurRad="190500" rotWithShape="0" algn="tl">
                <a:srgbClr val="000000">
                  <a:alpha val="69411"/>
                </a:srgbClr>
              </a:outerShdw>
            </a:effectLst>
          </p:spPr>
        </p:pic>
        <p:sp>
          <p:nvSpPr>
            <p:cNvPr id="469" name="Google Shape;469;p39"/>
            <p:cNvSpPr/>
            <p:nvPr/>
          </p:nvSpPr>
          <p:spPr>
            <a:xfrm>
              <a:off x="955938" y="3590144"/>
              <a:ext cx="2116522" cy="761466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1277160" y="5629305"/>
              <a:ext cx="861565" cy="739455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2135478" y="5247548"/>
              <a:ext cx="4281530" cy="215320"/>
            </a:xfrm>
            <a:prstGeom prst="rect">
              <a:avLst/>
            </a:prstGeom>
            <a:noFill/>
            <a:ln cap="flat" cmpd="sng" w="12700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2156487" y="5607677"/>
              <a:ext cx="808412" cy="777363"/>
            </a:xfrm>
            <a:prstGeom prst="rect">
              <a:avLst/>
            </a:prstGeom>
            <a:noFill/>
            <a:ln cap="flat" cmpd="sng" w="12700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_SENAI_BRANCO.png" id="126" name="Google Shape;1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4086" y="5810192"/>
            <a:ext cx="100012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 txBox="1"/>
          <p:nvPr>
            <p:ph idx="1" type="body"/>
          </p:nvPr>
        </p:nvSpPr>
        <p:spPr>
          <a:xfrm>
            <a:off x="105246" y="166687"/>
            <a:ext cx="10562462" cy="669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pt-BR" sz="3600"/>
              <a:t>Spring Framework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1300"/>
          </a:p>
          <a:p>
            <a:pPr indent="-188913" lvl="0" marL="36353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É o </a:t>
            </a:r>
            <a:r>
              <a:rPr b="1" lang="pt-BR"/>
              <a:t>framework principal</a:t>
            </a:r>
            <a:r>
              <a:rPr lang="pt-BR"/>
              <a:t>, criado em 2003.</a:t>
            </a:r>
            <a:endParaRPr/>
          </a:p>
          <a:p>
            <a:pPr indent="0" lvl="0" marL="1746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300"/>
          </a:p>
          <a:p>
            <a:pPr indent="-188913" lvl="0" marL="36353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Fornece </a:t>
            </a:r>
            <a:r>
              <a:rPr b="1" lang="pt-BR"/>
              <a:t>infraestrutura</a:t>
            </a:r>
            <a:r>
              <a:rPr lang="pt-BR"/>
              <a:t> para desenvolvimento de aplicações Java corporativas.</a:t>
            </a:r>
            <a:endParaRPr/>
          </a:p>
          <a:p>
            <a:pPr indent="0" lvl="0" marL="1746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500"/>
          </a:p>
          <a:p>
            <a:pPr indent="-188913" lvl="0" marL="36353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Baseado em conceitos como </a:t>
            </a:r>
            <a:r>
              <a:rPr b="1" lang="pt-BR"/>
              <a:t>Inversão de Controle (IoC)</a:t>
            </a:r>
            <a:r>
              <a:rPr lang="pt-BR"/>
              <a:t> e </a:t>
            </a:r>
            <a:r>
              <a:rPr b="1" lang="pt-BR"/>
              <a:t>Injeção de Dependência (DI)</a:t>
            </a:r>
            <a:r>
              <a:rPr lang="pt-BR"/>
              <a:t>.</a:t>
            </a:r>
            <a:endParaRPr/>
          </a:p>
          <a:p>
            <a:pPr indent="0" lvl="0" marL="1746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500"/>
          </a:p>
          <a:p>
            <a:pPr indent="-188913" lvl="0" marL="36353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Tem </a:t>
            </a:r>
            <a:r>
              <a:rPr b="1" lang="pt-BR"/>
              <a:t>vários módulos</a:t>
            </a:r>
            <a:r>
              <a:rPr lang="pt-BR"/>
              <a:t> (Spring MVC, Spring Data, Spring Security, etc).</a:t>
            </a:r>
            <a:endParaRPr/>
          </a:p>
          <a:p>
            <a:pPr indent="0" lvl="0" marL="1746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500"/>
          </a:p>
          <a:p>
            <a:pPr indent="-188913" lvl="0" marL="36353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pt-BR"/>
              <a:t>Ponto fraco</a:t>
            </a:r>
            <a:r>
              <a:rPr lang="pt-BR"/>
              <a:t>: exige bastante </a:t>
            </a:r>
            <a:r>
              <a:rPr b="1" lang="pt-BR"/>
              <a:t>configuração manual</a:t>
            </a:r>
            <a:r>
              <a:rPr lang="pt-BR"/>
              <a:t> (arquivos XML, ou várias classes @Configuration).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pt-BR" sz="1100"/>
              <a:t> </a:t>
            </a:r>
            <a:endParaRPr b="1" sz="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pt-BR" sz="3100"/>
              <a:t>Exemplo: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b="1" lang="pt-BR" sz="900"/>
            </a:br>
            <a:r>
              <a:rPr b="1" lang="pt-BR"/>
              <a:t>Se você for usar o Spring puro, precisa:</a:t>
            </a:r>
            <a:endParaRPr/>
          </a:p>
          <a:p>
            <a:pPr indent="-188913" lvl="0" marL="36353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Configurar servidor (Tomcat/Jetty).</a:t>
            </a:r>
            <a:endParaRPr/>
          </a:p>
          <a:p>
            <a:pPr indent="-188913" lvl="0" marL="36353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Configurar DataSource manualmente.</a:t>
            </a:r>
            <a:endParaRPr/>
          </a:p>
          <a:p>
            <a:pPr indent="-188913" lvl="0" marL="36353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Configurar JPA, transações, segurança, etc.</a:t>
            </a:r>
            <a:endParaRPr/>
          </a:p>
          <a:p>
            <a:pPr indent="-188913" lvl="0" marL="36353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Escrever muitos arquivos de configuração antes de rodar um simples “Hello World”.</a:t>
            </a:r>
            <a:endParaRPr/>
          </a:p>
          <a:p>
            <a:pPr indent="-1174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pt-BR">
                <a:solidFill>
                  <a:srgbClr val="FF0000"/>
                </a:solidFill>
              </a:rPr>
              <a:t>Vídeo:</a:t>
            </a:r>
            <a:r>
              <a:rPr b="1" lang="pt-BR">
                <a:solidFill>
                  <a:schemeClr val="accent1"/>
                </a:solidFill>
              </a:rPr>
              <a:t> </a:t>
            </a:r>
            <a:r>
              <a:rPr b="1" lang="pt-BR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 Que é Spring Framework? (Como Aprender Spring Framework / Spring O Que é / Java Spring)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pt-BR">
                <a:solidFill>
                  <a:srgbClr val="FF0000"/>
                </a:solidFill>
              </a:rPr>
              <a:t>Vídeo: </a:t>
            </a:r>
            <a:r>
              <a:rPr b="1" lang="pt-BR" u="sng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 QUE É SPRING BOOT | Conceito, Vantagens e Como Funciona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58823" y="320960"/>
            <a:ext cx="2647354" cy="747877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0"/>
          <p:cNvSpPr txBox="1"/>
          <p:nvPr>
            <p:ph idx="1" type="body"/>
          </p:nvPr>
        </p:nvSpPr>
        <p:spPr>
          <a:xfrm>
            <a:off x="46951" y="1409183"/>
            <a:ext cx="1048637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266700" lvl="0" marL="952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Como poderemos buscar/alterar atributos de um objeto se realizamos o encapsulamento e agora eles estão privados? Através dos getters e setters! </a:t>
            </a:r>
            <a:endParaRPr/>
          </a:p>
          <a:p>
            <a:pPr indent="266700" lvl="0" marL="952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266700" lvl="0" marL="952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Nada mais são que métodos que </a:t>
            </a:r>
            <a:r>
              <a:rPr lang="pt-BR" u="sng"/>
              <a:t>retornam </a:t>
            </a:r>
            <a:r>
              <a:rPr b="1" lang="pt-BR"/>
              <a:t>(getters)</a:t>
            </a:r>
            <a:r>
              <a:rPr b="1" lang="pt-BR" sz="4000"/>
              <a:t> </a:t>
            </a:r>
            <a:r>
              <a:rPr lang="pt-BR"/>
              <a:t>e que </a:t>
            </a:r>
            <a:r>
              <a:rPr lang="pt-BR" u="sng"/>
              <a:t>define/atualiza</a:t>
            </a:r>
            <a:r>
              <a:rPr lang="pt-BR"/>
              <a:t> </a:t>
            </a:r>
            <a:r>
              <a:rPr b="1" lang="pt-BR"/>
              <a:t>(setters)</a:t>
            </a:r>
            <a:r>
              <a:rPr b="1" lang="pt-BR" sz="4000"/>
              <a:t> </a:t>
            </a:r>
            <a:r>
              <a:rPr lang="pt-BR"/>
              <a:t>valores de um atributo.</a:t>
            </a:r>
            <a:endParaRPr/>
          </a:p>
          <a:p>
            <a:pPr indent="266700" lvl="0" marL="952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266700" lvl="0" marL="952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O padrão é: para cada atributo, teremos um método getter e setter e a sua nomenclatura será getNomeDoAtributo e setNomeDoAtributo</a:t>
            </a:r>
            <a:endParaRPr/>
          </a:p>
        </p:txBody>
      </p:sp>
      <p:sp>
        <p:nvSpPr>
          <p:cNvPr id="478" name="Google Shape;478;p40"/>
          <p:cNvSpPr txBox="1"/>
          <p:nvPr/>
        </p:nvSpPr>
        <p:spPr>
          <a:xfrm>
            <a:off x="492641" y="310116"/>
            <a:ext cx="785909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pt-BR" sz="4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Getters e Setters</a:t>
            </a:r>
            <a:endParaRPr b="1" i="0" sz="44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40"/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_SENAI_BRANCO.png" id="480" name="Google Shape;48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4086" y="5810192"/>
            <a:ext cx="100012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40"/>
          <p:cNvSpPr txBox="1"/>
          <p:nvPr>
            <p:ph idx="10" type="dt"/>
          </p:nvPr>
        </p:nvSpPr>
        <p:spPr>
          <a:xfrm>
            <a:off x="327789" y="636532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dk1"/>
                </a:solidFill>
              </a:rPr>
              <a:t>19/08/2025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4550" y="1264746"/>
            <a:ext cx="4043339" cy="5314794"/>
          </a:xfrm>
          <a:prstGeom prst="rect">
            <a:avLst/>
          </a:prstGeom>
          <a:solidFill>
            <a:srgbClr val="ECECEC"/>
          </a:solidFill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487" name="Google Shape;487;p41"/>
          <p:cNvSpPr txBox="1"/>
          <p:nvPr/>
        </p:nvSpPr>
        <p:spPr>
          <a:xfrm>
            <a:off x="287867" y="278460"/>
            <a:ext cx="978958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Os métodos getters e setters serão escritos dessa forma: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41"/>
          <p:cNvSpPr txBox="1"/>
          <p:nvPr/>
        </p:nvSpPr>
        <p:spPr>
          <a:xfrm>
            <a:off x="3806237" y="2056459"/>
            <a:ext cx="482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41"/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_SENAI_BRANCO.png" id="490" name="Google Shape;49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64086" y="5810192"/>
            <a:ext cx="100012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41"/>
          <p:cNvSpPr txBox="1"/>
          <p:nvPr>
            <p:ph idx="10" type="dt"/>
          </p:nvPr>
        </p:nvSpPr>
        <p:spPr>
          <a:xfrm>
            <a:off x="287867" y="63912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dk1"/>
                </a:solidFill>
              </a:rPr>
              <a:t>19/08/2025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2"/>
          <p:cNvSpPr txBox="1"/>
          <p:nvPr>
            <p:ph idx="1" type="body"/>
          </p:nvPr>
        </p:nvSpPr>
        <p:spPr>
          <a:xfrm>
            <a:off x="176860" y="235773"/>
            <a:ext cx="5445009" cy="1284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t-BR" sz="2400"/>
              <a:t>Dica:</a:t>
            </a:r>
            <a:r>
              <a:rPr lang="pt-BR" sz="2400"/>
              <a:t> No caso do Spring Tool Suite 4, dentro de uma parte vazia da classe, aperte com o botão direito, procure por "Source" e depois "Generate Getters and Setters"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Interface gráfica do usuário, Aplicativo&#10;&#10;Descrição gerada automaticamente" id="497" name="Google Shape;49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740" y="2247901"/>
            <a:ext cx="5377274" cy="32220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8" name="Google Shape;498;p42"/>
          <p:cNvCxnSpPr/>
          <p:nvPr/>
        </p:nvCxnSpPr>
        <p:spPr>
          <a:xfrm>
            <a:off x="1264920" y="1569762"/>
            <a:ext cx="149585" cy="3040208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9" name="Google Shape;499;p42"/>
          <p:cNvCxnSpPr/>
          <p:nvPr/>
        </p:nvCxnSpPr>
        <p:spPr>
          <a:xfrm>
            <a:off x="2999158" y="1676400"/>
            <a:ext cx="346022" cy="152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00" name="Google Shape;500;p42"/>
          <p:cNvSpPr txBox="1"/>
          <p:nvPr/>
        </p:nvSpPr>
        <p:spPr>
          <a:xfrm>
            <a:off x="204140" y="5860814"/>
            <a:ext cx="613316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1" i="0" lang="pt-BR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Primeiro tente escrever na mão para fixar a ideia, depois use esse atalho</a:t>
            </a:r>
            <a:endParaRPr b="1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42"/>
          <p:cNvSpPr/>
          <p:nvPr/>
        </p:nvSpPr>
        <p:spPr>
          <a:xfrm>
            <a:off x="5914437" y="2511777"/>
            <a:ext cx="950148" cy="63029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42"/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_SENAI_BRANCO.png" id="503" name="Google Shape;503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64086" y="5810192"/>
            <a:ext cx="10001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ce gráfica do usuário, Texto, Aplicativo&#10;&#10;Descrição gerada automaticamente" id="504" name="Google Shape;504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93389" y="1435515"/>
            <a:ext cx="3411127" cy="4602849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2"/>
          <p:cNvSpPr txBox="1"/>
          <p:nvPr/>
        </p:nvSpPr>
        <p:spPr>
          <a:xfrm>
            <a:off x="6808142" y="235186"/>
            <a:ext cx="372518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Depois selecione todos os campos e aperte em "Generate"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3"/>
          <p:cNvSpPr txBox="1"/>
          <p:nvPr>
            <p:ph type="title"/>
          </p:nvPr>
        </p:nvSpPr>
        <p:spPr>
          <a:xfrm>
            <a:off x="838200" y="232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b="1" lang="pt-BR">
                <a:solidFill>
                  <a:srgbClr val="2F5496"/>
                </a:solidFill>
              </a:rPr>
              <a:t>Vamos testar?</a:t>
            </a:r>
            <a:endParaRPr b="1">
              <a:solidFill>
                <a:srgbClr val="2F5496"/>
              </a:solidFill>
            </a:endParaRPr>
          </a:p>
        </p:txBody>
      </p:sp>
      <p:sp>
        <p:nvSpPr>
          <p:cNvPr id="511" name="Google Shape;511;p43"/>
          <p:cNvSpPr txBox="1"/>
          <p:nvPr>
            <p:ph idx="1" type="body"/>
          </p:nvPr>
        </p:nvSpPr>
        <p:spPr>
          <a:xfrm>
            <a:off x="249269" y="1347160"/>
            <a:ext cx="10515600" cy="913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Para ter certeza que fizemos tudo certo até aqui, vamos configurar nosso banco de dados H2 e subir a aplicação.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12" name="Google Shape;512;p43"/>
          <p:cNvSpPr txBox="1"/>
          <p:nvPr/>
        </p:nvSpPr>
        <p:spPr>
          <a:xfrm>
            <a:off x="715715" y="2405106"/>
            <a:ext cx="45773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Abra a pasta "src/main/resources" e depois abra o arquivo "application.properties"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43"/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_SENAI_BRANCO.png" id="514" name="Google Shape;51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4086" y="5810192"/>
            <a:ext cx="10001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755" y="3136991"/>
            <a:ext cx="3836302" cy="34887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6" name="Google Shape;516;p43"/>
          <p:cNvCxnSpPr/>
          <p:nvPr/>
        </p:nvCxnSpPr>
        <p:spPr>
          <a:xfrm rot="10800000">
            <a:off x="2785204" y="5686992"/>
            <a:ext cx="2525716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7" name="Google Shape;517;p43"/>
          <p:cNvCxnSpPr/>
          <p:nvPr/>
        </p:nvCxnSpPr>
        <p:spPr>
          <a:xfrm rot="10800000">
            <a:off x="3174704" y="6485135"/>
            <a:ext cx="2136216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4"/>
          <p:cNvSpPr txBox="1"/>
          <p:nvPr>
            <p:ph idx="1" type="body"/>
          </p:nvPr>
        </p:nvSpPr>
        <p:spPr>
          <a:xfrm>
            <a:off x="407537" y="512198"/>
            <a:ext cx="9867839" cy="5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None/>
            </a:pPr>
            <a:r>
              <a:rPr b="1" lang="pt-BR">
                <a:solidFill>
                  <a:srgbClr val="2F5496"/>
                </a:solidFill>
              </a:rPr>
              <a:t>Insira as seguintes configurações dentro do arquivo de configuração "application.properties“ </a:t>
            </a:r>
            <a:r>
              <a:rPr b="1" lang="pt-BR">
                <a:solidFill>
                  <a:srgbClr val="FF0000"/>
                </a:solidFill>
              </a:rPr>
              <a:t>para banco H2</a:t>
            </a:r>
            <a:endParaRPr b="1">
              <a:solidFill>
                <a:srgbClr val="FF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/>
              <a:t># H2 Connection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/>
              <a:t>spring.datasource.url=jdbc:h2:mem:testdb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/>
              <a:t>spring.datasource.username=sa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/>
              <a:t>spring.datasource.password=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/>
              <a:t># H2 Client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/>
              <a:t>spring.h2.console.enabled=true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/>
              <a:t>spring.h2.console.path=/h2-console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/>
              <a:t># Show SQL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/>
              <a:t>spring.jpa.show-sql=true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/>
              <a:t>spring.jpa.properties.hibernate.format_sql=true</a:t>
            </a:r>
            <a:endParaRPr sz="1800"/>
          </a:p>
        </p:txBody>
      </p:sp>
      <p:sp>
        <p:nvSpPr>
          <p:cNvPr id="523" name="Google Shape;523;p44"/>
          <p:cNvSpPr txBox="1"/>
          <p:nvPr/>
        </p:nvSpPr>
        <p:spPr>
          <a:xfrm>
            <a:off x="5615979" y="3229419"/>
            <a:ext cx="478836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Para entender as configurações, leia esse artigo: https://camilacgs17.medium.com/como-configurar-e-utilizar-o-h2-no-springboot-e36c3cd378c8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44"/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_SENAI_BRANCO.png" id="525" name="Google Shape;52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4086" y="5810192"/>
            <a:ext cx="10001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5"/>
          <p:cNvSpPr txBox="1"/>
          <p:nvPr>
            <p:ph idx="1" type="body"/>
          </p:nvPr>
        </p:nvSpPr>
        <p:spPr>
          <a:xfrm>
            <a:off x="264783" y="514850"/>
            <a:ext cx="9867839" cy="5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None/>
            </a:pPr>
            <a:r>
              <a:rPr b="1" lang="pt-BR">
                <a:solidFill>
                  <a:srgbClr val="2F5496"/>
                </a:solidFill>
              </a:rPr>
              <a:t>Insira as seguintes configurações dentro do arquivo de configuração "application.properties“ </a:t>
            </a:r>
            <a:r>
              <a:rPr b="1" lang="pt-BR">
                <a:solidFill>
                  <a:srgbClr val="FF0000"/>
                </a:solidFill>
              </a:rPr>
              <a:t>para MySQL</a:t>
            </a:r>
            <a:endParaRPr b="1">
              <a:solidFill>
                <a:srgbClr val="FF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3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1900"/>
              <a:t>spring.datasource.url=jdbc:mysql://localhost:3307/testespring?useSSL=false&amp;allowPublicKeyRetrieval=true&amp;serverTimezone=UTC</a:t>
            </a:r>
            <a:endParaRPr/>
          </a:p>
          <a:p>
            <a:pPr indent="-22863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1900"/>
              <a:t>spring.datasource.username=root</a:t>
            </a:r>
            <a:endParaRPr/>
          </a:p>
          <a:p>
            <a:pPr indent="-22863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1900"/>
              <a:t>spring.datasource.password=alunolab</a:t>
            </a:r>
            <a:endParaRPr sz="1900"/>
          </a:p>
          <a:p>
            <a:pPr indent="-22863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1900"/>
              <a:t>spring.datasource.driver-class-name=com.mysql.cj.jdbc.Driver</a:t>
            </a:r>
            <a:endParaRPr sz="1900"/>
          </a:p>
          <a:p>
            <a:pPr indent="-22863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br>
              <a:rPr lang="pt-BR" sz="1900"/>
            </a:br>
            <a:endParaRPr sz="1900"/>
          </a:p>
          <a:p>
            <a:pPr indent="-22863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1900"/>
              <a:t>spring.jpa.hibernate.ddl-auto=update</a:t>
            </a:r>
            <a:endParaRPr/>
          </a:p>
          <a:p>
            <a:pPr indent="-22863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1900"/>
              <a:t>spring.jpa.database-platform=org.hibernate.dialect.MySQL8Dialect</a:t>
            </a:r>
            <a:endParaRPr/>
          </a:p>
          <a:p>
            <a:pPr indent="-22863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1900"/>
              <a:t>spring.jackson.date-format=yyyy-MM-dd HH:mm:ss</a:t>
            </a:r>
            <a:endParaRPr sz="1900"/>
          </a:p>
          <a:p>
            <a:pPr indent="-22863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1900"/>
              <a:t>spring.jackson.time-zone=Brazil/East</a:t>
            </a:r>
            <a:endParaRPr/>
          </a:p>
          <a:p>
            <a:pPr indent="-22863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br>
              <a:rPr lang="pt-BR" sz="1900"/>
            </a:br>
            <a:endParaRPr sz="1900"/>
          </a:p>
          <a:p>
            <a:pPr indent="-22863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1900"/>
              <a:t>spring.jpa.show-sql: true</a:t>
            </a:r>
            <a:endParaRPr sz="19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</p:txBody>
      </p:sp>
      <p:sp>
        <p:nvSpPr>
          <p:cNvPr id="531" name="Google Shape;531;p45"/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_SENAI_BRANCO.png" id="532" name="Google Shape;53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4086" y="5810192"/>
            <a:ext cx="100012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45"/>
          <p:cNvSpPr txBox="1"/>
          <p:nvPr/>
        </p:nvSpPr>
        <p:spPr>
          <a:xfrm>
            <a:off x="5173341" y="5467887"/>
            <a:ext cx="478836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OBS. Se vc for usar MySQL terá de acrescentar a dependência no pom.xml, caso não tenha feito no site: </a:t>
            </a: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pt-BR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https://start.spring.io/</a:t>
            </a: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b="1" i="0" sz="18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6"/>
          <p:cNvSpPr txBox="1"/>
          <p:nvPr>
            <p:ph idx="1" type="body"/>
          </p:nvPr>
        </p:nvSpPr>
        <p:spPr>
          <a:xfrm>
            <a:off x="61992" y="132350"/>
            <a:ext cx="9889338" cy="1086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None/>
            </a:pPr>
            <a:r>
              <a:rPr b="1" lang="pt-BR">
                <a:solidFill>
                  <a:srgbClr val="2F5496"/>
                </a:solidFill>
              </a:rPr>
              <a:t>Com o banco H2 configurado, vá no pacote principal e clique com o botão direito na classe de entrada &gt; Run As &gt; Spring Boot App</a:t>
            </a:r>
            <a:endParaRPr/>
          </a:p>
        </p:txBody>
      </p:sp>
      <p:sp>
        <p:nvSpPr>
          <p:cNvPr id="539" name="Google Shape;539;p46"/>
          <p:cNvSpPr txBox="1"/>
          <p:nvPr/>
        </p:nvSpPr>
        <p:spPr>
          <a:xfrm>
            <a:off x="6786301" y="1737555"/>
            <a:ext cx="3772370" cy="92333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*Atenção não se esqueça de salvar os arquivos. Pode salvar pressionando CTRL + S com o arquivo aberto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46"/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_SENAI_BRANCO.png" id="541" name="Google Shape;54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4086" y="5810192"/>
            <a:ext cx="1000125" cy="581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2" name="Google Shape;542;p46"/>
          <p:cNvGrpSpPr/>
          <p:nvPr/>
        </p:nvGrpSpPr>
        <p:grpSpPr>
          <a:xfrm>
            <a:off x="217714" y="1117599"/>
            <a:ext cx="7913345" cy="5515429"/>
            <a:chOff x="217714" y="1088571"/>
            <a:chExt cx="7913345" cy="5637079"/>
          </a:xfrm>
        </p:grpSpPr>
        <p:pic>
          <p:nvPicPr>
            <p:cNvPr id="543" name="Google Shape;543;p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7714" y="1088571"/>
              <a:ext cx="6525046" cy="5637079"/>
            </a:xfrm>
            <a:prstGeom prst="rect">
              <a:avLst/>
            </a:prstGeom>
            <a:noFill/>
            <a:ln>
              <a:noFill/>
            </a:ln>
            <a:effectLst>
              <a:outerShdw blurRad="190500" rotWithShape="0" algn="tl">
                <a:srgbClr val="000000">
                  <a:alpha val="69411"/>
                </a:srgbClr>
              </a:outerShdw>
            </a:effectLst>
          </p:spPr>
        </p:pic>
        <p:cxnSp>
          <p:nvCxnSpPr>
            <p:cNvPr id="544" name="Google Shape;544;p46"/>
            <p:cNvCxnSpPr/>
            <p:nvPr/>
          </p:nvCxnSpPr>
          <p:spPr>
            <a:xfrm flipH="1">
              <a:off x="3225230" y="3599543"/>
              <a:ext cx="1898313" cy="141715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45" name="Google Shape;545;p46"/>
            <p:cNvCxnSpPr/>
            <p:nvPr/>
          </p:nvCxnSpPr>
          <p:spPr>
            <a:xfrm flipH="1">
              <a:off x="5322594" y="4197116"/>
              <a:ext cx="2808465" cy="2212033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7"/>
          <p:cNvSpPr txBox="1"/>
          <p:nvPr>
            <p:ph idx="1" type="body"/>
          </p:nvPr>
        </p:nvSpPr>
        <p:spPr>
          <a:xfrm>
            <a:off x="584200" y="141700"/>
            <a:ext cx="10515600" cy="917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Se estiver tudo configurado da maneira certa, o  console irá abrir e mostrar essas informações.</a:t>
            </a:r>
            <a:endParaRPr/>
          </a:p>
        </p:txBody>
      </p:sp>
      <p:pic>
        <p:nvPicPr>
          <p:cNvPr id="551" name="Google Shape;55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200" y="1059335"/>
            <a:ext cx="9474200" cy="4509195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47"/>
          <p:cNvSpPr txBox="1"/>
          <p:nvPr/>
        </p:nvSpPr>
        <p:spPr>
          <a:xfrm>
            <a:off x="385158" y="5638874"/>
            <a:ext cx="1034720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Repare inclusive na informação do Hibernate criando a nossa tabela com todas as informações que inserimos na classe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47"/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_SENAI_BRANCO.png" id="554" name="Google Shape;554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64086" y="5810192"/>
            <a:ext cx="10001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8"/>
          <p:cNvSpPr txBox="1"/>
          <p:nvPr>
            <p:ph idx="1" type="body"/>
          </p:nvPr>
        </p:nvSpPr>
        <p:spPr>
          <a:xfrm>
            <a:off x="603015" y="329847"/>
            <a:ext cx="10515600" cy="1943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Com a aplicação rodando, abra o navegador e digite na barra de pesquisa: 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http://localhost:8080/h2-console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Deverá encontrar essa tela:</a:t>
            </a:r>
            <a:endParaRPr/>
          </a:p>
        </p:txBody>
      </p:sp>
      <p:pic>
        <p:nvPicPr>
          <p:cNvPr descr="Interface gráfica do usuário, Aplicativo, Email&#10;&#10;Descrição gerada automaticamente" id="560" name="Google Shape;560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956" y="2169496"/>
            <a:ext cx="5697125" cy="4522784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48"/>
          <p:cNvSpPr txBox="1"/>
          <p:nvPr/>
        </p:nvSpPr>
        <p:spPr>
          <a:xfrm>
            <a:off x="6810963" y="3226740"/>
            <a:ext cx="372235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Verifique se </a:t>
            </a:r>
            <a:r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JDBC URL</a:t>
            </a: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 Name</a:t>
            </a: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 </a:t>
            </a: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estão preenchidos da mesma forma que está configurado no arquivo application.properties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então aperte em "Connect"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2" name="Google Shape;562;p48"/>
          <p:cNvCxnSpPr/>
          <p:nvPr/>
        </p:nvCxnSpPr>
        <p:spPr>
          <a:xfrm flipH="1">
            <a:off x="2848446" y="4883267"/>
            <a:ext cx="3968044" cy="1121363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63" name="Google Shape;563;p48"/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_SENAI_BRANCO.png" id="564" name="Google Shape;564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64086" y="5810192"/>
            <a:ext cx="10001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9"/>
          <p:cNvSpPr txBox="1"/>
          <p:nvPr/>
        </p:nvSpPr>
        <p:spPr>
          <a:xfrm>
            <a:off x="743185" y="395110"/>
            <a:ext cx="1009414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Veja que deu tudo certo! A nossa classe foi transformada em uma entidade do banco de dados e cada atributo representa um campo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erface gráfica do usuário&#10;&#10;Descrição gerada automaticamente" id="570" name="Google Shape;57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1585" y="1539179"/>
            <a:ext cx="5217348" cy="4776824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49"/>
          <p:cNvSpPr/>
          <p:nvPr/>
        </p:nvSpPr>
        <p:spPr>
          <a:xfrm>
            <a:off x="3189110" y="1937925"/>
            <a:ext cx="1345259" cy="74318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49"/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_SENAI_BRANCO.png" id="573" name="Google Shape;573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64086" y="5810192"/>
            <a:ext cx="100012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49"/>
          <p:cNvSpPr txBox="1"/>
          <p:nvPr>
            <p:ph idx="10" type="dt"/>
          </p:nvPr>
        </p:nvSpPr>
        <p:spPr>
          <a:xfrm>
            <a:off x="621224" y="6383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dk1"/>
                </a:solidFill>
              </a:rPr>
              <a:t>19/08/2025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_SENAI_BRANCO.png" id="134" name="Google Shape;1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4086" y="5810192"/>
            <a:ext cx="100012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5"/>
          <p:cNvSpPr txBox="1"/>
          <p:nvPr>
            <p:ph idx="1" type="body"/>
          </p:nvPr>
        </p:nvSpPr>
        <p:spPr>
          <a:xfrm>
            <a:off x="70419" y="266463"/>
            <a:ext cx="10135113" cy="6124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pt-BR" u="none" cap="none" strike="noStrike">
                <a:solidFill>
                  <a:schemeClr val="dk1"/>
                </a:solidFill>
              </a:rPr>
              <a:t>Spring Boot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</a:endParaRPr>
          </a:p>
          <a:p>
            <a:pPr indent="-169863" lvl="0" marL="263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</a:rPr>
              <a:t>Criado em 2014 para </a:t>
            </a:r>
            <a:r>
              <a:rPr b="1" i="0" lang="pt-BR" sz="2200" u="none" cap="none" strike="noStrike">
                <a:solidFill>
                  <a:schemeClr val="dk1"/>
                </a:solidFill>
              </a:rPr>
              <a:t>facilitar o uso do Spring</a:t>
            </a:r>
            <a:r>
              <a:rPr b="0" i="0" lang="pt-BR" sz="2200" u="none" cap="none" strike="noStrike">
                <a:solidFill>
                  <a:schemeClr val="dk1"/>
                </a:solidFill>
              </a:rPr>
              <a:t>.</a:t>
            </a:r>
            <a:endParaRPr/>
          </a:p>
          <a:p>
            <a:pPr indent="-169863" lvl="0" marL="263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</a:endParaRPr>
          </a:p>
          <a:p>
            <a:pPr indent="-169863" lvl="0" marL="263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</a:rPr>
              <a:t>É como um </a:t>
            </a:r>
            <a:r>
              <a:rPr b="1" i="0" lang="pt-BR" sz="2200" u="none" cap="none" strike="noStrike">
                <a:solidFill>
                  <a:schemeClr val="dk1"/>
                </a:solidFill>
              </a:rPr>
              <a:t>atalho do Spring Framework</a:t>
            </a:r>
            <a:r>
              <a:rPr b="0" i="0" lang="pt-BR" sz="2200" u="none" cap="none" strike="noStrike">
                <a:solidFill>
                  <a:schemeClr val="dk1"/>
                </a:solidFill>
              </a:rPr>
              <a:t> → simplifica e automatiza a configuração.</a:t>
            </a:r>
            <a:endParaRPr/>
          </a:p>
          <a:p>
            <a:pPr indent="-30163" lvl="0" marL="263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</a:endParaRPr>
          </a:p>
          <a:p>
            <a:pPr indent="-169863" lvl="0" marL="263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</a:rPr>
              <a:t>Vem com o conceito de </a:t>
            </a:r>
            <a:r>
              <a:rPr b="1" i="0" lang="pt-BR" sz="2200" u="none" cap="none" strike="noStrike">
                <a:solidFill>
                  <a:schemeClr val="dk1"/>
                </a:solidFill>
              </a:rPr>
              <a:t>“convenção sobre configuração”</a:t>
            </a:r>
            <a:r>
              <a:rPr b="0" i="0" lang="pt-BR" sz="2200" u="none" cap="none" strike="noStrike">
                <a:solidFill>
                  <a:schemeClr val="dk1"/>
                </a:solidFill>
              </a:rPr>
              <a:t> (configuração padrão pronta para uso).</a:t>
            </a:r>
            <a:endParaRPr/>
          </a:p>
          <a:p>
            <a:pPr indent="-169863" lvl="0" marL="263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</a:endParaRPr>
          </a:p>
          <a:p>
            <a:pPr indent="-169863" lvl="0" marL="263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</a:rPr>
              <a:t>Já traz um </a:t>
            </a:r>
            <a:r>
              <a:rPr b="1" i="0" lang="pt-BR" sz="2200" u="none" cap="none" strike="noStrike">
                <a:solidFill>
                  <a:schemeClr val="dk1"/>
                </a:solidFill>
              </a:rPr>
              <a:t>servidor embutido</a:t>
            </a:r>
            <a:r>
              <a:rPr b="0" i="0" lang="pt-BR" sz="2200" u="none" cap="none" strike="noStrike">
                <a:solidFill>
                  <a:schemeClr val="dk1"/>
                </a:solidFill>
              </a:rPr>
              <a:t> (Tomcat, Jetty ou Undertow).</a:t>
            </a:r>
            <a:endParaRPr/>
          </a:p>
          <a:p>
            <a:pPr indent="-169863" lvl="0" marL="263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</a:endParaRPr>
          </a:p>
          <a:p>
            <a:pPr indent="-169863" lvl="0" marL="263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</a:rPr>
              <a:t>Usa o application.properties ou application.yml para centralizar configurações.</a:t>
            </a:r>
            <a:endParaRPr/>
          </a:p>
          <a:p>
            <a:pPr indent="-169863" lvl="0" marL="263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</a:endParaRPr>
          </a:p>
          <a:p>
            <a:pPr indent="-169863" lvl="0" marL="263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</a:rPr>
              <a:t>Permite rodar uma aplicação com um simples </a:t>
            </a:r>
            <a:r>
              <a:rPr b="1" i="0" lang="pt-BR" sz="2200" u="none" cap="none" strike="noStrike">
                <a:solidFill>
                  <a:schemeClr val="dk1"/>
                </a:solidFill>
              </a:rPr>
              <a:t>mvn spring-boot:run</a:t>
            </a:r>
            <a:r>
              <a:rPr b="0" i="0" lang="pt-BR" sz="2200" u="none" cap="none" strike="noStrike">
                <a:solidFill>
                  <a:schemeClr val="dk1"/>
                </a:solidFill>
              </a:rPr>
              <a:t> ou até java -jar.</a:t>
            </a:r>
            <a:endParaRPr/>
          </a:p>
          <a:p>
            <a:pPr indent="-30163" lvl="0" marL="263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</a:endParaRPr>
          </a:p>
          <a:p>
            <a:pPr indent="-169863" lvl="0" marL="263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</a:rPr>
              <a:t> </a:t>
            </a:r>
            <a:r>
              <a:rPr b="1" i="0" lang="pt-BR" sz="2400" u="sng" cap="none" strike="noStrike">
                <a:solidFill>
                  <a:schemeClr val="dk1"/>
                </a:solidFill>
              </a:rPr>
              <a:t>Exemplo:</a:t>
            </a:r>
            <a:br>
              <a:rPr b="0" i="0" lang="pt-BR" sz="2200" u="none" cap="none" strike="noStrike">
                <a:solidFill>
                  <a:schemeClr val="dk1"/>
                </a:solidFill>
              </a:rPr>
            </a:br>
            <a:r>
              <a:rPr b="0" i="0" lang="pt-BR" sz="2200" u="none" cap="none" strike="noStrike">
                <a:solidFill>
                  <a:schemeClr val="dk1"/>
                </a:solidFill>
              </a:rPr>
              <a:t>Um simples @SpringBootApplication já sobe toda a aplicação sem precisar configurar servidor ou XML.</a:t>
            </a:r>
            <a:endParaRPr/>
          </a:p>
        </p:txBody>
      </p:sp>
      <p:pic>
        <p:nvPicPr>
          <p:cNvPr id="136" name="Google Shape;13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2135" y="250965"/>
            <a:ext cx="3181794" cy="1305107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0"/>
          <p:cNvSpPr txBox="1"/>
          <p:nvPr>
            <p:ph idx="1" type="body"/>
          </p:nvPr>
        </p:nvSpPr>
        <p:spPr>
          <a:xfrm>
            <a:off x="483781" y="45225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Voltando para o Spring Tool Suite 4, podemos dar stop na aplicação para continuar a desenvolver o nosso projeto</a:t>
            </a:r>
            <a:endParaRPr/>
          </a:p>
        </p:txBody>
      </p:sp>
      <p:sp>
        <p:nvSpPr>
          <p:cNvPr id="580" name="Google Shape;580;p50"/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_SENAI_BRANCO.png" id="581" name="Google Shape;58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4086" y="5810192"/>
            <a:ext cx="10001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81" y="1682263"/>
            <a:ext cx="7274802" cy="4897646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411"/>
              </a:srgbClr>
            </a:outerShdw>
          </a:effectLst>
        </p:spPr>
      </p:pic>
      <p:sp>
        <p:nvSpPr>
          <p:cNvPr id="583" name="Google Shape;583;p50"/>
          <p:cNvSpPr/>
          <p:nvPr/>
        </p:nvSpPr>
        <p:spPr>
          <a:xfrm rot="3347697">
            <a:off x="6787019" y="435066"/>
            <a:ext cx="115414" cy="264716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51"/>
          <p:cNvGrpSpPr/>
          <p:nvPr/>
        </p:nvGrpSpPr>
        <p:grpSpPr>
          <a:xfrm>
            <a:off x="10556513" y="14132"/>
            <a:ext cx="1658679" cy="6857999"/>
            <a:chOff x="7485322" y="0"/>
            <a:chExt cx="1658679" cy="6857999"/>
          </a:xfrm>
        </p:grpSpPr>
        <p:sp>
          <p:nvSpPr>
            <p:cNvPr id="591" name="Google Shape;591;p51"/>
            <p:cNvSpPr/>
            <p:nvPr/>
          </p:nvSpPr>
          <p:spPr>
            <a:xfrm>
              <a:off x="7485322" y="0"/>
              <a:ext cx="1658679" cy="6857999"/>
            </a:xfrm>
            <a:prstGeom prst="rect">
              <a:avLst/>
            </a:prstGeom>
            <a:solidFill>
              <a:srgbClr val="91C6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_SENAI_BRANCO.png" id="592" name="Google Shape;592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813347" y="5805037"/>
              <a:ext cx="996151" cy="432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3" name="Google Shape;593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94" name="Google Shape;594;p51"/>
          <p:cNvSpPr/>
          <p:nvPr/>
        </p:nvSpPr>
        <p:spPr>
          <a:xfrm>
            <a:off x="3509586" y="743223"/>
            <a:ext cx="280932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pt-BR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Dúvidas?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5" name="Google Shape;59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2207" y="1837691"/>
            <a:ext cx="2716040" cy="271604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51"/>
          <p:cNvSpPr txBox="1"/>
          <p:nvPr/>
        </p:nvSpPr>
        <p:spPr>
          <a:xfrm>
            <a:off x="2812774" y="5357504"/>
            <a:ext cx="50531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alexsander.netto@docente.senai.br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dk1"/>
                </a:solidFill>
              </a:rPr>
              <a:t>19/08/2025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mplificando o Spring Framework com o Spring Boot - DevMedia" id="141" name="Google Shape;1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53332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6"/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_SENAI_BRANCO.png" id="143" name="Google Shape;14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64086" y="5810192"/>
            <a:ext cx="100012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6"/>
          <p:cNvSpPr txBox="1"/>
          <p:nvPr>
            <p:ph idx="10" type="dt"/>
          </p:nvPr>
        </p:nvSpPr>
        <p:spPr>
          <a:xfrm>
            <a:off x="287079" y="64919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chemeClr val="lt1"/>
                </a:solidFill>
              </a:rPr>
              <a:t>19/08/2025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3865058" y="6529218"/>
            <a:ext cx="28031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Alexsander Ventura Netto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_SENAI_BRANCO.png" id="151" name="Google Shape;1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4086" y="5810192"/>
            <a:ext cx="100012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7"/>
          <p:cNvSpPr txBox="1"/>
          <p:nvPr>
            <p:ph idx="1" type="body"/>
          </p:nvPr>
        </p:nvSpPr>
        <p:spPr>
          <a:xfrm>
            <a:off x="92522" y="1457222"/>
            <a:ext cx="10113010" cy="5335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173038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pt-BR"/>
              <a:t>O Spring não é um framework apenas</a:t>
            </a:r>
            <a:r>
              <a:rPr lang="pt-BR"/>
              <a:t>, mas um conjunto de projetos que resolvem várias situações do cotidiano de um programador, ajudando a criar aplicações Java com simplicidade e flexibilidade, é um ecossistema de desenvolvimento para facilitar a criação de projetos usando Java com diversos módulos independentes.</a:t>
            </a:r>
            <a:endParaRPr/>
          </a:p>
          <a:p>
            <a:pPr indent="185738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O Spring Framework foi pensado para que nossas aplicações pudessem focar mais na regra de negócio e menos na infraestrutura. Dentre suas principais funcionalidades, podemos destacar: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• O Spring MVC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• Suporte para JDBC, JPA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• Injeção de dependências (Dependency injection – DI)</a:t>
            </a:r>
            <a:endParaRPr/>
          </a:p>
        </p:txBody>
      </p:sp>
      <p:pic>
        <p:nvPicPr>
          <p:cNvPr descr="O que é Spring Boot?" id="153" name="Google Shape;15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4216" y="64873"/>
            <a:ext cx="5511114" cy="139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_SENAI_BRANCO.png" id="159" name="Google Shape;1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4086" y="5810192"/>
            <a:ext cx="100012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8"/>
          <p:cNvSpPr txBox="1"/>
          <p:nvPr>
            <p:ph idx="1" type="body"/>
          </p:nvPr>
        </p:nvSpPr>
        <p:spPr>
          <a:xfrm>
            <a:off x="200933" y="328474"/>
            <a:ext cx="10113010" cy="5335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pt-BR"/>
              <a:t>Dentre os principais módulos do Spring podemos citar: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• </a:t>
            </a:r>
            <a:r>
              <a:rPr lang="pt-BR" sz="2200"/>
              <a:t>Spring Framework fornece um modelo abrangente de programação e configuração para aplicativos empresariais modernos baseados em Java — em qualquer tipo de plataforma de implantação.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•</a:t>
            </a:r>
            <a:r>
              <a:rPr lang="pt-BR" sz="2100"/>
              <a:t> </a:t>
            </a:r>
            <a:r>
              <a:rPr lang="pt-BR" sz="2200"/>
              <a:t>Spring Boot: Módulo do Spring que facilita a configuração e publicação das aplicações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pt-BR" sz="2200"/>
              <a:t>desenvolvidas, visando reduzir a quantidade de configurações iniciais que geralmente são fundamentais em projetos java;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•</a:t>
            </a:r>
            <a:r>
              <a:rPr lang="pt-BR" sz="2100"/>
              <a:t> </a:t>
            </a:r>
            <a:r>
              <a:rPr lang="pt-BR" sz="2200"/>
              <a:t>O Spring MVC: Permite a criação e desenvolvimento de aplicações utilizando o padrão MVC;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•</a:t>
            </a:r>
            <a:r>
              <a:rPr lang="pt-BR" sz="2100"/>
              <a:t> </a:t>
            </a:r>
            <a:r>
              <a:rPr lang="pt-BR" sz="2200"/>
              <a:t>Spring Data: Módulo do Spring que visa facilitar a forma de acesso aos dados por parte da aplicação. Possui suporte desde o JDBC até o JPA;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•</a:t>
            </a:r>
            <a:r>
              <a:rPr lang="pt-BR" sz="2200"/>
              <a:t> Spring Security: Módulo do Spring responsável por gerenciar toda a parte de autenticação e autorização de uma aplicação;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_SENAI_BRANCO.png" id="166" name="Google Shape;16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4086" y="5810192"/>
            <a:ext cx="100012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9"/>
          <p:cNvSpPr txBox="1"/>
          <p:nvPr>
            <p:ph idx="1" type="body"/>
          </p:nvPr>
        </p:nvSpPr>
        <p:spPr>
          <a:xfrm>
            <a:off x="203805" y="483977"/>
            <a:ext cx="10120393" cy="61492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0000" lnSpcReduction="2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pt-BR" sz="3200"/>
              <a:t>O QUE É MAVEN?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800"/>
          </a:p>
          <a:p>
            <a:pPr indent="185738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3000"/>
              <a:t>O Maven é uma ferramenta de código aberto mantida pela Apache. Trata-se de uma ferramenta de gestão de dependências o Maven automatiza os processos de obtenção de dependências e de compilação de projetos Java.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3000"/>
              <a:t>Quando criamos um projeto Maven, este projeto fica atrelado a um arquivo principal: o pom.xml. Neste arquivo POM (Project Object Model), nós descrevemos as dependências de nosso projeto e a maneira como este deve ser compilada. 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pt-BR" sz="3300"/>
              <a:t>GERENCIAMENTO DE DEPENDENCIAS COM MAVEN:</a:t>
            </a:r>
            <a:endParaRPr/>
          </a:p>
          <a:p>
            <a:pPr indent="185738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3000"/>
              <a:t>Para gerenciar as dependências do nosso projeto utilizamos o arquivo pom.xml nele colocamos as informações das bibliotecas que o nosso projeto necessita para funcionar e o Maven se encarrega do download dessas bibliotecas e de adiciona-las no Build Path/Classpath.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2023-10-02T18:49:00Z</dcterms:created>
  <dc:creator>Alexsander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708C84F389394B9CB7DCCDB93D57FFDC_12</vt:lpwstr>
  </property>
  <property fmtid="{D5CDD505-2E9C-101B-9397-08002B2CF9AE}" pid="3" name="KSOProductBuildVer">
    <vt:lpwstr>1046-12.2.0.17119</vt:lpwstr>
  </property>
  <property fmtid="{D5CDD505-2E9C-101B-9397-08002B2CF9AE}" pid="4" name="MSIP_Label_5c88f678-0b6e-4995-8ab3-bcc8062be905_Enabled">
    <vt:lpwstr>true</vt:lpwstr>
  </property>
  <property fmtid="{D5CDD505-2E9C-101B-9397-08002B2CF9AE}" pid="5" name="MSIP_Label_5c88f678-0b6e-4995-8ab3-bcc8062be905_SetDate">
    <vt:lpwstr>2025-01-29T18:27:47Z</vt:lpwstr>
  </property>
  <property fmtid="{D5CDD505-2E9C-101B-9397-08002B2CF9AE}" pid="6" name="MSIP_Label_5c88f678-0b6e-4995-8ab3-bcc8062be905_Method">
    <vt:lpwstr>Standard</vt:lpwstr>
  </property>
  <property fmtid="{D5CDD505-2E9C-101B-9397-08002B2CF9AE}" pid="7" name="MSIP_Label_5c88f678-0b6e-4995-8ab3-bcc8062be905_Name">
    <vt:lpwstr>Ostensivo</vt:lpwstr>
  </property>
  <property fmtid="{D5CDD505-2E9C-101B-9397-08002B2CF9AE}" pid="8" name="MSIP_Label_5c88f678-0b6e-4995-8ab3-bcc8062be905_SiteId">
    <vt:lpwstr>d0c698d4-e4ea-4ee9-a79d-f2d7a78399c8</vt:lpwstr>
  </property>
  <property fmtid="{D5CDD505-2E9C-101B-9397-08002B2CF9AE}" pid="9" name="MSIP_Label_5c88f678-0b6e-4995-8ab3-bcc8062be905_ActionId">
    <vt:lpwstr>dc3b4478-91a3-452a-897a-c227d7952c43</vt:lpwstr>
  </property>
  <property fmtid="{D5CDD505-2E9C-101B-9397-08002B2CF9AE}" pid="10" name="MSIP_Label_5c88f678-0b6e-4995-8ab3-bcc8062be905_ContentBits">
    <vt:lpwstr>0</vt:lpwstr>
  </property>
  <property fmtid="{D5CDD505-2E9C-101B-9397-08002B2CF9AE}" pid="11" name="ContentTypeId">
    <vt:lpwstr>0x0101004605CC598D1EE04E8502868E453ADC78</vt:lpwstr>
  </property>
</Properties>
</file>