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xml" ContentType="application/inkml+xml"/>
  <Override PartName="/ppt/ink/ink2.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xml" ContentType="application/inkml+xml"/>
  <Override PartName="/ppt/ink/ink4.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5" r:id="rId2"/>
    <p:sldId id="319" r:id="rId3"/>
    <p:sldId id="307" r:id="rId4"/>
    <p:sldId id="308" r:id="rId5"/>
    <p:sldId id="309" r:id="rId6"/>
    <p:sldId id="310" r:id="rId7"/>
    <p:sldId id="311" r:id="rId8"/>
    <p:sldId id="312" r:id="rId9"/>
    <p:sldId id="318" r:id="rId10"/>
    <p:sldId id="314" r:id="rId11"/>
    <p:sldId id="317" r:id="rId12"/>
    <p:sldId id="316" r:id="rId13"/>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4" r:id="rId31"/>
    <p:sldId id="275" r:id="rId32"/>
    <p:sldId id="277" r:id="rId33"/>
    <p:sldId id="278" r:id="rId34"/>
    <p:sldId id="280" r:id="rId35"/>
    <p:sldId id="282" r:id="rId36"/>
    <p:sldId id="283" r:id="rId37"/>
    <p:sldId id="284" r:id="rId38"/>
    <p:sldId id="285" r:id="rId39"/>
    <p:sldId id="287" r:id="rId40"/>
    <p:sldId id="288" r:id="rId41"/>
    <p:sldId id="289" r:id="rId42"/>
    <p:sldId id="292" r:id="rId43"/>
    <p:sldId id="293" r:id="rId44"/>
    <p:sldId id="294" r:id="rId45"/>
    <p:sldId id="295" r:id="rId46"/>
    <p:sldId id="296" r:id="rId47"/>
    <p:sldId id="297" r:id="rId48"/>
    <p:sldId id="299" r:id="rId49"/>
    <p:sldId id="298" r:id="rId50"/>
    <p:sldId id="300" r:id="rId51"/>
    <p:sldId id="301" r:id="rId52"/>
    <p:sldId id="302" r:id="rId53"/>
    <p:sldId id="303" r:id="rId54"/>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45A"/>
    <a:srgbClr val="156082"/>
    <a:srgbClr val="60CBEC"/>
    <a:srgbClr val="D2807A"/>
    <a:srgbClr val="FFFFFF"/>
    <a:srgbClr val="4EC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49" autoAdjust="0"/>
  </p:normalViewPr>
  <p:slideViewPr>
    <p:cSldViewPr snapToGrid="0">
      <p:cViewPr>
        <p:scale>
          <a:sx n="98" d="100"/>
          <a:sy n="98" d="100"/>
        </p:scale>
        <p:origin x="103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10/12/2024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420669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D720-0372-2AC2-B06B-3BE464C152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45D82F-4E92-2644-8197-30A72046C2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11E5A9-5D57-2960-04F2-E82F937C1057}"/>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EE50A7D8-311D-595B-CD36-678CA262F07B}"/>
              </a:ext>
            </a:extLst>
          </p:cNvPr>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322489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42</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43</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44</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45</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46</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722EA-DACD-4171-4B08-6367B0BC1D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2AB975A-AF30-8E79-D1EB-7A7CD604C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FD1161-2A2E-3046-04C1-990DDB696BA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FE99928-019A-F3F3-378C-374BBCB1CAC7}"/>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241416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47</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48</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49</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50</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51</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52</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53</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95F-0AAE-51E6-E039-5800A9DB1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4F5B4D-581D-A360-AD23-6E0B24B5D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E0690-6D5E-2C17-20CF-092BFA9198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D012E0A-B8F3-A9C8-69FF-F7FE08D6C025}"/>
              </a:ext>
            </a:extLst>
          </p:cNvPr>
          <p:cNvSpPr>
            <a:spLocks noGrp="1"/>
          </p:cNvSpPr>
          <p:nvPr>
            <p:ph type="sldNum" sz="quarter" idx="5"/>
          </p:nvPr>
        </p:nvSpPr>
        <p:spPr/>
        <p:txBody>
          <a:bodyPr/>
          <a:lstStyle/>
          <a:p>
            <a:fld id="{AA93F080-ECF3-415A-84A6-DF6D3BEC8CB2}" type="slidenum">
              <a:rPr lang="ca-ES" smtClean="0"/>
              <a:t>11</a:t>
            </a:fld>
            <a:endParaRPr lang="ca-ES"/>
          </a:p>
        </p:txBody>
      </p:sp>
    </p:spTree>
    <p:extLst>
      <p:ext uri="{BB962C8B-B14F-4D97-AF65-F5344CB8AC3E}">
        <p14:creationId xmlns:p14="http://schemas.microsoft.com/office/powerpoint/2010/main" val="1314350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13</a:t>
            </a:fld>
            <a:endParaRPr lang="ca-ES"/>
          </a:p>
        </p:txBody>
      </p:sp>
    </p:spTree>
    <p:extLst>
      <p:ext uri="{BB962C8B-B14F-4D97-AF65-F5344CB8AC3E}">
        <p14:creationId xmlns:p14="http://schemas.microsoft.com/office/powerpoint/2010/main" val="415057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15</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178856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00.png"/><Relationship Id="rId4" Type="http://schemas.openxmlformats.org/officeDocument/2006/relationships/customXml" Target="../ink/ink1.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00.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237068" y="1974601"/>
            <a:ext cx="5858932" cy="2908797"/>
          </a:xfrm>
        </p:spPr>
        <p:txBody>
          <a:bodyPr vert="horz" lIns="91440" tIns="45720" rIns="91440" bIns="45720" rtlCol="0" anchor="ctr">
            <a:normAutofit fontScale="90000"/>
          </a:bodyPr>
          <a:lstStyle/>
          <a:p>
            <a:r>
              <a:rPr lang="en-US" sz="5400" kern="1200" dirty="0">
                <a:latin typeface="Aharoni" panose="02010803020104030203" pitchFamily="2" charset="-79"/>
                <a:cs typeface="Aharoni" panose="02010803020104030203" pitchFamily="2" charset="-79"/>
              </a:rPr>
              <a:t>QUÈ ÉS UNA XARXA NEURONAL I COM FUNCIONA</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6000"/>
                    </a14:imgEffect>
                    <a14:imgEffect>
                      <a14:colorTemperature colorTemp="6808"/>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374025" y="654756"/>
            <a:ext cx="5425491" cy="5384800"/>
          </a:xfrm>
          <a:prstGeom prst="rect">
            <a:avLst/>
          </a:prstGeom>
          <a:effectLst>
            <a:glow>
              <a:schemeClr val="accent1">
                <a:alpha val="40000"/>
              </a:schemeClr>
            </a:glow>
          </a:effectLst>
        </p:spPr>
      </p:pic>
    </p:spTree>
    <p:extLst>
      <p:ext uri="{BB962C8B-B14F-4D97-AF65-F5344CB8AC3E}">
        <p14:creationId xmlns:p14="http://schemas.microsoft.com/office/powerpoint/2010/main" val="72170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9600" kern="1200">
                <a:solidFill>
                  <a:schemeClr val="tx1"/>
                </a:solidFill>
                <a:latin typeface="Aharoni" panose="02010803020104030203" pitchFamily="2" charset="-79"/>
                <a:cs typeface="Aharoni" panose="02010803020104030203" pitchFamily="2" charset="-79"/>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spTree>
    <p:extLst>
      <p:ext uri="{BB962C8B-B14F-4D97-AF65-F5344CB8AC3E}">
        <p14:creationId xmlns:p14="http://schemas.microsoft.com/office/powerpoint/2010/main" val="2554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3DD4-E9A1-ACE9-64F1-DDDAF9B5A6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D55BB70-2CD0-FA01-9313-BF52A32008CC}"/>
              </a:ext>
            </a:extLst>
          </p:cNvPr>
          <p:cNvSpPr>
            <a:spLocks noGrp="1"/>
          </p:cNvSpPr>
          <p:nvPr>
            <p:ph type="ctrTitle"/>
          </p:nvPr>
        </p:nvSpPr>
        <p:spPr>
          <a:xfrm>
            <a:off x="2288822" y="158048"/>
            <a:ext cx="7614356" cy="824087"/>
          </a:xfrm>
        </p:spPr>
        <p:txBody>
          <a:bodyPr>
            <a:noAutofit/>
          </a:bodyPr>
          <a:lstStyle/>
          <a:p>
            <a:r>
              <a:rPr lang="es-ES" sz="4000" dirty="0">
                <a:latin typeface="Aharoni" panose="02010803020104030203" pitchFamily="2" charset="-79"/>
                <a:cs typeface="Aharoni" panose="02010803020104030203" pitchFamily="2" charset="-79"/>
              </a:rPr>
              <a:t>DADES QUE ES DONEN A LA IA</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6DBE460D-73B2-0DAA-541D-91D5CB674C68}"/>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636E6CE-B6B7-8884-8406-D018E5B3810D}"/>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12F0EA5B-6D98-AE03-2596-5D72EC05D51B}"/>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FFEF821-D755-8826-B5C5-060CC5BB3CC8}"/>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BFFA9E04-9D33-8FDA-5B45-97AD904203FD}"/>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D7232D09-0DDD-4F32-66B2-62085A42F970}"/>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D98F8B3E-4624-428C-37A5-EE74975F3891}"/>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A5A611A8-F3FE-95BB-A48F-AC1234A39BBC}"/>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D60D666F-91F6-903F-1211-670463559AFC}"/>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1046480" y="2942058"/>
            <a:ext cx="5162409" cy="1096976"/>
          </a:xfrm>
        </p:spPr>
        <p:txBody>
          <a:bodyPr vert="horz" lIns="91440" tIns="45720" rIns="91440" bIns="45720" rtlCol="0" anchor="b">
            <a:noAutofit/>
          </a:bodyPr>
          <a:lstStyle/>
          <a:p>
            <a:r>
              <a:rPr lang="en-US" sz="9600" kern="1200" dirty="0">
                <a:solidFill>
                  <a:schemeClr val="tx1"/>
                </a:solidFill>
                <a:latin typeface="Aharoni" panose="02010803020104030203" pitchFamily="2" charset="-79"/>
                <a:cs typeface="Aharoni" panose="02010803020104030203" pitchFamily="2" charset="-79"/>
              </a:rPr>
              <a:t>FITNESS</a:t>
            </a:r>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spTree>
    <p:extLst>
      <p:ext uri="{BB962C8B-B14F-4D97-AF65-F5344CB8AC3E}">
        <p14:creationId xmlns:p14="http://schemas.microsoft.com/office/powerpoint/2010/main" val="2884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9754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384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406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Tree>
    <p:extLst>
      <p:ext uri="{BB962C8B-B14F-4D97-AF65-F5344CB8AC3E}">
        <p14:creationId xmlns:p14="http://schemas.microsoft.com/office/powerpoint/2010/main" val="83964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71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7254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262504" y="240549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954238" y="356300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536870" y="391198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spTree>
    <p:extLst>
      <p:ext uri="{BB962C8B-B14F-4D97-AF65-F5344CB8AC3E}">
        <p14:creationId xmlns:p14="http://schemas.microsoft.com/office/powerpoint/2010/main" val="45232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8204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C0F0C-E9DD-6BF9-73E0-FDC3926A4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9B4E8-CAB5-A26D-F4B6-F15EFB9A79B4}"/>
              </a:ext>
            </a:extLst>
          </p:cNvPr>
          <p:cNvSpPr>
            <a:spLocks noGrp="1"/>
          </p:cNvSpPr>
          <p:nvPr>
            <p:ph type="ctrTitle"/>
          </p:nvPr>
        </p:nvSpPr>
        <p:spPr>
          <a:xfrm>
            <a:off x="1524000" y="1833592"/>
            <a:ext cx="9144000" cy="3190815"/>
          </a:xfrm>
        </p:spPr>
        <p:txBody>
          <a:bodyPr>
            <a:noAutofit/>
          </a:bodyPr>
          <a:lstStyle/>
          <a:p>
            <a:r>
              <a:rPr lang="es-ES" sz="7200" dirty="0">
                <a:latin typeface="Aharoni" panose="02010803020104030203" pitchFamily="2" charset="-79"/>
                <a:cs typeface="Aharoni" panose="02010803020104030203" pitchFamily="2" charset="-79"/>
              </a:rPr>
              <a:t>ENTRENAMENT DE LA XARXA NEURONAL (NEAT)</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0421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88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81259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414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12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25267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1859972" y="19368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9352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290508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244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5" y="-134438"/>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Tree>
    <p:extLst>
      <p:ext uri="{BB962C8B-B14F-4D97-AF65-F5344CB8AC3E}">
        <p14:creationId xmlns:p14="http://schemas.microsoft.com/office/powerpoint/2010/main" val="107266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ítulo 1">
            <a:extLst>
              <a:ext uri="{FF2B5EF4-FFF2-40B4-BE49-F238E27FC236}">
                <a16:creationId xmlns:a16="http://schemas.microsoft.com/office/drawing/2014/main" id="{5E9E469D-7A80-C090-C04B-416F7AF49B2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93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351293" y="297392"/>
            <a:ext cx="3249863" cy="820208"/>
          </a:xfrm>
        </p:spPr>
        <p:txBody>
          <a:bodyPr>
            <a:noAutofit/>
          </a:bodyPr>
          <a:lstStyle/>
          <a:p>
            <a:r>
              <a:rPr lang="es-ES" sz="6000" dirty="0">
                <a:latin typeface="Aharoni" panose="02010803020104030203" pitchFamily="2" charset="-79"/>
                <a:cs typeface="Aharoni" panose="02010803020104030203" pitchFamily="2" charset="-79"/>
              </a:rPr>
              <a:t>FITNESS</a:t>
            </a:r>
          </a:p>
        </p:txBody>
      </p:sp>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93" y="1881476"/>
            <a:ext cx="3620250" cy="3296007"/>
          </a:xfrm>
          <a:prstGeom prst="rect">
            <a:avLst/>
          </a:prstGeom>
        </p:spPr>
      </p:pic>
      <p:sp>
        <p:nvSpPr>
          <p:cNvPr id="11" name="Fletxa: dreta 3">
            <a:extLst>
              <a:ext uri="{FF2B5EF4-FFF2-40B4-BE49-F238E27FC236}">
                <a16:creationId xmlns:a16="http://schemas.microsoft.com/office/drawing/2014/main" id="{8F39A345-FACF-71CB-956E-650D7C7FF935}"/>
              </a:ext>
            </a:extLst>
          </p:cNvPr>
          <p:cNvSpPr/>
          <p:nvPr/>
        </p:nvSpPr>
        <p:spPr>
          <a:xfrm>
            <a:off x="7702166" y="3220909"/>
            <a:ext cx="1266155" cy="627161"/>
          </a:xfrm>
          <a:custGeom>
            <a:avLst/>
            <a:gdLst>
              <a:gd name="connsiteX0" fmla="*/ 0 w 1266155"/>
              <a:gd name="connsiteY0" fmla="*/ 156790 h 627161"/>
              <a:gd name="connsiteX1" fmla="*/ 495339 w 1266155"/>
              <a:gd name="connsiteY1" fmla="*/ 156790 h 627161"/>
              <a:gd name="connsiteX2" fmla="*/ 952575 w 1266155"/>
              <a:gd name="connsiteY2" fmla="*/ 156790 h 627161"/>
              <a:gd name="connsiteX3" fmla="*/ 952575 w 1266155"/>
              <a:gd name="connsiteY3" fmla="*/ 0 h 627161"/>
              <a:gd name="connsiteX4" fmla="*/ 1266155 w 1266155"/>
              <a:gd name="connsiteY4" fmla="*/ 313581 h 627161"/>
              <a:gd name="connsiteX5" fmla="*/ 952575 w 1266155"/>
              <a:gd name="connsiteY5" fmla="*/ 627161 h 627161"/>
              <a:gd name="connsiteX6" fmla="*/ 952575 w 1266155"/>
              <a:gd name="connsiteY6" fmla="*/ 470371 h 627161"/>
              <a:gd name="connsiteX7" fmla="*/ 504865 w 1266155"/>
              <a:gd name="connsiteY7" fmla="*/ 470371 h 627161"/>
              <a:gd name="connsiteX8" fmla="*/ 0 w 1266155"/>
              <a:gd name="connsiteY8" fmla="*/ 470371 h 627161"/>
              <a:gd name="connsiteX9" fmla="*/ 0 w 1266155"/>
              <a:gd name="connsiteY9" fmla="*/ 156790 h 62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155" h="627161" fill="none" extrusionOk="0">
                <a:moveTo>
                  <a:pt x="0" y="156790"/>
                </a:moveTo>
                <a:cubicBezTo>
                  <a:pt x="183926" y="100522"/>
                  <a:pt x="315386" y="196053"/>
                  <a:pt x="495339" y="156790"/>
                </a:cubicBezTo>
                <a:cubicBezTo>
                  <a:pt x="675292" y="117527"/>
                  <a:pt x="759608" y="211518"/>
                  <a:pt x="952575" y="156790"/>
                </a:cubicBezTo>
                <a:cubicBezTo>
                  <a:pt x="935329" y="119409"/>
                  <a:pt x="958135" y="74599"/>
                  <a:pt x="952575" y="0"/>
                </a:cubicBezTo>
                <a:cubicBezTo>
                  <a:pt x="1102219" y="101361"/>
                  <a:pt x="1113288" y="205882"/>
                  <a:pt x="1266155" y="313581"/>
                </a:cubicBezTo>
                <a:cubicBezTo>
                  <a:pt x="1182054" y="420100"/>
                  <a:pt x="1042026" y="504909"/>
                  <a:pt x="952575" y="627161"/>
                </a:cubicBezTo>
                <a:cubicBezTo>
                  <a:pt x="934453" y="575896"/>
                  <a:pt x="970887" y="540636"/>
                  <a:pt x="952575" y="470371"/>
                </a:cubicBezTo>
                <a:cubicBezTo>
                  <a:pt x="817251" y="495912"/>
                  <a:pt x="638381" y="440556"/>
                  <a:pt x="504865" y="470371"/>
                </a:cubicBezTo>
                <a:cubicBezTo>
                  <a:pt x="371349" y="500186"/>
                  <a:pt x="218475" y="440101"/>
                  <a:pt x="0" y="470371"/>
                </a:cubicBezTo>
                <a:cubicBezTo>
                  <a:pt x="-34632" y="401261"/>
                  <a:pt x="15859" y="237183"/>
                  <a:pt x="0" y="156790"/>
                </a:cubicBezTo>
                <a:close/>
              </a:path>
              <a:path w="1266155" h="627161" stroke="0" extrusionOk="0">
                <a:moveTo>
                  <a:pt x="0" y="156790"/>
                </a:moveTo>
                <a:cubicBezTo>
                  <a:pt x="141711" y="122651"/>
                  <a:pt x="323782" y="200965"/>
                  <a:pt x="457236" y="156790"/>
                </a:cubicBezTo>
                <a:cubicBezTo>
                  <a:pt x="590690" y="112615"/>
                  <a:pt x="745803" y="204467"/>
                  <a:pt x="952575" y="156790"/>
                </a:cubicBezTo>
                <a:cubicBezTo>
                  <a:pt x="951332" y="113764"/>
                  <a:pt x="964502" y="53657"/>
                  <a:pt x="952575" y="0"/>
                </a:cubicBezTo>
                <a:cubicBezTo>
                  <a:pt x="1120450" y="102982"/>
                  <a:pt x="1140081" y="253420"/>
                  <a:pt x="1266155" y="313581"/>
                </a:cubicBezTo>
                <a:cubicBezTo>
                  <a:pt x="1168893" y="483930"/>
                  <a:pt x="1012108" y="541969"/>
                  <a:pt x="952575" y="627161"/>
                </a:cubicBezTo>
                <a:cubicBezTo>
                  <a:pt x="940471" y="571900"/>
                  <a:pt x="959432" y="542098"/>
                  <a:pt x="952575" y="470371"/>
                </a:cubicBezTo>
                <a:cubicBezTo>
                  <a:pt x="819323" y="514392"/>
                  <a:pt x="588436" y="454346"/>
                  <a:pt x="495339" y="470371"/>
                </a:cubicBezTo>
                <a:cubicBezTo>
                  <a:pt x="402242" y="486396"/>
                  <a:pt x="102476" y="444942"/>
                  <a:pt x="0" y="470371"/>
                </a:cubicBezTo>
                <a:cubicBezTo>
                  <a:pt x="-6403" y="353461"/>
                  <a:pt x="19525" y="286818"/>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ángulo: esquinas redondeadas 11">
            <a:extLst>
              <a:ext uri="{FF2B5EF4-FFF2-40B4-BE49-F238E27FC236}">
                <a16:creationId xmlns:a16="http://schemas.microsoft.com/office/drawing/2014/main" id="{A8A85BF2-05D8-E64A-C055-E7D04307EC9A}"/>
              </a:ext>
            </a:extLst>
          </p:cNvPr>
          <p:cNvSpPr/>
          <p:nvPr/>
        </p:nvSpPr>
        <p:spPr>
          <a:xfrm>
            <a:off x="5285626" y="2991555"/>
            <a:ext cx="2286363" cy="1184581"/>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FUNCIÓ</a:t>
            </a:r>
          </a:p>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3" name="Rectángulo: esquinas redondeadas 12">
            <a:extLst>
              <a:ext uri="{FF2B5EF4-FFF2-40B4-BE49-F238E27FC236}">
                <a16:creationId xmlns:a16="http://schemas.microsoft.com/office/drawing/2014/main" id="{497CB19B-4A07-4F76-45A6-1E49FA158E66}"/>
              </a:ext>
            </a:extLst>
          </p:cNvPr>
          <p:cNvSpPr/>
          <p:nvPr/>
        </p:nvSpPr>
        <p:spPr>
          <a:xfrm>
            <a:off x="9154944" y="3141777"/>
            <a:ext cx="2794130" cy="70629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PUNTUACIÓ</a:t>
            </a:r>
            <a:r>
              <a:rPr lang="es-ES" sz="3200" dirty="0"/>
              <a:t> </a:t>
            </a:r>
            <a:endParaRPr lang="ca-ES" sz="3200" dirty="0"/>
          </a:p>
        </p:txBody>
      </p:sp>
      <p:sp>
        <p:nvSpPr>
          <p:cNvPr id="14" name="Fletxa: dreta 3">
            <a:extLst>
              <a:ext uri="{FF2B5EF4-FFF2-40B4-BE49-F238E27FC236}">
                <a16:creationId xmlns:a16="http://schemas.microsoft.com/office/drawing/2014/main" id="{C25C3F70-E6BE-07C2-E8FC-F6A7AD58097D}"/>
              </a:ext>
            </a:extLst>
          </p:cNvPr>
          <p:cNvSpPr/>
          <p:nvPr/>
        </p:nvSpPr>
        <p:spPr>
          <a:xfrm>
            <a:off x="4126548" y="3220909"/>
            <a:ext cx="1100208" cy="627160"/>
          </a:xfrm>
          <a:custGeom>
            <a:avLst/>
            <a:gdLst>
              <a:gd name="connsiteX0" fmla="*/ 0 w 1100208"/>
              <a:gd name="connsiteY0" fmla="*/ 156790 h 627160"/>
              <a:gd name="connsiteX1" fmla="*/ 409047 w 1100208"/>
              <a:gd name="connsiteY1" fmla="*/ 156790 h 627160"/>
              <a:gd name="connsiteX2" fmla="*/ 786628 w 1100208"/>
              <a:gd name="connsiteY2" fmla="*/ 156790 h 627160"/>
              <a:gd name="connsiteX3" fmla="*/ 786628 w 1100208"/>
              <a:gd name="connsiteY3" fmla="*/ 0 h 627160"/>
              <a:gd name="connsiteX4" fmla="*/ 1100208 w 1100208"/>
              <a:gd name="connsiteY4" fmla="*/ 313580 h 627160"/>
              <a:gd name="connsiteX5" fmla="*/ 786628 w 1100208"/>
              <a:gd name="connsiteY5" fmla="*/ 627160 h 627160"/>
              <a:gd name="connsiteX6" fmla="*/ 786628 w 1100208"/>
              <a:gd name="connsiteY6" fmla="*/ 470370 h 627160"/>
              <a:gd name="connsiteX7" fmla="*/ 416913 w 1100208"/>
              <a:gd name="connsiteY7" fmla="*/ 470370 h 627160"/>
              <a:gd name="connsiteX8" fmla="*/ 0 w 1100208"/>
              <a:gd name="connsiteY8" fmla="*/ 470370 h 627160"/>
              <a:gd name="connsiteX9" fmla="*/ 0 w 1100208"/>
              <a:gd name="connsiteY9" fmla="*/ 156790 h 62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0208" h="627160" fill="none" extrusionOk="0">
                <a:moveTo>
                  <a:pt x="0" y="156790"/>
                </a:moveTo>
                <a:cubicBezTo>
                  <a:pt x="150671" y="133995"/>
                  <a:pt x="257428" y="173119"/>
                  <a:pt x="409047" y="156790"/>
                </a:cubicBezTo>
                <a:cubicBezTo>
                  <a:pt x="560666" y="140461"/>
                  <a:pt x="677969" y="178642"/>
                  <a:pt x="786628" y="156790"/>
                </a:cubicBezTo>
                <a:cubicBezTo>
                  <a:pt x="769382" y="119409"/>
                  <a:pt x="792188" y="74599"/>
                  <a:pt x="786628" y="0"/>
                </a:cubicBezTo>
                <a:cubicBezTo>
                  <a:pt x="934717" y="103723"/>
                  <a:pt x="951027" y="210464"/>
                  <a:pt x="1100208" y="313580"/>
                </a:cubicBezTo>
                <a:cubicBezTo>
                  <a:pt x="1016107" y="420099"/>
                  <a:pt x="876079" y="504908"/>
                  <a:pt x="786628" y="627160"/>
                </a:cubicBezTo>
                <a:cubicBezTo>
                  <a:pt x="768506" y="575895"/>
                  <a:pt x="804940" y="540635"/>
                  <a:pt x="786628" y="470370"/>
                </a:cubicBezTo>
                <a:cubicBezTo>
                  <a:pt x="618964" y="484287"/>
                  <a:pt x="494544" y="454409"/>
                  <a:pt x="416913" y="470370"/>
                </a:cubicBezTo>
                <a:cubicBezTo>
                  <a:pt x="339283" y="486331"/>
                  <a:pt x="127739" y="443421"/>
                  <a:pt x="0" y="470370"/>
                </a:cubicBezTo>
                <a:cubicBezTo>
                  <a:pt x="-22860" y="397974"/>
                  <a:pt x="28395" y="223893"/>
                  <a:pt x="0" y="156790"/>
                </a:cubicBezTo>
                <a:close/>
              </a:path>
              <a:path w="1100208" h="627160" stroke="0" extrusionOk="0">
                <a:moveTo>
                  <a:pt x="0" y="156790"/>
                </a:moveTo>
                <a:cubicBezTo>
                  <a:pt x="124501" y="115864"/>
                  <a:pt x="212162" y="159265"/>
                  <a:pt x="377581" y="156790"/>
                </a:cubicBezTo>
                <a:cubicBezTo>
                  <a:pt x="543000" y="154315"/>
                  <a:pt x="627798" y="185830"/>
                  <a:pt x="786628" y="156790"/>
                </a:cubicBezTo>
                <a:cubicBezTo>
                  <a:pt x="785385" y="113764"/>
                  <a:pt x="798555" y="53657"/>
                  <a:pt x="786628" y="0"/>
                </a:cubicBezTo>
                <a:cubicBezTo>
                  <a:pt x="951184" y="108920"/>
                  <a:pt x="978391" y="257754"/>
                  <a:pt x="1100208" y="313580"/>
                </a:cubicBezTo>
                <a:cubicBezTo>
                  <a:pt x="1002946" y="483929"/>
                  <a:pt x="846161" y="541968"/>
                  <a:pt x="786628" y="627160"/>
                </a:cubicBezTo>
                <a:cubicBezTo>
                  <a:pt x="774524" y="571899"/>
                  <a:pt x="793485" y="542097"/>
                  <a:pt x="786628" y="470370"/>
                </a:cubicBezTo>
                <a:cubicBezTo>
                  <a:pt x="609009" y="515219"/>
                  <a:pt x="595982" y="464506"/>
                  <a:pt x="409047" y="470370"/>
                </a:cubicBezTo>
                <a:cubicBezTo>
                  <a:pt x="222112" y="476234"/>
                  <a:pt x="184217" y="440530"/>
                  <a:pt x="0" y="470370"/>
                </a:cubicBezTo>
                <a:cubicBezTo>
                  <a:pt x="-36710" y="344598"/>
                  <a:pt x="22167" y="275262"/>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D83F0C88-E7BD-F60F-A937-1D76955A3632}"/>
              </a:ext>
            </a:extLst>
          </p:cNvPr>
          <p:cNvSpPr txBox="1"/>
          <p:nvPr/>
        </p:nvSpPr>
        <p:spPr>
          <a:xfrm>
            <a:off x="6009461" y="4176136"/>
            <a:ext cx="838691" cy="523220"/>
          </a:xfrm>
          <a:prstGeom prst="rect">
            <a:avLst/>
          </a:prstGeom>
          <a:noFill/>
        </p:spPr>
        <p:txBody>
          <a:bodyPr wrap="none" rtlCol="0">
            <a:spAutoFit/>
          </a:bodyPr>
          <a:lstStyle/>
          <a:p>
            <a:r>
              <a:rPr lang="es-ES" sz="2800" dirty="0">
                <a:latin typeface="ADLaM Display" panose="02010000000000000000" pitchFamily="2" charset="0"/>
                <a:ea typeface="ADLaM Display" panose="02010000000000000000" pitchFamily="2" charset="0"/>
                <a:cs typeface="ADLaM Display" panose="02010000000000000000" pitchFamily="2" charset="0"/>
              </a:rPr>
              <a:t>F(x)</a:t>
            </a:r>
            <a:endParaRPr lang="ca-ES" sz="2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324822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6312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spTree>
    <p:extLst>
      <p:ext uri="{BB962C8B-B14F-4D97-AF65-F5344CB8AC3E}">
        <p14:creationId xmlns:p14="http://schemas.microsoft.com/office/powerpoint/2010/main" val="3639008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047937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72B058-58E0-C0FF-A3C3-7CBCC58018A7}"/>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643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41B8DFE-533B-A9E1-82F5-605FC7D02581}"/>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582770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spTree>
    <p:extLst>
      <p:ext uri="{BB962C8B-B14F-4D97-AF65-F5344CB8AC3E}">
        <p14:creationId xmlns:p14="http://schemas.microsoft.com/office/powerpoint/2010/main" val="224194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3AA335-E439-EF63-BB75-9B70201F84F9}"/>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Tree>
    <p:extLst>
      <p:ext uri="{BB962C8B-B14F-4D97-AF65-F5344CB8AC3E}">
        <p14:creationId xmlns:p14="http://schemas.microsoft.com/office/powerpoint/2010/main" val="3823403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139653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spTree>
    <p:extLst>
      <p:ext uri="{BB962C8B-B14F-4D97-AF65-F5344CB8AC3E}">
        <p14:creationId xmlns:p14="http://schemas.microsoft.com/office/powerpoint/2010/main" val="820946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2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a:xfrm>
            <a:off x="311801" y="222673"/>
            <a:ext cx="4368211" cy="721946"/>
          </a:xfrm>
        </p:spPr>
        <p:txBody>
          <a:bodyPr>
            <a:noAutofit/>
          </a:bodyPr>
          <a:lstStyle/>
          <a:p>
            <a:r>
              <a:rPr lang="es-ES" sz="6000" dirty="0" err="1">
                <a:latin typeface="ADLaM Display" panose="02010000000000000000" pitchFamily="2" charset="0"/>
                <a:ea typeface="ADLaM Display" panose="02010000000000000000" pitchFamily="2" charset="0"/>
                <a:cs typeface="ADLaM Display" panose="02010000000000000000" pitchFamily="2" charset="0"/>
              </a:rPr>
              <a:t>Mutacions</a:t>
            </a:r>
            <a:endParaRPr lang="es-ES" sz="6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376029"/>
            <a:ext cx="10515600" cy="1058252"/>
          </a:xfrm>
        </p:spPr>
        <p:txBody>
          <a:bodyPr/>
          <a:lstStyle/>
          <a:p>
            <a:pPr marL="0" indent="0">
              <a:buNone/>
            </a:pPr>
            <a:r>
              <a:rPr lang="es-ES" dirty="0" err="1">
                <a:latin typeface="Aharoni" panose="02010803020104030203" pitchFamily="2" charset="-79"/>
                <a:cs typeface="Aharoni" panose="02010803020104030203" pitchFamily="2" charset="-79"/>
              </a:rPr>
              <a:t>Són</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els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canvis</a:t>
            </a:r>
            <a:r>
              <a:rPr lang="es-ES" dirty="0">
                <a:latin typeface="Aharoni" panose="02010803020104030203" pitchFamily="2" charset="-79"/>
                <a:cs typeface="Aharoni" panose="02010803020104030203" pitchFamily="2" charset="-79"/>
              </a:rPr>
              <a:t> que </a:t>
            </a:r>
            <a:r>
              <a:rPr lang="es-ES" dirty="0" err="1">
                <a:latin typeface="Aharoni" panose="02010803020104030203" pitchFamily="2" charset="-79"/>
                <a:cs typeface="Aharoni" panose="02010803020104030203" pitchFamily="2" charset="-79"/>
              </a:rPr>
              <a:t>sofren</a:t>
            </a:r>
            <a:r>
              <a:rPr lang="es-ES" dirty="0">
                <a:latin typeface="Aharoni" panose="02010803020104030203" pitchFamily="2" charset="-79"/>
                <a:cs typeface="Aharoni" panose="02010803020104030203" pitchFamily="2" charset="-79"/>
              </a:rPr>
              <a:t> les </a:t>
            </a:r>
            <a:r>
              <a:rPr lang="es-ES" dirty="0" err="1">
                <a:latin typeface="Aharoni" panose="02010803020104030203" pitchFamily="2" charset="-79"/>
                <a:cs typeface="Aharoni" panose="02010803020104030203" pitchFamily="2" charset="-79"/>
              </a:rPr>
              <a:t>xarxes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neuronals</a:t>
            </a:r>
            <a:r>
              <a:rPr lang="es-ES" dirty="0">
                <a:latin typeface="Aharoni" panose="02010803020104030203" pitchFamily="2" charset="-79"/>
                <a:cs typeface="Aharoni" panose="02010803020104030203" pitchFamily="2" charset="-79"/>
              </a:rPr>
              <a:t> que donen </a:t>
            </a:r>
            <a:r>
              <a:rPr lang="es-ES" dirty="0" err="1">
                <a:latin typeface="Aharoni" panose="02010803020104030203" pitchFamily="2" charset="-79"/>
                <a:cs typeface="Aharoni" panose="02010803020104030203" pitchFamily="2" charset="-79"/>
              </a:rPr>
              <a:t>com</a:t>
            </a:r>
            <a:r>
              <a:rPr lang="es-ES" dirty="0">
                <a:latin typeface="Aharoni" panose="02010803020104030203" pitchFamily="2" charset="-79"/>
                <a:cs typeface="Aharoni" panose="02010803020104030203" pitchFamily="2" charset="-79"/>
              </a:rPr>
              <a:t> a </a:t>
            </a:r>
            <a:r>
              <a:rPr lang="es-ES" dirty="0" err="1">
                <a:latin typeface="Aharoni" panose="02010803020104030203" pitchFamily="2" charset="-79"/>
                <a:cs typeface="Aharoni" panose="02010803020104030203" pitchFamily="2" charset="-79"/>
              </a:rPr>
              <a:t>resultat</a:t>
            </a:r>
            <a:r>
              <a:rPr lang="es-ES" dirty="0">
                <a:latin typeface="Aharoni" panose="02010803020104030203" pitchFamily="2" charset="-79"/>
                <a:cs typeface="Aharoni" panose="02010803020104030203" pitchFamily="2" charset="-79"/>
              </a:rPr>
              <a:t> una </a:t>
            </a:r>
            <a:r>
              <a:rPr lang="es-ES" dirty="0" err="1">
                <a:latin typeface="Aharoni" panose="02010803020104030203" pitchFamily="2" charset="-79"/>
                <a:cs typeface="Aharoni" panose="02010803020104030203" pitchFamily="2" charset="-79"/>
              </a:rPr>
              <a:t>xarxa</a:t>
            </a:r>
            <a:r>
              <a:rPr lang="es-ES" dirty="0">
                <a:latin typeface="Aharoni" panose="02010803020104030203" pitchFamily="2" charset="-79"/>
                <a:cs typeface="Aharoni" panose="02010803020104030203" pitchFamily="2" charset="-79"/>
              </a:rPr>
              <a:t> neuronal </a:t>
            </a:r>
            <a:r>
              <a:rPr lang="es-ES" dirty="0" err="1">
                <a:latin typeface="Aharoni" panose="02010803020104030203" pitchFamily="2" charset="-79"/>
                <a:cs typeface="Aharoni" panose="02010803020104030203" pitchFamily="2" charset="-79"/>
              </a:rPr>
              <a:t>semblant</a:t>
            </a:r>
            <a:r>
              <a:rPr lang="es-ES" dirty="0">
                <a:latin typeface="Aharoni" panose="02010803020104030203" pitchFamily="2" charset="-79"/>
                <a:cs typeface="Aharoni" panose="02010803020104030203" pitchFamily="2" charset="-79"/>
              </a:rPr>
              <a:t>.</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
        <p:nvSpPr>
          <p:cNvPr id="13" name="Rectángulo: esquinas redondeadas 12">
            <a:extLst>
              <a:ext uri="{FF2B5EF4-FFF2-40B4-BE49-F238E27FC236}">
                <a16:creationId xmlns:a16="http://schemas.microsoft.com/office/drawing/2014/main" id="{DD056C9B-9E9D-C5B0-F951-60204410CA7A}"/>
              </a:ext>
            </a:extLst>
          </p:cNvPr>
          <p:cNvSpPr/>
          <p:nvPr/>
        </p:nvSpPr>
        <p:spPr>
          <a:xfrm>
            <a:off x="982133" y="2626751"/>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NO ESTRUCTURALS</a:t>
            </a:r>
          </a:p>
        </p:txBody>
      </p:sp>
      <p:sp>
        <p:nvSpPr>
          <p:cNvPr id="14" name="Rectángulo: esquinas redondeadas 13">
            <a:extLst>
              <a:ext uri="{FF2B5EF4-FFF2-40B4-BE49-F238E27FC236}">
                <a16:creationId xmlns:a16="http://schemas.microsoft.com/office/drawing/2014/main" id="{80F4129B-E4C4-3D4E-1B7D-B068AAF23B05}"/>
              </a:ext>
            </a:extLst>
          </p:cNvPr>
          <p:cNvSpPr/>
          <p:nvPr/>
        </p:nvSpPr>
        <p:spPr>
          <a:xfrm>
            <a:off x="4840819"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ESTRUCTURALS</a:t>
            </a:r>
          </a:p>
        </p:txBody>
      </p:sp>
      <p:sp>
        <p:nvSpPr>
          <p:cNvPr id="15" name="Rectángulo: esquinas redondeadas 14">
            <a:extLst>
              <a:ext uri="{FF2B5EF4-FFF2-40B4-BE49-F238E27FC236}">
                <a16:creationId xmlns:a16="http://schemas.microsoft.com/office/drawing/2014/main" id="{A3BEAE2A-54D3-F96B-9012-7C7D10D0B445}"/>
              </a:ext>
            </a:extLst>
          </p:cNvPr>
          <p:cNvSpPr/>
          <p:nvPr/>
        </p:nvSpPr>
        <p:spPr>
          <a:xfrm>
            <a:off x="8576733"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CROSSOVER</a:t>
            </a:r>
          </a:p>
        </p:txBody>
      </p:sp>
    </p:spTree>
    <p:extLst>
      <p:ext uri="{BB962C8B-B14F-4D97-AF65-F5344CB8AC3E}">
        <p14:creationId xmlns:p14="http://schemas.microsoft.com/office/powerpoint/2010/main" val="1870269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spTree>
    <p:extLst>
      <p:ext uri="{BB962C8B-B14F-4D97-AF65-F5344CB8AC3E}">
        <p14:creationId xmlns:p14="http://schemas.microsoft.com/office/powerpoint/2010/main" val="1552760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0935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47257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57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456176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53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266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Tree>
    <p:extLst>
      <p:ext uri="{BB962C8B-B14F-4D97-AF65-F5344CB8AC3E}">
        <p14:creationId xmlns:p14="http://schemas.microsoft.com/office/powerpoint/2010/main" val="1787980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Tree>
    <p:extLst>
      <p:ext uri="{BB962C8B-B14F-4D97-AF65-F5344CB8AC3E}">
        <p14:creationId xmlns:p14="http://schemas.microsoft.com/office/powerpoint/2010/main" val="2360872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237077" y="6321809"/>
            <a:ext cx="1961306" cy="369332"/>
          </a:xfrm>
          <a:prstGeom prst="rect">
            <a:avLst/>
          </a:prstGeom>
          <a:noFill/>
        </p:spPr>
        <p:txBody>
          <a:bodyPr wrap="none" rtlCol="0">
            <a:spAutoFit/>
          </a:bodyPr>
          <a:lstStyle/>
          <a:p>
            <a:pPr algn="ctr"/>
            <a:r>
              <a:rPr lang="ca-ES" b="1" u="sng" dirty="0"/>
              <a:t>NO 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spTree>
    <p:extLst>
      <p:ext uri="{BB962C8B-B14F-4D97-AF65-F5344CB8AC3E}">
        <p14:creationId xmlns:p14="http://schemas.microsoft.com/office/powerpoint/2010/main" val="420509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
        <p:nvSpPr>
          <p:cNvPr id="3" name="Rectángulo: esquinas redondeadas 2">
            <a:extLst>
              <a:ext uri="{FF2B5EF4-FFF2-40B4-BE49-F238E27FC236}">
                <a16:creationId xmlns:a16="http://schemas.microsoft.com/office/drawing/2014/main" id="{E552365D-9E20-B3E3-C971-EA6EE91ACB77}"/>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NO ESTRUCTURALS</a:t>
            </a:r>
          </a:p>
        </p:txBody>
      </p:sp>
    </p:spTree>
    <p:extLst>
      <p:ext uri="{BB962C8B-B14F-4D97-AF65-F5344CB8AC3E}">
        <p14:creationId xmlns:p14="http://schemas.microsoft.com/office/powerpoint/2010/main" val="31857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ABBC472A-3792-4D02-2EA9-58DF56C8BF14}"/>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9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2029436"/>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3711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spTree>
    <p:extLst>
      <p:ext uri="{BB962C8B-B14F-4D97-AF65-F5344CB8AC3E}">
        <p14:creationId xmlns:p14="http://schemas.microsoft.com/office/powerpoint/2010/main" val="1304711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0978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251251" y="2478576"/>
            <a:ext cx="5765726" cy="2799497"/>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603355" y="2478575"/>
            <a:ext cx="5445379" cy="2799497"/>
          </a:xfrm>
          <a:prstGeom prst="rect">
            <a:avLst/>
          </a:prstGeom>
          <a:noFill/>
          <a:ln>
            <a:noFill/>
          </a:ln>
          <a:extLst>
            <a:ext uri="{53640926-AAD7-44D8-BBD7-CCE9431645EC}">
              <a14:shadowObscured xmlns:a14="http://schemas.microsoft.com/office/drawing/2010/main"/>
            </a:ext>
          </a:extLst>
        </p:spPr>
      </p:pic>
      <p:sp>
        <p:nvSpPr>
          <p:cNvPr id="3" name="Rectángulo: esquinas redondeadas 2">
            <a:extLst>
              <a:ext uri="{FF2B5EF4-FFF2-40B4-BE49-F238E27FC236}">
                <a16:creationId xmlns:a16="http://schemas.microsoft.com/office/drawing/2014/main" id="{8D85D80E-C3C0-41AD-40B2-928BE6AF498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
        <p:nvSpPr>
          <p:cNvPr id="5" name="Rectángulo: esquinas redondeadas 4">
            <a:extLst>
              <a:ext uri="{FF2B5EF4-FFF2-40B4-BE49-F238E27FC236}">
                <a16:creationId xmlns:a16="http://schemas.microsoft.com/office/drawing/2014/main" id="{438A718B-BA78-60F4-62AF-32F2784B2C2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053" y="1544714"/>
            <a:ext cx="11403781" cy="4506333"/>
          </a:xfrm>
          <a:prstGeom prst="rect">
            <a:avLst/>
          </a:prstGeom>
        </p:spPr>
      </p:pic>
      <p:sp>
        <p:nvSpPr>
          <p:cNvPr id="3" name="Rectángulo: esquinas redondeadas 2">
            <a:extLst>
              <a:ext uri="{FF2B5EF4-FFF2-40B4-BE49-F238E27FC236}">
                <a16:creationId xmlns:a16="http://schemas.microsoft.com/office/drawing/2014/main" id="{2C110F2C-D617-3CED-C4F0-AA0790CBD4FD}"/>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CROSSOVER</a:t>
            </a:r>
          </a:p>
        </p:txBody>
      </p:sp>
      <p:sp>
        <p:nvSpPr>
          <p:cNvPr id="24" name="CuadroTexto 23">
            <a:extLst>
              <a:ext uri="{FF2B5EF4-FFF2-40B4-BE49-F238E27FC236}">
                <a16:creationId xmlns:a16="http://schemas.microsoft.com/office/drawing/2014/main" id="{E6729B00-16CD-2731-73EB-68153BB6B594}"/>
              </a:ext>
            </a:extLst>
          </p:cNvPr>
          <p:cNvSpPr txBox="1"/>
          <p:nvPr/>
        </p:nvSpPr>
        <p:spPr>
          <a:xfrm>
            <a:off x="7276288" y="5700374"/>
            <a:ext cx="4700326" cy="584775"/>
          </a:xfrm>
          <a:prstGeom prst="rect">
            <a:avLst/>
          </a:prstGeom>
          <a:noFill/>
        </p:spPr>
        <p:txBody>
          <a:bodyPr wrap="none" rtlCol="0">
            <a:spAutoFit/>
          </a:bodyPr>
          <a:lstStyle/>
          <a:p>
            <a:r>
              <a:rPr lang="es-ES" sz="32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r>
              <a:rPr lang="es-ES" sz="3200" dirty="0">
                <a:latin typeface="ADLaM Display" panose="02010000000000000000" pitchFamily="2" charset="0"/>
                <a:ea typeface="ADLaM Display" panose="02010000000000000000" pitchFamily="2" charset="0"/>
                <a:cs typeface="ADLaM Display" panose="02010000000000000000" pitchFamily="2" charset="0"/>
              </a:rPr>
              <a:t> = (0,5 + 0,7)/2 = </a:t>
            </a:r>
            <a:r>
              <a:rPr lang="es-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rPr>
              <a:t>0,6</a:t>
            </a:r>
            <a:endParaRPr lang="ca-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CuadroTexto 24">
            <a:extLst>
              <a:ext uri="{FF2B5EF4-FFF2-40B4-BE49-F238E27FC236}">
                <a16:creationId xmlns:a16="http://schemas.microsoft.com/office/drawing/2014/main" id="{C3F5E572-4B53-4F0C-366C-930CAFE12696}"/>
              </a:ext>
            </a:extLst>
          </p:cNvPr>
          <p:cNvSpPr txBox="1"/>
          <p:nvPr/>
        </p:nvSpPr>
        <p:spPr>
          <a:xfrm>
            <a:off x="7276288" y="6117582"/>
            <a:ext cx="4697120" cy="584775"/>
          </a:xfrm>
          <a:prstGeom prst="rect">
            <a:avLst/>
          </a:prstGeom>
          <a:noFill/>
        </p:spPr>
        <p:txBody>
          <a:bodyPr wrap="none" rtlCol="0">
            <a:spAutoFit/>
          </a:bodyPr>
          <a:lstStyle/>
          <a:p>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r>
              <a:rPr lang="es-ES" sz="3200" dirty="0">
                <a:latin typeface="ADLaM Display" panose="02010000000000000000" pitchFamily="2" charset="0"/>
                <a:ea typeface="ADLaM Display" panose="02010000000000000000" pitchFamily="2" charset="0"/>
                <a:cs typeface="ADLaM Display" panose="02010000000000000000" pitchFamily="2" charset="0"/>
              </a:rPr>
              <a:t> = (0,5 + 0,1)/2 = </a:t>
            </a:r>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0,3</a:t>
            </a:r>
            <a:endPar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CuadroTexto 25">
            <a:extLst>
              <a:ext uri="{FF2B5EF4-FFF2-40B4-BE49-F238E27FC236}">
                <a16:creationId xmlns:a16="http://schemas.microsoft.com/office/drawing/2014/main" id="{F0B68D7F-7A7F-CB7C-921F-862FF7876693}"/>
              </a:ext>
            </a:extLst>
          </p:cNvPr>
          <p:cNvSpPr txBox="1"/>
          <p:nvPr/>
        </p:nvSpPr>
        <p:spPr>
          <a:xfrm rot="1440191">
            <a:off x="9776298" y="3156948"/>
            <a:ext cx="434734" cy="369332"/>
          </a:xfrm>
          <a:prstGeom prst="rect">
            <a:avLst/>
          </a:prstGeom>
          <a:noFill/>
        </p:spPr>
        <p:txBody>
          <a:bodyPr wrap="none" rtlCol="0">
            <a:spAutoFit/>
          </a:bodyPr>
          <a:lstStyle/>
          <a:p>
            <a:r>
              <a:rPr lang="es-ES" sz="18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endParaRPr lang="ca-ES" dirty="0"/>
          </a:p>
        </p:txBody>
      </p:sp>
      <p:sp>
        <p:nvSpPr>
          <p:cNvPr id="27" name="CuadroTexto 26">
            <a:extLst>
              <a:ext uri="{FF2B5EF4-FFF2-40B4-BE49-F238E27FC236}">
                <a16:creationId xmlns:a16="http://schemas.microsoft.com/office/drawing/2014/main" id="{7E50A60F-D15C-5A1B-9D45-27A083FAC4D3}"/>
              </a:ext>
            </a:extLst>
          </p:cNvPr>
          <p:cNvSpPr txBox="1"/>
          <p:nvPr/>
        </p:nvSpPr>
        <p:spPr>
          <a:xfrm rot="20036774">
            <a:off x="9643739" y="4094414"/>
            <a:ext cx="468398" cy="369332"/>
          </a:xfrm>
          <a:prstGeom prst="rect">
            <a:avLst/>
          </a:prstGeom>
          <a:noFill/>
        </p:spPr>
        <p:txBody>
          <a:bodyPr wrap="none" rtlCol="0">
            <a:spAutoFit/>
          </a:bodyPr>
          <a:lstStyle/>
          <a:p>
            <a:r>
              <a:rPr lang="es-ES" sz="1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endParaRPr lang="ca-ES" dirty="0">
              <a:solidFill>
                <a:srgbClr val="FF0000"/>
              </a:solidFill>
            </a:endParaRPr>
          </a:p>
        </p:txBody>
      </p:sp>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5520-EECC-03DC-28DD-F26F1CD9FE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4C95CA9-53C9-AA21-97BC-E5968D3DF62F}"/>
              </a:ext>
            </a:extLst>
          </p:cNvPr>
          <p:cNvSpPr txBox="1"/>
          <p:nvPr/>
        </p:nvSpPr>
        <p:spPr>
          <a:xfrm>
            <a:off x="133730" y="97394"/>
            <a:ext cx="10094003" cy="1077218"/>
          </a:xfrm>
          <a:prstGeom prst="rect">
            <a:avLst/>
          </a:prstGeom>
          <a:noFill/>
        </p:spPr>
        <p:txBody>
          <a:bodyPr wrap="square" rtlCol="0">
            <a:spAutoFit/>
          </a:bodyPr>
          <a:lstStyle/>
          <a:p>
            <a:r>
              <a:rPr lang="es-ES" sz="3200" dirty="0">
                <a:latin typeface="Aharoni" panose="02010803020104030203" pitchFamily="2" charset="-79"/>
                <a:cs typeface="Aharoni" panose="02010803020104030203" pitchFamily="2" charset="-79"/>
              </a:rPr>
              <a:t>Per entrenar la </a:t>
            </a:r>
            <a:r>
              <a:rPr lang="es-ES" sz="3200" dirty="0" err="1">
                <a:latin typeface="Aharoni" panose="02010803020104030203" pitchFamily="2" charset="-79"/>
                <a:cs typeface="Aharoni" panose="02010803020104030203" pitchFamily="2" charset="-79"/>
              </a:rPr>
              <a:t>xarxa</a:t>
            </a:r>
            <a:r>
              <a:rPr lang="es-ES" sz="3200" dirty="0">
                <a:latin typeface="Aharoni" panose="02010803020104030203" pitchFamily="2" charset="-79"/>
                <a:cs typeface="Aharoni" panose="02010803020104030203" pitchFamily="2" charset="-79"/>
              </a:rPr>
              <a:t> neuronal </a:t>
            </a:r>
            <a:r>
              <a:rPr lang="es-ES" sz="3200" dirty="0" err="1">
                <a:latin typeface="Aharoni" panose="02010803020104030203" pitchFamily="2" charset="-79"/>
                <a:cs typeface="Aharoni" panose="02010803020104030203" pitchFamily="2" charset="-79"/>
              </a:rPr>
              <a:t>utilitzem</a:t>
            </a:r>
            <a:r>
              <a:rPr lang="es-ES" sz="3200" dirty="0">
                <a:latin typeface="Aharoni" panose="02010803020104030203" pitchFamily="2" charset="-79"/>
                <a:cs typeface="Aharoni" panose="02010803020104030203" pitchFamily="2" charset="-79"/>
              </a:rPr>
              <a:t> NEAT un </a:t>
            </a:r>
            <a:r>
              <a:rPr lang="es-ES" sz="3200" dirty="0" err="1">
                <a:latin typeface="Aharoni" panose="02010803020104030203" pitchFamily="2" charset="-79"/>
                <a:cs typeface="Aharoni" panose="02010803020104030203" pitchFamily="2" charset="-79"/>
              </a:rPr>
              <a:t>algoritme</a:t>
            </a:r>
            <a:r>
              <a:rPr lang="es-ES" sz="3200" dirty="0">
                <a:latin typeface="Aharoni" panose="02010803020104030203" pitchFamily="2" charset="-79"/>
                <a:cs typeface="Aharoni" panose="02010803020104030203" pitchFamily="2" charset="-79"/>
              </a:rPr>
              <a:t> </a:t>
            </a:r>
            <a:r>
              <a:rPr lang="es-ES" sz="3200" dirty="0" err="1">
                <a:latin typeface="Aharoni" panose="02010803020104030203" pitchFamily="2" charset="-79"/>
                <a:cs typeface="Aharoni" panose="02010803020104030203" pitchFamily="2" charset="-79"/>
              </a:rPr>
              <a:t>genètic</a:t>
            </a:r>
            <a:r>
              <a:rPr lang="es-ES" sz="3200" dirty="0">
                <a:latin typeface="Aharoni" panose="02010803020104030203" pitchFamily="2" charset="-79"/>
                <a:cs typeface="Aharoni" panose="02010803020104030203" pitchFamily="2" charset="-79"/>
              </a:rPr>
              <a:t>:</a:t>
            </a:r>
          </a:p>
        </p:txBody>
      </p:sp>
      <p:sp>
        <p:nvSpPr>
          <p:cNvPr id="5" name="Elipse 4">
            <a:extLst>
              <a:ext uri="{FF2B5EF4-FFF2-40B4-BE49-F238E27FC236}">
                <a16:creationId xmlns:a16="http://schemas.microsoft.com/office/drawing/2014/main" id="{18BD83F8-066B-10B4-A12F-4AE6805D337B}"/>
              </a:ext>
            </a:extLst>
          </p:cNvPr>
          <p:cNvSpPr/>
          <p:nvPr/>
        </p:nvSpPr>
        <p:spPr>
          <a:xfrm>
            <a:off x="3630082"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Població</a:t>
            </a:r>
            <a:r>
              <a:rPr lang="es-ES" sz="1600" dirty="0">
                <a:latin typeface="ADLaM Display" panose="02010000000000000000" pitchFamily="2" charset="0"/>
                <a:ea typeface="ADLaM Display" panose="02010000000000000000" pitchFamily="2" charset="0"/>
                <a:cs typeface="ADLaM Display" panose="02010000000000000000" pitchFamily="2" charset="0"/>
              </a:rPr>
              <a:t> de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Elipse 7">
            <a:extLst>
              <a:ext uri="{FF2B5EF4-FFF2-40B4-BE49-F238E27FC236}">
                <a16:creationId xmlns:a16="http://schemas.microsoft.com/office/drawing/2014/main" id="{62DDD4BC-E84D-F7C2-3638-5C8BDA36DAA4}"/>
              </a:ext>
            </a:extLst>
          </p:cNvPr>
          <p:cNvSpPr/>
          <p:nvPr/>
        </p:nvSpPr>
        <p:spPr>
          <a:xfrm>
            <a:off x="6526446"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fem</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fer</a:t>
            </a:r>
            <a:r>
              <a:rPr lang="es-ES" sz="1600" dirty="0">
                <a:latin typeface="ADLaM Display" panose="02010000000000000000" pitchFamily="2" charset="0"/>
                <a:ea typeface="ADLaM Display" panose="02010000000000000000" pitchFamily="2" charset="0"/>
                <a:cs typeface="ADLaM Display" panose="02010000000000000000" pitchFamily="2" charset="0"/>
              </a:rPr>
              <a:t> la tasca</a:t>
            </a:r>
            <a:endParaRPr lang="es-ES" sz="1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Elipse 8">
            <a:extLst>
              <a:ext uri="{FF2B5EF4-FFF2-40B4-BE49-F238E27FC236}">
                <a16:creationId xmlns:a16="http://schemas.microsoft.com/office/drawing/2014/main" id="{5F01E71D-231B-F83D-B83C-387930C0CF33}"/>
              </a:ext>
            </a:extLst>
          </p:cNvPr>
          <p:cNvSpPr/>
          <p:nvPr/>
        </p:nvSpPr>
        <p:spPr>
          <a:xfrm>
            <a:off x="6526446" y="4352192"/>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Avaluem</a:t>
            </a:r>
            <a:r>
              <a:rPr lang="es-ES" sz="1600" dirty="0">
                <a:latin typeface="ADLaM Display" panose="02010000000000000000" pitchFamily="2" charset="0"/>
                <a:ea typeface="ADLaM Display" panose="02010000000000000000" pitchFamily="2" charset="0"/>
                <a:cs typeface="ADLaM Display" panose="02010000000000000000" pitchFamily="2" charset="0"/>
              </a:rPr>
              <a:t> el </a:t>
            </a:r>
            <a:r>
              <a:rPr lang="es-ES" sz="1600" b="1" i="1" dirty="0">
                <a:latin typeface="ADLaM Display" panose="02010000000000000000" pitchFamily="2" charset="0"/>
                <a:ea typeface="ADLaM Display" panose="02010000000000000000" pitchFamily="2" charset="0"/>
                <a:cs typeface="ADLaM Display" panose="02010000000000000000" pitchFamily="2" charset="0"/>
              </a:rPr>
              <a:t>fitness</a:t>
            </a:r>
            <a:r>
              <a:rPr lang="es-ES" sz="1600" dirty="0">
                <a:latin typeface="ADLaM Display" panose="02010000000000000000" pitchFamily="2" charset="0"/>
                <a:ea typeface="ADLaM Display" panose="02010000000000000000" pitchFamily="2" charset="0"/>
                <a:cs typeface="ADLaM Display" panose="02010000000000000000" pitchFamily="2" charset="0"/>
              </a:rPr>
              <a:t> i </a:t>
            </a:r>
            <a:r>
              <a:rPr lang="es-ES" sz="1600" dirty="0" err="1">
                <a:latin typeface="ADLaM Display" panose="02010000000000000000" pitchFamily="2" charset="0"/>
                <a:ea typeface="ADLaM Display" panose="02010000000000000000" pitchFamily="2" charset="0"/>
                <a:cs typeface="ADLaM Display" panose="02010000000000000000" pitchFamily="2" charset="0"/>
              </a:rPr>
              <a:t>seleccionem</a:t>
            </a:r>
            <a:r>
              <a:rPr lang="es-ES" sz="1600" dirty="0">
                <a:latin typeface="ADLaM Display" panose="02010000000000000000" pitchFamily="2" charset="0"/>
                <a:ea typeface="ADLaM Display" panose="02010000000000000000" pitchFamily="2" charset="0"/>
                <a:cs typeface="ADLaM Display" panose="02010000000000000000" pitchFamily="2" charset="0"/>
              </a:rPr>
              <a:t> 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millors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Elipse 9">
            <a:extLst>
              <a:ext uri="{FF2B5EF4-FFF2-40B4-BE49-F238E27FC236}">
                <a16:creationId xmlns:a16="http://schemas.microsoft.com/office/drawing/2014/main" id="{43A4313D-022E-E7A6-1520-2D26C47F52F1}"/>
              </a:ext>
            </a:extLst>
          </p:cNvPr>
          <p:cNvSpPr/>
          <p:nvPr/>
        </p:nvSpPr>
        <p:spPr>
          <a:xfrm>
            <a:off x="3630082" y="4352220"/>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b="1" dirty="0" err="1">
                <a:latin typeface="ADLaM Display" panose="02010000000000000000" pitchFamily="2" charset="0"/>
                <a:ea typeface="ADLaM Display" panose="02010000000000000000" pitchFamily="2" charset="0"/>
                <a:cs typeface="ADLaM Display" panose="02010000000000000000" pitchFamily="2" charset="0"/>
              </a:rPr>
              <a:t>mutem</a:t>
            </a:r>
            <a:r>
              <a:rPr lang="es-ES" sz="1600" dirty="0">
                <a:latin typeface="ADLaM Display" panose="02010000000000000000" pitchFamily="2" charset="0"/>
                <a:ea typeface="ADLaM Display" panose="02010000000000000000" pitchFamily="2" charset="0"/>
                <a:cs typeface="ADLaM Display" panose="02010000000000000000" pitchFamily="2" charset="0"/>
              </a:rPr>
              <a:t> per generar una nova…</a:t>
            </a:r>
          </a:p>
        </p:txBody>
      </p:sp>
      <p:sp>
        <p:nvSpPr>
          <p:cNvPr id="14" name="Flecha: a la derecha 13">
            <a:extLst>
              <a:ext uri="{FF2B5EF4-FFF2-40B4-BE49-F238E27FC236}">
                <a16:creationId xmlns:a16="http://schemas.microsoft.com/office/drawing/2014/main" id="{A9329A52-366F-C50E-F0B0-4C51C16ACFC3}"/>
              </a:ext>
            </a:extLst>
          </p:cNvPr>
          <p:cNvSpPr/>
          <p:nvPr/>
        </p:nvSpPr>
        <p:spPr>
          <a:xfrm>
            <a:off x="5941434" y="263769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BC98D5DA-1A21-38F3-581F-A0E3E7A1DDF8}"/>
              </a:ext>
            </a:extLst>
          </p:cNvPr>
          <p:cNvSpPr/>
          <p:nvPr/>
        </p:nvSpPr>
        <p:spPr>
          <a:xfrm rot="10800000">
            <a:off x="5951634" y="5323729"/>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5857CC96-CF10-B3C1-9434-FF86FF394DF0}"/>
              </a:ext>
            </a:extLst>
          </p:cNvPr>
          <p:cNvSpPr/>
          <p:nvPr/>
        </p:nvSpPr>
        <p:spPr>
          <a:xfrm rot="5400000">
            <a:off x="7389616" y="3965331"/>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E697A2D7-A3B4-4837-D428-BBF2932FC429}"/>
              </a:ext>
            </a:extLst>
          </p:cNvPr>
          <p:cNvSpPr/>
          <p:nvPr/>
        </p:nvSpPr>
        <p:spPr>
          <a:xfrm rot="16200000">
            <a:off x="4493252" y="396971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13323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815</TotalTime>
  <Words>3334</Words>
  <Application>Microsoft Office PowerPoint</Application>
  <PresentationFormat>Panorámica</PresentationFormat>
  <Paragraphs>377</Paragraphs>
  <Slides>53</Slides>
  <Notes>46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53</vt:i4>
      </vt:variant>
    </vt:vector>
  </HeadingPairs>
  <TitlesOfParts>
    <vt:vector size="61" baseType="lpstr">
      <vt:lpstr>ADLaM Display</vt:lpstr>
      <vt:lpstr>Aharoni</vt:lpstr>
      <vt:lpstr>Aptos</vt:lpstr>
      <vt:lpstr>Aptos Display</vt:lpstr>
      <vt:lpstr>Arial</vt:lpstr>
      <vt:lpstr>Times New Roman</vt:lpstr>
      <vt:lpstr>Wingdings</vt:lpstr>
      <vt:lpstr>Tema de Office</vt:lpstr>
      <vt:lpstr>QUÈ ÉS UNA XARXA NEURONAL I COM FUNCIONA</vt:lpstr>
      <vt:lpstr>ENTRENAMENT DE LA XARXA NEURONAL (NEAT)</vt:lpstr>
      <vt:lpstr>FITNESS</vt:lpstr>
      <vt:lpstr>Mutacions</vt:lpstr>
      <vt:lpstr>Presentación de PowerPoint</vt:lpstr>
      <vt:lpstr>Presentación de PowerPoint</vt:lpstr>
      <vt:lpstr>Presentación de PowerPoint</vt:lpstr>
      <vt:lpstr>Presentación de PowerPoint</vt:lpstr>
      <vt:lpstr>Presentación de PowerPoint</vt:lpstr>
      <vt:lpstr>Flappy Bird</vt:lpstr>
      <vt:lpstr>DADES QUE ES DONEN A LA IA</vt:lpstr>
      <vt:lpstr>FITNESS</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RECOL·LECCIÓ DE LES DADES</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Presentación de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10</cp:revision>
  <dcterms:created xsi:type="dcterms:W3CDTF">2024-12-04T21:40:28Z</dcterms:created>
  <dcterms:modified xsi:type="dcterms:W3CDTF">2024-12-10T18:58:03Z</dcterms:modified>
</cp:coreProperties>
</file>