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61" r:id="rId5"/>
    <p:sldId id="260" r:id="rId6"/>
    <p:sldId id="263" r:id="rId7"/>
    <p:sldId id="264" r:id="rId8"/>
    <p:sldId id="265" r:id="rId9"/>
    <p:sldId id="266" r:id="rId10"/>
    <p:sldId id="267" r:id="rId11"/>
    <p:sldId id="268" r:id="rId12"/>
    <p:sldId id="270" r:id="rId13"/>
    <p:sldId id="274" r:id="rId14"/>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0AC9587-29A3-4B0C-88D3-F5E173106E35}">
          <p14:sldIdLst>
            <p14:sldId id="256"/>
            <p14:sldId id="257"/>
            <p14:sldId id="275"/>
            <p14:sldId id="261"/>
            <p14:sldId id="260"/>
            <p14:sldId id="263"/>
            <p14:sldId id="264"/>
            <p14:sldId id="265"/>
            <p14:sldId id="266"/>
            <p14:sldId id="267"/>
            <p14:sldId id="268"/>
            <p14:sldId id="27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AA7B0-FC63-557B-28F6-810D8A3FBA6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E1234F98-3A2B-49C8-C1DE-42C341DAA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38885EF4-802A-FBE8-FD6D-F32609CFCFEE}"/>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AEF0D4EE-1B69-12F6-C20B-11B69A83D62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4BE851AB-349D-2381-CCA9-3B643451ED3D}"/>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283926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C4DEC-E356-70DE-EE56-F2C5BA8A66F8}"/>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07992E50-75A6-4E5F-3C9A-126919FAB13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3F689D9-3EAB-2E83-FAF5-2B4A07DB7AF4}"/>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327292B3-7494-B5FF-8F78-B1664DF54F05}"/>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A251EE0C-E700-D356-8EAF-6E6130C9CCF8}"/>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365874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FC4BC8-4D7F-80C7-16DC-0711287BCF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D1382B4A-F60F-A0EF-5AA0-F4BCBC665B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C982EEFD-B8F2-CADD-777B-AF7B473C2314}"/>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1D364451-C887-EB3C-A26C-F83A5147DCC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3CFDFFB4-729C-FAE4-7662-14DDBB36C84B}"/>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371635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766DB-2C5B-D0D1-6B92-B8DCEDC2805B}"/>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2A560219-1C01-49E6-C08C-78175E7AA35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7D060000-9FFA-9C19-04CF-FD9BBB259846}"/>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4C1444C8-7362-A432-625E-6DF8A079F61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D648D137-B3F5-C1D3-A73D-29E18F4E303E}"/>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217604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0553E-34AF-7D53-7AA0-55FD40CEB52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0C330559-0CE1-17AB-317B-FD58D94C2F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36BE526-F6F6-F745-FFFD-04C528DE13E6}"/>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D3124409-19E5-0A4B-2B66-AB74A300FED7}"/>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C434E0C-8FC2-1396-8985-B7598CC6092C}"/>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269016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1CFE8-E919-B0FB-390F-EA126B49C409}"/>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123FBF01-2B7F-2D8D-F8F1-2D41CEC7BC4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A14F0ABA-37E8-14CF-5953-A3B19063F24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BC25872-7898-3654-4940-0046294A28DC}"/>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6" name="Marcador de pie de página 5">
            <a:extLst>
              <a:ext uri="{FF2B5EF4-FFF2-40B4-BE49-F238E27FC236}">
                <a16:creationId xmlns:a16="http://schemas.microsoft.com/office/drawing/2014/main" id="{3C53C653-2EE0-59F0-BA9C-7DD54E06DB6E}"/>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CEA6851-5A3F-4EE3-9AAA-4F2167A92D9E}"/>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149753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351F4-3CE5-A497-84D5-E923562470A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219B53D6-49E2-3704-F63D-AF76ED24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91DC6BD-11D4-C93E-E541-182A80BED6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170C4EE6-6E6F-C88D-D6FB-4912BB3B9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0AE61FC-193A-0AC9-8A73-E2289BFD58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6BB86DEE-1A75-E862-D846-481F9AE0799E}"/>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8" name="Marcador de pie de página 7">
            <a:extLst>
              <a:ext uri="{FF2B5EF4-FFF2-40B4-BE49-F238E27FC236}">
                <a16:creationId xmlns:a16="http://schemas.microsoft.com/office/drawing/2014/main" id="{FBE7BFCC-4FCB-28C1-238A-23187AC12B8E}"/>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272CFCFD-5F57-A3BD-5A39-C697BC227A98}"/>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196826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6D076-C7BF-D173-41EA-ECFDCAEEA240}"/>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ADA9339A-E5C0-51E4-13B7-B015B09B77AF}"/>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4" name="Marcador de pie de página 3">
            <a:extLst>
              <a:ext uri="{FF2B5EF4-FFF2-40B4-BE49-F238E27FC236}">
                <a16:creationId xmlns:a16="http://schemas.microsoft.com/office/drawing/2014/main" id="{7E3A3F5E-3134-0DD6-04A1-F7AA81FD7931}"/>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D4B341CB-B8BD-3B9D-4A29-794CB510031E}"/>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218709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D2178F7-15E9-432F-83B3-1361D3083BAF}"/>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3" name="Marcador de pie de página 2">
            <a:extLst>
              <a:ext uri="{FF2B5EF4-FFF2-40B4-BE49-F238E27FC236}">
                <a16:creationId xmlns:a16="http://schemas.microsoft.com/office/drawing/2014/main" id="{BEFCCFCD-709E-0786-B1EC-7437C9B9FDBE}"/>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7093631C-B764-852C-7603-48A98633F552}"/>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12695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605B0-0324-4C66-F6A3-FE67BD6825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2C55E6B1-D98A-33B5-8EE0-9CF3EA9BA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C7028F56-1427-61A9-E1F3-BF71A0D79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ABE82D-7229-052E-A444-B63679480CCE}"/>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6" name="Marcador de pie de página 5">
            <a:extLst>
              <a:ext uri="{FF2B5EF4-FFF2-40B4-BE49-F238E27FC236}">
                <a16:creationId xmlns:a16="http://schemas.microsoft.com/office/drawing/2014/main" id="{A16B53CE-7509-5DD0-4A80-13AE2868DCE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92069743-2095-7435-221D-F9351F0D50AE}"/>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45193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5347D-4199-CBE9-7D95-04594CA2630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61C2A8EB-E8E0-0C77-AA52-5CDCB7B0E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F29FAF8C-8773-A475-E6E5-C5326CA43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9FAE8F-1ECC-6970-D5F4-3E50417EC737}"/>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6" name="Marcador de pie de página 5">
            <a:extLst>
              <a:ext uri="{FF2B5EF4-FFF2-40B4-BE49-F238E27FC236}">
                <a16:creationId xmlns:a16="http://schemas.microsoft.com/office/drawing/2014/main" id="{B357AFE2-B2E0-FDB0-ABB9-0565B7E957AC}"/>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660A073A-8DC8-DEA5-024E-B0B0101DBB63}"/>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306471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3DE5090-4710-5685-E8DC-FA99FBF5D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027FD07-519C-DCDA-84E7-3D8FC9F30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2232F3AA-8967-4770-1E99-592E2D8BC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F7D92BD6-6216-02EC-766A-738812711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8B4B447-50EF-B3B9-3239-3292A2D25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0300EA-AF99-4554-821E-47F5B7AF3922}" type="slidenum">
              <a:rPr lang="ca-ES" smtClean="0"/>
              <a:t>‹Nº›</a:t>
            </a:fld>
            <a:endParaRPr lang="ca-ES"/>
          </a:p>
        </p:txBody>
      </p:sp>
    </p:spTree>
    <p:extLst>
      <p:ext uri="{BB962C8B-B14F-4D97-AF65-F5344CB8AC3E}">
        <p14:creationId xmlns:p14="http://schemas.microsoft.com/office/powerpoint/2010/main" val="311186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ADE9D-104F-8A6B-10D3-A9D49462CA26}"/>
              </a:ext>
            </a:extLst>
          </p:cNvPr>
          <p:cNvSpPr>
            <a:spLocks noGrp="1"/>
          </p:cNvSpPr>
          <p:nvPr>
            <p:ph type="ctrTitle"/>
          </p:nvPr>
        </p:nvSpPr>
        <p:spPr/>
        <p:txBody>
          <a:bodyPr/>
          <a:lstStyle/>
          <a:p>
            <a:r>
              <a:rPr lang="ca-ES" dirty="0"/>
              <a:t>Superant l’Humà en “</a:t>
            </a:r>
            <a:r>
              <a:rPr lang="ca-ES" dirty="0" err="1"/>
              <a:t>Flappy</a:t>
            </a:r>
            <a:r>
              <a:rPr lang="ca-ES" dirty="0"/>
              <a:t> Bird” </a:t>
            </a:r>
          </a:p>
        </p:txBody>
      </p:sp>
      <p:sp>
        <p:nvSpPr>
          <p:cNvPr id="3" name="Subtítulo 2">
            <a:extLst>
              <a:ext uri="{FF2B5EF4-FFF2-40B4-BE49-F238E27FC236}">
                <a16:creationId xmlns:a16="http://schemas.microsoft.com/office/drawing/2014/main" id="{1B7B36A5-83A7-BD37-EF0A-E9605C249576}"/>
              </a:ext>
            </a:extLst>
          </p:cNvPr>
          <p:cNvSpPr>
            <a:spLocks noGrp="1"/>
          </p:cNvSpPr>
          <p:nvPr>
            <p:ph type="subTitle" idx="1"/>
          </p:nvPr>
        </p:nvSpPr>
        <p:spPr/>
        <p:txBody>
          <a:bodyPr/>
          <a:lstStyle/>
          <a:p>
            <a:r>
              <a:rPr lang="ca-ES" dirty="0"/>
              <a:t>Un Estudi sobre l’Aprenentatge Automàtic </a:t>
            </a:r>
          </a:p>
        </p:txBody>
      </p:sp>
    </p:spTree>
    <p:extLst>
      <p:ext uri="{BB962C8B-B14F-4D97-AF65-F5344CB8AC3E}">
        <p14:creationId xmlns:p14="http://schemas.microsoft.com/office/powerpoint/2010/main" val="197527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6F2625-2206-86A7-0B48-26B7C65A933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Què</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analitzem</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L’aprenentatge</a:t>
            </a:r>
            <a:endParaRPr lang="en-US" sz="3200" kern="1200" dirty="0">
              <a:solidFill>
                <a:schemeClr val="bg1"/>
              </a:solidFill>
              <a:latin typeface="+mj-lt"/>
              <a:ea typeface="+mj-ea"/>
              <a:cs typeface="+mj-cs"/>
            </a:endParaRPr>
          </a:p>
        </p:txBody>
      </p:sp>
      <p:pic>
        <p:nvPicPr>
          <p:cNvPr id="5" name="Marcador de contenido 4">
            <a:extLst>
              <a:ext uri="{FF2B5EF4-FFF2-40B4-BE49-F238E27FC236}">
                <a16:creationId xmlns:a16="http://schemas.microsoft.com/office/drawing/2014/main" id="{3F7D4390-97D7-2BB4-A11D-7E90A9E7AA57}"/>
              </a:ext>
            </a:extLst>
          </p:cNvPr>
          <p:cNvPicPr>
            <a:picLocks noGrp="1" noChangeAspect="1"/>
          </p:cNvPicPr>
          <p:nvPr>
            <p:ph idx="1"/>
          </p:nvPr>
        </p:nvPicPr>
        <p:blipFill>
          <a:blip r:embed="rId2"/>
          <a:stretch>
            <a:fillRect/>
          </a:stretch>
        </p:blipFill>
        <p:spPr>
          <a:xfrm>
            <a:off x="643467" y="1841258"/>
            <a:ext cx="10905066" cy="4062136"/>
          </a:xfrm>
          <a:prstGeom prst="rect">
            <a:avLst/>
          </a:prstGeom>
        </p:spPr>
      </p:pic>
    </p:spTree>
    <p:extLst>
      <p:ext uri="{BB962C8B-B14F-4D97-AF65-F5344CB8AC3E}">
        <p14:creationId xmlns:p14="http://schemas.microsoft.com/office/powerpoint/2010/main" val="76896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24DC7-3225-0680-9574-256FD5FCE19A}"/>
              </a:ext>
            </a:extLst>
          </p:cNvPr>
          <p:cNvSpPr>
            <a:spLocks noGrp="1"/>
          </p:cNvSpPr>
          <p:nvPr>
            <p:ph type="title"/>
          </p:nvPr>
        </p:nvSpPr>
        <p:spPr/>
        <p:txBody>
          <a:bodyPr/>
          <a:lstStyle/>
          <a:p>
            <a:r>
              <a:rPr lang="es-ES" dirty="0" err="1"/>
              <a:t>Què</a:t>
            </a:r>
            <a:r>
              <a:rPr lang="es-ES" dirty="0"/>
              <a:t> </a:t>
            </a:r>
            <a:r>
              <a:rPr lang="es-ES" dirty="0" err="1"/>
              <a:t>busquem</a:t>
            </a:r>
            <a:r>
              <a:rPr lang="es-ES" dirty="0"/>
              <a:t> </a:t>
            </a:r>
            <a:r>
              <a:rPr lang="es-ES" dirty="0" err="1"/>
              <a:t>trobar</a:t>
            </a:r>
            <a:r>
              <a:rPr lang="es-ES" dirty="0"/>
              <a:t> en </a:t>
            </a:r>
            <a:r>
              <a:rPr lang="es-ES" dirty="0" err="1"/>
              <a:t>l’anàlisis</a:t>
            </a:r>
            <a:r>
              <a:rPr lang="es-ES" dirty="0"/>
              <a:t> de </a:t>
            </a:r>
            <a:r>
              <a:rPr lang="es-ES" dirty="0" err="1"/>
              <a:t>l’aprenentatge</a:t>
            </a:r>
            <a:r>
              <a:rPr lang="es-ES" dirty="0"/>
              <a:t>?</a:t>
            </a:r>
            <a:endParaRPr lang="ca-ES" dirty="0"/>
          </a:p>
        </p:txBody>
      </p:sp>
      <p:sp>
        <p:nvSpPr>
          <p:cNvPr id="3" name="Marcador de contenido 2">
            <a:extLst>
              <a:ext uri="{FF2B5EF4-FFF2-40B4-BE49-F238E27FC236}">
                <a16:creationId xmlns:a16="http://schemas.microsoft.com/office/drawing/2014/main" id="{CA9A4CBE-FF57-B509-0A05-5E715F3F1E37}"/>
              </a:ext>
            </a:extLst>
          </p:cNvPr>
          <p:cNvSpPr>
            <a:spLocks noGrp="1"/>
          </p:cNvSpPr>
          <p:nvPr>
            <p:ph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Tree>
    <p:extLst>
      <p:ext uri="{BB962C8B-B14F-4D97-AF65-F5344CB8AC3E}">
        <p14:creationId xmlns:p14="http://schemas.microsoft.com/office/powerpoint/2010/main" val="142742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424D1-90C5-41F5-3FB6-C8C3BB00D2DD}"/>
              </a:ext>
            </a:extLst>
          </p:cNvPr>
          <p:cNvSpPr>
            <a:spLocks noGrp="1"/>
          </p:cNvSpPr>
          <p:nvPr>
            <p:ph type="title"/>
          </p:nvPr>
        </p:nvSpPr>
        <p:spPr/>
        <p:txBody>
          <a:bodyPr/>
          <a:lstStyle/>
          <a:p>
            <a:r>
              <a:rPr lang="es-ES" dirty="0"/>
              <a:t>COM AFECTEN LES VARIABLES A L’APENENTATGE </a:t>
            </a:r>
            <a:endParaRPr lang="ca-ES" dirty="0"/>
          </a:p>
        </p:txBody>
      </p:sp>
      <p:sp>
        <p:nvSpPr>
          <p:cNvPr id="3" name="Marcador de contenido 2">
            <a:extLst>
              <a:ext uri="{FF2B5EF4-FFF2-40B4-BE49-F238E27FC236}">
                <a16:creationId xmlns:a16="http://schemas.microsoft.com/office/drawing/2014/main" id="{B6E36AD0-24F0-3CCC-FB51-5D8C68A7F47D}"/>
              </a:ext>
            </a:extLst>
          </p:cNvPr>
          <p:cNvSpPr>
            <a:spLocks noGrp="1"/>
          </p:cNvSpPr>
          <p:nvPr>
            <p:ph idx="1"/>
          </p:nvPr>
        </p:nvSpPr>
        <p:spPr/>
        <p:txBody>
          <a:bodyPr/>
          <a:lstStyle/>
          <a:p>
            <a:r>
              <a:rPr lang="ca-ES" dirty="0"/>
              <a:t>com les diferents variables d'entrada (inputs) i les seves combinacions influeixen en l'aprenentatge i el rendiment de la xarxa neuronal en el joc </a:t>
            </a:r>
            <a:r>
              <a:rPr lang="ca-ES" dirty="0" err="1"/>
              <a:t>Flappy</a:t>
            </a:r>
            <a:r>
              <a:rPr lang="ca-ES" dirty="0"/>
              <a:t> Bird. A través d'aquest anàlisi, compararem escenaris en què la xarxa disposa de diferents tipus d'informació, per tal de determinar quina és més rellevant per a la seva capacitat de prendre decisions efectives. Això ens permetrà entendre millor les necessitats d'informació de l'IA i com aquestes afecten els seus resultats en el joc.</a:t>
            </a:r>
          </a:p>
          <a:p>
            <a:endParaRPr lang="ca-ES" dirty="0"/>
          </a:p>
        </p:txBody>
      </p:sp>
    </p:spTree>
    <p:extLst>
      <p:ext uri="{BB962C8B-B14F-4D97-AF65-F5344CB8AC3E}">
        <p14:creationId xmlns:p14="http://schemas.microsoft.com/office/powerpoint/2010/main" val="97891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23B0B-6A10-FBDA-FC37-60472587EF3F}"/>
              </a:ext>
            </a:extLst>
          </p:cNvPr>
          <p:cNvSpPr>
            <a:spLocks noGrp="1"/>
          </p:cNvSpPr>
          <p:nvPr>
            <p:ph type="title"/>
          </p:nvPr>
        </p:nvSpPr>
        <p:spPr/>
        <p:txBody>
          <a:bodyPr/>
          <a:lstStyle/>
          <a:p>
            <a:r>
              <a:rPr lang="es-ES" dirty="0" err="1"/>
              <a:t>Conclusió</a:t>
            </a:r>
            <a:r>
              <a:rPr lang="es-ES" dirty="0"/>
              <a:t> de </a:t>
            </a:r>
            <a:r>
              <a:rPr lang="es-ES" dirty="0" err="1"/>
              <a:t>l’anàlisi</a:t>
            </a:r>
            <a:endParaRPr lang="ca-ES" dirty="0"/>
          </a:p>
        </p:txBody>
      </p:sp>
      <p:sp>
        <p:nvSpPr>
          <p:cNvPr id="3" name="Marcador de contenido 2">
            <a:extLst>
              <a:ext uri="{FF2B5EF4-FFF2-40B4-BE49-F238E27FC236}">
                <a16:creationId xmlns:a16="http://schemas.microsoft.com/office/drawing/2014/main" id="{B2F5DFB4-4DA1-F7D9-1E43-6425F13E629D}"/>
              </a:ext>
            </a:extLst>
          </p:cNvPr>
          <p:cNvSpPr>
            <a:spLocks noGrp="1"/>
          </p:cNvSpPr>
          <p:nvPr>
            <p:ph idx="1"/>
          </p:nvPr>
        </p:nvSpPr>
        <p:spPr/>
        <p:txBody>
          <a:bodyPr/>
          <a:lstStyle/>
          <a:p>
            <a:endParaRPr lang="ca-ES"/>
          </a:p>
        </p:txBody>
      </p:sp>
    </p:spTree>
    <p:extLst>
      <p:ext uri="{BB962C8B-B14F-4D97-AF65-F5344CB8AC3E}">
        <p14:creationId xmlns:p14="http://schemas.microsoft.com/office/powerpoint/2010/main" val="323429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EF2527-9D05-7D9F-C202-CD499A83F8DD}"/>
              </a:ext>
            </a:extLst>
          </p:cNvPr>
          <p:cNvSpPr>
            <a:spLocks noGrp="1"/>
          </p:cNvSpPr>
          <p:nvPr>
            <p:ph type="title"/>
          </p:nvPr>
        </p:nvSpPr>
        <p:spPr/>
        <p:txBody>
          <a:bodyPr/>
          <a:lstStyle/>
          <a:p>
            <a:r>
              <a:rPr lang="es-ES" dirty="0" err="1"/>
              <a:t>Introducció</a:t>
            </a:r>
            <a:endParaRPr lang="ca-ES" dirty="0"/>
          </a:p>
        </p:txBody>
      </p:sp>
      <p:sp>
        <p:nvSpPr>
          <p:cNvPr id="4" name="CuadroTexto 3">
            <a:extLst>
              <a:ext uri="{FF2B5EF4-FFF2-40B4-BE49-F238E27FC236}">
                <a16:creationId xmlns:a16="http://schemas.microsoft.com/office/drawing/2014/main" id="{A2254751-2DF2-27F7-BDC1-5BFB985DCFDD}"/>
              </a:ext>
            </a:extLst>
          </p:cNvPr>
          <p:cNvSpPr txBox="1"/>
          <p:nvPr/>
        </p:nvSpPr>
        <p:spPr>
          <a:xfrm>
            <a:off x="3048000" y="1863350"/>
            <a:ext cx="6096000" cy="3139321"/>
          </a:xfrm>
          <a:prstGeom prst="rect">
            <a:avLst/>
          </a:prstGeom>
          <a:noFill/>
        </p:spPr>
        <p:txBody>
          <a:bodyPr wrap="square">
            <a:spAutoFit/>
          </a:bodyPr>
          <a:lstStyle/>
          <a:p>
            <a:r>
              <a:rPr lang="ca-ES" dirty="0"/>
              <a:t>En aquest treball, explorem les possibilitats de la Intel·ligència Artificial (IA) per a jugar al joc “</a:t>
            </a:r>
            <a:r>
              <a:rPr lang="ca-ES" dirty="0" err="1"/>
              <a:t>Flappy</a:t>
            </a:r>
            <a:r>
              <a:rPr lang="ca-ES" dirty="0"/>
              <a:t> Bird” utilitzant algoritmes avançats d'aprenentatge adaptatiu. L'ús combinat de mutacions i altres factors permet l'obtenció d'un model neuronal més eficient i capaç de realitzar càlculs ràpids. El model neuronal desenvolupat en aquest treball és capaç d’aprendre i adaptar-se a les condicions del joc. En aquesta recerca es demostra com la corba de l’aprenentatge és logarítmica i depèn fortament dels diferents comportaments de la IA a partir de les variables de mutacions, inputs i població. </a:t>
            </a:r>
          </a:p>
        </p:txBody>
      </p:sp>
    </p:spTree>
    <p:extLst>
      <p:ext uri="{BB962C8B-B14F-4D97-AF65-F5344CB8AC3E}">
        <p14:creationId xmlns:p14="http://schemas.microsoft.com/office/powerpoint/2010/main" val="335112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94FCF-A989-4069-E961-6485E4DF524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337EB8-FB07-8610-E4B5-BA6C0288D7DA}"/>
              </a:ext>
            </a:extLst>
          </p:cNvPr>
          <p:cNvSpPr>
            <a:spLocks noGrp="1"/>
          </p:cNvSpPr>
          <p:nvPr>
            <p:ph type="title"/>
          </p:nvPr>
        </p:nvSpPr>
        <p:spPr/>
        <p:txBody>
          <a:bodyPr/>
          <a:lstStyle/>
          <a:p>
            <a:r>
              <a:rPr lang="es-ES" dirty="0"/>
              <a:t>Que es una </a:t>
            </a:r>
            <a:r>
              <a:rPr lang="es-ES" dirty="0" err="1"/>
              <a:t>ia</a:t>
            </a:r>
            <a:r>
              <a:rPr lang="es-ES" dirty="0"/>
              <a:t>(Machine </a:t>
            </a:r>
            <a:r>
              <a:rPr lang="es-ES" dirty="0" err="1"/>
              <a:t>learning</a:t>
            </a:r>
            <a:r>
              <a:rPr lang="es-ES" dirty="0"/>
              <a:t> o </a:t>
            </a:r>
            <a:r>
              <a:rPr lang="es-ES" dirty="0" err="1"/>
              <a:t>aprenentatge</a:t>
            </a:r>
            <a:r>
              <a:rPr lang="es-ES" dirty="0"/>
              <a:t> </a:t>
            </a:r>
            <a:r>
              <a:rPr lang="es-ES" dirty="0" err="1"/>
              <a:t>automatic</a:t>
            </a:r>
            <a:r>
              <a:rPr lang="es-ES" dirty="0"/>
              <a:t>?)</a:t>
            </a:r>
            <a:endParaRPr lang="ca-ES" dirty="0"/>
          </a:p>
        </p:txBody>
      </p:sp>
      <p:sp>
        <p:nvSpPr>
          <p:cNvPr id="3" name="Marcador de contenido 2">
            <a:extLst>
              <a:ext uri="{FF2B5EF4-FFF2-40B4-BE49-F238E27FC236}">
                <a16:creationId xmlns:a16="http://schemas.microsoft.com/office/drawing/2014/main" id="{7F342533-D56F-7E91-9415-3D2BB17FC9A4}"/>
              </a:ext>
            </a:extLst>
          </p:cNvPr>
          <p:cNvSpPr>
            <a:spLocks noGrp="1"/>
          </p:cNvSpPr>
          <p:nvPr>
            <p:ph idx="1"/>
          </p:nvPr>
        </p:nvSpPr>
        <p:spPr/>
        <p:txBody>
          <a:bodyPr/>
          <a:lstStyle/>
          <a:p>
            <a:r>
              <a:rPr lang="ca-ES" dirty="0"/>
              <a:t>Les xarxes neuronals són un sistema de ML (Machine </a:t>
            </a:r>
            <a:r>
              <a:rPr lang="ca-ES" dirty="0" err="1"/>
              <a:t>Learning</a:t>
            </a:r>
            <a:r>
              <a:rPr lang="ca-ES" dirty="0"/>
              <a:t> o 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a:t>
            </a:r>
          </a:p>
        </p:txBody>
      </p:sp>
    </p:spTree>
    <p:extLst>
      <p:ext uri="{BB962C8B-B14F-4D97-AF65-F5344CB8AC3E}">
        <p14:creationId xmlns:p14="http://schemas.microsoft.com/office/powerpoint/2010/main" val="45103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err="1">
                <a:solidFill>
                  <a:srgbClr val="FFFFFF"/>
                </a:solidFill>
                <a:latin typeface="+mj-lt"/>
                <a:ea typeface="+mj-ea"/>
                <a:cs typeface="+mj-cs"/>
              </a:rPr>
              <a:t>Què</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és</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una</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xarxa</a:t>
            </a:r>
            <a:r>
              <a:rPr lang="en-US" sz="3300" kern="1200" dirty="0">
                <a:solidFill>
                  <a:srgbClr val="FFFFFF"/>
                </a:solidFill>
                <a:latin typeface="+mj-lt"/>
                <a:ea typeface="+mj-ea"/>
                <a:cs typeface="+mj-cs"/>
              </a:rPr>
              <a:t> neuronal </a:t>
            </a:r>
            <a:r>
              <a:rPr lang="en-US" sz="3300" kern="1200" dirty="0" err="1">
                <a:solidFill>
                  <a:srgbClr val="FFFFFF"/>
                </a:solidFill>
                <a:latin typeface="+mj-lt"/>
                <a:ea typeface="+mj-ea"/>
                <a:cs typeface="+mj-cs"/>
              </a:rPr>
              <a:t>i</a:t>
            </a:r>
            <a:r>
              <a:rPr lang="en-US" sz="3300" kern="1200" dirty="0">
                <a:solidFill>
                  <a:srgbClr val="FFFFFF"/>
                </a:solidFill>
                <a:latin typeface="+mj-lt"/>
                <a:ea typeface="+mj-ea"/>
                <a:cs typeface="+mj-cs"/>
              </a:rPr>
              <a:t> com </a:t>
            </a:r>
            <a:r>
              <a:rPr lang="en-US" sz="3300" kern="1200" dirty="0" err="1">
                <a:solidFill>
                  <a:srgbClr val="FFFFFF"/>
                </a:solidFill>
                <a:latin typeface="+mj-lt"/>
                <a:ea typeface="+mj-ea"/>
                <a:cs typeface="+mj-cs"/>
              </a:rPr>
              <a:t>funciona</a:t>
            </a:r>
            <a:endParaRPr lang="en-US" sz="3300" kern="1200" dirty="0">
              <a:solidFill>
                <a:srgbClr val="FFFFFF"/>
              </a:solidFill>
              <a:latin typeface="+mj-lt"/>
              <a:ea typeface="+mj-ea"/>
              <a:cs typeface="+mj-cs"/>
            </a:endParaRPr>
          </a:p>
        </p:txBody>
      </p:sp>
      <p:pic>
        <p:nvPicPr>
          <p:cNvPr id="5" name="Marcador de contenido 4">
            <a:extLst>
              <a:ext uri="{FF2B5EF4-FFF2-40B4-BE49-F238E27FC236}">
                <a16:creationId xmlns:a16="http://schemas.microsoft.com/office/drawing/2014/main" id="{3DD7385E-A543-E0EC-2B9A-33272981BF25}"/>
              </a:ext>
            </a:extLst>
          </p:cNvPr>
          <p:cNvPicPr>
            <a:picLocks noGrp="1" noChangeAspect="1"/>
          </p:cNvPicPr>
          <p:nvPr>
            <p:ph idx="1"/>
          </p:nvPr>
        </p:nvPicPr>
        <p:blipFill>
          <a:blip r:embed="rId2"/>
          <a:stretch>
            <a:fillRect/>
          </a:stretch>
        </p:blipFill>
        <p:spPr>
          <a:xfrm>
            <a:off x="5413155" y="643466"/>
            <a:ext cx="5509021" cy="5568739"/>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3B20EE-E41E-3D24-D484-A4ED7A6F837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Què</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és</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l’algoritme</a:t>
            </a:r>
            <a:r>
              <a:rPr lang="en-US" sz="3200" kern="1200" dirty="0">
                <a:solidFill>
                  <a:schemeClr val="bg1"/>
                </a:solidFill>
                <a:latin typeface="+mj-lt"/>
                <a:ea typeface="+mj-ea"/>
                <a:cs typeface="+mj-cs"/>
              </a:rPr>
              <a:t> neat</a:t>
            </a:r>
          </a:p>
        </p:txBody>
      </p:sp>
      <p:pic>
        <p:nvPicPr>
          <p:cNvPr id="9" name="Marcador de contenido 8">
            <a:extLst>
              <a:ext uri="{FF2B5EF4-FFF2-40B4-BE49-F238E27FC236}">
                <a16:creationId xmlns:a16="http://schemas.microsoft.com/office/drawing/2014/main" id="{B2578235-C8CE-07B4-6CA3-08B76EAACE8C}"/>
              </a:ext>
            </a:extLst>
          </p:cNvPr>
          <p:cNvPicPr>
            <a:picLocks noGrp="1" noChangeAspect="1"/>
          </p:cNvPicPr>
          <p:nvPr>
            <p:ph idx="1"/>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10982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65242-15D8-B3C5-6EF9-892677DCF6C4}"/>
              </a:ext>
            </a:extLst>
          </p:cNvPr>
          <p:cNvSpPr>
            <a:spLocks noGrp="1"/>
          </p:cNvSpPr>
          <p:nvPr>
            <p:ph type="title"/>
          </p:nvPr>
        </p:nvSpPr>
        <p:spPr/>
        <p:txBody>
          <a:bodyPr/>
          <a:lstStyle/>
          <a:p>
            <a:r>
              <a:rPr lang="es-ES" dirty="0"/>
              <a:t>LA APPFLY IA: FLAPPY BIRD</a:t>
            </a:r>
            <a:endParaRPr lang="ca-ES" dirty="0"/>
          </a:p>
        </p:txBody>
      </p:sp>
      <p:sp>
        <p:nvSpPr>
          <p:cNvPr id="3" name="Marcador de contenido 2">
            <a:extLst>
              <a:ext uri="{FF2B5EF4-FFF2-40B4-BE49-F238E27FC236}">
                <a16:creationId xmlns:a16="http://schemas.microsoft.com/office/drawing/2014/main" id="{E4BBE11B-B949-7012-712C-6474D56ABE41}"/>
              </a:ext>
            </a:extLst>
          </p:cNvPr>
          <p:cNvSpPr>
            <a:spLocks noGrp="1"/>
          </p:cNvSpPr>
          <p:nvPr>
            <p:ph idx="1"/>
          </p:nvPr>
        </p:nvSpPr>
        <p:spPr/>
        <p:txBody>
          <a:bodyPr/>
          <a:lstStyle/>
          <a:p>
            <a:r>
              <a:rPr lang="ca-ES" dirty="0" err="1"/>
              <a:t>Flappy</a:t>
            </a:r>
            <a:r>
              <a:rPr lang="ca-ES" dirty="0"/>
              <a:t> Bird és un joc que es va popularitzar a partir de l'any 2013 i que consisteix a controlar un ocell que ha de volar entre una sèrie de tubs cilíndrics que apareixen a la pantalla. Per mantenir-lo en vol, el jugador ha de tocar la pantalla enlairant l'ocell lleugerament, i si no es toca, l'ocell cau a causa de la gravetat. L'objectiu principal és passar entre els tubs sense xocar-hi ni caure a terra, i cada cop que l'ocell passa amb èxit entre dos tubs, el jugador guanya un punt.</a:t>
            </a:r>
          </a:p>
        </p:txBody>
      </p:sp>
    </p:spTree>
    <p:extLst>
      <p:ext uri="{BB962C8B-B14F-4D97-AF65-F5344CB8AC3E}">
        <p14:creationId xmlns:p14="http://schemas.microsoft.com/office/powerpoint/2010/main" val="9388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2D8D28-551E-72B4-EB14-5BABA246D9F0}"/>
              </a:ext>
            </a:extLst>
          </p:cNvPr>
          <p:cNvSpPr>
            <a:spLocks noGrp="1"/>
          </p:cNvSpPr>
          <p:nvPr>
            <p:ph type="title"/>
          </p:nvPr>
        </p:nvSpPr>
        <p:spPr>
          <a:xfrm>
            <a:off x="630936" y="640080"/>
            <a:ext cx="4818888" cy="1481328"/>
          </a:xfrm>
        </p:spPr>
        <p:txBody>
          <a:bodyPr anchor="b">
            <a:normAutofit/>
          </a:bodyPr>
          <a:lstStyle/>
          <a:p>
            <a:r>
              <a:rPr lang="es-ES" sz="5000"/>
              <a:t>Com juntem el flappy bird a la IA?</a:t>
            </a:r>
            <a:endParaRPr lang="ca-ES" sz="5000"/>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33C065A-2D2F-01DF-149E-90F592A52823}"/>
              </a:ext>
            </a:extLst>
          </p:cNvPr>
          <p:cNvSpPr>
            <a:spLocks noGrp="1"/>
          </p:cNvSpPr>
          <p:nvPr>
            <p:ph idx="1"/>
          </p:nvPr>
        </p:nvSpPr>
        <p:spPr>
          <a:xfrm>
            <a:off x="630936" y="2660904"/>
            <a:ext cx="4818888" cy="3547872"/>
          </a:xfrm>
        </p:spPr>
        <p:txBody>
          <a:bodyPr anchor="t">
            <a:normAutofit/>
          </a:bodyPr>
          <a:lstStyle/>
          <a:p>
            <a:r>
              <a:rPr lang="ca-ES" sz="1600" dirty="0"/>
              <a:t>FITNESS, INPUTS, ALTRES CONSTANTS </a:t>
            </a:r>
            <a:endParaRPr lang="en-US" sz="2200" dirty="0"/>
          </a:p>
        </p:txBody>
      </p:sp>
      <p:pic>
        <p:nvPicPr>
          <p:cNvPr id="5" name="Marcador de contenido 4">
            <a:extLst>
              <a:ext uri="{FF2B5EF4-FFF2-40B4-BE49-F238E27FC236}">
                <a16:creationId xmlns:a16="http://schemas.microsoft.com/office/drawing/2014/main" id="{511AD4A8-6604-E355-2458-EEF182E475FD}"/>
              </a:ext>
            </a:extLst>
          </p:cNvPr>
          <p:cNvPicPr>
            <a:picLocks noChangeAspect="1"/>
          </p:cNvPicPr>
          <p:nvPr/>
        </p:nvPicPr>
        <p:blipFill>
          <a:blip r:embed="rId2"/>
          <a:stretch>
            <a:fillRect/>
          </a:stretch>
        </p:blipFill>
        <p:spPr>
          <a:xfrm>
            <a:off x="6762988" y="640080"/>
            <a:ext cx="4131088" cy="5577840"/>
          </a:xfrm>
          <a:prstGeom prst="rect">
            <a:avLst/>
          </a:prstGeom>
        </p:spPr>
      </p:pic>
    </p:spTree>
    <p:extLst>
      <p:ext uri="{BB962C8B-B14F-4D97-AF65-F5344CB8AC3E}">
        <p14:creationId xmlns:p14="http://schemas.microsoft.com/office/powerpoint/2010/main" val="107379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2274554-D954-9972-BBA7-3BDCE7940B8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La ia  en el context flappy bird</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a:extLst>
              <a:ext uri="{FF2B5EF4-FFF2-40B4-BE49-F238E27FC236}">
                <a16:creationId xmlns:a16="http://schemas.microsoft.com/office/drawing/2014/main" id="{E0F2FD6A-C9CB-1561-8178-5C3445300BC7}"/>
              </a:ext>
            </a:extLst>
          </p:cNvPr>
          <p:cNvPicPr>
            <a:picLocks noGrp="1" noChangeAspect="1"/>
          </p:cNvPicPr>
          <p:nvPr>
            <p:ph idx="1"/>
          </p:nvPr>
        </p:nvPicPr>
        <p:blipFill>
          <a:blip r:embed="rId2"/>
          <a:stretch>
            <a:fillRect/>
          </a:stretch>
        </p:blipFill>
        <p:spPr>
          <a:xfrm>
            <a:off x="6821337" y="625684"/>
            <a:ext cx="3594874" cy="5455380"/>
          </a:xfrm>
          <a:prstGeom prst="rect">
            <a:avLst/>
          </a:prstGeom>
        </p:spPr>
      </p:pic>
    </p:spTree>
    <p:extLst>
      <p:ext uri="{BB962C8B-B14F-4D97-AF65-F5344CB8AC3E}">
        <p14:creationId xmlns:p14="http://schemas.microsoft.com/office/powerpoint/2010/main" val="216267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66ED8-9231-53E9-EC82-EF6C0AED25E7}"/>
              </a:ext>
            </a:extLst>
          </p:cNvPr>
          <p:cNvSpPr>
            <a:spLocks noGrp="1"/>
          </p:cNvSpPr>
          <p:nvPr>
            <p:ph type="title"/>
          </p:nvPr>
        </p:nvSpPr>
        <p:spPr/>
        <p:txBody>
          <a:bodyPr/>
          <a:lstStyle/>
          <a:p>
            <a:r>
              <a:rPr lang="es-ES" dirty="0"/>
              <a:t>*aplicación* *</a:t>
            </a:r>
            <a:r>
              <a:rPr lang="es-ES" dirty="0" err="1"/>
              <a:t>mostra</a:t>
            </a:r>
            <a:r>
              <a:rPr lang="es-ES" dirty="0"/>
              <a:t> del </a:t>
            </a:r>
            <a:r>
              <a:rPr lang="es-ES" dirty="0" err="1"/>
              <a:t>aprenentatge</a:t>
            </a:r>
            <a:r>
              <a:rPr lang="es-ES" dirty="0"/>
              <a:t>*</a:t>
            </a:r>
            <a:endParaRPr lang="ca-ES" dirty="0"/>
          </a:p>
        </p:txBody>
      </p:sp>
      <p:sp>
        <p:nvSpPr>
          <p:cNvPr id="3" name="Marcador de contenido 2">
            <a:extLst>
              <a:ext uri="{FF2B5EF4-FFF2-40B4-BE49-F238E27FC236}">
                <a16:creationId xmlns:a16="http://schemas.microsoft.com/office/drawing/2014/main" id="{EB52110D-54A3-A5C3-537D-FDB85FAD916F}"/>
              </a:ext>
            </a:extLst>
          </p:cNvPr>
          <p:cNvSpPr>
            <a:spLocks noGrp="1"/>
          </p:cNvSpPr>
          <p:nvPr>
            <p:ph idx="1"/>
          </p:nvPr>
        </p:nvSpPr>
        <p:spPr/>
        <p:txBody>
          <a:bodyPr/>
          <a:lstStyle/>
          <a:p>
            <a:pPr marL="0" indent="0">
              <a:buNone/>
            </a:pPr>
            <a:r>
              <a:rPr lang="es-ES" dirty="0"/>
              <a:t>(video)</a:t>
            </a:r>
            <a:endParaRPr lang="ca-ES" dirty="0"/>
          </a:p>
        </p:txBody>
      </p:sp>
    </p:spTree>
    <p:extLst>
      <p:ext uri="{BB962C8B-B14F-4D97-AF65-F5344CB8AC3E}">
        <p14:creationId xmlns:p14="http://schemas.microsoft.com/office/powerpoint/2010/main" val="35730352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505</Words>
  <Application>Microsoft Office PowerPoint</Application>
  <PresentationFormat>Panorámica</PresentationFormat>
  <Paragraphs>21</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Aptos</vt:lpstr>
      <vt:lpstr>Aptos Display</vt:lpstr>
      <vt:lpstr>Arial</vt:lpstr>
      <vt:lpstr>Calibri</vt:lpstr>
      <vt:lpstr>Tema de Office</vt:lpstr>
      <vt:lpstr>Superant l’Humà en “Flappy Bird” </vt:lpstr>
      <vt:lpstr>Introducció</vt:lpstr>
      <vt:lpstr>Que es una ia(Machine learning o aprenentatge automatic?)</vt:lpstr>
      <vt:lpstr>Què és una xarxa neuronal i com funciona</vt:lpstr>
      <vt:lpstr>Què és l’algoritme neat</vt:lpstr>
      <vt:lpstr>LA APPFLY IA: FLAPPY BIRD</vt:lpstr>
      <vt:lpstr>Com juntem el flappy bird a la IA?</vt:lpstr>
      <vt:lpstr>La ia  en el context flappy bird</vt:lpstr>
      <vt:lpstr>*aplicación* *mostra del aprenentatge*</vt:lpstr>
      <vt:lpstr>Què analitzem? L’aprenentatge</vt:lpstr>
      <vt:lpstr>Què busquem trobar en l’anàlisis de l’aprenentatge?</vt:lpstr>
      <vt:lpstr>COM AFECTEN LES VARIABLES A L’APENENTATGE </vt:lpstr>
      <vt:lpstr>Conclusió de l’anàlisi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3</cp:revision>
  <dcterms:created xsi:type="dcterms:W3CDTF">2024-11-22T21:32:43Z</dcterms:created>
  <dcterms:modified xsi:type="dcterms:W3CDTF">2024-11-22T22:32:24Z</dcterms:modified>
</cp:coreProperties>
</file>