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xml" ContentType="application/inkml+xml"/>
  <Override PartName="/ppt/ink/ink2.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3.xml" ContentType="application/inkml+xml"/>
  <Override PartName="/ppt/ink/ink4.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30" r:id="rId2"/>
    <p:sldId id="331" r:id="rId3"/>
    <p:sldId id="332" r:id="rId4"/>
    <p:sldId id="305" r:id="rId5"/>
    <p:sldId id="319" r:id="rId6"/>
    <p:sldId id="307" r:id="rId7"/>
    <p:sldId id="308" r:id="rId8"/>
    <p:sldId id="309" r:id="rId9"/>
    <p:sldId id="310" r:id="rId10"/>
    <p:sldId id="311" r:id="rId11"/>
    <p:sldId id="312" r:id="rId12"/>
    <p:sldId id="318" r:id="rId13"/>
    <p:sldId id="314" r:id="rId14"/>
    <p:sldId id="317" r:id="rId15"/>
    <p:sldId id="316"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4" r:id="rId34"/>
    <p:sldId id="275" r:id="rId35"/>
    <p:sldId id="277" r:id="rId36"/>
    <p:sldId id="278" r:id="rId37"/>
    <p:sldId id="280" r:id="rId38"/>
    <p:sldId id="282" r:id="rId39"/>
    <p:sldId id="283" r:id="rId40"/>
    <p:sldId id="284" r:id="rId41"/>
    <p:sldId id="285" r:id="rId42"/>
    <p:sldId id="287" r:id="rId43"/>
    <p:sldId id="288" r:id="rId44"/>
    <p:sldId id="289" r:id="rId45"/>
    <p:sldId id="292" r:id="rId46"/>
    <p:sldId id="293" r:id="rId47"/>
    <p:sldId id="294" r:id="rId48"/>
    <p:sldId id="295" r:id="rId49"/>
    <p:sldId id="296" r:id="rId50"/>
    <p:sldId id="297" r:id="rId51"/>
    <p:sldId id="299" r:id="rId52"/>
    <p:sldId id="298" r:id="rId53"/>
    <p:sldId id="300" r:id="rId54"/>
    <p:sldId id="301" r:id="rId55"/>
    <p:sldId id="302" r:id="rId56"/>
    <p:sldId id="303" r:id="rId57"/>
    <p:sldId id="320" r:id="rId58"/>
    <p:sldId id="321" r:id="rId59"/>
    <p:sldId id="333" r:id="rId60"/>
    <p:sldId id="322" r:id="rId61"/>
    <p:sldId id="323" r:id="rId62"/>
    <p:sldId id="324" r:id="rId63"/>
    <p:sldId id="325" r:id="rId64"/>
    <p:sldId id="326" r:id="rId65"/>
    <p:sldId id="327" r:id="rId66"/>
    <p:sldId id="328" r:id="rId67"/>
    <p:sldId id="334" r:id="rId68"/>
    <p:sldId id="335" r:id="rId69"/>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0CA"/>
    <a:srgbClr val="47D45A"/>
    <a:srgbClr val="156082"/>
    <a:srgbClr val="60CBEC"/>
    <a:srgbClr val="D280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29" autoAdjust="0"/>
  </p:normalViewPr>
  <p:slideViewPr>
    <p:cSldViewPr snapToGrid="0">
      <p:cViewPr varScale="1">
        <p:scale>
          <a:sx n="80" d="100"/>
          <a:sy n="80" d="100"/>
        </p:scale>
        <p:origin x="11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ca-ES" sz="1400" b="0" i="0" u="none" strike="noStrike" kern="1200" spc="0" baseline="0">
                <a:solidFill>
                  <a:sysClr val="windowText" lastClr="000000">
                    <a:lumMod val="65000"/>
                    <a:lumOff val="35000"/>
                  </a:sysClr>
                </a:solidFill>
              </a:rPr>
              <a:t>MUTACIÓ: MNE     </a:t>
            </a:r>
            <a:r>
              <a:rPr lang="ca-ES" sz="1400"/>
              <a:t>POBLACIÓ: 25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Full1!$I$9</c:f>
              <c:strCache>
                <c:ptCount val="1"/>
                <c:pt idx="0">
                  <c:v>PYO-PYF</c:v>
                </c:pt>
              </c:strCache>
            </c:strRef>
          </c:tx>
          <c:spPr>
            <a:ln w="28575" cap="rnd">
              <a:solidFill>
                <a:schemeClr val="accent5">
                  <a:lumMod val="60000"/>
                  <a:lumOff val="40000"/>
                </a:schemeClr>
              </a:solidFill>
              <a:round/>
            </a:ln>
            <a:effectLst/>
          </c:spPr>
          <c:marker>
            <c:symbol val="none"/>
          </c:marker>
          <c:val>
            <c:numRef>
              <c:f>Full1!$I$10:$I$134</c:f>
              <c:numCache>
                <c:formatCode>General</c:formatCode>
                <c:ptCount val="125"/>
                <c:pt idx="0">
                  <c:v>43424.79</c:v>
                </c:pt>
                <c:pt idx="1">
                  <c:v>92684.84</c:v>
                </c:pt>
                <c:pt idx="2">
                  <c:v>120413.48</c:v>
                </c:pt>
                <c:pt idx="3">
                  <c:v>106921.63</c:v>
                </c:pt>
                <c:pt idx="4">
                  <c:v>132464.62</c:v>
                </c:pt>
                <c:pt idx="5">
                  <c:v>132477.49</c:v>
                </c:pt>
                <c:pt idx="6">
                  <c:v>134887.09</c:v>
                </c:pt>
                <c:pt idx="7">
                  <c:v>142923.31</c:v>
                </c:pt>
                <c:pt idx="8">
                  <c:v>144716.85</c:v>
                </c:pt>
                <c:pt idx="9">
                  <c:v>142459.24</c:v>
                </c:pt>
                <c:pt idx="10">
                  <c:v>148528.26999999999</c:v>
                </c:pt>
                <c:pt idx="11">
                  <c:v>147130.25</c:v>
                </c:pt>
                <c:pt idx="12">
                  <c:v>143971.92000000001</c:v>
                </c:pt>
                <c:pt idx="13">
                  <c:v>143375.31</c:v>
                </c:pt>
                <c:pt idx="14">
                  <c:v>145922.21</c:v>
                </c:pt>
                <c:pt idx="15">
                  <c:v>146653.07</c:v>
                </c:pt>
                <c:pt idx="16">
                  <c:v>147002.48000000001</c:v>
                </c:pt>
                <c:pt idx="17">
                  <c:v>150409.54</c:v>
                </c:pt>
                <c:pt idx="18">
                  <c:v>144386.99</c:v>
                </c:pt>
                <c:pt idx="19">
                  <c:v>145338.81</c:v>
                </c:pt>
                <c:pt idx="20">
                  <c:v>142207.15</c:v>
                </c:pt>
                <c:pt idx="21">
                  <c:v>149642.53</c:v>
                </c:pt>
                <c:pt idx="22">
                  <c:v>148896.41</c:v>
                </c:pt>
                <c:pt idx="23">
                  <c:v>148732.26999999999</c:v>
                </c:pt>
                <c:pt idx="24">
                  <c:v>147854.51999999999</c:v>
                </c:pt>
                <c:pt idx="25">
                  <c:v>150478.38</c:v>
                </c:pt>
                <c:pt idx="26">
                  <c:v>144977.54</c:v>
                </c:pt>
                <c:pt idx="27">
                  <c:v>146768.18</c:v>
                </c:pt>
                <c:pt idx="28">
                  <c:v>142316.6</c:v>
                </c:pt>
                <c:pt idx="29">
                  <c:v>143335.95000000001</c:v>
                </c:pt>
                <c:pt idx="30">
                  <c:v>154897.79999999999</c:v>
                </c:pt>
                <c:pt idx="31">
                  <c:v>149349.64000000001</c:v>
                </c:pt>
                <c:pt idx="32">
                  <c:v>148703.29999999999</c:v>
                </c:pt>
                <c:pt idx="33">
                  <c:v>150632.79999999999</c:v>
                </c:pt>
                <c:pt idx="34">
                  <c:v>145242.34</c:v>
                </c:pt>
                <c:pt idx="35">
                  <c:v>147560.43</c:v>
                </c:pt>
                <c:pt idx="36">
                  <c:v>147600.31</c:v>
                </c:pt>
                <c:pt idx="37">
                  <c:v>146437.35</c:v>
                </c:pt>
                <c:pt idx="38">
                  <c:v>142747.97</c:v>
                </c:pt>
                <c:pt idx="39">
                  <c:v>149774.16</c:v>
                </c:pt>
                <c:pt idx="40">
                  <c:v>151033.57999999999</c:v>
                </c:pt>
                <c:pt idx="41">
                  <c:v>144202.94</c:v>
                </c:pt>
                <c:pt idx="42">
                  <c:v>140545.63</c:v>
                </c:pt>
                <c:pt idx="43">
                  <c:v>145796.97</c:v>
                </c:pt>
                <c:pt idx="44">
                  <c:v>142112.10999999999</c:v>
                </c:pt>
                <c:pt idx="45">
                  <c:v>150660.16</c:v>
                </c:pt>
                <c:pt idx="46">
                  <c:v>147433.41</c:v>
                </c:pt>
                <c:pt idx="47">
                  <c:v>150893.43</c:v>
                </c:pt>
                <c:pt idx="48">
                  <c:v>149334.47</c:v>
                </c:pt>
                <c:pt idx="49">
                  <c:v>149609.57999999999</c:v>
                </c:pt>
                <c:pt idx="50">
                  <c:v>153723.19</c:v>
                </c:pt>
                <c:pt idx="51">
                  <c:v>154995.75</c:v>
                </c:pt>
                <c:pt idx="52">
                  <c:v>149090.57</c:v>
                </c:pt>
                <c:pt idx="53">
                  <c:v>149037.26999999999</c:v>
                </c:pt>
                <c:pt idx="54">
                  <c:v>152105.51</c:v>
                </c:pt>
                <c:pt idx="55">
                  <c:v>152333.79</c:v>
                </c:pt>
                <c:pt idx="56">
                  <c:v>154741.51999999999</c:v>
                </c:pt>
                <c:pt idx="57">
                  <c:v>156369.51999999999</c:v>
                </c:pt>
                <c:pt idx="58">
                  <c:v>148744.35999999999</c:v>
                </c:pt>
                <c:pt idx="59">
                  <c:v>152921.09</c:v>
                </c:pt>
                <c:pt idx="60">
                  <c:v>153787.26</c:v>
                </c:pt>
                <c:pt idx="61">
                  <c:v>150820.01999999999</c:v>
                </c:pt>
                <c:pt idx="62">
                  <c:v>163362.71</c:v>
                </c:pt>
                <c:pt idx="63">
                  <c:v>156515.79</c:v>
                </c:pt>
                <c:pt idx="64">
                  <c:v>158973.34</c:v>
                </c:pt>
                <c:pt idx="65">
                  <c:v>152650.03</c:v>
                </c:pt>
                <c:pt idx="66">
                  <c:v>152444.66</c:v>
                </c:pt>
                <c:pt idx="67">
                  <c:v>154460.04999999999</c:v>
                </c:pt>
                <c:pt idx="68">
                  <c:v>164410.32999999999</c:v>
                </c:pt>
                <c:pt idx="69">
                  <c:v>150427.42000000001</c:v>
                </c:pt>
                <c:pt idx="70">
                  <c:v>153774.67000000001</c:v>
                </c:pt>
                <c:pt idx="71">
                  <c:v>159843.41</c:v>
                </c:pt>
                <c:pt idx="72">
                  <c:v>156191.48000000001</c:v>
                </c:pt>
                <c:pt idx="73">
                  <c:v>149950.93</c:v>
                </c:pt>
                <c:pt idx="74">
                  <c:v>152436.57999999999</c:v>
                </c:pt>
                <c:pt idx="75">
                  <c:v>149213.85999999999</c:v>
                </c:pt>
                <c:pt idx="76">
                  <c:v>156335.18</c:v>
                </c:pt>
                <c:pt idx="77">
                  <c:v>152435.38</c:v>
                </c:pt>
                <c:pt idx="78">
                  <c:v>150255.97</c:v>
                </c:pt>
                <c:pt idx="79">
                  <c:v>150249.07999999999</c:v>
                </c:pt>
                <c:pt idx="80">
                  <c:v>150933.62</c:v>
                </c:pt>
                <c:pt idx="81">
                  <c:v>158196.89000000001</c:v>
                </c:pt>
                <c:pt idx="82">
                  <c:v>155620.95000000001</c:v>
                </c:pt>
                <c:pt idx="83">
                  <c:v>155085.26999999999</c:v>
                </c:pt>
                <c:pt idx="84">
                  <c:v>148171.34</c:v>
                </c:pt>
                <c:pt idx="85">
                  <c:v>152289.24</c:v>
                </c:pt>
                <c:pt idx="86">
                  <c:v>150419.93</c:v>
                </c:pt>
                <c:pt idx="87">
                  <c:v>149221.57999999999</c:v>
                </c:pt>
                <c:pt idx="88">
                  <c:v>149730.87</c:v>
                </c:pt>
                <c:pt idx="89">
                  <c:v>155687.95000000001</c:v>
                </c:pt>
                <c:pt idx="90">
                  <c:v>150730.35999999999</c:v>
                </c:pt>
                <c:pt idx="91">
                  <c:v>148571.94</c:v>
                </c:pt>
                <c:pt idx="92">
                  <c:v>150026.76999999999</c:v>
                </c:pt>
                <c:pt idx="93">
                  <c:v>150483.19</c:v>
                </c:pt>
                <c:pt idx="94">
                  <c:v>150722.12</c:v>
                </c:pt>
                <c:pt idx="95">
                  <c:v>148399.66</c:v>
                </c:pt>
                <c:pt idx="96">
                  <c:v>148282.97</c:v>
                </c:pt>
                <c:pt idx="97">
                  <c:v>150594.88</c:v>
                </c:pt>
                <c:pt idx="98">
                  <c:v>149682.29</c:v>
                </c:pt>
                <c:pt idx="99">
                  <c:v>154687.17000000001</c:v>
                </c:pt>
                <c:pt idx="100">
                  <c:v>154814.82</c:v>
                </c:pt>
                <c:pt idx="101">
                  <c:v>151406.42000000001</c:v>
                </c:pt>
                <c:pt idx="102">
                  <c:v>149962.07</c:v>
                </c:pt>
                <c:pt idx="103">
                  <c:v>148336.41</c:v>
                </c:pt>
                <c:pt idx="104">
                  <c:v>154561.03</c:v>
                </c:pt>
                <c:pt idx="105">
                  <c:v>153721.91</c:v>
                </c:pt>
                <c:pt idx="106">
                  <c:v>155895.42000000001</c:v>
                </c:pt>
                <c:pt idx="107">
                  <c:v>150304.69</c:v>
                </c:pt>
                <c:pt idx="108">
                  <c:v>150254.28</c:v>
                </c:pt>
                <c:pt idx="109">
                  <c:v>155401.29999999999</c:v>
                </c:pt>
                <c:pt idx="110">
                  <c:v>156642.82</c:v>
                </c:pt>
                <c:pt idx="111">
                  <c:v>158777.06</c:v>
                </c:pt>
                <c:pt idx="112">
                  <c:v>157404.76999999999</c:v>
                </c:pt>
                <c:pt idx="113">
                  <c:v>156292.93</c:v>
                </c:pt>
                <c:pt idx="114">
                  <c:v>156524.62</c:v>
                </c:pt>
                <c:pt idx="115">
                  <c:v>160868.6</c:v>
                </c:pt>
                <c:pt idx="116">
                  <c:v>157098.20000000001</c:v>
                </c:pt>
                <c:pt idx="117">
                  <c:v>156517.87</c:v>
                </c:pt>
                <c:pt idx="118">
                  <c:v>158432.48000000001</c:v>
                </c:pt>
                <c:pt idx="119">
                  <c:v>158372.21</c:v>
                </c:pt>
                <c:pt idx="120">
                  <c:v>158601.57</c:v>
                </c:pt>
                <c:pt idx="121">
                  <c:v>156472.63</c:v>
                </c:pt>
                <c:pt idx="122">
                  <c:v>158360.1</c:v>
                </c:pt>
                <c:pt idx="123">
                  <c:v>157031.54</c:v>
                </c:pt>
                <c:pt idx="124">
                  <c:v>164730.06</c:v>
                </c:pt>
              </c:numCache>
            </c:numRef>
          </c:val>
          <c:smooth val="0"/>
          <c:extLst>
            <c:ext xmlns:c16="http://schemas.microsoft.com/office/drawing/2014/chart" uri="{C3380CC4-5D6E-409C-BE32-E72D297353CC}">
              <c16:uniqueId val="{00000000-8BDF-4D4B-9D04-2383E80B3BAA}"/>
            </c:ext>
          </c:extLst>
        </c:ser>
        <c:ser>
          <c:idx val="1"/>
          <c:order val="1"/>
          <c:tx>
            <c:strRef>
              <c:f>Full1!$J$9</c:f>
              <c:strCache>
                <c:ptCount val="1"/>
                <c:pt idx="0">
                  <c:v>PYO-PYF-PXO</c:v>
                </c:pt>
              </c:strCache>
            </c:strRef>
          </c:tx>
          <c:spPr>
            <a:ln w="28575" cap="rnd">
              <a:solidFill>
                <a:srgbClr val="FF0000"/>
              </a:solidFill>
              <a:round/>
            </a:ln>
            <a:effectLst/>
          </c:spPr>
          <c:marker>
            <c:symbol val="none"/>
          </c:marker>
          <c:val>
            <c:numRef>
              <c:f>Full1!$J$10:$J$134</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1-8BDF-4D4B-9D04-2383E80B3BAA}"/>
            </c:ext>
          </c:extLst>
        </c:ser>
        <c:ser>
          <c:idx val="2"/>
          <c:order val="2"/>
          <c:tx>
            <c:strRef>
              <c:f>Full1!$K$9</c:f>
              <c:strCache>
                <c:ptCount val="1"/>
                <c:pt idx="0">
                  <c:v>PYO-PYF-VYO</c:v>
                </c:pt>
              </c:strCache>
            </c:strRef>
          </c:tx>
          <c:spPr>
            <a:ln w="28575" cap="rnd">
              <a:solidFill>
                <a:schemeClr val="accent6">
                  <a:lumMod val="60000"/>
                  <a:lumOff val="40000"/>
                </a:schemeClr>
              </a:solidFill>
              <a:round/>
            </a:ln>
            <a:effectLst/>
          </c:spPr>
          <c:marker>
            <c:symbol val="none"/>
          </c:marker>
          <c:val>
            <c:numRef>
              <c:f>Full1!$K$10:$K$134</c:f>
              <c:numCache>
                <c:formatCode>General</c:formatCode>
                <c:ptCount val="125"/>
                <c:pt idx="0">
                  <c:v>1083.0999999999999</c:v>
                </c:pt>
                <c:pt idx="1">
                  <c:v>4978</c:v>
                </c:pt>
                <c:pt idx="2">
                  <c:v>5944.73</c:v>
                </c:pt>
                <c:pt idx="3">
                  <c:v>19667.96</c:v>
                </c:pt>
                <c:pt idx="4">
                  <c:v>17414.810000000001</c:v>
                </c:pt>
                <c:pt idx="5">
                  <c:v>16034.58</c:v>
                </c:pt>
                <c:pt idx="6">
                  <c:v>28026.33</c:v>
                </c:pt>
                <c:pt idx="7">
                  <c:v>17541.55</c:v>
                </c:pt>
                <c:pt idx="8">
                  <c:v>17715.63</c:v>
                </c:pt>
                <c:pt idx="9">
                  <c:v>21637.54</c:v>
                </c:pt>
                <c:pt idx="10">
                  <c:v>27067.45</c:v>
                </c:pt>
                <c:pt idx="11">
                  <c:v>21307</c:v>
                </c:pt>
                <c:pt idx="12">
                  <c:v>21991.8</c:v>
                </c:pt>
                <c:pt idx="13">
                  <c:v>15658.98</c:v>
                </c:pt>
                <c:pt idx="14">
                  <c:v>22500.560000000001</c:v>
                </c:pt>
                <c:pt idx="15">
                  <c:v>22476.92</c:v>
                </c:pt>
                <c:pt idx="16">
                  <c:v>22828.65</c:v>
                </c:pt>
                <c:pt idx="17">
                  <c:v>25650.19</c:v>
                </c:pt>
                <c:pt idx="18">
                  <c:v>25505.78</c:v>
                </c:pt>
                <c:pt idx="19">
                  <c:v>30734.27</c:v>
                </c:pt>
                <c:pt idx="20">
                  <c:v>25941</c:v>
                </c:pt>
                <c:pt idx="21">
                  <c:v>33552.660000000003</c:v>
                </c:pt>
                <c:pt idx="22">
                  <c:v>24026.22</c:v>
                </c:pt>
                <c:pt idx="23">
                  <c:v>30133.9</c:v>
                </c:pt>
                <c:pt idx="24">
                  <c:v>24281.49</c:v>
                </c:pt>
                <c:pt idx="25">
                  <c:v>31983.47</c:v>
                </c:pt>
                <c:pt idx="26">
                  <c:v>32332.959999999999</c:v>
                </c:pt>
                <c:pt idx="27">
                  <c:v>28051.25</c:v>
                </c:pt>
                <c:pt idx="28">
                  <c:v>39583.67</c:v>
                </c:pt>
                <c:pt idx="29">
                  <c:v>40342.660000000003</c:v>
                </c:pt>
                <c:pt idx="30">
                  <c:v>40686.449999999997</c:v>
                </c:pt>
                <c:pt idx="31">
                  <c:v>40659.269999999997</c:v>
                </c:pt>
                <c:pt idx="32">
                  <c:v>31868.58</c:v>
                </c:pt>
                <c:pt idx="33">
                  <c:v>37178.449999999997</c:v>
                </c:pt>
                <c:pt idx="34">
                  <c:v>36174.17</c:v>
                </c:pt>
                <c:pt idx="35">
                  <c:v>43948.09</c:v>
                </c:pt>
                <c:pt idx="36">
                  <c:v>38616.400000000001</c:v>
                </c:pt>
                <c:pt idx="37">
                  <c:v>37872.089999999997</c:v>
                </c:pt>
                <c:pt idx="38">
                  <c:v>40429.65</c:v>
                </c:pt>
                <c:pt idx="39">
                  <c:v>39970.720000000001</c:v>
                </c:pt>
                <c:pt idx="40">
                  <c:v>40033</c:v>
                </c:pt>
                <c:pt idx="41">
                  <c:v>41079.32</c:v>
                </c:pt>
                <c:pt idx="42">
                  <c:v>44074.09</c:v>
                </c:pt>
                <c:pt idx="43">
                  <c:v>47426.27</c:v>
                </c:pt>
                <c:pt idx="44">
                  <c:v>44063.92</c:v>
                </c:pt>
                <c:pt idx="45">
                  <c:v>47187.54</c:v>
                </c:pt>
                <c:pt idx="46">
                  <c:v>53759.05</c:v>
                </c:pt>
                <c:pt idx="47">
                  <c:v>47175.92</c:v>
                </c:pt>
                <c:pt idx="48">
                  <c:v>45691.11</c:v>
                </c:pt>
                <c:pt idx="49">
                  <c:v>50473.67</c:v>
                </c:pt>
                <c:pt idx="50">
                  <c:v>51443.17</c:v>
                </c:pt>
                <c:pt idx="51">
                  <c:v>48745.55</c:v>
                </c:pt>
                <c:pt idx="52">
                  <c:v>50057.5</c:v>
                </c:pt>
                <c:pt idx="53">
                  <c:v>50003.11</c:v>
                </c:pt>
                <c:pt idx="54">
                  <c:v>49838.65</c:v>
                </c:pt>
                <c:pt idx="55">
                  <c:v>48256.54</c:v>
                </c:pt>
                <c:pt idx="56">
                  <c:v>47389.55</c:v>
                </c:pt>
                <c:pt idx="57">
                  <c:v>51416.05</c:v>
                </c:pt>
                <c:pt idx="58">
                  <c:v>50165.68</c:v>
                </c:pt>
                <c:pt idx="59">
                  <c:v>49946.42</c:v>
                </c:pt>
                <c:pt idx="60">
                  <c:v>51225.599999999999</c:v>
                </c:pt>
                <c:pt idx="61">
                  <c:v>48972.43</c:v>
                </c:pt>
                <c:pt idx="62">
                  <c:v>48103.55</c:v>
                </c:pt>
                <c:pt idx="63">
                  <c:v>47635.45</c:v>
                </c:pt>
                <c:pt idx="64">
                  <c:v>51625.81</c:v>
                </c:pt>
                <c:pt idx="65">
                  <c:v>48358.49</c:v>
                </c:pt>
                <c:pt idx="66">
                  <c:v>49793.58</c:v>
                </c:pt>
                <c:pt idx="67">
                  <c:v>46965.15</c:v>
                </c:pt>
                <c:pt idx="68">
                  <c:v>51169.47</c:v>
                </c:pt>
                <c:pt idx="69">
                  <c:v>49636</c:v>
                </c:pt>
                <c:pt idx="70">
                  <c:v>47800.01</c:v>
                </c:pt>
                <c:pt idx="71">
                  <c:v>48739.06</c:v>
                </c:pt>
                <c:pt idx="72">
                  <c:v>50220.94</c:v>
                </c:pt>
                <c:pt idx="73">
                  <c:v>48241.62</c:v>
                </c:pt>
                <c:pt idx="74">
                  <c:v>50103.17</c:v>
                </c:pt>
                <c:pt idx="75">
                  <c:v>51952.04</c:v>
                </c:pt>
                <c:pt idx="76">
                  <c:v>49980.05</c:v>
                </c:pt>
                <c:pt idx="77">
                  <c:v>49388.19</c:v>
                </c:pt>
                <c:pt idx="78">
                  <c:v>51002.26</c:v>
                </c:pt>
                <c:pt idx="79">
                  <c:v>49673.14</c:v>
                </c:pt>
                <c:pt idx="80">
                  <c:v>52500.63</c:v>
                </c:pt>
                <c:pt idx="81">
                  <c:v>49143.54</c:v>
                </c:pt>
                <c:pt idx="82">
                  <c:v>54022.41</c:v>
                </c:pt>
                <c:pt idx="83">
                  <c:v>53216.55</c:v>
                </c:pt>
                <c:pt idx="84">
                  <c:v>52601.64</c:v>
                </c:pt>
                <c:pt idx="85">
                  <c:v>54901.599999999999</c:v>
                </c:pt>
                <c:pt idx="86">
                  <c:v>53423.69</c:v>
                </c:pt>
                <c:pt idx="87">
                  <c:v>57657.21</c:v>
                </c:pt>
                <c:pt idx="88">
                  <c:v>57147.9</c:v>
                </c:pt>
                <c:pt idx="89">
                  <c:v>58223.46</c:v>
                </c:pt>
                <c:pt idx="90">
                  <c:v>56829.74</c:v>
                </c:pt>
                <c:pt idx="91">
                  <c:v>58195.77</c:v>
                </c:pt>
                <c:pt idx="92">
                  <c:v>58231.040000000001</c:v>
                </c:pt>
                <c:pt idx="93">
                  <c:v>57889.65</c:v>
                </c:pt>
                <c:pt idx="94">
                  <c:v>57923.81</c:v>
                </c:pt>
                <c:pt idx="95">
                  <c:v>53647.1</c:v>
                </c:pt>
                <c:pt idx="96">
                  <c:v>58515.94</c:v>
                </c:pt>
                <c:pt idx="97">
                  <c:v>58606.63</c:v>
                </c:pt>
                <c:pt idx="98">
                  <c:v>54331.41</c:v>
                </c:pt>
                <c:pt idx="99">
                  <c:v>57732.87</c:v>
                </c:pt>
                <c:pt idx="100">
                  <c:v>58084.62</c:v>
                </c:pt>
                <c:pt idx="101">
                  <c:v>58120.51</c:v>
                </c:pt>
                <c:pt idx="102">
                  <c:v>59074.21</c:v>
                </c:pt>
                <c:pt idx="103">
                  <c:v>57709.05</c:v>
                </c:pt>
                <c:pt idx="104">
                  <c:v>58634.19</c:v>
                </c:pt>
                <c:pt idx="105">
                  <c:v>59401.67</c:v>
                </c:pt>
                <c:pt idx="106">
                  <c:v>58988.73</c:v>
                </c:pt>
                <c:pt idx="107">
                  <c:v>58572.26</c:v>
                </c:pt>
                <c:pt idx="108">
                  <c:v>57886.81</c:v>
                </c:pt>
                <c:pt idx="109">
                  <c:v>57830.35</c:v>
                </c:pt>
                <c:pt idx="110">
                  <c:v>59555.53</c:v>
                </c:pt>
                <c:pt idx="111">
                  <c:v>58425.11</c:v>
                </c:pt>
                <c:pt idx="112">
                  <c:v>58706.41</c:v>
                </c:pt>
                <c:pt idx="113">
                  <c:v>57960.51</c:v>
                </c:pt>
                <c:pt idx="114">
                  <c:v>58232.49</c:v>
                </c:pt>
                <c:pt idx="115">
                  <c:v>57847.16</c:v>
                </c:pt>
                <c:pt idx="116">
                  <c:v>58260.160000000003</c:v>
                </c:pt>
                <c:pt idx="117">
                  <c:v>57819.54</c:v>
                </c:pt>
                <c:pt idx="118">
                  <c:v>59183.1</c:v>
                </c:pt>
                <c:pt idx="119">
                  <c:v>57968.88</c:v>
                </c:pt>
                <c:pt idx="120">
                  <c:v>58195.65</c:v>
                </c:pt>
                <c:pt idx="121">
                  <c:v>57964.08</c:v>
                </c:pt>
                <c:pt idx="122">
                  <c:v>59099.41</c:v>
                </c:pt>
                <c:pt idx="123">
                  <c:v>59300.17</c:v>
                </c:pt>
                <c:pt idx="124">
                  <c:v>58457.25</c:v>
                </c:pt>
              </c:numCache>
            </c:numRef>
          </c:val>
          <c:smooth val="0"/>
          <c:extLst>
            <c:ext xmlns:c16="http://schemas.microsoft.com/office/drawing/2014/chart" uri="{C3380CC4-5D6E-409C-BE32-E72D297353CC}">
              <c16:uniqueId val="{00000002-8BDF-4D4B-9D04-2383E80B3BAA}"/>
            </c:ext>
          </c:extLst>
        </c:ser>
        <c:ser>
          <c:idx val="3"/>
          <c:order val="3"/>
          <c:tx>
            <c:strRef>
              <c:f>Full1!$L$9</c:f>
              <c:strCache>
                <c:ptCount val="1"/>
                <c:pt idx="0">
                  <c:v>PYO-PYF-PXO-VYO</c:v>
                </c:pt>
              </c:strCache>
            </c:strRef>
          </c:tx>
          <c:spPr>
            <a:ln w="28575" cap="rnd">
              <a:solidFill>
                <a:srgbClr val="002060"/>
              </a:solidFill>
              <a:round/>
            </a:ln>
            <a:effectLst/>
          </c:spPr>
          <c:marker>
            <c:symbol val="none"/>
          </c:marker>
          <c:val>
            <c:numRef>
              <c:f>Full1!$L$10:$L$134</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3-8BDF-4D4B-9D04-2383E80B3BAA}"/>
            </c:ext>
          </c:extLst>
        </c:ser>
        <c:dLbls>
          <c:showLegendKey val="0"/>
          <c:showVal val="0"/>
          <c:showCatName val="0"/>
          <c:showSerName val="0"/>
          <c:showPercent val="0"/>
          <c:showBubbleSize val="0"/>
        </c:dLbls>
        <c:smooth val="0"/>
        <c:axId val="1194490575"/>
        <c:axId val="1194489135"/>
      </c:lineChart>
      <c:catAx>
        <c:axId val="1194490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GENERACIONS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crossAx val="1194489135"/>
        <c:crosses val="autoZero"/>
        <c:auto val="1"/>
        <c:lblAlgn val="ctr"/>
        <c:lblOffset val="100"/>
        <c:noMultiLvlLbl val="0"/>
      </c:catAx>
      <c:valAx>
        <c:axId val="119448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FITNESS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crossAx val="119449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10/12/2024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AC7AC-5516-CD5B-8991-3B9713EE01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E7F7A9E-43CF-BDBD-4D8C-6577EA8A8F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CEF1CB-CE6C-2352-50CF-AA329A41107A}"/>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583D4241-56CB-CFB5-66F7-D1C21142E1CC}"/>
              </a:ext>
            </a:extLst>
          </p:cNvPr>
          <p:cNvSpPr>
            <a:spLocks noGrp="1"/>
          </p:cNvSpPr>
          <p:nvPr>
            <p:ph type="sldNum" sz="quarter" idx="5"/>
          </p:nvPr>
        </p:nvSpPr>
        <p:spPr/>
        <p:txBody>
          <a:bodyPr/>
          <a:lstStyle/>
          <a:p>
            <a:fld id="{AA93F080-ECF3-415A-84A6-DF6D3BEC8CB2}" type="slidenum">
              <a:rPr lang="ca-ES" smtClean="0"/>
              <a:t>1</a:t>
            </a:fld>
            <a:endParaRPr lang="ca-ES"/>
          </a:p>
        </p:txBody>
      </p:sp>
    </p:spTree>
    <p:extLst>
      <p:ext uri="{BB962C8B-B14F-4D97-AF65-F5344CB8AC3E}">
        <p14:creationId xmlns:p14="http://schemas.microsoft.com/office/powerpoint/2010/main" val="855482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178856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42066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E8889-9BC6-CB2F-FBDF-D23AAA53E1E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8F1E6B0-35BB-39C1-B8C1-23504B5BA3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B9241B-27BB-68EC-4876-A4104344AFB5}"/>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F838428D-A5C6-D154-632B-65D78CFCB479}"/>
              </a:ext>
            </a:extLst>
          </p:cNvPr>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218158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F6637-B0A0-4D94-D813-56C5FD1BAC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5068E3D-E458-ADFB-BA2A-5E88CA0C19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4234D24-88AF-9592-41D8-2C6EAAC0803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BE373952-C950-35A8-072B-8E4FCB7F8E79}"/>
              </a:ext>
            </a:extLst>
          </p:cNvPr>
          <p:cNvSpPr>
            <a:spLocks noGrp="1"/>
          </p:cNvSpPr>
          <p:nvPr>
            <p:ph type="sldNum" sz="quarter" idx="5"/>
          </p:nvPr>
        </p:nvSpPr>
        <p:spPr/>
        <p:txBody>
          <a:bodyPr/>
          <a:lstStyle/>
          <a:p>
            <a:fld id="{AA93F080-ECF3-415A-84A6-DF6D3BEC8CB2}" type="slidenum">
              <a:rPr lang="ca-ES" smtClean="0"/>
              <a:t>3</a:t>
            </a:fld>
            <a:endParaRPr lang="ca-ES"/>
          </a:p>
        </p:txBody>
      </p:sp>
    </p:spTree>
    <p:extLst>
      <p:ext uri="{BB962C8B-B14F-4D97-AF65-F5344CB8AC3E}">
        <p14:creationId xmlns:p14="http://schemas.microsoft.com/office/powerpoint/2010/main" val="2076040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42</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43</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44</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45</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46</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4</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47</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48</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49</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50</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51</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52</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53</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54</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55</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56</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D720-0372-2AC2-B06B-3BE464C152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45D82F-4E92-2644-8197-30A72046C2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11E5A9-5D57-2960-04F2-E82F937C1057}"/>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EE50A7D8-311D-595B-CD36-678CA262F07B}"/>
              </a:ext>
            </a:extLst>
          </p:cNvPr>
          <p:cNvSpPr>
            <a:spLocks noGrp="1"/>
          </p:cNvSpPr>
          <p:nvPr>
            <p:ph type="sldNum" sz="quarter" idx="5"/>
          </p:nvPr>
        </p:nvSpPr>
        <p:spPr/>
        <p:txBody>
          <a:bodyPr/>
          <a:lstStyle/>
          <a:p>
            <a:fld id="{AA93F080-ECF3-415A-84A6-DF6D3BEC8CB2}" type="slidenum">
              <a:rPr lang="ca-ES" smtClean="0"/>
              <a:t>5</a:t>
            </a:fld>
            <a:endParaRPr lang="ca-ES"/>
          </a:p>
        </p:txBody>
      </p:sp>
    </p:spTree>
    <p:extLst>
      <p:ext uri="{BB962C8B-B14F-4D97-AF65-F5344CB8AC3E}">
        <p14:creationId xmlns:p14="http://schemas.microsoft.com/office/powerpoint/2010/main" val="32248905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6D2E-FACB-9498-3357-DB3AAE69A1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45AC67F-CE50-ECBC-84E8-FE1A91CA133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35C9AF1-F379-0278-033A-8147E786D3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B60BDB9D-FDDE-8F2F-CA4E-476AFCFDFA6E}"/>
              </a:ext>
            </a:extLst>
          </p:cNvPr>
          <p:cNvSpPr>
            <a:spLocks noGrp="1"/>
          </p:cNvSpPr>
          <p:nvPr>
            <p:ph type="sldNum" sz="quarter" idx="5"/>
          </p:nvPr>
        </p:nvSpPr>
        <p:spPr/>
        <p:txBody>
          <a:bodyPr/>
          <a:lstStyle/>
          <a:p>
            <a:fld id="{AA93F080-ECF3-415A-84A6-DF6D3BEC8CB2}" type="slidenum">
              <a:rPr lang="ca-ES" smtClean="0"/>
              <a:t>59</a:t>
            </a:fld>
            <a:endParaRPr lang="ca-ES"/>
          </a:p>
        </p:txBody>
      </p:sp>
    </p:spTree>
    <p:extLst>
      <p:ext uri="{BB962C8B-B14F-4D97-AF65-F5344CB8AC3E}">
        <p14:creationId xmlns:p14="http://schemas.microsoft.com/office/powerpoint/2010/main" val="2181407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E34E-6EEE-EF1E-723D-D2EE241085B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F852CA-0A12-BBF8-E516-B46FE6FA5A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95D1DA-C71A-3DE7-27EA-80470836890A}"/>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CEBDA9C1-D819-C1B6-AC3C-D651FFC65CB9}"/>
              </a:ext>
            </a:extLst>
          </p:cNvPr>
          <p:cNvSpPr>
            <a:spLocks noGrp="1"/>
          </p:cNvSpPr>
          <p:nvPr>
            <p:ph type="sldNum" sz="quarter" idx="5"/>
          </p:nvPr>
        </p:nvSpPr>
        <p:spPr/>
        <p:txBody>
          <a:bodyPr/>
          <a:lstStyle/>
          <a:p>
            <a:fld id="{AA93F080-ECF3-415A-84A6-DF6D3BEC8CB2}" type="slidenum">
              <a:rPr lang="ca-ES" smtClean="0"/>
              <a:t>67</a:t>
            </a:fld>
            <a:endParaRPr lang="ca-ES"/>
          </a:p>
        </p:txBody>
      </p:sp>
    </p:spTree>
    <p:extLst>
      <p:ext uri="{BB962C8B-B14F-4D97-AF65-F5344CB8AC3E}">
        <p14:creationId xmlns:p14="http://schemas.microsoft.com/office/powerpoint/2010/main" val="3149014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6E004-F83E-3626-87C9-C3EE6C0D6D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74D1AA-4A11-1D99-D2C5-17B90618D65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C121369-41AB-CB57-7914-F988A5BDAAC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53469BF0-B9EA-D0A7-AA37-98F4ED39EC56}"/>
              </a:ext>
            </a:extLst>
          </p:cNvPr>
          <p:cNvSpPr>
            <a:spLocks noGrp="1"/>
          </p:cNvSpPr>
          <p:nvPr>
            <p:ph type="sldNum" sz="quarter" idx="5"/>
          </p:nvPr>
        </p:nvSpPr>
        <p:spPr/>
        <p:txBody>
          <a:bodyPr/>
          <a:lstStyle/>
          <a:p>
            <a:fld id="{AA93F080-ECF3-415A-84A6-DF6D3BEC8CB2}" type="slidenum">
              <a:rPr lang="ca-ES" smtClean="0"/>
              <a:t>68</a:t>
            </a:fld>
            <a:endParaRPr lang="ca-ES"/>
          </a:p>
        </p:txBody>
      </p:sp>
    </p:spTree>
    <p:extLst>
      <p:ext uri="{BB962C8B-B14F-4D97-AF65-F5344CB8AC3E}">
        <p14:creationId xmlns:p14="http://schemas.microsoft.com/office/powerpoint/2010/main" val="218363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6</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722EA-DACD-4171-4B08-6367B0BC1D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2AB975A-AF30-8E79-D1EB-7A7CD604C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FD1161-2A2E-3046-04C1-990DDB696BA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FE99928-019A-F3F3-378C-374BBCB1CAC7}"/>
              </a:ext>
            </a:extLst>
          </p:cNvPr>
          <p:cNvSpPr>
            <a:spLocks noGrp="1"/>
          </p:cNvSpPr>
          <p:nvPr>
            <p:ph type="sldNum" sz="quarter" idx="5"/>
          </p:nvPr>
        </p:nvSpPr>
        <p:spPr/>
        <p:txBody>
          <a:bodyPr/>
          <a:lstStyle/>
          <a:p>
            <a:fld id="{F31E9070-4173-46FF-8E36-7CADF13F9FE7}" type="slidenum">
              <a:rPr lang="es-ES" smtClean="0"/>
              <a:t>12</a:t>
            </a:fld>
            <a:endParaRPr lang="es-ES"/>
          </a:p>
        </p:txBody>
      </p:sp>
    </p:spTree>
    <p:extLst>
      <p:ext uri="{BB962C8B-B14F-4D97-AF65-F5344CB8AC3E}">
        <p14:creationId xmlns:p14="http://schemas.microsoft.com/office/powerpoint/2010/main" val="241416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95F-0AAE-51E6-E039-5800A9DB1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4F5B4D-581D-A360-AD23-6E0B24B5D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E0690-6D5E-2C17-20CF-092BFA9198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D012E0A-B8F3-A9C8-69FF-F7FE08D6C025}"/>
              </a:ext>
            </a:extLst>
          </p:cNvPr>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31435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415057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1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00.png"/><Relationship Id="rId4" Type="http://schemas.openxmlformats.org/officeDocument/2006/relationships/customXml" Target="../ink/ink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00.png"/><Relationship Id="rId4" Type="http://schemas.openxmlformats.org/officeDocument/2006/relationships/customXml" Target="../ink/ink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E1CEC-7344-2FDF-83AE-A61BC871BF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4B2F3A-4596-6CF1-F0A1-5E1EE193C635}"/>
              </a:ext>
            </a:extLst>
          </p:cNvPr>
          <p:cNvSpPr>
            <a:spLocks noGrp="1"/>
          </p:cNvSpPr>
          <p:nvPr>
            <p:ph type="ctrTitle"/>
          </p:nvPr>
        </p:nvSpPr>
        <p:spPr>
          <a:xfrm>
            <a:off x="1524000" y="1243932"/>
            <a:ext cx="9144000" cy="3190815"/>
          </a:xfrm>
        </p:spPr>
        <p:txBody>
          <a:bodyPr>
            <a:noAutofit/>
          </a:bodyPr>
          <a:lstStyle/>
          <a:p>
            <a:r>
              <a:rPr lang="es-ES" sz="7200" dirty="0" err="1">
                <a:latin typeface="Aharoni" panose="02010803020104030203" pitchFamily="2" charset="-79"/>
                <a:cs typeface="Aharoni" panose="02010803020104030203" pitchFamily="2" charset="-79"/>
              </a:rPr>
              <a:t>Superant</a:t>
            </a:r>
            <a:r>
              <a:rPr lang="es-ES" sz="7200" dirty="0">
                <a:latin typeface="Aharoni" panose="02010803020104030203" pitchFamily="2" charset="-79"/>
                <a:cs typeface="Aharoni" panose="02010803020104030203" pitchFamily="2" charset="-79"/>
              </a:rPr>
              <a:t> </a:t>
            </a:r>
            <a:br>
              <a:rPr lang="es-ES" sz="7200" dirty="0">
                <a:latin typeface="Aharoni" panose="02010803020104030203" pitchFamily="2" charset="-79"/>
                <a:cs typeface="Aharoni" panose="02010803020104030203" pitchFamily="2" charset="-79"/>
              </a:rPr>
            </a:br>
            <a:r>
              <a:rPr lang="es-ES" sz="7200" dirty="0" err="1">
                <a:latin typeface="Aharoni" panose="02010803020104030203" pitchFamily="2" charset="-79"/>
                <a:cs typeface="Aharoni" panose="02010803020104030203" pitchFamily="2" charset="-79"/>
              </a:rPr>
              <a:t>l’Humà</a:t>
            </a:r>
            <a:r>
              <a:rPr lang="es-ES" sz="7200" dirty="0">
                <a:latin typeface="Aharoni" panose="02010803020104030203" pitchFamily="2" charset="-79"/>
                <a:cs typeface="Aharoni" panose="02010803020104030203" pitchFamily="2" charset="-79"/>
              </a:rPr>
              <a:t> en </a:t>
            </a:r>
            <a:br>
              <a:rPr lang="es-ES" sz="7200" dirty="0">
                <a:latin typeface="Aharoni" panose="02010803020104030203" pitchFamily="2" charset="-79"/>
                <a:cs typeface="Aharoni" panose="02010803020104030203" pitchFamily="2" charset="-79"/>
              </a:rPr>
            </a:br>
            <a:r>
              <a:rPr lang="es-ES" sz="7200" dirty="0">
                <a:latin typeface="Aharoni" panose="02010803020104030203" pitchFamily="2" charset="-79"/>
                <a:cs typeface="Aharoni" panose="02010803020104030203" pitchFamily="2" charset="-79"/>
              </a:rPr>
              <a:t>“</a:t>
            </a:r>
            <a:r>
              <a:rPr lang="es-ES" sz="7200" dirty="0" err="1">
                <a:latin typeface="Aharoni" panose="02010803020104030203" pitchFamily="2" charset="-79"/>
                <a:cs typeface="Aharoni" panose="02010803020104030203" pitchFamily="2" charset="-79"/>
              </a:rPr>
              <a:t>Flappy</a:t>
            </a:r>
            <a:r>
              <a:rPr lang="es-ES" sz="7200" dirty="0">
                <a:latin typeface="Aharoni" panose="02010803020104030203" pitchFamily="2" charset="-79"/>
                <a:cs typeface="Aharoni" panose="02010803020104030203" pitchFamily="2" charset="-79"/>
              </a:rPr>
              <a:t> </a:t>
            </a:r>
            <a:r>
              <a:rPr lang="es-ES" sz="7200" dirty="0" err="1">
                <a:latin typeface="Aharoni" panose="02010803020104030203" pitchFamily="2" charset="-79"/>
                <a:cs typeface="Aharoni" panose="02010803020104030203" pitchFamily="2" charset="-79"/>
              </a:rPr>
              <a:t>Bird</a:t>
            </a:r>
            <a:r>
              <a:rPr lang="es-ES" sz="7200" dirty="0">
                <a:latin typeface="Aharoni" panose="02010803020104030203" pitchFamily="2" charset="-79"/>
                <a:cs typeface="Aharoni" panose="02010803020104030203" pitchFamily="2" charset="-79"/>
              </a:rPr>
              <a:t>” </a:t>
            </a:r>
            <a:endParaRPr lang="ca-ES" sz="7200"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7FC050E-7DEC-DD0D-808E-780F07C26475}"/>
              </a:ext>
            </a:extLst>
          </p:cNvPr>
          <p:cNvSpPr txBox="1"/>
          <p:nvPr/>
        </p:nvSpPr>
        <p:spPr>
          <a:xfrm>
            <a:off x="3962756" y="4434747"/>
            <a:ext cx="4266487" cy="369332"/>
          </a:xfrm>
          <a:prstGeom prst="rect">
            <a:avLst/>
          </a:prstGeom>
          <a:noFill/>
        </p:spPr>
        <p:txBody>
          <a:bodyPr wrap="square">
            <a:spAutoFit/>
          </a:bodyPr>
          <a:lstStyle/>
          <a:p>
            <a:r>
              <a:rPr lang="ca-ES" dirty="0">
                <a:latin typeface="Abadi" panose="020B0604020104020204" pitchFamily="34" charset="0"/>
              </a:rPr>
              <a:t>Un Estudi sobre </a:t>
            </a:r>
            <a:r>
              <a:rPr lang="ca-ES" b="1" dirty="0">
                <a:latin typeface="Abadi" panose="020B0604020104020204" pitchFamily="34" charset="0"/>
              </a:rPr>
              <a:t>l’Aprenentatge Automàtic </a:t>
            </a:r>
          </a:p>
        </p:txBody>
      </p:sp>
      <p:pic>
        <p:nvPicPr>
          <p:cNvPr id="1026" name="Picture 2" descr="CIC Escola de Batxillerats">
            <a:extLst>
              <a:ext uri="{FF2B5EF4-FFF2-40B4-BE49-F238E27FC236}">
                <a16:creationId xmlns:a16="http://schemas.microsoft.com/office/drawing/2014/main" id="{3F7D9D6B-8543-F52E-36DA-1BF618074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19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F498D85-435D-FE9B-E774-069817302E13}"/>
              </a:ext>
            </a:extLst>
          </p:cNvPr>
          <p:cNvSpPr txBox="1"/>
          <p:nvPr/>
        </p:nvSpPr>
        <p:spPr>
          <a:xfrm>
            <a:off x="131515" y="6343390"/>
            <a:ext cx="5824864" cy="369332"/>
          </a:xfrm>
          <a:prstGeom prst="rect">
            <a:avLst/>
          </a:prstGeom>
          <a:noFill/>
        </p:spPr>
        <p:txBody>
          <a:bodyPr wrap="none" rtlCol="0">
            <a:spAutoFit/>
          </a:bodyPr>
          <a:lstStyle/>
          <a:p>
            <a:r>
              <a:rPr lang="es-ES" dirty="0"/>
              <a:t>Jan Ferrer </a:t>
            </a:r>
            <a:r>
              <a:rPr lang="es-ES" dirty="0" err="1"/>
              <a:t>Paramio</a:t>
            </a:r>
            <a:r>
              <a:rPr lang="es-ES" dirty="0"/>
              <a:t>, Marc Pérez Fusco, Teo Clerici Jurado</a:t>
            </a:r>
            <a:endParaRPr lang="ca-ES" dirty="0"/>
          </a:p>
        </p:txBody>
      </p:sp>
      <p:pic>
        <p:nvPicPr>
          <p:cNvPr id="7" name="Imagen 6" descr="Patrón de fondo&#10;&#10;Descripción generada automáticamente">
            <a:extLst>
              <a:ext uri="{FF2B5EF4-FFF2-40B4-BE49-F238E27FC236}">
                <a16:creationId xmlns:a16="http://schemas.microsoft.com/office/drawing/2014/main" id="{4018024F-A49B-8CB1-880F-5E6136F0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2568" y="5747299"/>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5FEB89BA-F74C-4C18-BDDE-610A5609F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22568" y="-5745707"/>
            <a:ext cx="1324685" cy="8151909"/>
          </a:xfrm>
          <a:prstGeom prst="rect">
            <a:avLst/>
          </a:prstGeom>
        </p:spPr>
      </p:pic>
      <p:pic>
        <p:nvPicPr>
          <p:cNvPr id="12" name="Imagen 11">
            <a:extLst>
              <a:ext uri="{FF2B5EF4-FFF2-40B4-BE49-F238E27FC236}">
                <a16:creationId xmlns:a16="http://schemas.microsoft.com/office/drawing/2014/main" id="{8092793A-309A-0D47-29BB-15BE30EB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877508" y="2859695"/>
            <a:ext cx="1353476" cy="955395"/>
          </a:xfrm>
          <a:prstGeom prst="rect">
            <a:avLst/>
          </a:prstGeom>
        </p:spPr>
      </p:pic>
    </p:spTree>
    <p:extLst>
      <p:ext uri="{BB962C8B-B14F-4D97-AF65-F5344CB8AC3E}">
        <p14:creationId xmlns:p14="http://schemas.microsoft.com/office/powerpoint/2010/main" val="9158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
        <p:nvSpPr>
          <p:cNvPr id="5" name="Rectángulo: esquinas redondeadas 4">
            <a:extLst>
              <a:ext uri="{FF2B5EF4-FFF2-40B4-BE49-F238E27FC236}">
                <a16:creationId xmlns:a16="http://schemas.microsoft.com/office/drawing/2014/main" id="{438A718B-BA78-60F4-62AF-32F2784B2C2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4" name="Imagen 3">
            <a:extLst>
              <a:ext uri="{FF2B5EF4-FFF2-40B4-BE49-F238E27FC236}">
                <a16:creationId xmlns:a16="http://schemas.microsoft.com/office/drawing/2014/main" id="{28D97305-522E-DAC4-6332-C5D24EC0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020870">
            <a:off x="968434" y="920525"/>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89401860-F762-FE05-4BB7-3BFD687CA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782" y="6022874"/>
            <a:ext cx="1324685" cy="8151909"/>
          </a:xfrm>
          <a:prstGeom prst="rect">
            <a:avLst/>
          </a:prstGeom>
        </p:spPr>
      </p:pic>
    </p:spTree>
    <p:extLst>
      <p:ext uri="{BB962C8B-B14F-4D97-AF65-F5344CB8AC3E}">
        <p14:creationId xmlns:p14="http://schemas.microsoft.com/office/powerpoint/2010/main" val="2402066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053" y="1544714"/>
            <a:ext cx="11403781" cy="4506333"/>
          </a:xfrm>
          <a:prstGeom prst="rect">
            <a:avLst/>
          </a:prstGeom>
        </p:spPr>
      </p:pic>
      <p:sp>
        <p:nvSpPr>
          <p:cNvPr id="3" name="Rectángulo: esquinas redondeadas 2">
            <a:extLst>
              <a:ext uri="{FF2B5EF4-FFF2-40B4-BE49-F238E27FC236}">
                <a16:creationId xmlns:a16="http://schemas.microsoft.com/office/drawing/2014/main" id="{2C110F2C-D617-3CED-C4F0-AA0790CBD4FD}"/>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CROSSOVER</a:t>
            </a:r>
          </a:p>
        </p:txBody>
      </p:sp>
      <p:sp>
        <p:nvSpPr>
          <p:cNvPr id="24" name="CuadroTexto 23">
            <a:extLst>
              <a:ext uri="{FF2B5EF4-FFF2-40B4-BE49-F238E27FC236}">
                <a16:creationId xmlns:a16="http://schemas.microsoft.com/office/drawing/2014/main" id="{E6729B00-16CD-2731-73EB-68153BB6B594}"/>
              </a:ext>
            </a:extLst>
          </p:cNvPr>
          <p:cNvSpPr txBox="1"/>
          <p:nvPr/>
        </p:nvSpPr>
        <p:spPr>
          <a:xfrm>
            <a:off x="7276288" y="5700374"/>
            <a:ext cx="4700326" cy="584775"/>
          </a:xfrm>
          <a:prstGeom prst="rect">
            <a:avLst/>
          </a:prstGeom>
          <a:noFill/>
        </p:spPr>
        <p:txBody>
          <a:bodyPr wrap="none" rtlCol="0">
            <a:spAutoFit/>
          </a:bodyPr>
          <a:lstStyle/>
          <a:p>
            <a:r>
              <a:rPr lang="es-ES" sz="32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r>
              <a:rPr lang="es-ES" sz="3200" dirty="0">
                <a:latin typeface="ADLaM Display" panose="02010000000000000000" pitchFamily="2" charset="0"/>
                <a:ea typeface="ADLaM Display" panose="02010000000000000000" pitchFamily="2" charset="0"/>
                <a:cs typeface="ADLaM Display" panose="02010000000000000000" pitchFamily="2" charset="0"/>
              </a:rPr>
              <a:t> = (0,5 + 0,7)/2 = </a:t>
            </a:r>
            <a:r>
              <a:rPr lang="es-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rPr>
              <a:t>0,6</a:t>
            </a:r>
            <a:endParaRPr lang="ca-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CuadroTexto 24">
            <a:extLst>
              <a:ext uri="{FF2B5EF4-FFF2-40B4-BE49-F238E27FC236}">
                <a16:creationId xmlns:a16="http://schemas.microsoft.com/office/drawing/2014/main" id="{C3F5E572-4B53-4F0C-366C-930CAFE12696}"/>
              </a:ext>
            </a:extLst>
          </p:cNvPr>
          <p:cNvSpPr txBox="1"/>
          <p:nvPr/>
        </p:nvSpPr>
        <p:spPr>
          <a:xfrm>
            <a:off x="7276288" y="6117582"/>
            <a:ext cx="4697120" cy="584775"/>
          </a:xfrm>
          <a:prstGeom prst="rect">
            <a:avLst/>
          </a:prstGeom>
          <a:noFill/>
        </p:spPr>
        <p:txBody>
          <a:bodyPr wrap="none" rtlCol="0">
            <a:spAutoFit/>
          </a:bodyPr>
          <a:lstStyle/>
          <a:p>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r>
              <a:rPr lang="es-ES" sz="3200" dirty="0">
                <a:latin typeface="ADLaM Display" panose="02010000000000000000" pitchFamily="2" charset="0"/>
                <a:ea typeface="ADLaM Display" panose="02010000000000000000" pitchFamily="2" charset="0"/>
                <a:cs typeface="ADLaM Display" panose="02010000000000000000" pitchFamily="2" charset="0"/>
              </a:rPr>
              <a:t> = (0,5 + 0,1)/2 = </a:t>
            </a:r>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0,3</a:t>
            </a:r>
            <a:endPar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CuadroTexto 25">
            <a:extLst>
              <a:ext uri="{FF2B5EF4-FFF2-40B4-BE49-F238E27FC236}">
                <a16:creationId xmlns:a16="http://schemas.microsoft.com/office/drawing/2014/main" id="{F0B68D7F-7A7F-CB7C-921F-862FF7876693}"/>
              </a:ext>
            </a:extLst>
          </p:cNvPr>
          <p:cNvSpPr txBox="1"/>
          <p:nvPr/>
        </p:nvSpPr>
        <p:spPr>
          <a:xfrm rot="1440191">
            <a:off x="9776298" y="3156948"/>
            <a:ext cx="434734" cy="369332"/>
          </a:xfrm>
          <a:prstGeom prst="rect">
            <a:avLst/>
          </a:prstGeom>
          <a:noFill/>
        </p:spPr>
        <p:txBody>
          <a:bodyPr wrap="none" rtlCol="0">
            <a:spAutoFit/>
          </a:bodyPr>
          <a:lstStyle/>
          <a:p>
            <a:r>
              <a:rPr lang="es-ES" sz="18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endParaRPr lang="ca-ES" dirty="0"/>
          </a:p>
        </p:txBody>
      </p:sp>
      <p:sp>
        <p:nvSpPr>
          <p:cNvPr id="27" name="CuadroTexto 26">
            <a:extLst>
              <a:ext uri="{FF2B5EF4-FFF2-40B4-BE49-F238E27FC236}">
                <a16:creationId xmlns:a16="http://schemas.microsoft.com/office/drawing/2014/main" id="{7E50A60F-D15C-5A1B-9D45-27A083FAC4D3}"/>
              </a:ext>
            </a:extLst>
          </p:cNvPr>
          <p:cNvSpPr txBox="1"/>
          <p:nvPr/>
        </p:nvSpPr>
        <p:spPr>
          <a:xfrm rot="20036774">
            <a:off x="9643739" y="4094414"/>
            <a:ext cx="468398" cy="369332"/>
          </a:xfrm>
          <a:prstGeom prst="rect">
            <a:avLst/>
          </a:prstGeom>
          <a:noFill/>
        </p:spPr>
        <p:txBody>
          <a:bodyPr wrap="none" rtlCol="0">
            <a:spAutoFit/>
          </a:bodyPr>
          <a:lstStyle/>
          <a:p>
            <a:r>
              <a:rPr lang="es-ES" sz="1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endParaRPr lang="ca-ES" dirty="0">
              <a:solidFill>
                <a:srgbClr val="FF0000"/>
              </a:solidFill>
            </a:endParaRPr>
          </a:p>
        </p:txBody>
      </p:sp>
      <p:pic>
        <p:nvPicPr>
          <p:cNvPr id="6" name="Imagen 5" descr="Patrón de fondo&#10;&#10;Descripción generada automáticamente">
            <a:extLst>
              <a:ext uri="{FF2B5EF4-FFF2-40B4-BE49-F238E27FC236}">
                <a16:creationId xmlns:a16="http://schemas.microsoft.com/office/drawing/2014/main" id="{DBAC0C7D-D09E-587C-2869-9C2C5271F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218" y="5700374"/>
            <a:ext cx="1324685" cy="8151909"/>
          </a:xfrm>
          <a:prstGeom prst="rect">
            <a:avLst/>
          </a:prstGeom>
        </p:spPr>
      </p:pic>
      <p:pic>
        <p:nvPicPr>
          <p:cNvPr id="8" name="Imagen 7">
            <a:extLst>
              <a:ext uri="{FF2B5EF4-FFF2-40B4-BE49-F238E27FC236}">
                <a16:creationId xmlns:a16="http://schemas.microsoft.com/office/drawing/2014/main" id="{3A5ED16C-4E4E-CA33-0D87-4E82F942B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715943" y="683973"/>
            <a:ext cx="1149324" cy="811288"/>
          </a:xfrm>
          <a:prstGeom prst="rect">
            <a:avLst/>
          </a:prstGeom>
        </p:spPr>
      </p:pic>
    </p:spTree>
    <p:extLst>
      <p:ext uri="{BB962C8B-B14F-4D97-AF65-F5344CB8AC3E}">
        <p14:creationId xmlns:p14="http://schemas.microsoft.com/office/powerpoint/2010/main" val="3399800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5520-EECC-03DC-28DD-F26F1CD9FE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4C95CA9-53C9-AA21-97BC-E5968D3DF62F}"/>
              </a:ext>
            </a:extLst>
          </p:cNvPr>
          <p:cNvSpPr txBox="1"/>
          <p:nvPr/>
        </p:nvSpPr>
        <p:spPr>
          <a:xfrm>
            <a:off x="133730" y="97394"/>
            <a:ext cx="10094003" cy="584775"/>
          </a:xfrm>
          <a:prstGeom prst="rect">
            <a:avLst/>
          </a:prstGeom>
          <a:noFill/>
        </p:spPr>
        <p:txBody>
          <a:bodyPr wrap="square" rtlCol="0">
            <a:spAutoFit/>
          </a:bodyPr>
          <a:lstStyle/>
          <a:p>
            <a:r>
              <a:rPr lang="es-ES" sz="3200" dirty="0">
                <a:latin typeface="Aharoni" panose="02010803020104030203" pitchFamily="2" charset="-79"/>
                <a:cs typeface="Aharoni" panose="02010803020104030203" pitchFamily="2" charset="-79"/>
              </a:rPr>
              <a:t>Per entrenar la </a:t>
            </a:r>
            <a:r>
              <a:rPr lang="es-ES" sz="3200" dirty="0" err="1">
                <a:latin typeface="Aharoni" panose="02010803020104030203" pitchFamily="2" charset="-79"/>
                <a:cs typeface="Aharoni" panose="02010803020104030203" pitchFamily="2" charset="-79"/>
              </a:rPr>
              <a:t>xarxa</a:t>
            </a:r>
            <a:r>
              <a:rPr lang="es-ES" sz="3200" dirty="0">
                <a:latin typeface="Aharoni" panose="02010803020104030203" pitchFamily="2" charset="-79"/>
                <a:cs typeface="Aharoni" panose="02010803020104030203" pitchFamily="2" charset="-79"/>
              </a:rPr>
              <a:t> neuronal </a:t>
            </a:r>
            <a:r>
              <a:rPr lang="es-ES" sz="3200" dirty="0" err="1">
                <a:latin typeface="Aharoni" panose="02010803020104030203" pitchFamily="2" charset="-79"/>
                <a:cs typeface="Aharoni" panose="02010803020104030203" pitchFamily="2" charset="-79"/>
              </a:rPr>
              <a:t>utilitzem</a:t>
            </a:r>
            <a:r>
              <a:rPr lang="es-ES" sz="3200" dirty="0">
                <a:latin typeface="Aharoni" panose="02010803020104030203" pitchFamily="2" charset="-79"/>
                <a:cs typeface="Aharoni" panose="02010803020104030203" pitchFamily="2" charset="-79"/>
              </a:rPr>
              <a:t> NEAT:</a:t>
            </a:r>
          </a:p>
        </p:txBody>
      </p:sp>
      <p:sp>
        <p:nvSpPr>
          <p:cNvPr id="5" name="Elipse 4">
            <a:extLst>
              <a:ext uri="{FF2B5EF4-FFF2-40B4-BE49-F238E27FC236}">
                <a16:creationId xmlns:a16="http://schemas.microsoft.com/office/drawing/2014/main" id="{18BD83F8-066B-10B4-A12F-4AE6805D337B}"/>
              </a:ext>
            </a:extLst>
          </p:cNvPr>
          <p:cNvSpPr/>
          <p:nvPr/>
        </p:nvSpPr>
        <p:spPr>
          <a:xfrm>
            <a:off x="3630082"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Població</a:t>
            </a:r>
            <a:r>
              <a:rPr lang="es-ES" sz="1600" dirty="0">
                <a:latin typeface="ADLaM Display" panose="02010000000000000000" pitchFamily="2" charset="0"/>
                <a:ea typeface="ADLaM Display" panose="02010000000000000000" pitchFamily="2" charset="0"/>
                <a:cs typeface="ADLaM Display" panose="02010000000000000000" pitchFamily="2" charset="0"/>
              </a:rPr>
              <a:t> de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Elipse 7">
            <a:extLst>
              <a:ext uri="{FF2B5EF4-FFF2-40B4-BE49-F238E27FC236}">
                <a16:creationId xmlns:a16="http://schemas.microsoft.com/office/drawing/2014/main" id="{62DDD4BC-E84D-F7C2-3638-5C8BDA36DAA4}"/>
              </a:ext>
            </a:extLst>
          </p:cNvPr>
          <p:cNvSpPr/>
          <p:nvPr/>
        </p:nvSpPr>
        <p:spPr>
          <a:xfrm>
            <a:off x="6526446"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fem</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fer</a:t>
            </a:r>
            <a:r>
              <a:rPr lang="es-ES" sz="1600" dirty="0">
                <a:latin typeface="ADLaM Display" panose="02010000000000000000" pitchFamily="2" charset="0"/>
                <a:ea typeface="ADLaM Display" panose="02010000000000000000" pitchFamily="2" charset="0"/>
                <a:cs typeface="ADLaM Display" panose="02010000000000000000" pitchFamily="2" charset="0"/>
              </a:rPr>
              <a:t> la tasca</a:t>
            </a:r>
            <a:endParaRPr lang="es-ES" sz="1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Elipse 8">
            <a:extLst>
              <a:ext uri="{FF2B5EF4-FFF2-40B4-BE49-F238E27FC236}">
                <a16:creationId xmlns:a16="http://schemas.microsoft.com/office/drawing/2014/main" id="{5F01E71D-231B-F83D-B83C-387930C0CF33}"/>
              </a:ext>
            </a:extLst>
          </p:cNvPr>
          <p:cNvSpPr/>
          <p:nvPr/>
        </p:nvSpPr>
        <p:spPr>
          <a:xfrm>
            <a:off x="6526446" y="4352192"/>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Avaluem</a:t>
            </a:r>
            <a:r>
              <a:rPr lang="es-ES" sz="1600" dirty="0">
                <a:latin typeface="ADLaM Display" panose="02010000000000000000" pitchFamily="2" charset="0"/>
                <a:ea typeface="ADLaM Display" panose="02010000000000000000" pitchFamily="2" charset="0"/>
                <a:cs typeface="ADLaM Display" panose="02010000000000000000" pitchFamily="2" charset="0"/>
              </a:rPr>
              <a:t> el </a:t>
            </a:r>
            <a:r>
              <a:rPr lang="es-ES" sz="1600" b="1" i="1" dirty="0">
                <a:latin typeface="ADLaM Display" panose="02010000000000000000" pitchFamily="2" charset="0"/>
                <a:ea typeface="ADLaM Display" panose="02010000000000000000" pitchFamily="2" charset="0"/>
                <a:cs typeface="ADLaM Display" panose="02010000000000000000" pitchFamily="2" charset="0"/>
              </a:rPr>
              <a:t>fitness</a:t>
            </a:r>
            <a:r>
              <a:rPr lang="es-ES" sz="1600" dirty="0">
                <a:latin typeface="ADLaM Display" panose="02010000000000000000" pitchFamily="2" charset="0"/>
                <a:ea typeface="ADLaM Display" panose="02010000000000000000" pitchFamily="2" charset="0"/>
                <a:cs typeface="ADLaM Display" panose="02010000000000000000" pitchFamily="2" charset="0"/>
              </a:rPr>
              <a:t> i </a:t>
            </a:r>
            <a:r>
              <a:rPr lang="es-ES" sz="1600" dirty="0" err="1">
                <a:latin typeface="ADLaM Display" panose="02010000000000000000" pitchFamily="2" charset="0"/>
                <a:ea typeface="ADLaM Display" panose="02010000000000000000" pitchFamily="2" charset="0"/>
                <a:cs typeface="ADLaM Display" panose="02010000000000000000" pitchFamily="2" charset="0"/>
              </a:rPr>
              <a:t>seleccionem</a:t>
            </a:r>
            <a:r>
              <a:rPr lang="es-ES" sz="1600" dirty="0">
                <a:latin typeface="ADLaM Display" panose="02010000000000000000" pitchFamily="2" charset="0"/>
                <a:ea typeface="ADLaM Display" panose="02010000000000000000" pitchFamily="2" charset="0"/>
                <a:cs typeface="ADLaM Display" panose="02010000000000000000" pitchFamily="2" charset="0"/>
              </a:rPr>
              <a:t> 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millors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Elipse 9">
            <a:extLst>
              <a:ext uri="{FF2B5EF4-FFF2-40B4-BE49-F238E27FC236}">
                <a16:creationId xmlns:a16="http://schemas.microsoft.com/office/drawing/2014/main" id="{43A4313D-022E-E7A6-1520-2D26C47F52F1}"/>
              </a:ext>
            </a:extLst>
          </p:cNvPr>
          <p:cNvSpPr/>
          <p:nvPr/>
        </p:nvSpPr>
        <p:spPr>
          <a:xfrm>
            <a:off x="3630082" y="4352220"/>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b="1" dirty="0" err="1">
                <a:latin typeface="ADLaM Display" panose="02010000000000000000" pitchFamily="2" charset="0"/>
                <a:ea typeface="ADLaM Display" panose="02010000000000000000" pitchFamily="2" charset="0"/>
                <a:cs typeface="ADLaM Display" panose="02010000000000000000" pitchFamily="2" charset="0"/>
              </a:rPr>
              <a:t>mutem</a:t>
            </a:r>
            <a:r>
              <a:rPr lang="es-ES" sz="1600" dirty="0">
                <a:latin typeface="ADLaM Display" panose="02010000000000000000" pitchFamily="2" charset="0"/>
                <a:ea typeface="ADLaM Display" panose="02010000000000000000" pitchFamily="2" charset="0"/>
                <a:cs typeface="ADLaM Display" panose="02010000000000000000" pitchFamily="2" charset="0"/>
              </a:rPr>
              <a:t> per generar una nova…</a:t>
            </a:r>
          </a:p>
        </p:txBody>
      </p:sp>
      <p:sp>
        <p:nvSpPr>
          <p:cNvPr id="14" name="Flecha: a la derecha 13">
            <a:extLst>
              <a:ext uri="{FF2B5EF4-FFF2-40B4-BE49-F238E27FC236}">
                <a16:creationId xmlns:a16="http://schemas.microsoft.com/office/drawing/2014/main" id="{A9329A52-366F-C50E-F0B0-4C51C16ACFC3}"/>
              </a:ext>
            </a:extLst>
          </p:cNvPr>
          <p:cNvSpPr/>
          <p:nvPr/>
        </p:nvSpPr>
        <p:spPr>
          <a:xfrm>
            <a:off x="5941434" y="263769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BC98D5DA-1A21-38F3-581F-A0E3E7A1DDF8}"/>
              </a:ext>
            </a:extLst>
          </p:cNvPr>
          <p:cNvSpPr/>
          <p:nvPr/>
        </p:nvSpPr>
        <p:spPr>
          <a:xfrm rot="10800000">
            <a:off x="5951634" y="5323729"/>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5857CC96-CF10-B3C1-9434-FF86FF394DF0}"/>
              </a:ext>
            </a:extLst>
          </p:cNvPr>
          <p:cNvSpPr/>
          <p:nvPr/>
        </p:nvSpPr>
        <p:spPr>
          <a:xfrm rot="5400000">
            <a:off x="7389616" y="3965331"/>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E697A2D7-A3B4-4837-D428-BBF2932FC429}"/>
              </a:ext>
            </a:extLst>
          </p:cNvPr>
          <p:cNvSpPr/>
          <p:nvPr/>
        </p:nvSpPr>
        <p:spPr>
          <a:xfrm rot="16200000">
            <a:off x="4493252" y="396971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descr="Patrón de fondo&#10;&#10;Descripción generada automáticamente">
            <a:extLst>
              <a:ext uri="{FF2B5EF4-FFF2-40B4-BE49-F238E27FC236}">
                <a16:creationId xmlns:a16="http://schemas.microsoft.com/office/drawing/2014/main" id="{D62D790B-9014-81E2-8ABA-599B043C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327" y="6036988"/>
            <a:ext cx="1324685" cy="8151909"/>
          </a:xfrm>
          <a:prstGeom prst="rect">
            <a:avLst/>
          </a:prstGeom>
        </p:spPr>
      </p:pic>
      <p:pic>
        <p:nvPicPr>
          <p:cNvPr id="3" name="Imagen 2" descr="Patrón de fondo&#10;&#10;Descripción generada automáticamente">
            <a:extLst>
              <a:ext uri="{FF2B5EF4-FFF2-40B4-BE49-F238E27FC236}">
                <a16:creationId xmlns:a16="http://schemas.microsoft.com/office/drawing/2014/main" id="{F3E4EE67-3BAF-3EA1-6571-26ABC7BD0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737327" y="-4353605"/>
            <a:ext cx="1324685" cy="8151909"/>
          </a:xfrm>
          <a:prstGeom prst="rect">
            <a:avLst/>
          </a:prstGeom>
        </p:spPr>
      </p:pic>
      <p:pic>
        <p:nvPicPr>
          <p:cNvPr id="6" name="Imagen 5">
            <a:extLst>
              <a:ext uri="{FF2B5EF4-FFF2-40B4-BE49-F238E27FC236}">
                <a16:creationId xmlns:a16="http://schemas.microsoft.com/office/drawing/2014/main" id="{52AC4683-C12C-1EB2-7E4E-9DE709368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915484" y="4551137"/>
            <a:ext cx="1149324" cy="811288"/>
          </a:xfrm>
          <a:prstGeom prst="rect">
            <a:avLst/>
          </a:prstGeom>
        </p:spPr>
      </p:pic>
    </p:spTree>
    <p:extLst>
      <p:ext uri="{BB962C8B-B14F-4D97-AF65-F5344CB8AC3E}">
        <p14:creationId xmlns:p14="http://schemas.microsoft.com/office/powerpoint/2010/main" val="1801332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65664" y="320040"/>
            <a:ext cx="6707084" cy="3892668"/>
          </a:xfrm>
        </p:spPr>
        <p:txBody>
          <a:bodyPr vert="horz" lIns="91440" tIns="45720" rIns="91440" bIns="45720" rtlCol="0" anchor="b">
            <a:normAutofit/>
          </a:bodyPr>
          <a:lstStyle/>
          <a:p>
            <a:r>
              <a:rPr lang="en-US" sz="9600" kern="1200">
                <a:solidFill>
                  <a:schemeClr val="tx1"/>
                </a:solidFill>
                <a:latin typeface="Aharoni" panose="02010803020104030203" pitchFamily="2" charset="-79"/>
                <a:cs typeface="Aharoni" panose="02010803020104030203" pitchFamily="2" charset="-79"/>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pic>
        <p:nvPicPr>
          <p:cNvPr id="3" name="Imagen 2">
            <a:extLst>
              <a:ext uri="{FF2B5EF4-FFF2-40B4-BE49-F238E27FC236}">
                <a16:creationId xmlns:a16="http://schemas.microsoft.com/office/drawing/2014/main" id="{0ACD3DCA-C73E-0E89-FBED-9576C4580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9583">
            <a:off x="8599691" y="4190999"/>
            <a:ext cx="1782623" cy="1258323"/>
          </a:xfrm>
          <a:prstGeom prst="rect">
            <a:avLst/>
          </a:prstGeom>
        </p:spPr>
      </p:pic>
    </p:spTree>
    <p:extLst>
      <p:ext uri="{BB962C8B-B14F-4D97-AF65-F5344CB8AC3E}">
        <p14:creationId xmlns:p14="http://schemas.microsoft.com/office/powerpoint/2010/main" val="2554469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3DD4-E9A1-ACE9-64F1-DDDAF9B5A6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D55BB70-2CD0-FA01-9313-BF52A32008CC}"/>
              </a:ext>
            </a:extLst>
          </p:cNvPr>
          <p:cNvSpPr>
            <a:spLocks noGrp="1"/>
          </p:cNvSpPr>
          <p:nvPr>
            <p:ph type="ctrTitle"/>
          </p:nvPr>
        </p:nvSpPr>
        <p:spPr>
          <a:xfrm>
            <a:off x="2288822" y="158048"/>
            <a:ext cx="7614356" cy="824087"/>
          </a:xfrm>
        </p:spPr>
        <p:txBody>
          <a:bodyPr>
            <a:noAutofit/>
          </a:bodyPr>
          <a:lstStyle/>
          <a:p>
            <a:r>
              <a:rPr lang="es-ES" sz="4000" dirty="0">
                <a:latin typeface="Aharoni" panose="02010803020104030203" pitchFamily="2" charset="-79"/>
                <a:cs typeface="Aharoni" panose="02010803020104030203" pitchFamily="2" charset="-79"/>
              </a:rPr>
              <a:t>DADES QUE ES DONEN A LA IA</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6DBE460D-73B2-0DAA-541D-91D5CB674C68}"/>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636E6CE-B6B7-8884-8406-D018E5B3810D}"/>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12F0EA5B-6D98-AE03-2596-5D72EC05D51B}"/>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FFEF821-D755-8826-B5C5-060CC5BB3CC8}"/>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BFFA9E04-9D33-8FDA-5B45-97AD904203FD}"/>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D7232D09-0DDD-4F32-66B2-62085A42F970}"/>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D98F8B3E-4624-428C-37A5-EE74975F3891}"/>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A5A611A8-F3FE-95BB-A48F-AC1234A39BBC}"/>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D60D666F-91F6-903F-1211-670463559AFC}"/>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8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1046480" y="2942058"/>
            <a:ext cx="5162409" cy="1096976"/>
          </a:xfrm>
        </p:spPr>
        <p:txBody>
          <a:bodyPr vert="horz" lIns="91440" tIns="45720" rIns="91440" bIns="45720" rtlCol="0" anchor="b">
            <a:noAutofit/>
          </a:bodyPr>
          <a:lstStyle/>
          <a:p>
            <a:r>
              <a:rPr lang="en-US" sz="9600" kern="1200" dirty="0">
                <a:solidFill>
                  <a:schemeClr val="tx1"/>
                </a:solidFill>
                <a:latin typeface="Aharoni" panose="02010803020104030203" pitchFamily="2" charset="-79"/>
                <a:cs typeface="Aharoni" panose="02010803020104030203" pitchFamily="2" charset="-79"/>
              </a:rPr>
              <a:t>FITNESS</a:t>
            </a:r>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pic>
        <p:nvPicPr>
          <p:cNvPr id="3" name="Imagen 2" descr="Patrón de fondo&#10;&#10;Descripción generada automáticamente">
            <a:extLst>
              <a:ext uri="{FF2B5EF4-FFF2-40B4-BE49-F238E27FC236}">
                <a16:creationId xmlns:a16="http://schemas.microsoft.com/office/drawing/2014/main" id="{EEC493F4-FFC2-7B91-5CA0-28AEF0CC0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295" y="5111998"/>
            <a:ext cx="3915832" cy="14295990"/>
          </a:xfrm>
          <a:prstGeom prst="rect">
            <a:avLst/>
          </a:prstGeom>
        </p:spPr>
      </p:pic>
      <p:pic>
        <p:nvPicPr>
          <p:cNvPr id="7" name="Imagen 6" descr="Patrón de fondo&#10;&#10;Descripción generada automáticamente">
            <a:extLst>
              <a:ext uri="{FF2B5EF4-FFF2-40B4-BE49-F238E27FC236}">
                <a16:creationId xmlns:a16="http://schemas.microsoft.com/office/drawing/2014/main" id="{75D3B505-B373-990C-C0B7-C005CE030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333295" y="-12797639"/>
            <a:ext cx="3915832" cy="14295990"/>
          </a:xfrm>
          <a:prstGeom prst="rect">
            <a:avLst/>
          </a:prstGeom>
        </p:spPr>
      </p:pic>
      <p:pic>
        <p:nvPicPr>
          <p:cNvPr id="8" name="Imagen 7">
            <a:extLst>
              <a:ext uri="{FF2B5EF4-FFF2-40B4-BE49-F238E27FC236}">
                <a16:creationId xmlns:a16="http://schemas.microsoft.com/office/drawing/2014/main" id="{3235115B-B052-3E56-5E68-F85C83722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60964">
            <a:off x="6868891" y="3336217"/>
            <a:ext cx="535688" cy="378132"/>
          </a:xfrm>
          <a:prstGeom prst="rect">
            <a:avLst/>
          </a:prstGeom>
        </p:spPr>
      </p:pic>
    </p:spTree>
    <p:extLst>
      <p:ext uri="{BB962C8B-B14F-4D97-AF65-F5344CB8AC3E}">
        <p14:creationId xmlns:p14="http://schemas.microsoft.com/office/powerpoint/2010/main" val="28845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67B735E1-A4E4-806C-49F2-BB3463BCCC4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F7933D7-8339-9A54-3BC7-3A0EC2E7AFC0}"/>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2515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pic>
        <p:nvPicPr>
          <p:cNvPr id="6" name="Imagen 5" descr="Gráfico&#10;&#10;Descripción generada automáticamente">
            <a:extLst>
              <a:ext uri="{FF2B5EF4-FFF2-40B4-BE49-F238E27FC236}">
                <a16:creationId xmlns:a16="http://schemas.microsoft.com/office/drawing/2014/main" id="{8F4ED170-A0C5-D7B1-1E43-AC40421F9E7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7" name="Imagen 6">
            <a:extLst>
              <a:ext uri="{FF2B5EF4-FFF2-40B4-BE49-F238E27FC236}">
                <a16:creationId xmlns:a16="http://schemas.microsoft.com/office/drawing/2014/main" id="{36F30622-A66A-E84D-CE10-4441BFAEC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59040">
            <a:off x="724939" y="496968"/>
            <a:ext cx="866123" cy="611381"/>
          </a:xfrm>
          <a:prstGeom prst="rect">
            <a:avLst/>
          </a:prstGeom>
        </p:spPr>
      </p:pic>
    </p:spTree>
    <p:extLst>
      <p:ext uri="{BB962C8B-B14F-4D97-AF65-F5344CB8AC3E}">
        <p14:creationId xmlns:p14="http://schemas.microsoft.com/office/powerpoint/2010/main" val="523842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3E2CBE2C-EFC3-7A85-332F-78F355C6AFE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714A76FE-05C9-643D-0747-1F5313F199A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C59EAE3A-F5BC-8314-FD0F-0359039AAD5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E8D6B5E8-576E-446D-37CC-FC28D0846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37944">
            <a:off x="10752324" y="4973718"/>
            <a:ext cx="866123" cy="611381"/>
          </a:xfrm>
          <a:prstGeom prst="rect">
            <a:avLst/>
          </a:prstGeom>
        </p:spPr>
      </p:pic>
    </p:spTree>
    <p:extLst>
      <p:ext uri="{BB962C8B-B14F-4D97-AF65-F5344CB8AC3E}">
        <p14:creationId xmlns:p14="http://schemas.microsoft.com/office/powerpoint/2010/main" val="424062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32813CB7-E900-8806-0963-A48C5BA1B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03" y="5302498"/>
            <a:ext cx="3915832" cy="14295990"/>
          </a:xfrm>
          <a:prstGeom prst="rect">
            <a:avLst/>
          </a:prstGeom>
        </p:spPr>
      </p:pic>
      <p:pic>
        <p:nvPicPr>
          <p:cNvPr id="9" name="Imagen 8" descr="Patrón de fondo&#10;&#10;Descripción generada automáticamente">
            <a:extLst>
              <a:ext uri="{FF2B5EF4-FFF2-40B4-BE49-F238E27FC236}">
                <a16:creationId xmlns:a16="http://schemas.microsoft.com/office/drawing/2014/main" id="{78B9E7E4-4666-A32A-2CFD-6FF8AA745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69803" y="-12607139"/>
            <a:ext cx="3915832" cy="14295990"/>
          </a:xfrm>
          <a:prstGeom prst="rect">
            <a:avLst/>
          </a:prstGeom>
        </p:spPr>
      </p:pic>
    </p:spTree>
    <p:extLst>
      <p:ext uri="{BB962C8B-B14F-4D97-AF65-F5344CB8AC3E}">
        <p14:creationId xmlns:p14="http://schemas.microsoft.com/office/powerpoint/2010/main" val="839647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A82503CF-5797-2C00-FCC6-83C3814C3F2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6" name="Imagen 5" descr="Gráfico&#10;&#10;Descripción generada automáticamente">
            <a:extLst>
              <a:ext uri="{FF2B5EF4-FFF2-40B4-BE49-F238E27FC236}">
                <a16:creationId xmlns:a16="http://schemas.microsoft.com/office/drawing/2014/main" id="{AD8D8D6A-A91C-316C-6ECF-CD0B84E7A9A2}"/>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7" name="Imagen 6" descr="Gráfico&#10;&#10;Descripción generada automáticamente">
            <a:extLst>
              <a:ext uri="{FF2B5EF4-FFF2-40B4-BE49-F238E27FC236}">
                <a16:creationId xmlns:a16="http://schemas.microsoft.com/office/drawing/2014/main" id="{11EDAEE1-022E-C328-D5C7-349090281FD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1CDCC93F-2752-6B61-5CF0-3C0B99F56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99799">
            <a:off x="3264386" y="5239491"/>
            <a:ext cx="1274689" cy="899781"/>
          </a:xfrm>
          <a:prstGeom prst="rect">
            <a:avLst/>
          </a:prstGeom>
        </p:spPr>
      </p:pic>
    </p:spTree>
    <p:extLst>
      <p:ext uri="{BB962C8B-B14F-4D97-AF65-F5344CB8AC3E}">
        <p14:creationId xmlns:p14="http://schemas.microsoft.com/office/powerpoint/2010/main" val="349714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7565-021C-DBD0-E1E1-33EF3A23D976}"/>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3EB65028-5126-9CF3-7EBC-B60EB773EE3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C08AC201-3669-9134-61A9-350BC014DB5A}"/>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A22B6C5F-8E9F-2752-2B7D-F0E7C8F088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EC73FF80-E94B-AE93-9269-5DB4E66631BD}"/>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INTRODUCCIÓ</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C2925749-F255-BF5B-2060-9122CE69D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6CA3CDE-BA05-DAF5-7316-1CDC9B2D4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06629D01-640A-4270-A0CE-059714135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FFAFD9EF-FC24-A07C-0069-170168B6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A244EDF7-EE62-0A88-59F3-B56569FC16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2428737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7C7E6730-5017-8DEB-2D70-91DF8EA57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69DCB595-842C-B70F-F824-D7DC0E65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spTree>
    <p:extLst>
      <p:ext uri="{BB962C8B-B14F-4D97-AF65-F5344CB8AC3E}">
        <p14:creationId xmlns:p14="http://schemas.microsoft.com/office/powerpoint/2010/main" val="372543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072004" y="253884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763738" y="369635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346370" y="404533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pic>
        <p:nvPicPr>
          <p:cNvPr id="8" name="Imagen 7" descr="Patrón de fondo&#10;&#10;Descripción generada automáticamente">
            <a:extLst>
              <a:ext uri="{FF2B5EF4-FFF2-40B4-BE49-F238E27FC236}">
                <a16:creationId xmlns:a16="http://schemas.microsoft.com/office/drawing/2014/main" id="{B1AF415B-65AA-BED6-8725-BCF13445E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534E5700-7006-A3B4-7245-DD1501D8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spTree>
    <p:extLst>
      <p:ext uri="{BB962C8B-B14F-4D97-AF65-F5344CB8AC3E}">
        <p14:creationId xmlns:p14="http://schemas.microsoft.com/office/powerpoint/2010/main" val="452320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D6105B5C-846F-3A55-FD0A-848F6F0A4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99799">
            <a:off x="628358" y="5844540"/>
            <a:ext cx="965971" cy="681862"/>
          </a:xfrm>
          <a:prstGeom prst="rect">
            <a:avLst/>
          </a:prstGeom>
        </p:spPr>
      </p:pic>
    </p:spTree>
    <p:extLst>
      <p:ext uri="{BB962C8B-B14F-4D97-AF65-F5344CB8AC3E}">
        <p14:creationId xmlns:p14="http://schemas.microsoft.com/office/powerpoint/2010/main" val="882046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pic>
        <p:nvPicPr>
          <p:cNvPr id="4" name="Imagen 3">
            <a:extLst>
              <a:ext uri="{FF2B5EF4-FFF2-40B4-BE49-F238E27FC236}">
                <a16:creationId xmlns:a16="http://schemas.microsoft.com/office/drawing/2014/main" id="{0B765BCB-BA0D-1BAA-D0FB-B3F4293FB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23784">
            <a:off x="2790165" y="5893892"/>
            <a:ext cx="965971" cy="681862"/>
          </a:xfrm>
          <a:prstGeom prst="rect">
            <a:avLst/>
          </a:prstGeom>
        </p:spPr>
      </p:pic>
    </p:spTree>
    <p:extLst>
      <p:ext uri="{BB962C8B-B14F-4D97-AF65-F5344CB8AC3E}">
        <p14:creationId xmlns:p14="http://schemas.microsoft.com/office/powerpoint/2010/main" val="1360880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pic>
        <p:nvPicPr>
          <p:cNvPr id="6" name="Imagen 5" descr="Imagen que contiene Texto&#10;&#10;Descripción generada automáticamente">
            <a:extLst>
              <a:ext uri="{FF2B5EF4-FFF2-40B4-BE49-F238E27FC236}">
                <a16:creationId xmlns:a16="http://schemas.microsoft.com/office/drawing/2014/main" id="{AA156C9E-BC7C-4D79-ABE1-689D491B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9F81256E-AB0B-281D-7819-93C29B3A3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852" y="5671112"/>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4B245064-973A-85B4-6730-F29B6A70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10" name="Imagen 9">
            <a:extLst>
              <a:ext uri="{FF2B5EF4-FFF2-40B4-BE49-F238E27FC236}">
                <a16:creationId xmlns:a16="http://schemas.microsoft.com/office/drawing/2014/main" id="{FCADDEB5-685A-1049-EE75-93BA1E50F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620">
            <a:off x="10759029" y="4176600"/>
            <a:ext cx="939773" cy="663369"/>
          </a:xfrm>
          <a:prstGeom prst="rect">
            <a:avLst/>
          </a:prstGeom>
        </p:spPr>
      </p:pic>
    </p:spTree>
    <p:extLst>
      <p:ext uri="{BB962C8B-B14F-4D97-AF65-F5344CB8AC3E}">
        <p14:creationId xmlns:p14="http://schemas.microsoft.com/office/powerpoint/2010/main" val="3981259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21A51743-9EC0-2021-CC32-F832D178E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464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72FC93D6-4923-3237-F800-BF42F499F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514687"/>
            <a:ext cx="1324685" cy="8151909"/>
          </a:xfrm>
          <a:prstGeom prst="rect">
            <a:avLst/>
          </a:prstGeom>
        </p:spPr>
      </p:pic>
    </p:spTree>
    <p:extLst>
      <p:ext uri="{BB962C8B-B14F-4D97-AF65-F5344CB8AC3E}">
        <p14:creationId xmlns:p14="http://schemas.microsoft.com/office/powerpoint/2010/main" val="3905414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CDA63953-C332-EEAA-7110-D1DD6DE87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845627"/>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6B430448-C1B1-4E1B-6FDE-CB6C20E4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133687"/>
            <a:ext cx="1324685" cy="8151909"/>
          </a:xfrm>
          <a:prstGeom prst="rect">
            <a:avLst/>
          </a:prstGeom>
        </p:spPr>
      </p:pic>
    </p:spTree>
    <p:extLst>
      <p:ext uri="{BB962C8B-B14F-4D97-AF65-F5344CB8AC3E}">
        <p14:creationId xmlns:p14="http://schemas.microsoft.com/office/powerpoint/2010/main" val="4044125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3B05450E-BD75-68BB-DE65-D2B4918A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5607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459A757C-A977-5250-7E7F-36982C79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5371687"/>
            <a:ext cx="1324685" cy="8151909"/>
          </a:xfrm>
          <a:prstGeom prst="rect">
            <a:avLst/>
          </a:prstGeom>
        </p:spPr>
      </p:pic>
    </p:spTree>
    <p:extLst>
      <p:ext uri="{BB962C8B-B14F-4D97-AF65-F5344CB8AC3E}">
        <p14:creationId xmlns:p14="http://schemas.microsoft.com/office/powerpoint/2010/main" val="3252679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B9B6B2EA-E0F6-EA2B-35B4-C49ABAA795A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913499F-03DC-685F-5B5B-EA39B1403BC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A72C267B-F203-8CB5-79CD-927E0FE9A8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2907722" y="12510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879A2457-1D28-0267-377B-A815B0538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09033">
            <a:off x="2994173" y="3894443"/>
            <a:ext cx="965971" cy="681862"/>
          </a:xfrm>
          <a:prstGeom prst="rect">
            <a:avLst/>
          </a:prstGeom>
        </p:spPr>
      </p:pic>
      <p:pic>
        <p:nvPicPr>
          <p:cNvPr id="9" name="Imagen 8" descr="Patrón de fondo&#10;&#10;Descripción generada automáticamente">
            <a:extLst>
              <a:ext uri="{FF2B5EF4-FFF2-40B4-BE49-F238E27FC236}">
                <a16:creationId xmlns:a16="http://schemas.microsoft.com/office/drawing/2014/main" id="{B8B398EF-5F26-F144-7243-9E995D01F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578" y="5321877"/>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0C686BA0-5CE0-246A-E2B3-B355A15CE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872577" y="-5657437"/>
            <a:ext cx="1324685" cy="8151909"/>
          </a:xfrm>
          <a:prstGeom prst="rect">
            <a:avLst/>
          </a:prstGeom>
        </p:spPr>
      </p:pic>
    </p:spTree>
    <p:extLst>
      <p:ext uri="{BB962C8B-B14F-4D97-AF65-F5344CB8AC3E}">
        <p14:creationId xmlns:p14="http://schemas.microsoft.com/office/powerpoint/2010/main" val="2093523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6756E1EE-318C-765E-412E-E978EC24F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D2B94523-51CB-02D7-3690-18C197427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787F9801-2FA3-015A-A6B1-5BE457FD4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290508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D60D2-D490-DB8F-E5C5-AAE021EBA1CA}"/>
            </a:ext>
          </a:extLst>
        </p:cNvPr>
        <p:cNvGrpSpPr/>
        <p:nvPr/>
      </p:nvGrpSpPr>
      <p:grpSpPr>
        <a:xfrm>
          <a:off x="0" y="0"/>
          <a:ext cx="0" cy="0"/>
          <a:chOff x="0" y="0"/>
          <a:chExt cx="0" cy="0"/>
        </a:xfrm>
      </p:grpSpPr>
      <p:pic>
        <p:nvPicPr>
          <p:cNvPr id="9" name="Imagen 8" descr="Gráfico&#10;&#10;Descripción generada automáticamente">
            <a:extLst>
              <a:ext uri="{FF2B5EF4-FFF2-40B4-BE49-F238E27FC236}">
                <a16:creationId xmlns:a16="http://schemas.microsoft.com/office/drawing/2014/main" id="{2B67AD95-55F1-1B3A-C19C-AAA03EAFDB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0" name="Imagen 9" descr="Gráfico&#10;&#10;Descripción generada automáticamente">
            <a:extLst>
              <a:ext uri="{FF2B5EF4-FFF2-40B4-BE49-F238E27FC236}">
                <a16:creationId xmlns:a16="http://schemas.microsoft.com/office/drawing/2014/main" id="{7298DD24-860B-0545-5522-C12A3066F438}"/>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1" name="Imagen 10" descr="Gráfico&#10;&#10;Descripción generada automáticamente">
            <a:extLst>
              <a:ext uri="{FF2B5EF4-FFF2-40B4-BE49-F238E27FC236}">
                <a16:creationId xmlns:a16="http://schemas.microsoft.com/office/drawing/2014/main" id="{A0A9830A-233A-EC0B-309D-F755A8835B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4" name="Imagen 3" descr="Patrón de fondo&#10;&#10;Descripción generada automáticamente">
            <a:extLst>
              <a:ext uri="{FF2B5EF4-FFF2-40B4-BE49-F238E27FC236}">
                <a16:creationId xmlns:a16="http://schemas.microsoft.com/office/drawing/2014/main" id="{592A6DB1-F4ED-C38D-4EB5-E82D3630C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517973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17E53EF8-28A9-8BE4-1E6A-F761DB32F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6313268"/>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E764EECC-BD92-6C7E-E128-E920D6DCC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083" y="5987859"/>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7E297B47-C480-FBD1-D7DA-01435473E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271083" y="-5505147"/>
            <a:ext cx="1324685" cy="8151909"/>
          </a:xfrm>
          <a:prstGeom prst="rect">
            <a:avLst/>
          </a:prstGeom>
        </p:spPr>
      </p:pic>
      <p:pic>
        <p:nvPicPr>
          <p:cNvPr id="8" name="Imagen 7">
            <a:extLst>
              <a:ext uri="{FF2B5EF4-FFF2-40B4-BE49-F238E27FC236}">
                <a16:creationId xmlns:a16="http://schemas.microsoft.com/office/drawing/2014/main" id="{16B73CA3-6C0B-D6A5-04E8-C530E5B2A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8762">
            <a:off x="10451309" y="1814891"/>
            <a:ext cx="1353476" cy="955395"/>
          </a:xfrm>
          <a:prstGeom prst="rect">
            <a:avLst/>
          </a:prstGeom>
        </p:spPr>
      </p:pic>
      <p:sp>
        <p:nvSpPr>
          <p:cNvPr id="2" name="Título 1">
            <a:extLst>
              <a:ext uri="{FF2B5EF4-FFF2-40B4-BE49-F238E27FC236}">
                <a16:creationId xmlns:a16="http://schemas.microsoft.com/office/drawing/2014/main" id="{35D54D73-1B70-0DFC-0754-D484E3E58004}"/>
              </a:ext>
            </a:extLst>
          </p:cNvPr>
          <p:cNvSpPr>
            <a:spLocks noGrp="1"/>
          </p:cNvSpPr>
          <p:nvPr>
            <p:ph type="ctrTitle"/>
          </p:nvPr>
        </p:nvSpPr>
        <p:spPr>
          <a:xfrm>
            <a:off x="1063951" y="2746534"/>
            <a:ext cx="10064097" cy="1364931"/>
          </a:xfrm>
        </p:spPr>
        <p:txBody>
          <a:bodyPr>
            <a:noAutofit/>
          </a:bodyPr>
          <a:lstStyle/>
          <a:p>
            <a:r>
              <a:rPr lang="es-ES" sz="7200" dirty="0">
                <a:latin typeface="Aharoni" panose="02010803020104030203" pitchFamily="2" charset="-79"/>
                <a:cs typeface="Aharoni" panose="02010803020104030203" pitchFamily="2" charset="-79"/>
              </a:rPr>
              <a:t>COM FUNCIONA LA IA </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9917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grpSp>
        <p:nvGrpSpPr>
          <p:cNvPr id="6" name="Grupo 5">
            <a:extLst>
              <a:ext uri="{FF2B5EF4-FFF2-40B4-BE49-F238E27FC236}">
                <a16:creationId xmlns:a16="http://schemas.microsoft.com/office/drawing/2014/main" id="{926A0555-E305-3494-AD33-50212D290BAC}"/>
              </a:ext>
            </a:extLst>
          </p:cNvPr>
          <p:cNvGrpSpPr/>
          <p:nvPr/>
        </p:nvGrpSpPr>
        <p:grpSpPr>
          <a:xfrm>
            <a:off x="-666551" y="5079009"/>
            <a:ext cx="15998095" cy="1778991"/>
            <a:chOff x="-666551" y="5079009"/>
            <a:chExt cx="15998095" cy="1778991"/>
          </a:xfrm>
        </p:grpSpPr>
        <p:pic>
          <p:nvPicPr>
            <p:cNvPr id="3" name="Imagen 2" descr="Imagen que contiene Texto&#10;&#10;Descripción generada automáticamente">
              <a:extLst>
                <a:ext uri="{FF2B5EF4-FFF2-40B4-BE49-F238E27FC236}">
                  <a16:creationId xmlns:a16="http://schemas.microsoft.com/office/drawing/2014/main" id="{9AF2ADC2-A7E9-FB70-C642-9AAFA6AC8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7E229177-79A9-9836-8E7B-2C0786ADA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CD7EC316-00BE-0308-2268-351067A24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CCB4D02D-64A3-EBAC-C4CD-886C2B2C8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8925">
            <a:off x="7432804" y="896452"/>
            <a:ext cx="965971" cy="681862"/>
          </a:xfrm>
          <a:prstGeom prst="rect">
            <a:avLst/>
          </a:prstGeom>
        </p:spPr>
      </p:pic>
    </p:spTree>
    <p:extLst>
      <p:ext uri="{BB962C8B-B14F-4D97-AF65-F5344CB8AC3E}">
        <p14:creationId xmlns:p14="http://schemas.microsoft.com/office/powerpoint/2010/main" val="2662446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4" y="10308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pic>
        <p:nvPicPr>
          <p:cNvPr id="4" name="Imagen 3">
            <a:extLst>
              <a:ext uri="{FF2B5EF4-FFF2-40B4-BE49-F238E27FC236}">
                <a16:creationId xmlns:a16="http://schemas.microsoft.com/office/drawing/2014/main" id="{E317D111-492D-7094-1B24-2BF022A8B5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rot="19962996">
            <a:off x="2200014" y="4986551"/>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1072664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Título 1">
            <a:extLst>
              <a:ext uri="{FF2B5EF4-FFF2-40B4-BE49-F238E27FC236}">
                <a16:creationId xmlns:a16="http://schemas.microsoft.com/office/drawing/2014/main" id="{7D02C1F8-3CE0-84F7-5796-46569935EFD6}"/>
              </a:ext>
            </a:extLst>
          </p:cNvPr>
          <p:cNvSpPr txBox="1">
            <a:spLocks/>
          </p:cNvSpPr>
          <p:nvPr/>
        </p:nvSpPr>
        <p:spPr>
          <a:xfrm>
            <a:off x="1111954" y="103083"/>
            <a:ext cx="9968089" cy="10939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540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50935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CAF7F99D-6FEB-86F9-7370-9F81D1A5BB2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86B9F1B1-48D2-9D5F-926B-4991F46A84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BFA1CD25-C7FA-A589-5095-C6E31B698D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17169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A2BCEDE5-0909-DEB9-7BC8-D12CAC4A2FD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2786141">
            <a:off x="9041883" y="4905082"/>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763123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spTree>
    <p:extLst>
      <p:ext uri="{BB962C8B-B14F-4D97-AF65-F5344CB8AC3E}">
        <p14:creationId xmlns:p14="http://schemas.microsoft.com/office/powerpoint/2010/main" val="3639008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047937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EC3670EA-2D07-77C1-4EF2-EB3CAF3C4430}"/>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553643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9" name="Título 1">
            <a:extLst>
              <a:ext uri="{FF2B5EF4-FFF2-40B4-BE49-F238E27FC236}">
                <a16:creationId xmlns:a16="http://schemas.microsoft.com/office/drawing/2014/main" id="{44CAD149-9C11-2C59-83E9-C0F05D8CABC4}"/>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82770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spTree>
    <p:extLst>
      <p:ext uri="{BB962C8B-B14F-4D97-AF65-F5344CB8AC3E}">
        <p14:creationId xmlns:p14="http://schemas.microsoft.com/office/powerpoint/2010/main" val="2241943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6" name="Título 1">
            <a:extLst>
              <a:ext uri="{FF2B5EF4-FFF2-40B4-BE49-F238E27FC236}">
                <a16:creationId xmlns:a16="http://schemas.microsoft.com/office/drawing/2014/main" id="{1E1FDBB9-3BCB-8102-75AE-C2AEBEF04332}"/>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23403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237068" y="1974601"/>
            <a:ext cx="5858932" cy="2908797"/>
          </a:xfrm>
        </p:spPr>
        <p:txBody>
          <a:bodyPr vert="horz" lIns="91440" tIns="45720" rIns="91440" bIns="45720" rtlCol="0" anchor="ctr">
            <a:normAutofit/>
          </a:bodyPr>
          <a:lstStyle/>
          <a:p>
            <a:r>
              <a:rPr lang="en-US" sz="5400" kern="1200" dirty="0">
                <a:latin typeface="Aharoni" panose="02010803020104030203" pitchFamily="2" charset="-79"/>
                <a:cs typeface="Aharoni" panose="02010803020104030203" pitchFamily="2" charset="-79"/>
              </a:rPr>
              <a:t>QUÈ ÉS UNA XARXA NEURONAL</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6000"/>
                    </a14:imgEffect>
                    <a14:imgEffect>
                      <a14:colorTemperature colorTemp="6808"/>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400402" y="672340"/>
            <a:ext cx="5425491" cy="5384800"/>
          </a:xfrm>
          <a:prstGeom prst="rect">
            <a:avLst/>
          </a:prstGeom>
          <a:effectLst>
            <a:glow>
              <a:schemeClr val="accent1">
                <a:alpha val="40000"/>
              </a:schemeClr>
            </a:glow>
          </a:effectLst>
        </p:spPr>
      </p:pic>
      <p:pic>
        <p:nvPicPr>
          <p:cNvPr id="4" name="Imagen 3" descr="Patrón de fondo&#10;&#10;Descripción generada automáticamente">
            <a:extLst>
              <a:ext uri="{FF2B5EF4-FFF2-40B4-BE49-F238E27FC236}">
                <a16:creationId xmlns:a16="http://schemas.microsoft.com/office/drawing/2014/main" id="{4363132E-B38A-62F7-0C8C-607A249B2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53" y="5150098"/>
            <a:ext cx="3915832" cy="14295990"/>
          </a:xfrm>
          <a:prstGeom prst="rect">
            <a:avLst/>
          </a:prstGeom>
        </p:spPr>
      </p:pic>
      <p:pic>
        <p:nvPicPr>
          <p:cNvPr id="8" name="Imagen 7" descr="Patrón de fondo&#10;&#10;Descripción generada automáticamente">
            <a:extLst>
              <a:ext uri="{FF2B5EF4-FFF2-40B4-BE49-F238E27FC236}">
                <a16:creationId xmlns:a16="http://schemas.microsoft.com/office/drawing/2014/main" id="{AD1BF439-1EBE-CE27-9978-72E0705DD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74453" y="-12759539"/>
            <a:ext cx="3915832" cy="14295990"/>
          </a:xfrm>
          <a:prstGeom prst="rect">
            <a:avLst/>
          </a:prstGeom>
        </p:spPr>
      </p:pic>
    </p:spTree>
    <p:extLst>
      <p:ext uri="{BB962C8B-B14F-4D97-AF65-F5344CB8AC3E}">
        <p14:creationId xmlns:p14="http://schemas.microsoft.com/office/powerpoint/2010/main" val="721707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139653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spTree>
    <p:extLst>
      <p:ext uri="{BB962C8B-B14F-4D97-AF65-F5344CB8AC3E}">
        <p14:creationId xmlns:p14="http://schemas.microsoft.com/office/powerpoint/2010/main" val="820946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28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spTree>
    <p:extLst>
      <p:ext uri="{BB962C8B-B14F-4D97-AF65-F5344CB8AC3E}">
        <p14:creationId xmlns:p14="http://schemas.microsoft.com/office/powerpoint/2010/main" val="1552760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0935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472577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57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456176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53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266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C0F0C-E9DD-6BF9-73E0-FDC3926A4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9B4E8-CAB5-A26D-F4B6-F15EFB9A79B4}"/>
              </a:ext>
            </a:extLst>
          </p:cNvPr>
          <p:cNvSpPr>
            <a:spLocks noGrp="1"/>
          </p:cNvSpPr>
          <p:nvPr>
            <p:ph type="ctrTitle"/>
          </p:nvPr>
        </p:nvSpPr>
        <p:spPr>
          <a:xfrm>
            <a:off x="1524000" y="1833592"/>
            <a:ext cx="9144000" cy="3190815"/>
          </a:xfrm>
        </p:spPr>
        <p:txBody>
          <a:bodyPr>
            <a:noAutofit/>
          </a:bodyPr>
          <a:lstStyle/>
          <a:p>
            <a:r>
              <a:rPr lang="es-ES" sz="7200" dirty="0">
                <a:latin typeface="Aharoni" panose="02010803020104030203" pitchFamily="2" charset="-79"/>
                <a:cs typeface="Aharoni" panose="02010803020104030203" pitchFamily="2" charset="-79"/>
              </a:rPr>
              <a:t>ENTRENAMENT DE LA XARXA NEURONAL (NEAT)</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BEF98591-A325-9427-C78D-27A283001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736628" y="503144"/>
            <a:ext cx="1149324" cy="811288"/>
          </a:xfrm>
          <a:prstGeom prst="rect">
            <a:avLst/>
          </a:prstGeom>
        </p:spPr>
      </p:pic>
      <p:pic>
        <p:nvPicPr>
          <p:cNvPr id="5" name="Imagen 4">
            <a:extLst>
              <a:ext uri="{FF2B5EF4-FFF2-40B4-BE49-F238E27FC236}">
                <a16:creationId xmlns:a16="http://schemas.microsoft.com/office/drawing/2014/main" id="{A4163A5E-D3E0-063E-8310-2A5EB48D6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21098">
            <a:off x="10474338" y="5487693"/>
            <a:ext cx="1149324" cy="811288"/>
          </a:xfrm>
          <a:prstGeom prst="rect">
            <a:avLst/>
          </a:prstGeom>
        </p:spPr>
      </p:pic>
    </p:spTree>
    <p:extLst>
      <p:ext uri="{BB962C8B-B14F-4D97-AF65-F5344CB8AC3E}">
        <p14:creationId xmlns:p14="http://schemas.microsoft.com/office/powerpoint/2010/main" val="4004217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Tree>
    <p:extLst>
      <p:ext uri="{BB962C8B-B14F-4D97-AF65-F5344CB8AC3E}">
        <p14:creationId xmlns:p14="http://schemas.microsoft.com/office/powerpoint/2010/main" val="1787980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Tree>
    <p:extLst>
      <p:ext uri="{BB962C8B-B14F-4D97-AF65-F5344CB8AC3E}">
        <p14:creationId xmlns:p14="http://schemas.microsoft.com/office/powerpoint/2010/main" val="2360872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428636" y="6321809"/>
            <a:ext cx="1578188" cy="369332"/>
          </a:xfrm>
          <a:prstGeom prst="rect">
            <a:avLst/>
          </a:prstGeom>
          <a:noFill/>
        </p:spPr>
        <p:txBody>
          <a:bodyPr wrap="none" rtlCol="0">
            <a:spAutoFit/>
          </a:bodyPr>
          <a:lstStyle/>
          <a:p>
            <a:pPr algn="ctr"/>
            <a:r>
              <a:rPr lang="ca-ES" b="1" u="sng" dirty="0"/>
              <a:t>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spTree>
    <p:extLst>
      <p:ext uri="{BB962C8B-B14F-4D97-AF65-F5344CB8AC3E}">
        <p14:creationId xmlns:p14="http://schemas.microsoft.com/office/powerpoint/2010/main" val="4205099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ABBC472A-3792-4D02-2EA9-58DF56C8BF14}"/>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9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9862991-7860-F238-FED3-C72C0FCF2B93}"/>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302EC46-F019-4C20-12A2-97BE4EC555E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70F3CB57-CDDA-337A-4FE9-3BF38B5036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1825748"/>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r>
              <a:rPr lang="es-ES" sz="13800" dirty="0">
                <a:latin typeface="Aharoni" panose="02010803020104030203" pitchFamily="2" charset="-79"/>
                <a:cs typeface="Aharoni" panose="02010803020104030203" pitchFamily="2" charset="-79"/>
              </a:rPr>
              <a:t>?</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371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spTree>
    <p:extLst>
      <p:ext uri="{BB962C8B-B14F-4D97-AF65-F5344CB8AC3E}">
        <p14:creationId xmlns:p14="http://schemas.microsoft.com/office/powerpoint/2010/main" val="1304711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09787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31DF9FB-41BF-8B78-5810-8A4C74D43726}"/>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61FD6346-5FB4-77C3-23EC-09B0678F36E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21D95F23-319C-F356-307F-1A3FE9218B1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ol 1">
            <a:extLst>
              <a:ext uri="{FF2B5EF4-FFF2-40B4-BE49-F238E27FC236}">
                <a16:creationId xmlns:a16="http://schemas.microsoft.com/office/drawing/2014/main" id="{76D4051D-D00A-ADC1-4410-34702D508D7E}"/>
              </a:ext>
            </a:extLst>
          </p:cNvPr>
          <p:cNvSpPr>
            <a:spLocks noGrp="1"/>
          </p:cNvSpPr>
          <p:nvPr>
            <p:ph type="title"/>
          </p:nvPr>
        </p:nvSpPr>
        <p:spPr>
          <a:xfrm>
            <a:off x="1282212" y="830567"/>
            <a:ext cx="9627576" cy="3444265"/>
          </a:xfrm>
        </p:spPr>
        <p:txBody>
          <a:bodyPr>
            <a:normAutofit fontScale="90000"/>
          </a:bodyPr>
          <a:lstStyle/>
          <a:p>
            <a:pPr algn="ctr"/>
            <a:r>
              <a:rPr lang="ca-ES" sz="8800" dirty="0">
                <a:latin typeface="Aharoni" panose="02010803020104030203" pitchFamily="2" charset="-79"/>
                <a:cs typeface="Aharoni" panose="02010803020104030203" pitchFamily="2" charset="-79"/>
              </a:rPr>
              <a:t>ANÀLISI DE LES DIFERENT VARIABLES</a:t>
            </a:r>
            <a:endParaRPr lang="es-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38114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70DF7CD-536E-CEEC-4534-55F23233039D}"/>
              </a:ext>
            </a:extLst>
          </p:cNvPr>
          <p:cNvSpPr>
            <a:spLocks noGrp="1"/>
          </p:cNvSpPr>
          <p:nvPr>
            <p:ph type="title"/>
          </p:nvPr>
        </p:nvSpPr>
        <p:spPr>
          <a:xfrm>
            <a:off x="762000" y="851566"/>
            <a:ext cx="10808677" cy="720860"/>
          </a:xfrm>
        </p:spPr>
        <p:txBody>
          <a:bodyPr vert="horz" lIns="91440" tIns="45720" rIns="91440" bIns="45720" rtlCol="0" anchor="t">
            <a:normAutofit fontScale="90000"/>
          </a:bodyPr>
          <a:lstStyle/>
          <a:p>
            <a:r>
              <a:rPr lang="en-US" sz="4800" dirty="0" err="1">
                <a:latin typeface="Aharoni" panose="02010803020104030203" pitchFamily="2" charset="-79"/>
                <a:cs typeface="Aharoni" panose="02010803020104030203" pitchFamily="2" charset="-79"/>
              </a:rPr>
              <a:t>Anàlisi</a:t>
            </a:r>
            <a:r>
              <a:rPr lang="en-US" sz="4800" dirty="0">
                <a:latin typeface="Aharoni" panose="02010803020104030203" pitchFamily="2" charset="-79"/>
                <a:cs typeface="Aharoni" panose="02010803020104030203" pitchFamily="2" charset="-79"/>
              </a:rPr>
              <a:t> de les </a:t>
            </a:r>
            <a:r>
              <a:rPr lang="en-US" sz="4800" dirty="0" err="1">
                <a:latin typeface="Aharoni" panose="02010803020104030203" pitchFamily="2" charset="-79"/>
                <a:cs typeface="Aharoni" panose="02010803020104030203" pitchFamily="2" charset="-79"/>
              </a:rPr>
              <a:t>diferents</a:t>
            </a:r>
            <a:r>
              <a:rPr lang="en-US" sz="4800" dirty="0">
                <a:latin typeface="Aharoni" panose="02010803020104030203" pitchFamily="2" charset="-79"/>
                <a:cs typeface="Aharoni" panose="02010803020104030203" pitchFamily="2" charset="-79"/>
              </a:rPr>
              <a:t> variables: inputs</a:t>
            </a:r>
            <a:endParaRPr lang="en-US" sz="3700" dirty="0"/>
          </a:p>
        </p:txBody>
      </p:sp>
      <p:pic>
        <p:nvPicPr>
          <p:cNvPr id="4" name="Contenidor de contingut 3" descr="Imatge que conté text, Font, línia, captura de pantalla&#10;&#10;Descripció generada automàticament">
            <a:extLst>
              <a:ext uri="{FF2B5EF4-FFF2-40B4-BE49-F238E27FC236}">
                <a16:creationId xmlns:a16="http://schemas.microsoft.com/office/drawing/2014/main" id="{4CBA0A20-13B2-58D8-4D37-FB8EF81EC0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374" y="2479996"/>
            <a:ext cx="5657069" cy="2485571"/>
          </a:xfrm>
          <a:prstGeom prst="rect">
            <a:avLst/>
          </a:prstGeom>
        </p:spPr>
      </p:pic>
      <p:pic>
        <p:nvPicPr>
          <p:cNvPr id="5" name="Imatge 4" descr="Imatge que conté text, captura de pantalla, línia, Font&#10;&#10;Descripció generada automàticament">
            <a:extLst>
              <a:ext uri="{FF2B5EF4-FFF2-40B4-BE49-F238E27FC236}">
                <a16:creationId xmlns:a16="http://schemas.microsoft.com/office/drawing/2014/main" id="{7BCF3BD7-867F-586B-22C5-410478F91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479997"/>
            <a:ext cx="5386430" cy="2485570"/>
          </a:xfrm>
          <a:prstGeom prst="rect">
            <a:avLst/>
          </a:prstGeom>
        </p:spPr>
      </p:pic>
    </p:spTree>
    <p:extLst>
      <p:ext uri="{BB962C8B-B14F-4D97-AF65-F5344CB8AC3E}">
        <p14:creationId xmlns:p14="http://schemas.microsoft.com/office/powerpoint/2010/main" val="101135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74877-15F1-1315-6CB9-CC5DC8E3E19A}"/>
            </a:ext>
          </a:extLst>
        </p:cNvPr>
        <p:cNvGrpSpPr/>
        <p:nvPr/>
      </p:nvGrpSpPr>
      <p:grpSpPr>
        <a:xfrm>
          <a:off x="0" y="0"/>
          <a:ext cx="0" cy="0"/>
          <a:chOff x="0" y="0"/>
          <a:chExt cx="0" cy="0"/>
        </a:xfrm>
      </p:grpSpPr>
      <p:pic>
        <p:nvPicPr>
          <p:cNvPr id="11" name="Imagen 10">
            <a:extLst>
              <a:ext uri="{FF2B5EF4-FFF2-40B4-BE49-F238E27FC236}">
                <a16:creationId xmlns:a16="http://schemas.microsoft.com/office/drawing/2014/main" id="{E2E8E58E-3C88-7DBA-8CD1-D8704DFE8845}"/>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18290F66-361A-7111-D3E0-4B7418D74FD1}"/>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6F62BF7C-4FB6-BC3F-192A-D93B5118E2D3}"/>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5BAF6600-E6A3-BDD5-02D7-A7F4248FE3EC}"/>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0FE9A4ED-A47C-54C9-0EA4-91A1E67C16D6}"/>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380FDC0A-5AA8-80FD-9A84-E53BF3602F1B}"/>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
        <p:nvSpPr>
          <p:cNvPr id="5" name="Títol 1">
            <a:extLst>
              <a:ext uri="{FF2B5EF4-FFF2-40B4-BE49-F238E27FC236}">
                <a16:creationId xmlns:a16="http://schemas.microsoft.com/office/drawing/2014/main" id="{B243E488-8EB7-654D-868B-04686D61B57A}"/>
              </a:ext>
            </a:extLst>
          </p:cNvPr>
          <p:cNvSpPr txBox="1">
            <a:spLocks/>
          </p:cNvSpPr>
          <p:nvPr/>
        </p:nvSpPr>
        <p:spPr>
          <a:xfrm>
            <a:off x="691661" y="231659"/>
            <a:ext cx="10808677" cy="720860"/>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err="1">
                <a:latin typeface="Aharoni" panose="02010803020104030203" pitchFamily="2" charset="-79"/>
                <a:cs typeface="Aharoni" panose="02010803020104030203" pitchFamily="2" charset="-79"/>
              </a:rPr>
              <a:t>Anàlisi</a:t>
            </a:r>
            <a:r>
              <a:rPr lang="en-US" sz="4800" dirty="0">
                <a:latin typeface="Aharoni" panose="02010803020104030203" pitchFamily="2" charset="-79"/>
                <a:cs typeface="Aharoni" panose="02010803020104030203" pitchFamily="2" charset="-79"/>
              </a:rPr>
              <a:t> de les </a:t>
            </a:r>
            <a:r>
              <a:rPr lang="en-US" sz="4800" dirty="0" err="1">
                <a:latin typeface="Aharoni" panose="02010803020104030203" pitchFamily="2" charset="-79"/>
                <a:cs typeface="Aharoni" panose="02010803020104030203" pitchFamily="2" charset="-79"/>
              </a:rPr>
              <a:t>diferents</a:t>
            </a:r>
            <a:r>
              <a:rPr lang="en-US" sz="4800" dirty="0">
                <a:latin typeface="Aharoni" panose="02010803020104030203" pitchFamily="2" charset="-79"/>
                <a:cs typeface="Aharoni" panose="02010803020104030203" pitchFamily="2" charset="-79"/>
              </a:rPr>
              <a:t> variables: inputs</a:t>
            </a:r>
            <a:endParaRPr lang="en-US" sz="3700" dirty="0"/>
          </a:p>
        </p:txBody>
      </p:sp>
    </p:spTree>
    <p:extLst>
      <p:ext uri="{BB962C8B-B14F-4D97-AF65-F5344CB8AC3E}">
        <p14:creationId xmlns:p14="http://schemas.microsoft.com/office/powerpoint/2010/main" val="2527392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351293" y="297392"/>
            <a:ext cx="3249863" cy="820208"/>
          </a:xfrm>
        </p:spPr>
        <p:txBody>
          <a:bodyPr>
            <a:noAutofit/>
          </a:bodyPr>
          <a:lstStyle/>
          <a:p>
            <a:r>
              <a:rPr lang="es-ES" sz="6000" dirty="0">
                <a:latin typeface="Aharoni" panose="02010803020104030203" pitchFamily="2" charset="-79"/>
                <a:cs typeface="Aharoni" panose="02010803020104030203" pitchFamily="2" charset="-79"/>
              </a:rPr>
              <a:t>FITNESS</a:t>
            </a:r>
          </a:p>
        </p:txBody>
      </p:sp>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93" y="1881476"/>
            <a:ext cx="3620250" cy="3296007"/>
          </a:xfrm>
          <a:prstGeom prst="rect">
            <a:avLst/>
          </a:prstGeom>
        </p:spPr>
      </p:pic>
      <p:sp>
        <p:nvSpPr>
          <p:cNvPr id="11" name="Fletxa: dreta 3">
            <a:extLst>
              <a:ext uri="{FF2B5EF4-FFF2-40B4-BE49-F238E27FC236}">
                <a16:creationId xmlns:a16="http://schemas.microsoft.com/office/drawing/2014/main" id="{8F39A345-FACF-71CB-956E-650D7C7FF935}"/>
              </a:ext>
            </a:extLst>
          </p:cNvPr>
          <p:cNvSpPr/>
          <p:nvPr/>
        </p:nvSpPr>
        <p:spPr>
          <a:xfrm>
            <a:off x="7702166" y="3220909"/>
            <a:ext cx="1266155" cy="627161"/>
          </a:xfrm>
          <a:custGeom>
            <a:avLst/>
            <a:gdLst>
              <a:gd name="connsiteX0" fmla="*/ 0 w 1266155"/>
              <a:gd name="connsiteY0" fmla="*/ 156790 h 627161"/>
              <a:gd name="connsiteX1" fmla="*/ 495339 w 1266155"/>
              <a:gd name="connsiteY1" fmla="*/ 156790 h 627161"/>
              <a:gd name="connsiteX2" fmla="*/ 952575 w 1266155"/>
              <a:gd name="connsiteY2" fmla="*/ 156790 h 627161"/>
              <a:gd name="connsiteX3" fmla="*/ 952575 w 1266155"/>
              <a:gd name="connsiteY3" fmla="*/ 0 h 627161"/>
              <a:gd name="connsiteX4" fmla="*/ 1266155 w 1266155"/>
              <a:gd name="connsiteY4" fmla="*/ 313581 h 627161"/>
              <a:gd name="connsiteX5" fmla="*/ 952575 w 1266155"/>
              <a:gd name="connsiteY5" fmla="*/ 627161 h 627161"/>
              <a:gd name="connsiteX6" fmla="*/ 952575 w 1266155"/>
              <a:gd name="connsiteY6" fmla="*/ 470371 h 627161"/>
              <a:gd name="connsiteX7" fmla="*/ 504865 w 1266155"/>
              <a:gd name="connsiteY7" fmla="*/ 470371 h 627161"/>
              <a:gd name="connsiteX8" fmla="*/ 0 w 1266155"/>
              <a:gd name="connsiteY8" fmla="*/ 470371 h 627161"/>
              <a:gd name="connsiteX9" fmla="*/ 0 w 1266155"/>
              <a:gd name="connsiteY9" fmla="*/ 156790 h 62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155" h="627161" fill="none" extrusionOk="0">
                <a:moveTo>
                  <a:pt x="0" y="156790"/>
                </a:moveTo>
                <a:cubicBezTo>
                  <a:pt x="183926" y="100522"/>
                  <a:pt x="315386" y="196053"/>
                  <a:pt x="495339" y="156790"/>
                </a:cubicBezTo>
                <a:cubicBezTo>
                  <a:pt x="675292" y="117527"/>
                  <a:pt x="759608" y="211518"/>
                  <a:pt x="952575" y="156790"/>
                </a:cubicBezTo>
                <a:cubicBezTo>
                  <a:pt x="935329" y="119409"/>
                  <a:pt x="958135" y="74599"/>
                  <a:pt x="952575" y="0"/>
                </a:cubicBezTo>
                <a:cubicBezTo>
                  <a:pt x="1102219" y="101361"/>
                  <a:pt x="1113288" y="205882"/>
                  <a:pt x="1266155" y="313581"/>
                </a:cubicBezTo>
                <a:cubicBezTo>
                  <a:pt x="1182054" y="420100"/>
                  <a:pt x="1042026" y="504909"/>
                  <a:pt x="952575" y="627161"/>
                </a:cubicBezTo>
                <a:cubicBezTo>
                  <a:pt x="934453" y="575896"/>
                  <a:pt x="970887" y="540636"/>
                  <a:pt x="952575" y="470371"/>
                </a:cubicBezTo>
                <a:cubicBezTo>
                  <a:pt x="817251" y="495912"/>
                  <a:pt x="638381" y="440556"/>
                  <a:pt x="504865" y="470371"/>
                </a:cubicBezTo>
                <a:cubicBezTo>
                  <a:pt x="371349" y="500186"/>
                  <a:pt x="218475" y="440101"/>
                  <a:pt x="0" y="470371"/>
                </a:cubicBezTo>
                <a:cubicBezTo>
                  <a:pt x="-34632" y="401261"/>
                  <a:pt x="15859" y="237183"/>
                  <a:pt x="0" y="156790"/>
                </a:cubicBezTo>
                <a:close/>
              </a:path>
              <a:path w="1266155" h="627161" stroke="0" extrusionOk="0">
                <a:moveTo>
                  <a:pt x="0" y="156790"/>
                </a:moveTo>
                <a:cubicBezTo>
                  <a:pt x="141711" y="122651"/>
                  <a:pt x="323782" y="200965"/>
                  <a:pt x="457236" y="156790"/>
                </a:cubicBezTo>
                <a:cubicBezTo>
                  <a:pt x="590690" y="112615"/>
                  <a:pt x="745803" y="204467"/>
                  <a:pt x="952575" y="156790"/>
                </a:cubicBezTo>
                <a:cubicBezTo>
                  <a:pt x="951332" y="113764"/>
                  <a:pt x="964502" y="53657"/>
                  <a:pt x="952575" y="0"/>
                </a:cubicBezTo>
                <a:cubicBezTo>
                  <a:pt x="1120450" y="102982"/>
                  <a:pt x="1140081" y="253420"/>
                  <a:pt x="1266155" y="313581"/>
                </a:cubicBezTo>
                <a:cubicBezTo>
                  <a:pt x="1168893" y="483930"/>
                  <a:pt x="1012108" y="541969"/>
                  <a:pt x="952575" y="627161"/>
                </a:cubicBezTo>
                <a:cubicBezTo>
                  <a:pt x="940471" y="571900"/>
                  <a:pt x="959432" y="542098"/>
                  <a:pt x="952575" y="470371"/>
                </a:cubicBezTo>
                <a:cubicBezTo>
                  <a:pt x="819323" y="514392"/>
                  <a:pt x="588436" y="454346"/>
                  <a:pt x="495339" y="470371"/>
                </a:cubicBezTo>
                <a:cubicBezTo>
                  <a:pt x="402242" y="486396"/>
                  <a:pt x="102476" y="444942"/>
                  <a:pt x="0" y="470371"/>
                </a:cubicBezTo>
                <a:cubicBezTo>
                  <a:pt x="-6403" y="353461"/>
                  <a:pt x="19525" y="286818"/>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ángulo: esquinas redondeadas 11">
            <a:extLst>
              <a:ext uri="{FF2B5EF4-FFF2-40B4-BE49-F238E27FC236}">
                <a16:creationId xmlns:a16="http://schemas.microsoft.com/office/drawing/2014/main" id="{A8A85BF2-05D8-E64A-C055-E7D04307EC9A}"/>
              </a:ext>
            </a:extLst>
          </p:cNvPr>
          <p:cNvSpPr/>
          <p:nvPr/>
        </p:nvSpPr>
        <p:spPr>
          <a:xfrm>
            <a:off x="5285626" y="2991555"/>
            <a:ext cx="2286363" cy="1184581"/>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FUNCIÓ</a:t>
            </a:r>
          </a:p>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3" name="Rectángulo: esquinas redondeadas 12">
            <a:extLst>
              <a:ext uri="{FF2B5EF4-FFF2-40B4-BE49-F238E27FC236}">
                <a16:creationId xmlns:a16="http://schemas.microsoft.com/office/drawing/2014/main" id="{497CB19B-4A07-4F76-45A6-1E49FA158E66}"/>
              </a:ext>
            </a:extLst>
          </p:cNvPr>
          <p:cNvSpPr/>
          <p:nvPr/>
        </p:nvSpPr>
        <p:spPr>
          <a:xfrm>
            <a:off x="9154944" y="3141777"/>
            <a:ext cx="2794130" cy="70629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PUNTUACIÓ</a:t>
            </a:r>
            <a:r>
              <a:rPr lang="es-ES" sz="3200" dirty="0"/>
              <a:t> </a:t>
            </a:r>
            <a:endParaRPr lang="ca-ES" sz="3200" dirty="0"/>
          </a:p>
        </p:txBody>
      </p:sp>
      <p:sp>
        <p:nvSpPr>
          <p:cNvPr id="14" name="Fletxa: dreta 3">
            <a:extLst>
              <a:ext uri="{FF2B5EF4-FFF2-40B4-BE49-F238E27FC236}">
                <a16:creationId xmlns:a16="http://schemas.microsoft.com/office/drawing/2014/main" id="{C25C3F70-E6BE-07C2-E8FC-F6A7AD58097D}"/>
              </a:ext>
            </a:extLst>
          </p:cNvPr>
          <p:cNvSpPr/>
          <p:nvPr/>
        </p:nvSpPr>
        <p:spPr>
          <a:xfrm>
            <a:off x="4126548" y="3220909"/>
            <a:ext cx="1100208" cy="627160"/>
          </a:xfrm>
          <a:custGeom>
            <a:avLst/>
            <a:gdLst>
              <a:gd name="connsiteX0" fmla="*/ 0 w 1100208"/>
              <a:gd name="connsiteY0" fmla="*/ 156790 h 627160"/>
              <a:gd name="connsiteX1" fmla="*/ 409047 w 1100208"/>
              <a:gd name="connsiteY1" fmla="*/ 156790 h 627160"/>
              <a:gd name="connsiteX2" fmla="*/ 786628 w 1100208"/>
              <a:gd name="connsiteY2" fmla="*/ 156790 h 627160"/>
              <a:gd name="connsiteX3" fmla="*/ 786628 w 1100208"/>
              <a:gd name="connsiteY3" fmla="*/ 0 h 627160"/>
              <a:gd name="connsiteX4" fmla="*/ 1100208 w 1100208"/>
              <a:gd name="connsiteY4" fmla="*/ 313580 h 627160"/>
              <a:gd name="connsiteX5" fmla="*/ 786628 w 1100208"/>
              <a:gd name="connsiteY5" fmla="*/ 627160 h 627160"/>
              <a:gd name="connsiteX6" fmla="*/ 786628 w 1100208"/>
              <a:gd name="connsiteY6" fmla="*/ 470370 h 627160"/>
              <a:gd name="connsiteX7" fmla="*/ 416913 w 1100208"/>
              <a:gd name="connsiteY7" fmla="*/ 470370 h 627160"/>
              <a:gd name="connsiteX8" fmla="*/ 0 w 1100208"/>
              <a:gd name="connsiteY8" fmla="*/ 470370 h 627160"/>
              <a:gd name="connsiteX9" fmla="*/ 0 w 1100208"/>
              <a:gd name="connsiteY9" fmla="*/ 156790 h 62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0208" h="627160" fill="none" extrusionOk="0">
                <a:moveTo>
                  <a:pt x="0" y="156790"/>
                </a:moveTo>
                <a:cubicBezTo>
                  <a:pt x="150671" y="133995"/>
                  <a:pt x="257428" y="173119"/>
                  <a:pt x="409047" y="156790"/>
                </a:cubicBezTo>
                <a:cubicBezTo>
                  <a:pt x="560666" y="140461"/>
                  <a:pt x="677969" y="178642"/>
                  <a:pt x="786628" y="156790"/>
                </a:cubicBezTo>
                <a:cubicBezTo>
                  <a:pt x="769382" y="119409"/>
                  <a:pt x="792188" y="74599"/>
                  <a:pt x="786628" y="0"/>
                </a:cubicBezTo>
                <a:cubicBezTo>
                  <a:pt x="934717" y="103723"/>
                  <a:pt x="951027" y="210464"/>
                  <a:pt x="1100208" y="313580"/>
                </a:cubicBezTo>
                <a:cubicBezTo>
                  <a:pt x="1016107" y="420099"/>
                  <a:pt x="876079" y="504908"/>
                  <a:pt x="786628" y="627160"/>
                </a:cubicBezTo>
                <a:cubicBezTo>
                  <a:pt x="768506" y="575895"/>
                  <a:pt x="804940" y="540635"/>
                  <a:pt x="786628" y="470370"/>
                </a:cubicBezTo>
                <a:cubicBezTo>
                  <a:pt x="618964" y="484287"/>
                  <a:pt x="494544" y="454409"/>
                  <a:pt x="416913" y="470370"/>
                </a:cubicBezTo>
                <a:cubicBezTo>
                  <a:pt x="339283" y="486331"/>
                  <a:pt x="127739" y="443421"/>
                  <a:pt x="0" y="470370"/>
                </a:cubicBezTo>
                <a:cubicBezTo>
                  <a:pt x="-22860" y="397974"/>
                  <a:pt x="28395" y="223893"/>
                  <a:pt x="0" y="156790"/>
                </a:cubicBezTo>
                <a:close/>
              </a:path>
              <a:path w="1100208" h="627160" stroke="0" extrusionOk="0">
                <a:moveTo>
                  <a:pt x="0" y="156790"/>
                </a:moveTo>
                <a:cubicBezTo>
                  <a:pt x="124501" y="115864"/>
                  <a:pt x="212162" y="159265"/>
                  <a:pt x="377581" y="156790"/>
                </a:cubicBezTo>
                <a:cubicBezTo>
                  <a:pt x="543000" y="154315"/>
                  <a:pt x="627798" y="185830"/>
                  <a:pt x="786628" y="156790"/>
                </a:cubicBezTo>
                <a:cubicBezTo>
                  <a:pt x="785385" y="113764"/>
                  <a:pt x="798555" y="53657"/>
                  <a:pt x="786628" y="0"/>
                </a:cubicBezTo>
                <a:cubicBezTo>
                  <a:pt x="951184" y="108920"/>
                  <a:pt x="978391" y="257754"/>
                  <a:pt x="1100208" y="313580"/>
                </a:cubicBezTo>
                <a:cubicBezTo>
                  <a:pt x="1002946" y="483929"/>
                  <a:pt x="846161" y="541968"/>
                  <a:pt x="786628" y="627160"/>
                </a:cubicBezTo>
                <a:cubicBezTo>
                  <a:pt x="774524" y="571899"/>
                  <a:pt x="793485" y="542097"/>
                  <a:pt x="786628" y="470370"/>
                </a:cubicBezTo>
                <a:cubicBezTo>
                  <a:pt x="609009" y="515219"/>
                  <a:pt x="595982" y="464506"/>
                  <a:pt x="409047" y="470370"/>
                </a:cubicBezTo>
                <a:cubicBezTo>
                  <a:pt x="222112" y="476234"/>
                  <a:pt x="184217" y="440530"/>
                  <a:pt x="0" y="470370"/>
                </a:cubicBezTo>
                <a:cubicBezTo>
                  <a:pt x="-36710" y="344598"/>
                  <a:pt x="22167" y="275262"/>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D83F0C88-E7BD-F60F-A937-1D76955A3632}"/>
              </a:ext>
            </a:extLst>
          </p:cNvPr>
          <p:cNvSpPr txBox="1"/>
          <p:nvPr/>
        </p:nvSpPr>
        <p:spPr>
          <a:xfrm>
            <a:off x="6009461" y="4176136"/>
            <a:ext cx="838691" cy="523220"/>
          </a:xfrm>
          <a:prstGeom prst="rect">
            <a:avLst/>
          </a:prstGeom>
          <a:noFill/>
        </p:spPr>
        <p:txBody>
          <a:bodyPr wrap="none" rtlCol="0">
            <a:spAutoFit/>
          </a:bodyPr>
          <a:lstStyle/>
          <a:p>
            <a:r>
              <a:rPr lang="es-ES" sz="2800" dirty="0">
                <a:latin typeface="ADLaM Display" panose="02010000000000000000" pitchFamily="2" charset="0"/>
                <a:ea typeface="ADLaM Display" panose="02010000000000000000" pitchFamily="2" charset="0"/>
                <a:cs typeface="ADLaM Display" panose="02010000000000000000" pitchFamily="2" charset="0"/>
              </a:rPr>
              <a:t>F(x)</a:t>
            </a:r>
            <a:endParaRPr lang="ca-ES" sz="28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descr="Imagen que contiene Texto&#10;&#10;Descripción generada automáticamente">
            <a:extLst>
              <a:ext uri="{FF2B5EF4-FFF2-40B4-BE49-F238E27FC236}">
                <a16:creationId xmlns:a16="http://schemas.microsoft.com/office/drawing/2014/main" id="{4D42A0BF-A7C7-86A2-B564-AE57EF366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C79FC4C5-9102-781A-C01A-14B329229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852"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039E8440-1BA2-6582-FFA6-904BF25A7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8" name="Imagen 7">
            <a:extLst>
              <a:ext uri="{FF2B5EF4-FFF2-40B4-BE49-F238E27FC236}">
                <a16:creationId xmlns:a16="http://schemas.microsoft.com/office/drawing/2014/main" id="{A2FAE9A4-C8CE-591C-B98B-566483139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21098">
            <a:off x="7800395" y="730177"/>
            <a:ext cx="1149324" cy="811288"/>
          </a:xfrm>
          <a:prstGeom prst="rect">
            <a:avLst/>
          </a:prstGeom>
        </p:spPr>
      </p:pic>
    </p:spTree>
    <p:extLst>
      <p:ext uri="{BB962C8B-B14F-4D97-AF65-F5344CB8AC3E}">
        <p14:creationId xmlns:p14="http://schemas.microsoft.com/office/powerpoint/2010/main" val="1324822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87775-84E7-4CEA-2787-1C1FDBF9634A}"/>
            </a:ext>
          </a:extLst>
        </p:cNvPr>
        <p:cNvGrpSpPr/>
        <p:nvPr/>
      </p:nvGrpSpPr>
      <p:grpSpPr>
        <a:xfrm>
          <a:off x="0" y="0"/>
          <a:ext cx="0" cy="0"/>
          <a:chOff x="0" y="0"/>
          <a:chExt cx="0" cy="0"/>
        </a:xfrm>
      </p:grpSpPr>
      <p:sp>
        <p:nvSpPr>
          <p:cNvPr id="4" name="Rectangle: cantonades arrodonides 5">
            <a:extLst>
              <a:ext uri="{FF2B5EF4-FFF2-40B4-BE49-F238E27FC236}">
                <a16:creationId xmlns:a16="http://schemas.microsoft.com/office/drawing/2014/main" id="{5C94EA24-2DD0-7424-DADA-AA32CF7D9D20}"/>
              </a:ext>
            </a:extLst>
          </p:cNvPr>
          <p:cNvSpPr/>
          <p:nvPr/>
        </p:nvSpPr>
        <p:spPr>
          <a:xfrm>
            <a:off x="7614303" y="2854294"/>
            <a:ext cx="4147929" cy="2068083"/>
          </a:xfrm>
          <a:custGeom>
            <a:avLst/>
            <a:gdLst>
              <a:gd name="connsiteX0" fmla="*/ 0 w 4147929"/>
              <a:gd name="connsiteY0" fmla="*/ 344687 h 2068083"/>
              <a:gd name="connsiteX1" fmla="*/ 344687 w 4147929"/>
              <a:gd name="connsiteY1" fmla="*/ 0 h 2068083"/>
              <a:gd name="connsiteX2" fmla="*/ 1001812 w 4147929"/>
              <a:gd name="connsiteY2" fmla="*/ 0 h 2068083"/>
              <a:gd name="connsiteX3" fmla="*/ 1624352 w 4147929"/>
              <a:gd name="connsiteY3" fmla="*/ 0 h 2068083"/>
              <a:gd name="connsiteX4" fmla="*/ 2212307 w 4147929"/>
              <a:gd name="connsiteY4" fmla="*/ 0 h 2068083"/>
              <a:gd name="connsiteX5" fmla="*/ 2800261 w 4147929"/>
              <a:gd name="connsiteY5" fmla="*/ 0 h 2068083"/>
              <a:gd name="connsiteX6" fmla="*/ 3803242 w 4147929"/>
              <a:gd name="connsiteY6" fmla="*/ 0 h 2068083"/>
              <a:gd name="connsiteX7" fmla="*/ 4147929 w 4147929"/>
              <a:gd name="connsiteY7" fmla="*/ 344687 h 2068083"/>
              <a:gd name="connsiteX8" fmla="*/ 4147929 w 4147929"/>
              <a:gd name="connsiteY8" fmla="*/ 1061616 h 2068083"/>
              <a:gd name="connsiteX9" fmla="*/ 4147929 w 4147929"/>
              <a:gd name="connsiteY9" fmla="*/ 1723396 h 2068083"/>
              <a:gd name="connsiteX10" fmla="*/ 3803242 w 4147929"/>
              <a:gd name="connsiteY10" fmla="*/ 2068083 h 2068083"/>
              <a:gd name="connsiteX11" fmla="*/ 3042360 w 4147929"/>
              <a:gd name="connsiteY11" fmla="*/ 2068083 h 2068083"/>
              <a:gd name="connsiteX12" fmla="*/ 2454406 w 4147929"/>
              <a:gd name="connsiteY12" fmla="*/ 2068083 h 2068083"/>
              <a:gd name="connsiteX13" fmla="*/ 1866451 w 4147929"/>
              <a:gd name="connsiteY13" fmla="*/ 2068083 h 2068083"/>
              <a:gd name="connsiteX14" fmla="*/ 1209326 w 4147929"/>
              <a:gd name="connsiteY14" fmla="*/ 2068083 h 2068083"/>
              <a:gd name="connsiteX15" fmla="*/ 344687 w 4147929"/>
              <a:gd name="connsiteY15" fmla="*/ 2068083 h 2068083"/>
              <a:gd name="connsiteX16" fmla="*/ 0 w 4147929"/>
              <a:gd name="connsiteY16" fmla="*/ 1723396 h 2068083"/>
              <a:gd name="connsiteX17" fmla="*/ 0 w 4147929"/>
              <a:gd name="connsiteY17" fmla="*/ 1006467 h 2068083"/>
              <a:gd name="connsiteX18" fmla="*/ 0 w 4147929"/>
              <a:gd name="connsiteY18" fmla="*/ 344687 h 20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47929" h="2068083" fill="none" extrusionOk="0">
                <a:moveTo>
                  <a:pt x="0" y="344687"/>
                </a:moveTo>
                <a:cubicBezTo>
                  <a:pt x="-27476" y="176697"/>
                  <a:pt x="149928" y="7459"/>
                  <a:pt x="344687" y="0"/>
                </a:cubicBezTo>
                <a:cubicBezTo>
                  <a:pt x="642887" y="-5663"/>
                  <a:pt x="751548" y="18091"/>
                  <a:pt x="1001812" y="0"/>
                </a:cubicBezTo>
                <a:cubicBezTo>
                  <a:pt x="1252077" y="-18091"/>
                  <a:pt x="1372698" y="-29811"/>
                  <a:pt x="1624352" y="0"/>
                </a:cubicBezTo>
                <a:cubicBezTo>
                  <a:pt x="1876006" y="29811"/>
                  <a:pt x="1954273" y="-23120"/>
                  <a:pt x="2212307" y="0"/>
                </a:cubicBezTo>
                <a:cubicBezTo>
                  <a:pt x="2470341" y="23120"/>
                  <a:pt x="2534382" y="15338"/>
                  <a:pt x="2800261" y="0"/>
                </a:cubicBezTo>
                <a:cubicBezTo>
                  <a:pt x="3066140" y="-15338"/>
                  <a:pt x="3415373" y="26114"/>
                  <a:pt x="3803242" y="0"/>
                </a:cubicBezTo>
                <a:cubicBezTo>
                  <a:pt x="3952060" y="16576"/>
                  <a:pt x="4162670" y="118454"/>
                  <a:pt x="4147929" y="344687"/>
                </a:cubicBezTo>
                <a:cubicBezTo>
                  <a:pt x="4117849" y="572091"/>
                  <a:pt x="4130953" y="737644"/>
                  <a:pt x="4147929" y="1061616"/>
                </a:cubicBezTo>
                <a:cubicBezTo>
                  <a:pt x="4164905" y="1385588"/>
                  <a:pt x="4177852" y="1477680"/>
                  <a:pt x="4147929" y="1723396"/>
                </a:cubicBezTo>
                <a:cubicBezTo>
                  <a:pt x="4134366" y="1954204"/>
                  <a:pt x="3973655" y="2057560"/>
                  <a:pt x="3803242" y="2068083"/>
                </a:cubicBezTo>
                <a:cubicBezTo>
                  <a:pt x="3469178" y="2079095"/>
                  <a:pt x="3297820" y="2035196"/>
                  <a:pt x="3042360" y="2068083"/>
                </a:cubicBezTo>
                <a:cubicBezTo>
                  <a:pt x="2786900" y="2100970"/>
                  <a:pt x="2624323" y="2069142"/>
                  <a:pt x="2454406" y="2068083"/>
                </a:cubicBezTo>
                <a:cubicBezTo>
                  <a:pt x="2284489" y="2067024"/>
                  <a:pt x="2049864" y="2054532"/>
                  <a:pt x="1866451" y="2068083"/>
                </a:cubicBezTo>
                <a:cubicBezTo>
                  <a:pt x="1683039" y="2081634"/>
                  <a:pt x="1391170" y="2091608"/>
                  <a:pt x="1209326" y="2068083"/>
                </a:cubicBezTo>
                <a:cubicBezTo>
                  <a:pt x="1027482" y="2044558"/>
                  <a:pt x="664283" y="2056789"/>
                  <a:pt x="344687" y="2068083"/>
                </a:cubicBezTo>
                <a:cubicBezTo>
                  <a:pt x="143648" y="2040718"/>
                  <a:pt x="22030" y="1915317"/>
                  <a:pt x="0" y="1723396"/>
                </a:cubicBezTo>
                <a:cubicBezTo>
                  <a:pt x="23349" y="1425407"/>
                  <a:pt x="-30716" y="1196794"/>
                  <a:pt x="0" y="1006467"/>
                </a:cubicBezTo>
                <a:cubicBezTo>
                  <a:pt x="30716" y="816140"/>
                  <a:pt x="-10874" y="527252"/>
                  <a:pt x="0" y="344687"/>
                </a:cubicBezTo>
                <a:close/>
              </a:path>
              <a:path w="4147929" h="2068083" stroke="0" extrusionOk="0">
                <a:moveTo>
                  <a:pt x="0" y="344687"/>
                </a:moveTo>
                <a:cubicBezTo>
                  <a:pt x="-3029" y="158877"/>
                  <a:pt x="188447" y="-28669"/>
                  <a:pt x="344687" y="0"/>
                </a:cubicBezTo>
                <a:cubicBezTo>
                  <a:pt x="614940" y="21717"/>
                  <a:pt x="728895" y="13776"/>
                  <a:pt x="932641" y="0"/>
                </a:cubicBezTo>
                <a:cubicBezTo>
                  <a:pt x="1136387" y="-13776"/>
                  <a:pt x="1508733" y="15207"/>
                  <a:pt x="1658938" y="0"/>
                </a:cubicBezTo>
                <a:cubicBezTo>
                  <a:pt x="1809143" y="-15207"/>
                  <a:pt x="2048607" y="-20290"/>
                  <a:pt x="2246892" y="0"/>
                </a:cubicBezTo>
                <a:cubicBezTo>
                  <a:pt x="2445177" y="20290"/>
                  <a:pt x="2675196" y="-4722"/>
                  <a:pt x="2834847" y="0"/>
                </a:cubicBezTo>
                <a:cubicBezTo>
                  <a:pt x="2994499" y="4722"/>
                  <a:pt x="3342781" y="17705"/>
                  <a:pt x="3803242" y="0"/>
                </a:cubicBezTo>
                <a:cubicBezTo>
                  <a:pt x="3981340" y="8303"/>
                  <a:pt x="4120092" y="165377"/>
                  <a:pt x="4147929" y="344687"/>
                </a:cubicBezTo>
                <a:cubicBezTo>
                  <a:pt x="4160299" y="644182"/>
                  <a:pt x="4122377" y="893581"/>
                  <a:pt x="4147929" y="1034042"/>
                </a:cubicBezTo>
                <a:cubicBezTo>
                  <a:pt x="4173481" y="1174503"/>
                  <a:pt x="4115459" y="1407191"/>
                  <a:pt x="4147929" y="1723396"/>
                </a:cubicBezTo>
                <a:cubicBezTo>
                  <a:pt x="4143514" y="1933349"/>
                  <a:pt x="4007608" y="2064617"/>
                  <a:pt x="3803242" y="2068083"/>
                </a:cubicBezTo>
                <a:cubicBezTo>
                  <a:pt x="3655762" y="2089526"/>
                  <a:pt x="3362460" y="2091588"/>
                  <a:pt x="3146117" y="2068083"/>
                </a:cubicBezTo>
                <a:cubicBezTo>
                  <a:pt x="2929775" y="2044578"/>
                  <a:pt x="2729317" y="2087033"/>
                  <a:pt x="2454406" y="2068083"/>
                </a:cubicBezTo>
                <a:cubicBezTo>
                  <a:pt x="2179495" y="2049133"/>
                  <a:pt x="1889484" y="2044640"/>
                  <a:pt x="1693523" y="2068083"/>
                </a:cubicBezTo>
                <a:cubicBezTo>
                  <a:pt x="1497562" y="2091526"/>
                  <a:pt x="1234427" y="2081345"/>
                  <a:pt x="1070984" y="2068083"/>
                </a:cubicBezTo>
                <a:cubicBezTo>
                  <a:pt x="907541" y="2054821"/>
                  <a:pt x="593073" y="2034788"/>
                  <a:pt x="344687" y="2068083"/>
                </a:cubicBezTo>
                <a:cubicBezTo>
                  <a:pt x="147692" y="2045683"/>
                  <a:pt x="3696" y="1903051"/>
                  <a:pt x="0" y="1723396"/>
                </a:cubicBezTo>
                <a:cubicBezTo>
                  <a:pt x="-20439" y="1499524"/>
                  <a:pt x="-6435" y="1280636"/>
                  <a:pt x="0" y="1047829"/>
                </a:cubicBezTo>
                <a:cubicBezTo>
                  <a:pt x="6435" y="815022"/>
                  <a:pt x="8852" y="556247"/>
                  <a:pt x="0" y="344687"/>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A1C20B2B-B32B-E6E1-6FDD-9A0874FAAECD}"/>
              </a:ext>
            </a:extLst>
          </p:cNvPr>
          <p:cNvSpPr>
            <a:spLocks noGrp="1"/>
          </p:cNvSpPr>
          <p:nvPr>
            <p:ph type="title"/>
          </p:nvPr>
        </p:nvSpPr>
        <p:spPr>
          <a:xfrm>
            <a:off x="675952" y="481818"/>
            <a:ext cx="11201400" cy="1106424"/>
          </a:xfrm>
        </p:spPr>
        <p:txBody>
          <a:bodyPr>
            <a:normAutofit/>
          </a:bodyPr>
          <a:lstStyle/>
          <a:p>
            <a:r>
              <a:rPr lang="ca-ES" sz="4300" dirty="0">
                <a:latin typeface="Aharoni" panose="02010803020104030203" pitchFamily="2" charset="-79"/>
                <a:cs typeface="Aharoni" panose="02010803020104030203" pitchFamily="2" charset="-79"/>
              </a:rPr>
              <a:t>Anàlisi de les diferents variables: inputs</a:t>
            </a:r>
            <a:endParaRPr lang="es-ES" sz="4300" dirty="0">
              <a:latin typeface="Aharoni" panose="02010803020104030203" pitchFamily="2" charset="-79"/>
              <a:cs typeface="Aharoni" panose="02010803020104030203" pitchFamily="2" charset="-79"/>
            </a:endParaRPr>
          </a:p>
        </p:txBody>
      </p:sp>
      <p:sp>
        <p:nvSpPr>
          <p:cNvPr id="8" name="Content Placeholder 7">
            <a:extLst>
              <a:ext uri="{FF2B5EF4-FFF2-40B4-BE49-F238E27FC236}">
                <a16:creationId xmlns:a16="http://schemas.microsoft.com/office/drawing/2014/main" id="{5B37DD9C-65BE-8FB6-72E0-34EB6462A16F}"/>
              </a:ext>
            </a:extLst>
          </p:cNvPr>
          <p:cNvSpPr>
            <a:spLocks noGrp="1"/>
          </p:cNvSpPr>
          <p:nvPr>
            <p:ph idx="1"/>
          </p:nvPr>
        </p:nvSpPr>
        <p:spPr>
          <a:xfrm>
            <a:off x="7938752" y="1793631"/>
            <a:ext cx="3482456" cy="4186545"/>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Com més informació innecessària rep la xarxa neuronal i més complexa és aquesta, més  s’alenteix l’aprenentatge i/o es limita.</a:t>
            </a:r>
            <a:endParaRPr lang="en-US" sz="2000" dirty="0">
              <a:latin typeface="Aharoni" panose="02010803020104030203" pitchFamily="2" charset="-79"/>
              <a:cs typeface="Aharoni" panose="02010803020104030203" pitchFamily="2" charset="-79"/>
            </a:endParaRPr>
          </a:p>
        </p:txBody>
      </p:sp>
      <p:graphicFrame>
        <p:nvGraphicFramePr>
          <p:cNvPr id="7" name="Gràfic 6">
            <a:extLst>
              <a:ext uri="{FF2B5EF4-FFF2-40B4-BE49-F238E27FC236}">
                <a16:creationId xmlns:a16="http://schemas.microsoft.com/office/drawing/2014/main" id="{3152B267-615A-ABCC-3101-A9C8F41AF73E}"/>
              </a:ext>
            </a:extLst>
          </p:cNvPr>
          <p:cNvGraphicFramePr>
            <a:graphicFrameLocks/>
          </p:cNvGraphicFramePr>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0303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A03-57B6-2BE9-3147-111B5C4AA572}"/>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A4AB9503-4BFE-7627-20B4-E715C2835080}"/>
              </a:ext>
            </a:extLst>
          </p:cNvPr>
          <p:cNvSpPr/>
          <p:nvPr/>
        </p:nvSpPr>
        <p:spPr>
          <a:xfrm>
            <a:off x="5640225" y="573257"/>
            <a:ext cx="6110243" cy="1605916"/>
          </a:xfrm>
          <a:custGeom>
            <a:avLst/>
            <a:gdLst>
              <a:gd name="connsiteX0" fmla="*/ 0 w 6110243"/>
              <a:gd name="connsiteY0" fmla="*/ 267658 h 1605916"/>
              <a:gd name="connsiteX1" fmla="*/ 267658 w 6110243"/>
              <a:gd name="connsiteY1" fmla="*/ 0 h 1605916"/>
              <a:gd name="connsiteX2" fmla="*/ 1076022 w 6110243"/>
              <a:gd name="connsiteY2" fmla="*/ 0 h 1605916"/>
              <a:gd name="connsiteX3" fmla="*/ 1717139 w 6110243"/>
              <a:gd name="connsiteY3" fmla="*/ 0 h 1605916"/>
              <a:gd name="connsiteX4" fmla="*/ 2246757 w 6110243"/>
              <a:gd name="connsiteY4" fmla="*/ 0 h 1605916"/>
              <a:gd name="connsiteX5" fmla="*/ 2999372 w 6110243"/>
              <a:gd name="connsiteY5" fmla="*/ 0 h 1605916"/>
              <a:gd name="connsiteX6" fmla="*/ 3584740 w 6110243"/>
              <a:gd name="connsiteY6" fmla="*/ 0 h 1605916"/>
              <a:gd name="connsiteX7" fmla="*/ 4114358 w 6110243"/>
              <a:gd name="connsiteY7" fmla="*/ 0 h 1605916"/>
              <a:gd name="connsiteX8" fmla="*/ 4643976 w 6110243"/>
              <a:gd name="connsiteY8" fmla="*/ 0 h 1605916"/>
              <a:gd name="connsiteX9" fmla="*/ 5842585 w 6110243"/>
              <a:gd name="connsiteY9" fmla="*/ 0 h 1605916"/>
              <a:gd name="connsiteX10" fmla="*/ 6110243 w 6110243"/>
              <a:gd name="connsiteY10" fmla="*/ 267658 h 1605916"/>
              <a:gd name="connsiteX11" fmla="*/ 6110243 w 6110243"/>
              <a:gd name="connsiteY11" fmla="*/ 813664 h 1605916"/>
              <a:gd name="connsiteX12" fmla="*/ 6110243 w 6110243"/>
              <a:gd name="connsiteY12" fmla="*/ 1338258 h 1605916"/>
              <a:gd name="connsiteX13" fmla="*/ 5842585 w 6110243"/>
              <a:gd name="connsiteY13" fmla="*/ 1605916 h 1605916"/>
              <a:gd name="connsiteX14" fmla="*/ 5034221 w 6110243"/>
              <a:gd name="connsiteY14" fmla="*/ 1605916 h 1605916"/>
              <a:gd name="connsiteX15" fmla="*/ 4281605 w 6110243"/>
              <a:gd name="connsiteY15" fmla="*/ 1605916 h 1605916"/>
              <a:gd name="connsiteX16" fmla="*/ 3473241 w 6110243"/>
              <a:gd name="connsiteY16" fmla="*/ 1605916 h 1605916"/>
              <a:gd name="connsiteX17" fmla="*/ 2832124 w 6110243"/>
              <a:gd name="connsiteY17" fmla="*/ 1605916 h 1605916"/>
              <a:gd name="connsiteX18" fmla="*/ 2191008 w 6110243"/>
              <a:gd name="connsiteY18" fmla="*/ 1605916 h 1605916"/>
              <a:gd name="connsiteX19" fmla="*/ 1382643 w 6110243"/>
              <a:gd name="connsiteY19" fmla="*/ 1605916 h 1605916"/>
              <a:gd name="connsiteX20" fmla="*/ 267658 w 6110243"/>
              <a:gd name="connsiteY20" fmla="*/ 1605916 h 1605916"/>
              <a:gd name="connsiteX21" fmla="*/ 0 w 6110243"/>
              <a:gd name="connsiteY21" fmla="*/ 1338258 h 1605916"/>
              <a:gd name="connsiteX22" fmla="*/ 0 w 6110243"/>
              <a:gd name="connsiteY22" fmla="*/ 824370 h 1605916"/>
              <a:gd name="connsiteX23" fmla="*/ 0 w 6110243"/>
              <a:gd name="connsiteY23" fmla="*/ 267658 h 160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10243" h="1605916" fill="none" extrusionOk="0">
                <a:moveTo>
                  <a:pt x="0" y="267658"/>
                </a:moveTo>
                <a:cubicBezTo>
                  <a:pt x="-13743" y="125318"/>
                  <a:pt x="129405" y="-23286"/>
                  <a:pt x="267658" y="0"/>
                </a:cubicBezTo>
                <a:cubicBezTo>
                  <a:pt x="466526" y="-13645"/>
                  <a:pt x="761462" y="13832"/>
                  <a:pt x="1076022" y="0"/>
                </a:cubicBezTo>
                <a:cubicBezTo>
                  <a:pt x="1390582" y="-13832"/>
                  <a:pt x="1483296" y="31920"/>
                  <a:pt x="1717139" y="0"/>
                </a:cubicBezTo>
                <a:cubicBezTo>
                  <a:pt x="1950982" y="-31920"/>
                  <a:pt x="2028045" y="-2673"/>
                  <a:pt x="2246757" y="0"/>
                </a:cubicBezTo>
                <a:cubicBezTo>
                  <a:pt x="2465469" y="2673"/>
                  <a:pt x="2685917" y="4214"/>
                  <a:pt x="2999372" y="0"/>
                </a:cubicBezTo>
                <a:cubicBezTo>
                  <a:pt x="3312828" y="-4214"/>
                  <a:pt x="3404705" y="-9280"/>
                  <a:pt x="3584740" y="0"/>
                </a:cubicBezTo>
                <a:cubicBezTo>
                  <a:pt x="3764775" y="9280"/>
                  <a:pt x="3910067" y="6996"/>
                  <a:pt x="4114358" y="0"/>
                </a:cubicBezTo>
                <a:cubicBezTo>
                  <a:pt x="4318649" y="-6996"/>
                  <a:pt x="4457073" y="-8697"/>
                  <a:pt x="4643976" y="0"/>
                </a:cubicBezTo>
                <a:cubicBezTo>
                  <a:pt x="4830879" y="8697"/>
                  <a:pt x="5570932" y="28280"/>
                  <a:pt x="5842585" y="0"/>
                </a:cubicBezTo>
                <a:cubicBezTo>
                  <a:pt x="5993222" y="-11880"/>
                  <a:pt x="6109533" y="130243"/>
                  <a:pt x="6110243" y="267658"/>
                </a:cubicBezTo>
                <a:cubicBezTo>
                  <a:pt x="6116728" y="408698"/>
                  <a:pt x="6084038" y="583298"/>
                  <a:pt x="6110243" y="813664"/>
                </a:cubicBezTo>
                <a:cubicBezTo>
                  <a:pt x="6136448" y="1044030"/>
                  <a:pt x="6130424" y="1203453"/>
                  <a:pt x="6110243" y="1338258"/>
                </a:cubicBezTo>
                <a:cubicBezTo>
                  <a:pt x="6102840" y="1469934"/>
                  <a:pt x="6005051" y="1615185"/>
                  <a:pt x="5842585" y="1605916"/>
                </a:cubicBezTo>
                <a:cubicBezTo>
                  <a:pt x="5610850" y="1623624"/>
                  <a:pt x="5278284" y="1572850"/>
                  <a:pt x="5034221" y="1605916"/>
                </a:cubicBezTo>
                <a:cubicBezTo>
                  <a:pt x="4790158" y="1638982"/>
                  <a:pt x="4632316" y="1601919"/>
                  <a:pt x="4281605" y="1605916"/>
                </a:cubicBezTo>
                <a:cubicBezTo>
                  <a:pt x="3930894" y="1609913"/>
                  <a:pt x="3756895" y="1629309"/>
                  <a:pt x="3473241" y="1605916"/>
                </a:cubicBezTo>
                <a:cubicBezTo>
                  <a:pt x="3189587" y="1582523"/>
                  <a:pt x="3131871" y="1635860"/>
                  <a:pt x="2832124" y="1605916"/>
                </a:cubicBezTo>
                <a:cubicBezTo>
                  <a:pt x="2532377" y="1575972"/>
                  <a:pt x="2391159" y="1574188"/>
                  <a:pt x="2191008" y="1605916"/>
                </a:cubicBezTo>
                <a:cubicBezTo>
                  <a:pt x="1990857" y="1637644"/>
                  <a:pt x="1551699" y="1577843"/>
                  <a:pt x="1382643" y="1605916"/>
                </a:cubicBezTo>
                <a:cubicBezTo>
                  <a:pt x="1213587" y="1633989"/>
                  <a:pt x="658933" y="1589796"/>
                  <a:pt x="267658" y="1605916"/>
                </a:cubicBezTo>
                <a:cubicBezTo>
                  <a:pt x="114516" y="1589815"/>
                  <a:pt x="11040" y="1477249"/>
                  <a:pt x="0" y="1338258"/>
                </a:cubicBezTo>
                <a:cubicBezTo>
                  <a:pt x="3818" y="1174020"/>
                  <a:pt x="19925" y="1061284"/>
                  <a:pt x="0" y="824370"/>
                </a:cubicBezTo>
                <a:cubicBezTo>
                  <a:pt x="-19925" y="587456"/>
                  <a:pt x="7417" y="467970"/>
                  <a:pt x="0" y="267658"/>
                </a:cubicBezTo>
                <a:close/>
              </a:path>
              <a:path w="6110243" h="1605916" stroke="0" extrusionOk="0">
                <a:moveTo>
                  <a:pt x="0" y="267658"/>
                </a:moveTo>
                <a:cubicBezTo>
                  <a:pt x="-6562" y="129704"/>
                  <a:pt x="124955" y="-4302"/>
                  <a:pt x="267658" y="0"/>
                </a:cubicBezTo>
                <a:cubicBezTo>
                  <a:pt x="461694" y="-18910"/>
                  <a:pt x="621296" y="-24973"/>
                  <a:pt x="797276" y="0"/>
                </a:cubicBezTo>
                <a:cubicBezTo>
                  <a:pt x="973256" y="24973"/>
                  <a:pt x="1359515" y="17029"/>
                  <a:pt x="1549891" y="0"/>
                </a:cubicBezTo>
                <a:cubicBezTo>
                  <a:pt x="1740267" y="-17029"/>
                  <a:pt x="1893544" y="-3911"/>
                  <a:pt x="2079509" y="0"/>
                </a:cubicBezTo>
                <a:cubicBezTo>
                  <a:pt x="2265474" y="3911"/>
                  <a:pt x="2462507" y="428"/>
                  <a:pt x="2609127" y="0"/>
                </a:cubicBezTo>
                <a:cubicBezTo>
                  <a:pt x="2755747" y="-428"/>
                  <a:pt x="3103895" y="20303"/>
                  <a:pt x="3305993" y="0"/>
                </a:cubicBezTo>
                <a:cubicBezTo>
                  <a:pt x="3508091" y="-20303"/>
                  <a:pt x="3676150" y="559"/>
                  <a:pt x="4002859" y="0"/>
                </a:cubicBezTo>
                <a:cubicBezTo>
                  <a:pt x="4329568" y="-559"/>
                  <a:pt x="4380476" y="22688"/>
                  <a:pt x="4532477" y="0"/>
                </a:cubicBezTo>
                <a:cubicBezTo>
                  <a:pt x="4684478" y="-22688"/>
                  <a:pt x="5004383" y="2979"/>
                  <a:pt x="5229343" y="0"/>
                </a:cubicBezTo>
                <a:cubicBezTo>
                  <a:pt x="5454303" y="-2979"/>
                  <a:pt x="5643361" y="30146"/>
                  <a:pt x="5842585" y="0"/>
                </a:cubicBezTo>
                <a:cubicBezTo>
                  <a:pt x="5989422" y="4375"/>
                  <a:pt x="6120625" y="117265"/>
                  <a:pt x="6110243" y="267658"/>
                </a:cubicBezTo>
                <a:cubicBezTo>
                  <a:pt x="6117662" y="522645"/>
                  <a:pt x="6086266" y="600852"/>
                  <a:pt x="6110243" y="792252"/>
                </a:cubicBezTo>
                <a:cubicBezTo>
                  <a:pt x="6134220" y="983652"/>
                  <a:pt x="6084416" y="1173901"/>
                  <a:pt x="6110243" y="1338258"/>
                </a:cubicBezTo>
                <a:cubicBezTo>
                  <a:pt x="6115702" y="1485527"/>
                  <a:pt x="5959398" y="1622034"/>
                  <a:pt x="5842585" y="1605916"/>
                </a:cubicBezTo>
                <a:cubicBezTo>
                  <a:pt x="5710238" y="1628599"/>
                  <a:pt x="5431614" y="1624296"/>
                  <a:pt x="5257218" y="1605916"/>
                </a:cubicBezTo>
                <a:cubicBezTo>
                  <a:pt x="5082822" y="1587536"/>
                  <a:pt x="4725773" y="1588398"/>
                  <a:pt x="4504603" y="1605916"/>
                </a:cubicBezTo>
                <a:cubicBezTo>
                  <a:pt x="4283434" y="1623434"/>
                  <a:pt x="4156722" y="1599763"/>
                  <a:pt x="3919235" y="1605916"/>
                </a:cubicBezTo>
                <a:cubicBezTo>
                  <a:pt x="3681748" y="1612069"/>
                  <a:pt x="3507804" y="1626129"/>
                  <a:pt x="3333868" y="1605916"/>
                </a:cubicBezTo>
                <a:cubicBezTo>
                  <a:pt x="3159932" y="1585703"/>
                  <a:pt x="2899168" y="1582012"/>
                  <a:pt x="2581253" y="1605916"/>
                </a:cubicBezTo>
                <a:cubicBezTo>
                  <a:pt x="2263338" y="1629820"/>
                  <a:pt x="2157792" y="1591403"/>
                  <a:pt x="1828638" y="1605916"/>
                </a:cubicBezTo>
                <a:cubicBezTo>
                  <a:pt x="1499484" y="1620429"/>
                  <a:pt x="1292161" y="1619685"/>
                  <a:pt x="1076022" y="1605916"/>
                </a:cubicBezTo>
                <a:cubicBezTo>
                  <a:pt x="859883" y="1592147"/>
                  <a:pt x="623147" y="1575525"/>
                  <a:pt x="267658" y="1605916"/>
                </a:cubicBezTo>
                <a:cubicBezTo>
                  <a:pt x="131531" y="1615166"/>
                  <a:pt x="7756" y="1475042"/>
                  <a:pt x="0" y="1338258"/>
                </a:cubicBezTo>
                <a:cubicBezTo>
                  <a:pt x="-8633" y="1188289"/>
                  <a:pt x="-8547" y="926991"/>
                  <a:pt x="0" y="792252"/>
                </a:cubicBezTo>
                <a:cubicBezTo>
                  <a:pt x="8547" y="657513"/>
                  <a:pt x="-6424" y="383058"/>
                  <a:pt x="0" y="267658"/>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CBAFD493-8389-6B4B-52EA-DC1CC7E65389}"/>
              </a:ext>
            </a:extLst>
          </p:cNvPr>
          <p:cNvSpPr>
            <a:spLocks noGrp="1"/>
          </p:cNvSpPr>
          <p:nvPr>
            <p:ph type="title"/>
          </p:nvPr>
        </p:nvSpPr>
        <p:spPr>
          <a:xfrm>
            <a:off x="320841" y="417653"/>
            <a:ext cx="4751271" cy="1929384"/>
          </a:xfrm>
        </p:spPr>
        <p:txBody>
          <a:bodyPr anchor="ctr">
            <a:normAutofit fontScale="90000"/>
          </a:bodyPr>
          <a:lstStyle/>
          <a:p>
            <a:r>
              <a:rPr lang="ca-ES" sz="4300" dirty="0">
                <a:latin typeface="Aharoni" panose="02010803020104030203" pitchFamily="2" charset="-79"/>
                <a:cs typeface="Aharoni" panose="02010803020104030203" pitchFamily="2" charset="-79"/>
              </a:rPr>
              <a:t>Anàlisi de les diferents variables: INPUTS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9" name="Content Placeholder 8">
            <a:extLst>
              <a:ext uri="{FF2B5EF4-FFF2-40B4-BE49-F238E27FC236}">
                <a16:creationId xmlns:a16="http://schemas.microsoft.com/office/drawing/2014/main" id="{5B3A291F-6A2E-5EFB-2295-DC47D9393687}"/>
              </a:ext>
            </a:extLst>
          </p:cNvPr>
          <p:cNvSpPr>
            <a:spLocks noGrp="1"/>
          </p:cNvSpPr>
          <p:nvPr>
            <p:ph idx="1"/>
          </p:nvPr>
        </p:nvSpPr>
        <p:spPr>
          <a:xfrm>
            <a:off x="5742860" y="411523"/>
            <a:ext cx="6007608" cy="1929384"/>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La importància del pes de les connexions entre neurones no recau en els valors numèrics absoluts en si mateixos sinó en la posició relativa establerta entre les dues variables</a:t>
            </a:r>
            <a:r>
              <a:rPr lang="ca-ES" sz="2200" kern="100" dirty="0">
                <a:effectLst/>
                <a:latin typeface="Times New Roman" panose="02020603050405020304" pitchFamily="18" charset="0"/>
                <a:ea typeface="Calibri" panose="020F0502020204030204" pitchFamily="34" charset="0"/>
              </a:rPr>
              <a:t>.</a:t>
            </a:r>
            <a:endParaRPr lang="en-US" sz="2200" dirty="0"/>
          </a:p>
        </p:txBody>
      </p:sp>
      <p:pic>
        <p:nvPicPr>
          <p:cNvPr id="4" name="Contenidor de contingut 3" descr="Imatge que conté text, captura de pantalla, cercle, Font&#10;&#10;Descripció generada automàticament">
            <a:extLst>
              <a:ext uri="{FF2B5EF4-FFF2-40B4-BE49-F238E27FC236}">
                <a16:creationId xmlns:a16="http://schemas.microsoft.com/office/drawing/2014/main" id="{05865668-9C14-14B2-8182-6B65C0712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1" y="2929937"/>
            <a:ext cx="3367042" cy="3026482"/>
          </a:xfrm>
          <a:prstGeom prst="rect">
            <a:avLst/>
          </a:prstGeom>
        </p:spPr>
      </p:pic>
      <p:pic>
        <p:nvPicPr>
          <p:cNvPr id="5" name="Imagen 7" descr="Imatge que conté text, línia, Font, captura de pantalla&#10;&#10;Descripció generada automàticament">
            <a:extLst>
              <a:ext uri="{FF2B5EF4-FFF2-40B4-BE49-F238E27FC236}">
                <a16:creationId xmlns:a16="http://schemas.microsoft.com/office/drawing/2014/main" id="{B40D766F-F6E4-F4FD-9892-3AFDFC96D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881607" y="2741929"/>
            <a:ext cx="8258268" cy="3565669"/>
          </a:xfrm>
          <a:prstGeom prst="rect">
            <a:avLst/>
          </a:prstGeom>
          <a:noFill/>
        </p:spPr>
      </p:pic>
    </p:spTree>
    <p:extLst>
      <p:ext uri="{BB962C8B-B14F-4D97-AF65-F5344CB8AC3E}">
        <p14:creationId xmlns:p14="http://schemas.microsoft.com/office/powerpoint/2010/main" val="3875536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3865-AE12-2F14-BC1D-EFFC0D696AA9}"/>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64328CE7-74B8-F575-48BC-01935636A326}"/>
              </a:ext>
            </a:extLst>
          </p:cNvPr>
          <p:cNvSpPr>
            <a:spLocks noGrp="1"/>
          </p:cNvSpPr>
          <p:nvPr>
            <p:ph type="title"/>
          </p:nvPr>
        </p:nvSpPr>
        <p:spPr>
          <a:xfrm>
            <a:off x="630936" y="457200"/>
            <a:ext cx="10412202"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2D40F813-FFF1-D96B-32D6-36F4CF4FB48B}"/>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58BA5BA3-DECA-CC22-9A6E-481F5C0F687A}"/>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6326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AB5E1-B733-3C04-49B4-AC19906DC168}"/>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E39EB7B4-191E-B120-20AF-811578197B33}"/>
              </a:ext>
            </a:extLst>
          </p:cNvPr>
          <p:cNvSpPr>
            <a:spLocks noGrp="1"/>
          </p:cNvSpPr>
          <p:nvPr>
            <p:ph type="title"/>
          </p:nvPr>
        </p:nvSpPr>
        <p:spPr>
          <a:xfrm>
            <a:off x="630935" y="457200"/>
            <a:ext cx="11309019"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855BF9E6-D4B0-58A7-A773-42E9CE443E7C}"/>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47F6F79B-5731-61F7-6230-0015AB028B68}"/>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224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D6D95-82F8-41AE-6556-74E7B0A61CED}"/>
            </a:ext>
          </a:extLst>
        </p:cNvPr>
        <p:cNvGrpSpPr/>
        <p:nvPr/>
      </p:nvGrpSpPr>
      <p:grpSpPr>
        <a:xfrm>
          <a:off x="0" y="0"/>
          <a:ext cx="0" cy="0"/>
          <a:chOff x="0" y="0"/>
          <a:chExt cx="0" cy="0"/>
        </a:xfrm>
      </p:grpSpPr>
      <p:graphicFrame>
        <p:nvGraphicFramePr>
          <p:cNvPr id="9" name="Gràfic 8">
            <a:extLst>
              <a:ext uri="{FF2B5EF4-FFF2-40B4-BE49-F238E27FC236}">
                <a16:creationId xmlns:a16="http://schemas.microsoft.com/office/drawing/2014/main" id="{60645A39-42FE-0320-A9FD-798A4FA193DD}"/>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1ED8DE48-2D8E-860E-CD47-9D7620B6FDDD}"/>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
        <p:nvSpPr>
          <p:cNvPr id="6" name="Títol 1">
            <a:extLst>
              <a:ext uri="{FF2B5EF4-FFF2-40B4-BE49-F238E27FC236}">
                <a16:creationId xmlns:a16="http://schemas.microsoft.com/office/drawing/2014/main" id="{713216EE-F558-0244-5534-07477D43A14D}"/>
              </a:ext>
            </a:extLst>
          </p:cNvPr>
          <p:cNvSpPr txBox="1">
            <a:spLocks/>
          </p:cNvSpPr>
          <p:nvPr/>
        </p:nvSpPr>
        <p:spPr>
          <a:xfrm>
            <a:off x="630935" y="457200"/>
            <a:ext cx="11309019"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a-ES" sz="3900">
                <a:latin typeface="Aharoni" panose="02010803020104030203" pitchFamily="2" charset="-79"/>
                <a:cs typeface="Aharoni" panose="02010803020104030203" pitchFamily="2" charset="-79"/>
              </a:rPr>
              <a:t>Anàlisi de les diferents variables: MUTACIONS</a:t>
            </a:r>
            <a:br>
              <a:rPr lang="es-ES" sz="3400" kern="100">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Tree>
    <p:extLst>
      <p:ext uri="{BB962C8B-B14F-4D97-AF65-F5344CB8AC3E}">
        <p14:creationId xmlns:p14="http://schemas.microsoft.com/office/powerpoint/2010/main" val="6631558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A4C6-EC89-8E39-85DC-C0DC36A0DDD1}"/>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8119F303-1BBB-D22C-9F05-BF1273765AA8}"/>
              </a:ext>
            </a:extLst>
          </p:cNvPr>
          <p:cNvSpPr>
            <a:spLocks noGrp="1"/>
          </p:cNvSpPr>
          <p:nvPr>
            <p:ph type="title"/>
          </p:nvPr>
        </p:nvSpPr>
        <p:spPr>
          <a:xfrm>
            <a:off x="630935" y="457200"/>
            <a:ext cx="12249795"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051B0A3F-FC10-8B2C-0B33-05B52FA1F56A}"/>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707D7C83-9A49-F1C9-A81D-551B463EA9A7}"/>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698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D4D5-F1B0-D59F-A113-FBDDF88F9CA3}"/>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DB1E1794-483E-7847-3C37-306F45F658CB}"/>
              </a:ext>
            </a:extLst>
          </p:cNvPr>
          <p:cNvSpPr/>
          <p:nvPr/>
        </p:nvSpPr>
        <p:spPr>
          <a:xfrm>
            <a:off x="2273773" y="2367384"/>
            <a:ext cx="7644453" cy="2123232"/>
          </a:xfrm>
          <a:custGeom>
            <a:avLst/>
            <a:gdLst>
              <a:gd name="connsiteX0" fmla="*/ 0 w 7644453"/>
              <a:gd name="connsiteY0" fmla="*/ 353879 h 2123232"/>
              <a:gd name="connsiteX1" fmla="*/ 353879 w 7644453"/>
              <a:gd name="connsiteY1" fmla="*/ 0 h 2123232"/>
              <a:gd name="connsiteX2" fmla="*/ 839448 w 7644453"/>
              <a:gd name="connsiteY2" fmla="*/ 0 h 2123232"/>
              <a:gd name="connsiteX3" fmla="*/ 1463750 w 7644453"/>
              <a:gd name="connsiteY3" fmla="*/ 0 h 2123232"/>
              <a:gd name="connsiteX4" fmla="*/ 2226787 w 7644453"/>
              <a:gd name="connsiteY4" fmla="*/ 0 h 2123232"/>
              <a:gd name="connsiteX5" fmla="*/ 2920456 w 7644453"/>
              <a:gd name="connsiteY5" fmla="*/ 0 h 2123232"/>
              <a:gd name="connsiteX6" fmla="*/ 3683493 w 7644453"/>
              <a:gd name="connsiteY6" fmla="*/ 0 h 2123232"/>
              <a:gd name="connsiteX7" fmla="*/ 4377162 w 7644453"/>
              <a:gd name="connsiteY7" fmla="*/ 0 h 2123232"/>
              <a:gd name="connsiteX8" fmla="*/ 4862731 w 7644453"/>
              <a:gd name="connsiteY8" fmla="*/ 0 h 2123232"/>
              <a:gd name="connsiteX9" fmla="*/ 5417666 w 7644453"/>
              <a:gd name="connsiteY9" fmla="*/ 0 h 2123232"/>
              <a:gd name="connsiteX10" fmla="*/ 6250070 w 7644453"/>
              <a:gd name="connsiteY10" fmla="*/ 0 h 2123232"/>
              <a:gd name="connsiteX11" fmla="*/ 7290574 w 7644453"/>
              <a:gd name="connsiteY11" fmla="*/ 0 h 2123232"/>
              <a:gd name="connsiteX12" fmla="*/ 7644453 w 7644453"/>
              <a:gd name="connsiteY12" fmla="*/ 353879 h 2123232"/>
              <a:gd name="connsiteX13" fmla="*/ 7644453 w 7644453"/>
              <a:gd name="connsiteY13" fmla="*/ 825704 h 2123232"/>
              <a:gd name="connsiteX14" fmla="*/ 7644453 w 7644453"/>
              <a:gd name="connsiteY14" fmla="*/ 1325838 h 2123232"/>
              <a:gd name="connsiteX15" fmla="*/ 7644453 w 7644453"/>
              <a:gd name="connsiteY15" fmla="*/ 1769353 h 2123232"/>
              <a:gd name="connsiteX16" fmla="*/ 7290574 w 7644453"/>
              <a:gd name="connsiteY16" fmla="*/ 2123232 h 2123232"/>
              <a:gd name="connsiteX17" fmla="*/ 6735638 w 7644453"/>
              <a:gd name="connsiteY17" fmla="*/ 2123232 h 2123232"/>
              <a:gd name="connsiteX18" fmla="*/ 5972602 w 7644453"/>
              <a:gd name="connsiteY18" fmla="*/ 2123232 h 2123232"/>
              <a:gd name="connsiteX19" fmla="*/ 5487033 w 7644453"/>
              <a:gd name="connsiteY19" fmla="*/ 2123232 h 2123232"/>
              <a:gd name="connsiteX20" fmla="*/ 4723997 w 7644453"/>
              <a:gd name="connsiteY20" fmla="*/ 2123232 h 2123232"/>
              <a:gd name="connsiteX21" fmla="*/ 3960960 w 7644453"/>
              <a:gd name="connsiteY21" fmla="*/ 2123232 h 2123232"/>
              <a:gd name="connsiteX22" fmla="*/ 3336658 w 7644453"/>
              <a:gd name="connsiteY22" fmla="*/ 2123232 h 2123232"/>
              <a:gd name="connsiteX23" fmla="*/ 2851089 w 7644453"/>
              <a:gd name="connsiteY23" fmla="*/ 2123232 h 2123232"/>
              <a:gd name="connsiteX24" fmla="*/ 2365521 w 7644453"/>
              <a:gd name="connsiteY24" fmla="*/ 2123232 h 2123232"/>
              <a:gd name="connsiteX25" fmla="*/ 1810585 w 7644453"/>
              <a:gd name="connsiteY25" fmla="*/ 2123232 h 2123232"/>
              <a:gd name="connsiteX26" fmla="*/ 1325016 w 7644453"/>
              <a:gd name="connsiteY26" fmla="*/ 2123232 h 2123232"/>
              <a:gd name="connsiteX27" fmla="*/ 353879 w 7644453"/>
              <a:gd name="connsiteY27" fmla="*/ 2123232 h 2123232"/>
              <a:gd name="connsiteX28" fmla="*/ 0 w 7644453"/>
              <a:gd name="connsiteY28" fmla="*/ 1769353 h 2123232"/>
              <a:gd name="connsiteX29" fmla="*/ 0 w 7644453"/>
              <a:gd name="connsiteY29" fmla="*/ 1311683 h 2123232"/>
              <a:gd name="connsiteX30" fmla="*/ 0 w 7644453"/>
              <a:gd name="connsiteY30" fmla="*/ 811549 h 2123232"/>
              <a:gd name="connsiteX31" fmla="*/ 0 w 7644453"/>
              <a:gd name="connsiteY31" fmla="*/ 353879 h 212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644453" h="2123232" fill="none" extrusionOk="0">
                <a:moveTo>
                  <a:pt x="0" y="353879"/>
                </a:moveTo>
                <a:cubicBezTo>
                  <a:pt x="29315" y="178927"/>
                  <a:pt x="142637" y="-1611"/>
                  <a:pt x="353879" y="0"/>
                </a:cubicBezTo>
                <a:cubicBezTo>
                  <a:pt x="497166" y="-9085"/>
                  <a:pt x="722117" y="5800"/>
                  <a:pt x="839448" y="0"/>
                </a:cubicBezTo>
                <a:cubicBezTo>
                  <a:pt x="956779" y="-5800"/>
                  <a:pt x="1167192" y="-9560"/>
                  <a:pt x="1463750" y="0"/>
                </a:cubicBezTo>
                <a:cubicBezTo>
                  <a:pt x="1760308" y="9560"/>
                  <a:pt x="1851954" y="3000"/>
                  <a:pt x="2226787" y="0"/>
                </a:cubicBezTo>
                <a:cubicBezTo>
                  <a:pt x="2601620" y="-3000"/>
                  <a:pt x="2582837" y="27156"/>
                  <a:pt x="2920456" y="0"/>
                </a:cubicBezTo>
                <a:cubicBezTo>
                  <a:pt x="3258075" y="-27156"/>
                  <a:pt x="3498352" y="-16968"/>
                  <a:pt x="3683493" y="0"/>
                </a:cubicBezTo>
                <a:cubicBezTo>
                  <a:pt x="3868634" y="16968"/>
                  <a:pt x="4194700" y="24423"/>
                  <a:pt x="4377162" y="0"/>
                </a:cubicBezTo>
                <a:cubicBezTo>
                  <a:pt x="4559624" y="-24423"/>
                  <a:pt x="4624931" y="5789"/>
                  <a:pt x="4862731" y="0"/>
                </a:cubicBezTo>
                <a:cubicBezTo>
                  <a:pt x="5100531" y="-5789"/>
                  <a:pt x="5301729" y="-1490"/>
                  <a:pt x="5417666" y="0"/>
                </a:cubicBezTo>
                <a:cubicBezTo>
                  <a:pt x="5533604" y="1490"/>
                  <a:pt x="6071247" y="9639"/>
                  <a:pt x="6250070" y="0"/>
                </a:cubicBezTo>
                <a:cubicBezTo>
                  <a:pt x="6428893" y="-9639"/>
                  <a:pt x="6797859" y="-21582"/>
                  <a:pt x="7290574" y="0"/>
                </a:cubicBezTo>
                <a:cubicBezTo>
                  <a:pt x="7489150" y="-12545"/>
                  <a:pt x="7656081" y="131543"/>
                  <a:pt x="7644453" y="353879"/>
                </a:cubicBezTo>
                <a:cubicBezTo>
                  <a:pt x="7628004" y="543239"/>
                  <a:pt x="7662616" y="665710"/>
                  <a:pt x="7644453" y="825704"/>
                </a:cubicBezTo>
                <a:cubicBezTo>
                  <a:pt x="7626290" y="985699"/>
                  <a:pt x="7662965" y="1217334"/>
                  <a:pt x="7644453" y="1325838"/>
                </a:cubicBezTo>
                <a:cubicBezTo>
                  <a:pt x="7625941" y="1434342"/>
                  <a:pt x="7658427" y="1626421"/>
                  <a:pt x="7644453" y="1769353"/>
                </a:cubicBezTo>
                <a:cubicBezTo>
                  <a:pt x="7630247" y="1921786"/>
                  <a:pt x="7492740" y="2117853"/>
                  <a:pt x="7290574" y="2123232"/>
                </a:cubicBezTo>
                <a:cubicBezTo>
                  <a:pt x="7140227" y="2122337"/>
                  <a:pt x="6884165" y="2120062"/>
                  <a:pt x="6735638" y="2123232"/>
                </a:cubicBezTo>
                <a:cubicBezTo>
                  <a:pt x="6587111" y="2126402"/>
                  <a:pt x="6272442" y="2109497"/>
                  <a:pt x="5972602" y="2123232"/>
                </a:cubicBezTo>
                <a:cubicBezTo>
                  <a:pt x="5672762" y="2136967"/>
                  <a:pt x="5712679" y="2115939"/>
                  <a:pt x="5487033" y="2123232"/>
                </a:cubicBezTo>
                <a:cubicBezTo>
                  <a:pt x="5261387" y="2130525"/>
                  <a:pt x="4880257" y="2149555"/>
                  <a:pt x="4723997" y="2123232"/>
                </a:cubicBezTo>
                <a:cubicBezTo>
                  <a:pt x="4567737" y="2096909"/>
                  <a:pt x="4192834" y="2143970"/>
                  <a:pt x="3960960" y="2123232"/>
                </a:cubicBezTo>
                <a:cubicBezTo>
                  <a:pt x="3729086" y="2102494"/>
                  <a:pt x="3520863" y="2133176"/>
                  <a:pt x="3336658" y="2123232"/>
                </a:cubicBezTo>
                <a:cubicBezTo>
                  <a:pt x="3152453" y="2113288"/>
                  <a:pt x="2979707" y="2113489"/>
                  <a:pt x="2851089" y="2123232"/>
                </a:cubicBezTo>
                <a:cubicBezTo>
                  <a:pt x="2722471" y="2132975"/>
                  <a:pt x="2533966" y="2143104"/>
                  <a:pt x="2365521" y="2123232"/>
                </a:cubicBezTo>
                <a:cubicBezTo>
                  <a:pt x="2197076" y="2103360"/>
                  <a:pt x="2033900" y="2145744"/>
                  <a:pt x="1810585" y="2123232"/>
                </a:cubicBezTo>
                <a:cubicBezTo>
                  <a:pt x="1587270" y="2100720"/>
                  <a:pt x="1521840" y="2130542"/>
                  <a:pt x="1325016" y="2123232"/>
                </a:cubicBezTo>
                <a:cubicBezTo>
                  <a:pt x="1128192" y="2115922"/>
                  <a:pt x="617141" y="2170378"/>
                  <a:pt x="353879" y="2123232"/>
                </a:cubicBezTo>
                <a:cubicBezTo>
                  <a:pt x="181770" y="2103487"/>
                  <a:pt x="7518" y="1996826"/>
                  <a:pt x="0" y="1769353"/>
                </a:cubicBezTo>
                <a:cubicBezTo>
                  <a:pt x="-4842" y="1581804"/>
                  <a:pt x="3568" y="1482917"/>
                  <a:pt x="0" y="1311683"/>
                </a:cubicBezTo>
                <a:cubicBezTo>
                  <a:pt x="-3568" y="1140449"/>
                  <a:pt x="7391" y="1057811"/>
                  <a:pt x="0" y="811549"/>
                </a:cubicBezTo>
                <a:cubicBezTo>
                  <a:pt x="-7391" y="565287"/>
                  <a:pt x="1603" y="446457"/>
                  <a:pt x="0" y="353879"/>
                </a:cubicBezTo>
                <a:close/>
              </a:path>
              <a:path w="7644453" h="2123232" stroke="0" extrusionOk="0">
                <a:moveTo>
                  <a:pt x="0" y="353879"/>
                </a:moveTo>
                <a:cubicBezTo>
                  <a:pt x="-21640" y="190980"/>
                  <a:pt x="188561" y="-25308"/>
                  <a:pt x="353879" y="0"/>
                </a:cubicBezTo>
                <a:cubicBezTo>
                  <a:pt x="539468" y="-22887"/>
                  <a:pt x="739599" y="-1335"/>
                  <a:pt x="839448" y="0"/>
                </a:cubicBezTo>
                <a:cubicBezTo>
                  <a:pt x="939297" y="1335"/>
                  <a:pt x="1247303" y="26567"/>
                  <a:pt x="1602484" y="0"/>
                </a:cubicBezTo>
                <a:cubicBezTo>
                  <a:pt x="1957665" y="-26567"/>
                  <a:pt x="1883187" y="-22008"/>
                  <a:pt x="2088053" y="0"/>
                </a:cubicBezTo>
                <a:cubicBezTo>
                  <a:pt x="2292919" y="22008"/>
                  <a:pt x="2392378" y="-249"/>
                  <a:pt x="2573621" y="0"/>
                </a:cubicBezTo>
                <a:cubicBezTo>
                  <a:pt x="2754864" y="249"/>
                  <a:pt x="3068735" y="-23078"/>
                  <a:pt x="3267291" y="0"/>
                </a:cubicBezTo>
                <a:cubicBezTo>
                  <a:pt x="3465847" y="23078"/>
                  <a:pt x="3728574" y="-20189"/>
                  <a:pt x="3960960" y="0"/>
                </a:cubicBezTo>
                <a:cubicBezTo>
                  <a:pt x="4193346" y="20189"/>
                  <a:pt x="4304508" y="-13806"/>
                  <a:pt x="4446529" y="0"/>
                </a:cubicBezTo>
                <a:cubicBezTo>
                  <a:pt x="4588550" y="13806"/>
                  <a:pt x="4795503" y="-22941"/>
                  <a:pt x="5140199" y="0"/>
                </a:cubicBezTo>
                <a:cubicBezTo>
                  <a:pt x="5484895" y="22941"/>
                  <a:pt x="5570983" y="23523"/>
                  <a:pt x="5695134" y="0"/>
                </a:cubicBezTo>
                <a:cubicBezTo>
                  <a:pt x="5819285" y="-23523"/>
                  <a:pt x="6238712" y="10614"/>
                  <a:pt x="6458171" y="0"/>
                </a:cubicBezTo>
                <a:cubicBezTo>
                  <a:pt x="6677630" y="-10614"/>
                  <a:pt x="6881904" y="7628"/>
                  <a:pt x="7290574" y="0"/>
                </a:cubicBezTo>
                <a:cubicBezTo>
                  <a:pt x="7521411" y="28507"/>
                  <a:pt x="7662199" y="192984"/>
                  <a:pt x="7644453" y="353879"/>
                </a:cubicBezTo>
                <a:cubicBezTo>
                  <a:pt x="7656317" y="532610"/>
                  <a:pt x="7626951" y="632449"/>
                  <a:pt x="7644453" y="825704"/>
                </a:cubicBezTo>
                <a:cubicBezTo>
                  <a:pt x="7661955" y="1018960"/>
                  <a:pt x="7653403" y="1142933"/>
                  <a:pt x="7644453" y="1269219"/>
                </a:cubicBezTo>
                <a:cubicBezTo>
                  <a:pt x="7635503" y="1395506"/>
                  <a:pt x="7629922" y="1640456"/>
                  <a:pt x="7644453" y="1769353"/>
                </a:cubicBezTo>
                <a:cubicBezTo>
                  <a:pt x="7639099" y="1946706"/>
                  <a:pt x="7499628" y="2083788"/>
                  <a:pt x="7290574" y="2123232"/>
                </a:cubicBezTo>
                <a:cubicBezTo>
                  <a:pt x="7075081" y="2139157"/>
                  <a:pt x="6941034" y="2139121"/>
                  <a:pt x="6666271" y="2123232"/>
                </a:cubicBezTo>
                <a:cubicBezTo>
                  <a:pt x="6391508" y="2107343"/>
                  <a:pt x="6106125" y="2145598"/>
                  <a:pt x="5903235" y="2123232"/>
                </a:cubicBezTo>
                <a:cubicBezTo>
                  <a:pt x="5700345" y="2100866"/>
                  <a:pt x="5386692" y="2113753"/>
                  <a:pt x="5140199" y="2123232"/>
                </a:cubicBezTo>
                <a:cubicBezTo>
                  <a:pt x="4893706" y="2132711"/>
                  <a:pt x="4563597" y="2100416"/>
                  <a:pt x="4377162" y="2123232"/>
                </a:cubicBezTo>
                <a:cubicBezTo>
                  <a:pt x="4190727" y="2146048"/>
                  <a:pt x="4123095" y="2108451"/>
                  <a:pt x="3891593" y="2123232"/>
                </a:cubicBezTo>
                <a:cubicBezTo>
                  <a:pt x="3660091" y="2138013"/>
                  <a:pt x="3552220" y="2126305"/>
                  <a:pt x="3336658" y="2123232"/>
                </a:cubicBezTo>
                <a:cubicBezTo>
                  <a:pt x="3121097" y="2120159"/>
                  <a:pt x="3031123" y="2128440"/>
                  <a:pt x="2851089" y="2123232"/>
                </a:cubicBezTo>
                <a:cubicBezTo>
                  <a:pt x="2671055" y="2118024"/>
                  <a:pt x="2585383" y="2124687"/>
                  <a:pt x="2365521" y="2123232"/>
                </a:cubicBezTo>
                <a:cubicBezTo>
                  <a:pt x="2145659" y="2121777"/>
                  <a:pt x="1730760" y="2117295"/>
                  <a:pt x="1533117" y="2123232"/>
                </a:cubicBezTo>
                <a:cubicBezTo>
                  <a:pt x="1335474" y="2129169"/>
                  <a:pt x="611832" y="2131415"/>
                  <a:pt x="353879" y="2123232"/>
                </a:cubicBezTo>
                <a:cubicBezTo>
                  <a:pt x="152967" y="2111489"/>
                  <a:pt x="21343" y="1950854"/>
                  <a:pt x="0" y="1769353"/>
                </a:cubicBezTo>
                <a:cubicBezTo>
                  <a:pt x="-16545" y="1613469"/>
                  <a:pt x="10163" y="1545410"/>
                  <a:pt x="0" y="1325838"/>
                </a:cubicBezTo>
                <a:cubicBezTo>
                  <a:pt x="-10163" y="1106267"/>
                  <a:pt x="-6552" y="1080962"/>
                  <a:pt x="0" y="896477"/>
                </a:cubicBezTo>
                <a:cubicBezTo>
                  <a:pt x="6552" y="711992"/>
                  <a:pt x="-10447" y="490853"/>
                  <a:pt x="0" y="353879"/>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71B8F994-6EC3-7F5B-AF2B-D9F26E139864}"/>
              </a:ext>
            </a:extLst>
          </p:cNvPr>
          <p:cNvSpPr>
            <a:spLocks noGrp="1"/>
          </p:cNvSpPr>
          <p:nvPr>
            <p:ph type="title"/>
          </p:nvPr>
        </p:nvSpPr>
        <p:spPr>
          <a:xfrm>
            <a:off x="455667" y="436475"/>
            <a:ext cx="8874253" cy="1315413"/>
          </a:xfrm>
        </p:spPr>
        <p:txBody>
          <a:bodyPr>
            <a:normAutofit fontScale="90000"/>
          </a:bodyPr>
          <a:lstStyle/>
          <a:p>
            <a:r>
              <a:rPr lang="ca-ES" sz="3900" dirty="0">
                <a:latin typeface="Aharoni" panose="02010803020104030203" pitchFamily="2" charset="-79"/>
                <a:cs typeface="Aharoni" panose="02010803020104030203" pitchFamily="2" charset="-79"/>
              </a:rPr>
              <a:t>Anàlisi de les diferents variables: POBLACIONS</a:t>
            </a:r>
            <a:br>
              <a:rPr lang="es-ES" sz="5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5400" dirty="0"/>
          </a:p>
        </p:txBody>
      </p:sp>
      <p:sp>
        <p:nvSpPr>
          <p:cNvPr id="3" name="Contenidor de contingut 2">
            <a:extLst>
              <a:ext uri="{FF2B5EF4-FFF2-40B4-BE49-F238E27FC236}">
                <a16:creationId xmlns:a16="http://schemas.microsoft.com/office/drawing/2014/main" id="{B22FB182-3A96-D4A0-2D6F-FC647F8987B4}"/>
              </a:ext>
            </a:extLst>
          </p:cNvPr>
          <p:cNvSpPr>
            <a:spLocks noGrp="1"/>
          </p:cNvSpPr>
          <p:nvPr>
            <p:ph idx="1"/>
          </p:nvPr>
        </p:nvSpPr>
        <p:spPr>
          <a:xfrm>
            <a:off x="2428710" y="2477139"/>
            <a:ext cx="7169707" cy="1903723"/>
          </a:xfrm>
        </p:spPr>
        <p:txBody>
          <a:bodyPr anchor="ctr">
            <a:normAutofit/>
          </a:bodyPr>
          <a:lstStyle/>
          <a:p>
            <a:pPr marL="0" indent="0" algn="just">
              <a:buNone/>
            </a:pPr>
            <a:r>
              <a:rPr lang="ca-ES" sz="2000" dirty="0">
                <a:latin typeface="Aharoni" panose="02010803020104030203" pitchFamily="2" charset="-79"/>
                <a:cs typeface="Aharoni" panose="02010803020104030203" pitchFamily="2" charset="-79"/>
              </a:rPr>
              <a:t>Com més agents(</a:t>
            </a:r>
            <a:r>
              <a:rPr lang="ca-ES" sz="2000" dirty="0" err="1">
                <a:latin typeface="Aharoni" panose="02010803020104030203" pitchFamily="2" charset="-79"/>
                <a:cs typeface="Aharoni" panose="02010803020104030203" pitchFamily="2" charset="-79"/>
              </a:rPr>
              <a:t>IA’s</a:t>
            </a:r>
            <a:r>
              <a:rPr lang="ca-ES" sz="2000" dirty="0">
                <a:latin typeface="Aharoni" panose="02010803020104030203" pitchFamily="2" charset="-79"/>
                <a:cs typeface="Aharoni" panose="02010803020104030203" pitchFamily="2" charset="-79"/>
              </a:rPr>
              <a:t>) estiguin jugant a la vegada, el seu aprenentatge serà més ràpid perquè al ser al mostra més gran la probabilitat de resultats eficients també és més elevat i com que les següents generacions parteixen d’aquests resultats el seu aprenentatge s’escurça </a:t>
            </a:r>
            <a:endParaRPr lang="es-E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6807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743A-2B9A-91B4-5AEC-B7281CCC4549}"/>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4897495D-B99A-953F-21E6-1161CF524A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90386206-239E-A9D9-3920-D1B2514BE78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E15F280A-34CD-3A8E-C6BE-D213BD0D948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1D675B72-94B1-1091-D7EE-C420159B8B50}"/>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CONCLUSIÓ</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AEEE45A6-B154-DC6B-BC4C-8A168FA2A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D8471D-8BD7-F656-0DB5-DE2EE0E69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906DD2D2-FB0A-F898-CD0C-9D4A1944E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127E6D14-7B92-8E4A-370E-B39EA67CF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D74CAD4D-F966-CF20-91DB-C0FA72BA0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4286658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DD95-1EAB-4072-2C1B-34C47F12A9B2}"/>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F5EF00DC-89F7-D616-BF93-97078DBAEF7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99615B27-975D-33CD-CABA-4C0A4434B66A}"/>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70A9801B-F233-82B8-4A30-1FA094F704D5}"/>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4F33CD58-5811-0B06-2063-3469012A464B}"/>
              </a:ext>
            </a:extLst>
          </p:cNvPr>
          <p:cNvSpPr>
            <a:spLocks noGrp="1"/>
          </p:cNvSpPr>
          <p:nvPr>
            <p:ph type="ctrTitle"/>
          </p:nvPr>
        </p:nvSpPr>
        <p:spPr>
          <a:xfrm>
            <a:off x="1509776" y="2942486"/>
            <a:ext cx="9101074" cy="1727677"/>
          </a:xfrm>
        </p:spPr>
        <p:txBody>
          <a:bodyPr>
            <a:noAutofit/>
          </a:bodyPr>
          <a:lstStyle/>
          <a:p>
            <a:r>
              <a:rPr lang="es-ES" sz="7200" dirty="0">
                <a:latin typeface="Aharoni" panose="02010803020104030203" pitchFamily="2" charset="-79"/>
                <a:cs typeface="Aharoni" panose="02010803020104030203" pitchFamily="2" charset="-79"/>
              </a:rPr>
              <a:t>GRÀCIES PER ESCOLTAR</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233C80E1-C341-C084-E147-3BAD4DDEC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4C73B03-3707-24D5-7BA2-CB18165FC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B013F520-6D18-2603-E494-9A24EFA73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9BC94D5-31E1-0F28-4D72-B2E09AF94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CBA0CD1F-2BA5-50EF-D621-916B5DC208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10504610" y="3488552"/>
            <a:ext cx="1353476" cy="955395"/>
          </a:xfrm>
          <a:prstGeom prst="rect">
            <a:avLst/>
          </a:prstGeom>
        </p:spPr>
      </p:pic>
    </p:spTree>
    <p:extLst>
      <p:ext uri="{BB962C8B-B14F-4D97-AF65-F5344CB8AC3E}">
        <p14:creationId xmlns:p14="http://schemas.microsoft.com/office/powerpoint/2010/main" val="3748161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a:xfrm>
            <a:off x="311801" y="222673"/>
            <a:ext cx="4368211" cy="721946"/>
          </a:xfrm>
        </p:spPr>
        <p:txBody>
          <a:bodyPr>
            <a:noAutofit/>
          </a:bodyPr>
          <a:lstStyle/>
          <a:p>
            <a:r>
              <a:rPr lang="es-ES" sz="6000" dirty="0" err="1">
                <a:latin typeface="Aharoni" panose="02010803020104030203" pitchFamily="2" charset="-79"/>
                <a:ea typeface="ADLaM Display" panose="02010000000000000000" pitchFamily="2" charset="0"/>
                <a:cs typeface="Aharoni" panose="02010803020104030203" pitchFamily="2" charset="-79"/>
              </a:rPr>
              <a:t>Mutacions</a:t>
            </a:r>
            <a:endParaRPr lang="es-ES" sz="6000" dirty="0">
              <a:latin typeface="Aharoni" panose="02010803020104030203" pitchFamily="2" charset="-79"/>
              <a:ea typeface="ADLaM Display" panose="02010000000000000000" pitchFamily="2" charset="0"/>
              <a:cs typeface="Aharoni" panose="02010803020104030203" pitchFamily="2" charset="-79"/>
            </a:endParaRPr>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376029"/>
            <a:ext cx="10515600" cy="1058252"/>
          </a:xfrm>
        </p:spPr>
        <p:txBody>
          <a:bodyPr/>
          <a:lstStyle/>
          <a:p>
            <a:pPr marL="0" indent="0">
              <a:buNone/>
            </a:pPr>
            <a:r>
              <a:rPr lang="es-ES" dirty="0" err="1">
                <a:latin typeface="Aharoni" panose="02010803020104030203" pitchFamily="2" charset="-79"/>
                <a:cs typeface="Aharoni" panose="02010803020104030203" pitchFamily="2" charset="-79"/>
              </a:rPr>
              <a:t>Són</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els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canvis</a:t>
            </a:r>
            <a:r>
              <a:rPr lang="es-ES" dirty="0">
                <a:latin typeface="Aharoni" panose="02010803020104030203" pitchFamily="2" charset="-79"/>
                <a:cs typeface="Aharoni" panose="02010803020104030203" pitchFamily="2" charset="-79"/>
              </a:rPr>
              <a:t> que </a:t>
            </a:r>
            <a:r>
              <a:rPr lang="es-ES" dirty="0" err="1">
                <a:latin typeface="Aharoni" panose="02010803020104030203" pitchFamily="2" charset="-79"/>
                <a:cs typeface="Aharoni" panose="02010803020104030203" pitchFamily="2" charset="-79"/>
              </a:rPr>
              <a:t>sofren</a:t>
            </a:r>
            <a:r>
              <a:rPr lang="es-ES" dirty="0">
                <a:latin typeface="Aharoni" panose="02010803020104030203" pitchFamily="2" charset="-79"/>
                <a:cs typeface="Aharoni" panose="02010803020104030203" pitchFamily="2" charset="-79"/>
              </a:rPr>
              <a:t> les </a:t>
            </a:r>
            <a:r>
              <a:rPr lang="es-ES" dirty="0" err="1">
                <a:latin typeface="Aharoni" panose="02010803020104030203" pitchFamily="2" charset="-79"/>
                <a:cs typeface="Aharoni" panose="02010803020104030203" pitchFamily="2" charset="-79"/>
              </a:rPr>
              <a:t>xarxes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neuronals</a:t>
            </a:r>
            <a:r>
              <a:rPr lang="es-ES" dirty="0">
                <a:latin typeface="Aharoni" panose="02010803020104030203" pitchFamily="2" charset="-79"/>
                <a:cs typeface="Aharoni" panose="02010803020104030203" pitchFamily="2" charset="-79"/>
              </a:rPr>
              <a:t> que donen </a:t>
            </a:r>
            <a:r>
              <a:rPr lang="es-ES" dirty="0" err="1">
                <a:latin typeface="Aharoni" panose="02010803020104030203" pitchFamily="2" charset="-79"/>
                <a:cs typeface="Aharoni" panose="02010803020104030203" pitchFamily="2" charset="-79"/>
              </a:rPr>
              <a:t>com</a:t>
            </a:r>
            <a:r>
              <a:rPr lang="es-ES" dirty="0">
                <a:latin typeface="Aharoni" panose="02010803020104030203" pitchFamily="2" charset="-79"/>
                <a:cs typeface="Aharoni" panose="02010803020104030203" pitchFamily="2" charset="-79"/>
              </a:rPr>
              <a:t> a </a:t>
            </a:r>
            <a:r>
              <a:rPr lang="es-ES" dirty="0" err="1">
                <a:latin typeface="Aharoni" panose="02010803020104030203" pitchFamily="2" charset="-79"/>
                <a:cs typeface="Aharoni" panose="02010803020104030203" pitchFamily="2" charset="-79"/>
              </a:rPr>
              <a:t>resultat</a:t>
            </a:r>
            <a:r>
              <a:rPr lang="es-ES" dirty="0">
                <a:latin typeface="Aharoni" panose="02010803020104030203" pitchFamily="2" charset="-79"/>
                <a:cs typeface="Aharoni" panose="02010803020104030203" pitchFamily="2" charset="-79"/>
              </a:rPr>
              <a:t> una </a:t>
            </a:r>
            <a:r>
              <a:rPr lang="es-ES" dirty="0" err="1">
                <a:latin typeface="Aharoni" panose="02010803020104030203" pitchFamily="2" charset="-79"/>
                <a:cs typeface="Aharoni" panose="02010803020104030203" pitchFamily="2" charset="-79"/>
              </a:rPr>
              <a:t>xarxa</a:t>
            </a:r>
            <a:r>
              <a:rPr lang="es-ES" dirty="0">
                <a:latin typeface="Aharoni" panose="02010803020104030203" pitchFamily="2" charset="-79"/>
                <a:cs typeface="Aharoni" panose="02010803020104030203" pitchFamily="2" charset="-79"/>
              </a:rPr>
              <a:t> neuronal </a:t>
            </a:r>
            <a:r>
              <a:rPr lang="es-ES" dirty="0" err="1">
                <a:latin typeface="Aharoni" panose="02010803020104030203" pitchFamily="2" charset="-79"/>
                <a:cs typeface="Aharoni" panose="02010803020104030203" pitchFamily="2" charset="-79"/>
              </a:rPr>
              <a:t>semblant</a:t>
            </a:r>
            <a:r>
              <a:rPr lang="es-ES" dirty="0">
                <a:latin typeface="Aharoni" panose="02010803020104030203" pitchFamily="2" charset="-79"/>
                <a:cs typeface="Aharoni" panose="02010803020104030203" pitchFamily="2" charset="-79"/>
              </a:rPr>
              <a:t>.</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
        <p:nvSpPr>
          <p:cNvPr id="13" name="Rectángulo: esquinas redondeadas 12">
            <a:extLst>
              <a:ext uri="{FF2B5EF4-FFF2-40B4-BE49-F238E27FC236}">
                <a16:creationId xmlns:a16="http://schemas.microsoft.com/office/drawing/2014/main" id="{DD056C9B-9E9D-C5B0-F951-60204410CA7A}"/>
              </a:ext>
            </a:extLst>
          </p:cNvPr>
          <p:cNvSpPr/>
          <p:nvPr/>
        </p:nvSpPr>
        <p:spPr>
          <a:xfrm>
            <a:off x="982133" y="2626751"/>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NO ESTRUCTURALS</a:t>
            </a:r>
          </a:p>
        </p:txBody>
      </p:sp>
      <p:sp>
        <p:nvSpPr>
          <p:cNvPr id="14" name="Rectángulo: esquinas redondeadas 13">
            <a:extLst>
              <a:ext uri="{FF2B5EF4-FFF2-40B4-BE49-F238E27FC236}">
                <a16:creationId xmlns:a16="http://schemas.microsoft.com/office/drawing/2014/main" id="{80F4129B-E4C4-3D4E-1B7D-B068AAF23B05}"/>
              </a:ext>
            </a:extLst>
          </p:cNvPr>
          <p:cNvSpPr/>
          <p:nvPr/>
        </p:nvSpPr>
        <p:spPr>
          <a:xfrm>
            <a:off x="4840819"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ESTRUCTURALS</a:t>
            </a:r>
          </a:p>
        </p:txBody>
      </p:sp>
      <p:sp>
        <p:nvSpPr>
          <p:cNvPr id="15" name="Rectángulo: esquinas redondeadas 14">
            <a:extLst>
              <a:ext uri="{FF2B5EF4-FFF2-40B4-BE49-F238E27FC236}">
                <a16:creationId xmlns:a16="http://schemas.microsoft.com/office/drawing/2014/main" id="{A3BEAE2A-54D3-F96B-9012-7C7D10D0B445}"/>
              </a:ext>
            </a:extLst>
          </p:cNvPr>
          <p:cNvSpPr/>
          <p:nvPr/>
        </p:nvSpPr>
        <p:spPr>
          <a:xfrm>
            <a:off x="8576733"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CROSSOVER</a:t>
            </a:r>
          </a:p>
        </p:txBody>
      </p:sp>
      <p:pic>
        <p:nvPicPr>
          <p:cNvPr id="4" name="Imagen 3" descr="Patrón de fondo&#10;&#10;Descripción generada automáticamente">
            <a:extLst>
              <a:ext uri="{FF2B5EF4-FFF2-40B4-BE49-F238E27FC236}">
                <a16:creationId xmlns:a16="http://schemas.microsoft.com/office/drawing/2014/main" id="{17E295CB-C069-C1E1-FAAF-77B1A93DF7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2202" y="5661304"/>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21C7E5CA-7ECA-9E30-F383-8F23E6DC21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9602201" y="-7201328"/>
            <a:ext cx="1324685" cy="8151909"/>
          </a:xfrm>
          <a:prstGeom prst="rect">
            <a:avLst/>
          </a:prstGeom>
        </p:spPr>
      </p:pic>
    </p:spTree>
    <p:extLst>
      <p:ext uri="{BB962C8B-B14F-4D97-AF65-F5344CB8AC3E}">
        <p14:creationId xmlns:p14="http://schemas.microsoft.com/office/powerpoint/2010/main" val="1870269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
        <p:nvSpPr>
          <p:cNvPr id="3" name="Rectángulo: esquinas redondeadas 2">
            <a:extLst>
              <a:ext uri="{FF2B5EF4-FFF2-40B4-BE49-F238E27FC236}">
                <a16:creationId xmlns:a16="http://schemas.microsoft.com/office/drawing/2014/main" id="{E552365D-9E20-B3E3-C971-EA6EE91ACB77}"/>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NO ESTRUCTURALS</a:t>
            </a:r>
          </a:p>
        </p:txBody>
      </p:sp>
      <p:pic>
        <p:nvPicPr>
          <p:cNvPr id="4" name="Imagen 3">
            <a:extLst>
              <a:ext uri="{FF2B5EF4-FFF2-40B4-BE49-F238E27FC236}">
                <a16:creationId xmlns:a16="http://schemas.microsoft.com/office/drawing/2014/main" id="{BA9F0257-8F04-7DD0-9232-6D6DD6472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10263000" y="2763840"/>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39213439-C79E-89AB-E91E-0FDFFE775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25" y="5182333"/>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90990587-E2BF-041D-DB67-6D86AACEC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653024" y="-7680299"/>
            <a:ext cx="1324685" cy="8151909"/>
          </a:xfrm>
          <a:prstGeom prst="rect">
            <a:avLst/>
          </a:prstGeom>
        </p:spPr>
      </p:pic>
    </p:spTree>
    <p:extLst>
      <p:ext uri="{BB962C8B-B14F-4D97-AF65-F5344CB8AC3E}">
        <p14:creationId xmlns:p14="http://schemas.microsoft.com/office/powerpoint/2010/main" val="31857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251251" y="2478576"/>
            <a:ext cx="5765726" cy="2799497"/>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603355" y="2478575"/>
            <a:ext cx="5445379" cy="2799497"/>
          </a:xfrm>
          <a:prstGeom prst="rect">
            <a:avLst/>
          </a:prstGeom>
          <a:noFill/>
          <a:ln>
            <a:noFill/>
          </a:ln>
          <a:extLst>
            <a:ext uri="{53640926-AAD7-44D8-BBD7-CCE9431645EC}">
              <a14:shadowObscured xmlns:a14="http://schemas.microsoft.com/office/drawing/2010/main"/>
            </a:ext>
          </a:extLst>
        </p:spPr>
      </p:pic>
      <p:sp>
        <p:nvSpPr>
          <p:cNvPr id="3" name="Rectángulo: esquinas redondeadas 2">
            <a:extLst>
              <a:ext uri="{FF2B5EF4-FFF2-40B4-BE49-F238E27FC236}">
                <a16:creationId xmlns:a16="http://schemas.microsoft.com/office/drawing/2014/main" id="{8D85D80E-C3C0-41AD-40B2-928BE6AF498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5" name="Imagen 4" descr="Patrón de fondo&#10;&#10;Descripción generada automáticamente">
            <a:extLst>
              <a:ext uri="{FF2B5EF4-FFF2-40B4-BE49-F238E27FC236}">
                <a16:creationId xmlns:a16="http://schemas.microsoft.com/office/drawing/2014/main" id="{89CE006C-FA76-1DB0-5490-6443E9595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497" y="581967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B0A4B440-BA26-E7C2-82A1-528C21AA1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992147" y="-6571981"/>
            <a:ext cx="1324685" cy="8151909"/>
          </a:xfrm>
          <a:prstGeom prst="rect">
            <a:avLst/>
          </a:prstGeom>
        </p:spPr>
      </p:pic>
      <p:pic>
        <p:nvPicPr>
          <p:cNvPr id="9" name="Imagen 8">
            <a:extLst>
              <a:ext uri="{FF2B5EF4-FFF2-40B4-BE49-F238E27FC236}">
                <a16:creationId xmlns:a16="http://schemas.microsoft.com/office/drawing/2014/main" id="{BBD9DD4A-9262-6178-7CC5-85FAEF6EA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47684">
            <a:off x="9553527" y="5515086"/>
            <a:ext cx="1149324" cy="811288"/>
          </a:xfrm>
          <a:prstGeom prst="rect">
            <a:avLst/>
          </a:prstGeom>
        </p:spPr>
      </p:pic>
    </p:spTree>
    <p:extLst>
      <p:ext uri="{BB962C8B-B14F-4D97-AF65-F5344CB8AC3E}">
        <p14:creationId xmlns:p14="http://schemas.microsoft.com/office/powerpoint/2010/main" val="306326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961</TotalTime>
  <Words>3697</Words>
  <Application>Microsoft Office PowerPoint</Application>
  <PresentationFormat>Panorámica</PresentationFormat>
  <Paragraphs>435</Paragraphs>
  <Slides>68</Slides>
  <Notes>52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68</vt:i4>
      </vt:variant>
    </vt:vector>
  </HeadingPairs>
  <TitlesOfParts>
    <vt:vector size="77" baseType="lpstr">
      <vt:lpstr>Abadi</vt:lpstr>
      <vt:lpstr>ADLaM Display</vt:lpstr>
      <vt:lpstr>Aharoni</vt:lpstr>
      <vt:lpstr>Aptos</vt:lpstr>
      <vt:lpstr>Aptos Display</vt:lpstr>
      <vt:lpstr>Arial</vt:lpstr>
      <vt:lpstr>Times New Roman</vt:lpstr>
      <vt:lpstr>Wingdings</vt:lpstr>
      <vt:lpstr>Tema de Office</vt:lpstr>
      <vt:lpstr>Superant  l’Humà en  “Flappy Bird” </vt:lpstr>
      <vt:lpstr>INTRODUCCIÓ</vt:lpstr>
      <vt:lpstr>COM FUNCIONA LA IA </vt:lpstr>
      <vt:lpstr>QUÈ ÉS UNA XARXA NEURONAL</vt:lpstr>
      <vt:lpstr>ENTRENAMENT DE LA XARXA NEURONAL (NEAT)</vt:lpstr>
      <vt:lpstr>FITNESS</vt:lpstr>
      <vt:lpstr>Mutacions</vt:lpstr>
      <vt:lpstr>Presentación de PowerPoint</vt:lpstr>
      <vt:lpstr>Presentación de PowerPoint</vt:lpstr>
      <vt:lpstr>Presentación de PowerPoint</vt:lpstr>
      <vt:lpstr>Presentación de PowerPoint</vt:lpstr>
      <vt:lpstr>Presentación de PowerPoint</vt:lpstr>
      <vt:lpstr>Flappy Bird</vt:lpstr>
      <vt:lpstr>DADES QUE ES DONEN A LA IA</vt:lpstr>
      <vt:lpstr>FITNESS</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Presentación de PowerPoint</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Presentación de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Presentación de PowerPoint</vt:lpstr>
      <vt:lpstr>Presentación de PowerPoint</vt:lpstr>
      <vt:lpstr>ANÀLISI DE LES DIFERENT VARIABLES</vt:lpstr>
      <vt:lpstr>Anàlisi de les diferents variables: inputs</vt:lpstr>
      <vt:lpstr>Presentación de PowerPoint</vt:lpstr>
      <vt:lpstr>Anàlisi de les diferents variables: inputs</vt:lpstr>
      <vt:lpstr>Anàlisi de les diferents variables: INPUTS </vt:lpstr>
      <vt:lpstr>Anàlisi de les diferents variables: MUTACIONS </vt:lpstr>
      <vt:lpstr>Anàlisi de les diferents variables: MUTACIONS </vt:lpstr>
      <vt:lpstr>Presentación de PowerPoint</vt:lpstr>
      <vt:lpstr>Anàlisi de les diferents variables: MUTACIONS </vt:lpstr>
      <vt:lpstr>Anàlisi de les diferents variables: POBLACIONS </vt:lpstr>
      <vt:lpstr>CONCLUSIÓ</vt:lpstr>
      <vt:lpstr>GRÀCIES PER ESCOLTAR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12</cp:revision>
  <dcterms:created xsi:type="dcterms:W3CDTF">2024-12-04T21:40:28Z</dcterms:created>
  <dcterms:modified xsi:type="dcterms:W3CDTF">2024-12-10T21:39:39Z</dcterms:modified>
</cp:coreProperties>
</file>