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23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F4EA-B45B-4788-8135-769EA69C61CB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F080-ECF3-415A-84A6-DF6D3BEC8CB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2303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Com</a:t>
            </a:r>
            <a:r>
              <a:rPr lang="es-ES" b="1" dirty="0"/>
              <a:t> </a:t>
            </a:r>
            <a:r>
              <a:rPr lang="es-ES" b="1" dirty="0" err="1"/>
              <a:t>aprèn</a:t>
            </a:r>
            <a:r>
              <a:rPr lang="es-ES" b="1" dirty="0"/>
              <a:t>?. </a:t>
            </a:r>
            <a:r>
              <a:rPr lang="es-ES" dirty="0"/>
              <a:t>Una de les </a:t>
            </a:r>
            <a:r>
              <a:rPr lang="es-ES" dirty="0" err="1"/>
              <a:t>hipòtesis</a:t>
            </a:r>
            <a:r>
              <a:rPr lang="es-ES" dirty="0"/>
              <a:t> </a:t>
            </a:r>
            <a:r>
              <a:rPr lang="es-ES" dirty="0" err="1"/>
              <a:t>plantejades</a:t>
            </a:r>
            <a:r>
              <a:rPr lang="es-ES" dirty="0"/>
              <a:t> era la forma que </a:t>
            </a:r>
            <a:r>
              <a:rPr lang="es-ES" dirty="0" err="1"/>
              <a:t>prendrien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gràfics</a:t>
            </a:r>
            <a:r>
              <a:rPr lang="es-ES" dirty="0"/>
              <a:t> que relacionen la </a:t>
            </a:r>
            <a:r>
              <a:rPr lang="es-ES" dirty="0" err="1"/>
              <a:t>puntuació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agents</a:t>
            </a:r>
            <a:r>
              <a:rPr lang="es-ES" dirty="0"/>
              <a:t> </a:t>
            </a:r>
            <a:r>
              <a:rPr lang="es-ES" dirty="0" err="1"/>
              <a:t>d'intel·ligència</a:t>
            </a:r>
            <a:r>
              <a:rPr lang="es-ES" dirty="0"/>
              <a:t> artificial </a:t>
            </a:r>
            <a:r>
              <a:rPr lang="es-ES" dirty="0" err="1"/>
              <a:t>amb</a:t>
            </a:r>
            <a:r>
              <a:rPr lang="es-ES" dirty="0"/>
              <a:t> el </a:t>
            </a:r>
            <a:r>
              <a:rPr lang="es-ES" dirty="0" err="1"/>
              <a:t>pas</a:t>
            </a:r>
            <a:r>
              <a:rPr lang="es-ES" dirty="0"/>
              <a:t> les </a:t>
            </a:r>
            <a:r>
              <a:rPr lang="es-ES" dirty="0" err="1"/>
              <a:t>generacions</a:t>
            </a:r>
            <a:r>
              <a:rPr lang="es-ES" dirty="0"/>
              <a:t> al </a:t>
            </a:r>
            <a:r>
              <a:rPr lang="es-ES" dirty="0" err="1"/>
              <a:t>llarg</a:t>
            </a:r>
            <a:r>
              <a:rPr lang="es-ES" dirty="0"/>
              <a:t> </a:t>
            </a:r>
            <a:r>
              <a:rPr lang="es-ES" dirty="0" err="1"/>
              <a:t>d'un</a:t>
            </a:r>
            <a:r>
              <a:rPr lang="es-ES" dirty="0"/>
              <a:t> </a:t>
            </a:r>
            <a:r>
              <a:rPr lang="es-ES" dirty="0" err="1"/>
              <a:t>entrenament</a:t>
            </a:r>
            <a:r>
              <a:rPr lang="es-ES" dirty="0"/>
              <a:t>. 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5057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D8B7-0BCB-8C39-1D86-8DF6F939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7ED0985-1E8E-FFF0-CB9A-2A2F288E9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59AFD00-030F-B836-522F-D9249284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BEAB16-5B41-BEE7-3FAA-9CA8AF213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236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B846-9001-2781-8D55-CEAE1535F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3EA6EE-589F-88F2-5199-15D64F891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8E7E7F-6A35-E7FD-AFA9-2BFBAB6B7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4E7E0-6854-5BC4-3FDA-1522191C2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5988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5E63E-3F17-A8E8-4886-5B94067AE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34035E-B737-C872-B6D5-6CF1704BA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D4849D-25B8-22FA-3442-91AE2864A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617DD-2A42-A352-E579-BEA472154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456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76C83-0296-6233-A230-843CE8E98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014C99-D481-8266-0AB2-406D2425E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5A0673-45AB-E123-6D8B-189379558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0ADC32-41D8-2CA2-8427-D72246F0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46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92A6-F41F-CED5-6A38-1C21D93C8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6DACC92-E762-CE72-8089-50AB36D5D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D25704F-10C8-A011-F39B-DDEA8AF27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7DE013-80CE-B0B5-40EB-E522D0132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8063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F3B2A-706D-B433-AF9D-51CBEC20C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E26924-4494-DAE5-4EEE-A8A2A0A6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A33D0D1-44B1-3259-495B-DE45F4BAB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2C8E1C-A3E5-E2D1-E9B8-772F17B3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4868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2715-B524-6C7E-66A4-204C7CFF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211ABE-2715-885A-32D1-C7E03993B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06A2D9-7926-CEA6-E116-832725AD1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després de 3.798 partides i més de 450.000 generacions amb diferents paràmetres (població, mutacions i inputs)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9BFF8-9B60-71A7-9A9F-F06038F91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207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500CE-89B5-C72C-3C0F-402BAA6A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6D875D8-3565-D753-4CC1-9AF08F45E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F0104E-FD00-B01F-5121-239D026D6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després de 3.798 partides i més de 450.000 generacions amb diferents paràmetres (població, mutacions i inputs)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42B0BF-7B21-9BA9-A6F1-84317EFAD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997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738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370BC-D32A-B07A-987F-041BDD35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7B61D5-49FD-6554-37F9-274ECE28D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27EC25-0616-71EC-7D23-A467F0E89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2731D-F8C9-820C-C0B0-8CF273F23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508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A1A4-652B-3574-DFBB-819384DCE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ACD99E-5C0B-B596-3ED6-54A6F0600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4F260D-2B29-3258-8291-B5D01E78D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3764E5-8CB3-C33F-A0FA-37023B425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856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7365-59ED-522C-C8CB-2069B5B6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F7372F-A2B5-0680-CECA-A013394FE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E33374-AE4A-C29B-6966-240456086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329A0F-C8BB-3075-7FC4-AD32390E0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366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82AF-199A-EA2F-E53F-520D9482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1EBA74-B468-5646-A556-014CD7FDC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6D0116F-9318-945E-854D-980B63EFA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391943-7DF4-F8C1-F3F4-257C40E12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769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FDF5B-3C0C-2915-0101-85D7F2AC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A0EA81-3810-BEDF-3694-12B1D736D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FAD8AF4-ADC5-0412-D0AA-11C80FE23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406DA2-8C29-CAC7-282C-810A66E61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915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0220-FF5C-6EA0-C659-C91EC82BD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5AB2D4-BCA8-4E8E-2BCE-F2ADDAAEC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87D7DD0-B426-CA5C-EE0A-087D927C4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A684CF-AD7A-5B5C-37EE-490BA0197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0259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5AFF-B92C-785C-57EC-644F45EBB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5DA56A-699E-C2F8-2FF8-C52A8881F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2D28BDF-A996-EFEE-EEFD-0F5514DE0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refiere a la capacidad de los sistemas informáticos para mejorar su rendimiento y tomar decisiones basándose en datos y experiencias, sin necesidad de programación explícita. </a:t>
            </a:r>
          </a:p>
          <a:p>
            <a:endParaRPr lang="es-ES" dirty="0"/>
          </a:p>
          <a:p>
            <a:r>
              <a:rPr lang="es-ES" dirty="0"/>
              <a:t>Este proceso implica: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Adquisición de conocimiento</a:t>
            </a:r>
            <a:r>
              <a:rPr lang="es-ES" dirty="0"/>
              <a:t>: La IA acumula nueva información y la relaciona con el conocimiento existente. (XARXES NEURONALS)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Adaptación</a:t>
            </a:r>
            <a:r>
              <a:rPr lang="es-ES" dirty="0"/>
              <a:t>: Los sistemas de IA evolucionan y se adaptan a nuevas situaciones. Mediante procesamiento de datos.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1" dirty="0"/>
              <a:t>Reconocimiento de patrones</a:t>
            </a:r>
            <a:r>
              <a:rPr lang="es-ES" dirty="0"/>
              <a:t>: La IA identifica patrones en grandes cantidades de datos para generalizar comportamientos. (APRENENTATGE)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Mejora continua</a:t>
            </a:r>
            <a:r>
              <a:rPr lang="es-ES" dirty="0"/>
              <a:t>: A través de la interacción con su entorno, la IA progresa de manera autónoma. (APRENENTATGE)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18FD2D-BAEB-163B-A363-A279A30D8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F080-ECF3-415A-84A6-DF6D3BEC8CB2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66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D689-F081-4A04-1E4D-B3B77F2F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53AA-DAFB-E0E6-A160-50ED144C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DF957-EBFA-5557-B992-7237D0B0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D0FB7-20B3-7EED-3E9B-9CF10489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2B2F7-B11D-00A8-D2FE-6B84BF1E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167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E766B-58DB-F784-9C28-18574C04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99E795-78B4-4316-430B-54FF80122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C3ACE-6251-6AB9-5781-F94230ED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62BBA-5CBD-3218-0EC2-A5012F80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4EAE7-7651-9E27-9664-74225E34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384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CA253D-3CB9-6626-2EF9-CA6511A8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FB89B7-ADD6-6812-DBF6-3A0021F0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40FE-B2CE-1747-ACDA-0FADC46D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3DDBA-001A-5C07-C3F0-DE2F7509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2DEB6-ABDC-53FE-3628-49B09709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55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6936E-75A3-F112-4ADE-71CFDF1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286C1-8226-CBDD-2C5F-4E7EAA1C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8B962-E004-4E1F-1DA8-37DE9FF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AC164-75BB-FBFE-DBA8-92729A0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81B1-FF27-F9F6-1CC8-EED3839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670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682EF-0200-B07F-A6D5-A865DB1A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BFC774-41C8-516D-3C2C-D98F6852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30B08-AF62-37AF-16C4-E0671BE3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FC03B-3DE6-209D-8451-B09DD63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55D51-6A12-8E73-0599-E868CF9F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6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F699-A3F4-25EF-A0E9-2E73A2EC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A8976-953F-DD9D-FB79-51A9EEF6B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30CAF9-0364-0312-F5C7-4AD83C7E3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22321-FF98-8FA5-B8BC-32AB6199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29BC13-6E0A-DA3F-2530-4DFF648C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6DC7D-D9FD-7A2E-2013-DE0AF537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23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F18A8-1D42-1A1E-AF0A-3290762A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737E8-69F1-3477-B528-F2BC0557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918AB-D3F4-4194-FD65-8F950C573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3BF7A6-40E8-B937-DE93-FD6FF2DD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8AE3C6-4FD6-75CB-9185-19C4A0D9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9ED001-35B1-81E4-AA18-4622BA6B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A2DAC0-562D-E838-205F-8733A9E7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A35CF-C7F8-78A4-41E2-87C09FB8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218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3EA6-04A0-AC03-C7AD-1A6B99ED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B595BB-A86F-D8BC-15E7-40A147A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5FAFF2-6E38-9B7E-9B12-2476EBFD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05FF6-2C1A-52B6-C710-89314BAB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694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489D8E-F580-E137-D033-02426C80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415275-9A09-9E71-5FD0-4303D0EE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D8676C-1C70-5F8D-9FEE-6744D8FD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096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92BDF-FB44-25F3-2CB5-99DA767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FAE43-7710-613A-CFA0-FBBBF979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F80788-F896-05B5-53CE-550F4F6D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4BE594-BB11-C217-DDBD-FF0B51A2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F87F4-AD64-39FF-6CEB-137F3C4B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DB7944-F515-86AA-CDAD-5FC0579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89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091BA-54E6-76E4-72C8-140C1C75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8E1965-74AE-4793-FDA2-4F5C064F7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72FB0-B67B-B66C-9BCC-6C1690EA9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0D669-BB38-B81A-6306-A689D66E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550D5-58D4-0058-4B0B-8331DA59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AD8D7-8448-DF12-CEF2-F54A15DD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570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768F3-3AD2-F97F-DD59-39C4B727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27BB3-5A84-2899-2C62-17B15943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DF5C4-CE4A-0881-6B44-EF727E794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EB304-798F-470E-84C5-C36EE5D3724C}" type="datetimeFigureOut">
              <a:rPr lang="ca-ES" smtClean="0"/>
              <a:t>9/12/2024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80DEF-1E77-50A2-CB56-EA95A5E8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1B374-5EB3-1A2F-1890-3E0E5EF15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BE9DF-B0D1-44F7-830D-97ABAEDCF9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868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7583-E103-1904-7730-0EC8294E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449"/>
            <a:ext cx="9144000" cy="3190815"/>
          </a:xfrm>
        </p:spPr>
        <p:txBody>
          <a:bodyPr>
            <a:noAutofit/>
          </a:bodyPr>
          <a:lstStyle/>
          <a:p>
            <a:r>
              <a:rPr lang="es-ES" sz="7200" dirty="0">
                <a:latin typeface="Aharoni" panose="02010803020104030203" pitchFamily="2" charset="-79"/>
                <a:cs typeface="Aharoni" panose="02010803020104030203" pitchFamily="2" charset="-79"/>
              </a:rPr>
              <a:t>L’APRENENTATGE A L’INTELIGENCIA ARTIFICIAL</a:t>
            </a:r>
            <a:endParaRPr lang="ca-E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38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0F9E-81A4-7F09-F7CD-F9B2A930B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2275C-08C5-A9E8-F065-E97FAF2F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269" y="201543"/>
            <a:ext cx="2825461" cy="781458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LINEAL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7771F9F-5EDF-E1ED-43D8-05097899121E}"/>
              </a:ext>
            </a:extLst>
          </p:cNvPr>
          <p:cNvSpPr/>
          <p:nvPr/>
        </p:nvSpPr>
        <p:spPr>
          <a:xfrm>
            <a:off x="573233" y="3329650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72EA776-CDA5-1636-9874-FAECFF9F8493}"/>
              </a:ext>
            </a:extLst>
          </p:cNvPr>
          <p:cNvSpPr/>
          <p:nvPr/>
        </p:nvSpPr>
        <p:spPr>
          <a:xfrm>
            <a:off x="5324475" y="5699220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A7A2E16-72DC-9171-80DC-0AEBE5C39BE0}"/>
              </a:ext>
            </a:extLst>
          </p:cNvPr>
          <p:cNvCxnSpPr>
            <a:cxnSpLocks/>
          </p:cNvCxnSpPr>
          <p:nvPr/>
        </p:nvCxnSpPr>
        <p:spPr>
          <a:xfrm flipH="1" flipV="1">
            <a:off x="3013363" y="2286000"/>
            <a:ext cx="20781" cy="29376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5047F9-3D00-0285-1CA8-A14FDBFE19AA}"/>
              </a:ext>
            </a:extLst>
          </p:cNvPr>
          <p:cNvCxnSpPr>
            <a:cxnSpLocks/>
          </p:cNvCxnSpPr>
          <p:nvPr/>
        </p:nvCxnSpPr>
        <p:spPr>
          <a:xfrm>
            <a:off x="3013363" y="5223605"/>
            <a:ext cx="748145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C38D9C0-6703-128E-F059-8B69C4241C09}"/>
              </a:ext>
            </a:extLst>
          </p:cNvPr>
          <p:cNvSpPr txBox="1"/>
          <p:nvPr/>
        </p:nvSpPr>
        <p:spPr>
          <a:xfrm>
            <a:off x="10494818" y="486966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E7B980-3C85-FD9C-7AE1-9BF0A768DC09}"/>
              </a:ext>
            </a:extLst>
          </p:cNvPr>
          <p:cNvSpPr txBox="1"/>
          <p:nvPr/>
        </p:nvSpPr>
        <p:spPr>
          <a:xfrm>
            <a:off x="2759870" y="163439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7D10A60-0B2F-0F26-054D-7EC5076474EB}"/>
              </a:ext>
            </a:extLst>
          </p:cNvPr>
          <p:cNvCxnSpPr/>
          <p:nvPr/>
        </p:nvCxnSpPr>
        <p:spPr>
          <a:xfrm flipV="1">
            <a:off x="3034144" y="1988337"/>
            <a:ext cx="7252856" cy="323526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0567-A56E-B416-CD7F-23F97096F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4D5A7-5B97-CF0E-F31D-DDA19A60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552" y="224400"/>
            <a:ext cx="7016895" cy="781458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PARCIALMENT LINEAL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F9E709-48A9-BED8-A4AE-EAF35EE443BE}"/>
              </a:ext>
            </a:extLst>
          </p:cNvPr>
          <p:cNvSpPr/>
          <p:nvPr/>
        </p:nvSpPr>
        <p:spPr>
          <a:xfrm>
            <a:off x="573233" y="3329650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008A1C1-1DF8-7044-B081-24EB01E10F20}"/>
              </a:ext>
            </a:extLst>
          </p:cNvPr>
          <p:cNvSpPr/>
          <p:nvPr/>
        </p:nvSpPr>
        <p:spPr>
          <a:xfrm>
            <a:off x="5324475" y="5699220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1FFE25C-9F1A-367E-0E70-AF50BCB830C1}"/>
              </a:ext>
            </a:extLst>
          </p:cNvPr>
          <p:cNvCxnSpPr>
            <a:cxnSpLocks/>
          </p:cNvCxnSpPr>
          <p:nvPr/>
        </p:nvCxnSpPr>
        <p:spPr>
          <a:xfrm flipH="1" flipV="1">
            <a:off x="3013363" y="2286000"/>
            <a:ext cx="20781" cy="29376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76E774C-52D9-45E6-B585-A0327D0DA315}"/>
              </a:ext>
            </a:extLst>
          </p:cNvPr>
          <p:cNvCxnSpPr>
            <a:cxnSpLocks/>
          </p:cNvCxnSpPr>
          <p:nvPr/>
        </p:nvCxnSpPr>
        <p:spPr>
          <a:xfrm>
            <a:off x="3013363" y="5223605"/>
            <a:ext cx="748145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FE12D1-6A21-4785-1CDC-5D3879636C25}"/>
              </a:ext>
            </a:extLst>
          </p:cNvPr>
          <p:cNvSpPr txBox="1"/>
          <p:nvPr/>
        </p:nvSpPr>
        <p:spPr>
          <a:xfrm>
            <a:off x="10494818" y="486966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2061E9-8B6D-6678-C724-285E7DA03142}"/>
              </a:ext>
            </a:extLst>
          </p:cNvPr>
          <p:cNvSpPr txBox="1"/>
          <p:nvPr/>
        </p:nvSpPr>
        <p:spPr>
          <a:xfrm>
            <a:off x="2759870" y="163439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E9A58DA-7CA4-17A3-79AA-047AD28D832B}"/>
              </a:ext>
            </a:extLst>
          </p:cNvPr>
          <p:cNvCxnSpPr>
            <a:cxnSpLocks/>
          </p:cNvCxnSpPr>
          <p:nvPr/>
        </p:nvCxnSpPr>
        <p:spPr>
          <a:xfrm flipV="1">
            <a:off x="3034144" y="2342280"/>
            <a:ext cx="3061855" cy="288132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B5C3B74-0044-F117-7557-29A716311522}"/>
              </a:ext>
            </a:extLst>
          </p:cNvPr>
          <p:cNvCxnSpPr>
            <a:cxnSpLocks/>
          </p:cNvCxnSpPr>
          <p:nvPr/>
        </p:nvCxnSpPr>
        <p:spPr>
          <a:xfrm flipV="1">
            <a:off x="6095999" y="2286000"/>
            <a:ext cx="4398819" cy="5628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2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2A38-BF04-CD20-5F73-4A4A2A49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9518C-B8C1-F295-4263-F151AF30F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552" y="224400"/>
            <a:ext cx="7016895" cy="781458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LOGARÍTMICA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805C2D-A746-FD2B-FC8E-0E612324A6DD}"/>
              </a:ext>
            </a:extLst>
          </p:cNvPr>
          <p:cNvSpPr/>
          <p:nvPr/>
        </p:nvSpPr>
        <p:spPr>
          <a:xfrm>
            <a:off x="573233" y="3329650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AC6272B-3056-C5AA-0BBB-538D88399200}"/>
              </a:ext>
            </a:extLst>
          </p:cNvPr>
          <p:cNvSpPr/>
          <p:nvPr/>
        </p:nvSpPr>
        <p:spPr>
          <a:xfrm>
            <a:off x="5324475" y="5699220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9F77F2-D9E0-B32B-A58E-4E6622E82145}"/>
              </a:ext>
            </a:extLst>
          </p:cNvPr>
          <p:cNvCxnSpPr>
            <a:cxnSpLocks/>
          </p:cNvCxnSpPr>
          <p:nvPr/>
        </p:nvCxnSpPr>
        <p:spPr>
          <a:xfrm flipH="1" flipV="1">
            <a:off x="3013363" y="2286000"/>
            <a:ext cx="20781" cy="29376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F0C1F68-EC6F-559E-9F7B-F7C03AB93174}"/>
              </a:ext>
            </a:extLst>
          </p:cNvPr>
          <p:cNvCxnSpPr>
            <a:cxnSpLocks/>
          </p:cNvCxnSpPr>
          <p:nvPr/>
        </p:nvCxnSpPr>
        <p:spPr>
          <a:xfrm>
            <a:off x="3013363" y="5223605"/>
            <a:ext cx="748145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96BD00-3289-DA05-7789-A21551E8D6EC}"/>
              </a:ext>
            </a:extLst>
          </p:cNvPr>
          <p:cNvSpPr txBox="1"/>
          <p:nvPr/>
        </p:nvSpPr>
        <p:spPr>
          <a:xfrm>
            <a:off x="10494818" y="486966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00FA72-0F52-E66C-C2AB-768D41054EFD}"/>
              </a:ext>
            </a:extLst>
          </p:cNvPr>
          <p:cNvSpPr txBox="1"/>
          <p:nvPr/>
        </p:nvSpPr>
        <p:spPr>
          <a:xfrm>
            <a:off x="2759870" y="163439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EA7E866E-7636-A5F9-DB4E-2A557E2F48EA}"/>
              </a:ext>
            </a:extLst>
          </p:cNvPr>
          <p:cNvSpPr/>
          <p:nvPr/>
        </p:nvSpPr>
        <p:spPr>
          <a:xfrm>
            <a:off x="3075709" y="2244436"/>
            <a:ext cx="7315200" cy="2909455"/>
          </a:xfrm>
          <a:custGeom>
            <a:avLst/>
            <a:gdLst>
              <a:gd name="connsiteX0" fmla="*/ 0 w 7315200"/>
              <a:gd name="connsiteY0" fmla="*/ 2909455 h 2909455"/>
              <a:gd name="connsiteX1" fmla="*/ 1787236 w 7315200"/>
              <a:gd name="connsiteY1" fmla="*/ 415637 h 2909455"/>
              <a:gd name="connsiteX2" fmla="*/ 7315200 w 7315200"/>
              <a:gd name="connsiteY2" fmla="*/ 0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2909455">
                <a:moveTo>
                  <a:pt x="0" y="2909455"/>
                </a:moveTo>
                <a:cubicBezTo>
                  <a:pt x="284018" y="1905000"/>
                  <a:pt x="568036" y="900546"/>
                  <a:pt x="1787236" y="415637"/>
                </a:cubicBezTo>
                <a:cubicBezTo>
                  <a:pt x="3006436" y="-69272"/>
                  <a:pt x="6269182" y="76200"/>
                  <a:pt x="7315200" y="0"/>
                </a:cubicBez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26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A840-A2A7-119A-2926-BDB7A651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C937B-7F9A-7465-E128-671519E3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972" y="1936826"/>
            <a:ext cx="8472055" cy="2984348"/>
          </a:xfrm>
        </p:spPr>
        <p:txBody>
          <a:bodyPr>
            <a:noAutofit/>
          </a:bodyPr>
          <a:lstStyle/>
          <a:p>
            <a:r>
              <a:rPr lang="es-ES" sz="9600" dirty="0">
                <a:latin typeface="Aharoni" panose="02010803020104030203" pitchFamily="2" charset="-79"/>
                <a:cs typeface="Aharoni" panose="02010803020104030203" pitchFamily="2" charset="-79"/>
              </a:rPr>
              <a:t>LA NOSTRA HIPÒTESI</a:t>
            </a:r>
            <a:endParaRPr lang="ca-E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352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513A9-0297-65E5-5F5E-7E4AEA47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CBE97-D655-C0CF-69A4-222846E4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66" y="2803470"/>
            <a:ext cx="3790372" cy="1505526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LA NOSTRA HIPÒTESI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1BB7359-C6B5-437F-EF37-C14A93118A45}"/>
              </a:ext>
            </a:extLst>
          </p:cNvPr>
          <p:cNvSpPr/>
          <p:nvPr/>
        </p:nvSpPr>
        <p:spPr>
          <a:xfrm>
            <a:off x="4405745" y="2424312"/>
            <a:ext cx="2701637" cy="2009375"/>
          </a:xfrm>
          <a:custGeom>
            <a:avLst/>
            <a:gdLst>
              <a:gd name="connsiteX0" fmla="*/ 0 w 2701637"/>
              <a:gd name="connsiteY0" fmla="*/ 502344 h 2009375"/>
              <a:gd name="connsiteX1" fmla="*/ 582620 w 2701637"/>
              <a:gd name="connsiteY1" fmla="*/ 502344 h 2009375"/>
              <a:gd name="connsiteX2" fmla="*/ 1131300 w 2701637"/>
              <a:gd name="connsiteY2" fmla="*/ 502344 h 2009375"/>
              <a:gd name="connsiteX3" fmla="*/ 1696950 w 2701637"/>
              <a:gd name="connsiteY3" fmla="*/ 502344 h 2009375"/>
              <a:gd name="connsiteX4" fmla="*/ 1696950 w 2701637"/>
              <a:gd name="connsiteY4" fmla="*/ 0 h 2009375"/>
              <a:gd name="connsiteX5" fmla="*/ 2041893 w 2701637"/>
              <a:gd name="connsiteY5" fmla="*/ 344943 h 2009375"/>
              <a:gd name="connsiteX6" fmla="*/ 2376788 w 2701637"/>
              <a:gd name="connsiteY6" fmla="*/ 679839 h 2009375"/>
              <a:gd name="connsiteX7" fmla="*/ 2701637 w 2701637"/>
              <a:gd name="connsiteY7" fmla="*/ 1004688 h 2009375"/>
              <a:gd name="connsiteX8" fmla="*/ 2346648 w 2701637"/>
              <a:gd name="connsiteY8" fmla="*/ 1359677 h 2009375"/>
              <a:gd name="connsiteX9" fmla="*/ 2011752 w 2701637"/>
              <a:gd name="connsiteY9" fmla="*/ 1694573 h 2009375"/>
              <a:gd name="connsiteX10" fmla="*/ 1696950 w 2701637"/>
              <a:gd name="connsiteY10" fmla="*/ 2009375 h 2009375"/>
              <a:gd name="connsiteX11" fmla="*/ 1696950 w 2701637"/>
              <a:gd name="connsiteY11" fmla="*/ 1507031 h 2009375"/>
              <a:gd name="connsiteX12" fmla="*/ 1114331 w 2701637"/>
              <a:gd name="connsiteY12" fmla="*/ 1507031 h 2009375"/>
              <a:gd name="connsiteX13" fmla="*/ 514742 w 2701637"/>
              <a:gd name="connsiteY13" fmla="*/ 1507031 h 2009375"/>
              <a:gd name="connsiteX14" fmla="*/ 0 w 2701637"/>
              <a:gd name="connsiteY14" fmla="*/ 1507031 h 2009375"/>
              <a:gd name="connsiteX15" fmla="*/ 0 w 2701637"/>
              <a:gd name="connsiteY15" fmla="*/ 1004688 h 2009375"/>
              <a:gd name="connsiteX16" fmla="*/ 0 w 2701637"/>
              <a:gd name="connsiteY16" fmla="*/ 502344 h 200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01637" h="2009375" fill="none" extrusionOk="0">
                <a:moveTo>
                  <a:pt x="0" y="502344"/>
                </a:moveTo>
                <a:cubicBezTo>
                  <a:pt x="125272" y="501688"/>
                  <a:pt x="300498" y="536806"/>
                  <a:pt x="582620" y="502344"/>
                </a:cubicBezTo>
                <a:cubicBezTo>
                  <a:pt x="864742" y="467882"/>
                  <a:pt x="951025" y="509106"/>
                  <a:pt x="1131300" y="502344"/>
                </a:cubicBezTo>
                <a:cubicBezTo>
                  <a:pt x="1311575" y="495582"/>
                  <a:pt x="1556201" y="524949"/>
                  <a:pt x="1696950" y="502344"/>
                </a:cubicBezTo>
                <a:cubicBezTo>
                  <a:pt x="1675802" y="285357"/>
                  <a:pt x="1755376" y="137767"/>
                  <a:pt x="1696950" y="0"/>
                </a:cubicBezTo>
                <a:cubicBezTo>
                  <a:pt x="1838708" y="98185"/>
                  <a:pt x="1894260" y="279693"/>
                  <a:pt x="2041893" y="344943"/>
                </a:cubicBezTo>
                <a:cubicBezTo>
                  <a:pt x="2189526" y="410193"/>
                  <a:pt x="2246768" y="587878"/>
                  <a:pt x="2376788" y="679839"/>
                </a:cubicBezTo>
                <a:cubicBezTo>
                  <a:pt x="2506808" y="771800"/>
                  <a:pt x="2587874" y="956709"/>
                  <a:pt x="2701637" y="1004688"/>
                </a:cubicBezTo>
                <a:cubicBezTo>
                  <a:pt x="2578442" y="1180720"/>
                  <a:pt x="2497474" y="1177143"/>
                  <a:pt x="2346648" y="1359677"/>
                </a:cubicBezTo>
                <a:cubicBezTo>
                  <a:pt x="2195822" y="1542211"/>
                  <a:pt x="2161395" y="1538309"/>
                  <a:pt x="2011752" y="1694573"/>
                </a:cubicBezTo>
                <a:cubicBezTo>
                  <a:pt x="1862109" y="1850837"/>
                  <a:pt x="1772244" y="1908234"/>
                  <a:pt x="1696950" y="2009375"/>
                </a:cubicBezTo>
                <a:cubicBezTo>
                  <a:pt x="1664251" y="1899397"/>
                  <a:pt x="1747411" y="1726135"/>
                  <a:pt x="1696950" y="1507031"/>
                </a:cubicBezTo>
                <a:cubicBezTo>
                  <a:pt x="1473671" y="1555206"/>
                  <a:pt x="1404131" y="1487846"/>
                  <a:pt x="1114331" y="1507031"/>
                </a:cubicBezTo>
                <a:cubicBezTo>
                  <a:pt x="824531" y="1526216"/>
                  <a:pt x="727141" y="1474831"/>
                  <a:pt x="514742" y="1507031"/>
                </a:cubicBezTo>
                <a:cubicBezTo>
                  <a:pt x="302343" y="1539231"/>
                  <a:pt x="123531" y="1491886"/>
                  <a:pt x="0" y="1507031"/>
                </a:cubicBezTo>
                <a:cubicBezTo>
                  <a:pt x="-31413" y="1334243"/>
                  <a:pt x="56535" y="1162410"/>
                  <a:pt x="0" y="1004688"/>
                </a:cubicBezTo>
                <a:cubicBezTo>
                  <a:pt x="-56535" y="846966"/>
                  <a:pt x="32159" y="721355"/>
                  <a:pt x="0" y="502344"/>
                </a:cubicBezTo>
                <a:close/>
              </a:path>
              <a:path w="2701637" h="2009375" stroke="0" extrusionOk="0">
                <a:moveTo>
                  <a:pt x="0" y="502344"/>
                </a:moveTo>
                <a:cubicBezTo>
                  <a:pt x="159567" y="499043"/>
                  <a:pt x="348698" y="572934"/>
                  <a:pt x="599589" y="502344"/>
                </a:cubicBezTo>
                <a:cubicBezTo>
                  <a:pt x="850480" y="431754"/>
                  <a:pt x="902264" y="539347"/>
                  <a:pt x="1165239" y="502344"/>
                </a:cubicBezTo>
                <a:cubicBezTo>
                  <a:pt x="1428214" y="465341"/>
                  <a:pt x="1585727" y="539357"/>
                  <a:pt x="1696950" y="502344"/>
                </a:cubicBezTo>
                <a:cubicBezTo>
                  <a:pt x="1637538" y="321518"/>
                  <a:pt x="1700712" y="192346"/>
                  <a:pt x="1696950" y="0"/>
                </a:cubicBezTo>
                <a:cubicBezTo>
                  <a:pt x="1882128" y="161926"/>
                  <a:pt x="1918659" y="241539"/>
                  <a:pt x="2051939" y="354990"/>
                </a:cubicBezTo>
                <a:cubicBezTo>
                  <a:pt x="2185219" y="468441"/>
                  <a:pt x="2243452" y="598816"/>
                  <a:pt x="2386835" y="689886"/>
                </a:cubicBezTo>
                <a:cubicBezTo>
                  <a:pt x="2530218" y="780956"/>
                  <a:pt x="2620220" y="932116"/>
                  <a:pt x="2701637" y="1004688"/>
                </a:cubicBezTo>
                <a:cubicBezTo>
                  <a:pt x="2614774" y="1097337"/>
                  <a:pt x="2432675" y="1216224"/>
                  <a:pt x="2396882" y="1309443"/>
                </a:cubicBezTo>
                <a:cubicBezTo>
                  <a:pt x="2361089" y="1402662"/>
                  <a:pt x="2092225" y="1570419"/>
                  <a:pt x="2041893" y="1664432"/>
                </a:cubicBezTo>
                <a:cubicBezTo>
                  <a:pt x="1991561" y="1758445"/>
                  <a:pt x="1799339" y="1828399"/>
                  <a:pt x="1696950" y="2009375"/>
                </a:cubicBezTo>
                <a:cubicBezTo>
                  <a:pt x="1676239" y="1785882"/>
                  <a:pt x="1741037" y="1719429"/>
                  <a:pt x="1696950" y="1507031"/>
                </a:cubicBezTo>
                <a:cubicBezTo>
                  <a:pt x="1524470" y="1541337"/>
                  <a:pt x="1364689" y="1502377"/>
                  <a:pt x="1182209" y="1507031"/>
                </a:cubicBezTo>
                <a:cubicBezTo>
                  <a:pt x="999729" y="1511685"/>
                  <a:pt x="763812" y="1461227"/>
                  <a:pt x="616558" y="1507031"/>
                </a:cubicBezTo>
                <a:cubicBezTo>
                  <a:pt x="469304" y="1552835"/>
                  <a:pt x="198461" y="1455225"/>
                  <a:pt x="0" y="1507031"/>
                </a:cubicBezTo>
                <a:cubicBezTo>
                  <a:pt x="-34180" y="1292809"/>
                  <a:pt x="57804" y="1209289"/>
                  <a:pt x="0" y="1004688"/>
                </a:cubicBezTo>
                <a:cubicBezTo>
                  <a:pt x="-57804" y="800087"/>
                  <a:pt x="21919" y="742995"/>
                  <a:pt x="0" y="502344"/>
                </a:cubicBezTo>
                <a:close/>
              </a:path>
            </a:pathLst>
          </a:custGeom>
          <a:ln w="76200">
            <a:extLst>
              <a:ext uri="{C807C97D-BFC1-408E-A445-0C87EB9F89A2}">
                <ask:lineSketchStyleProps xmlns:ask="http://schemas.microsoft.com/office/drawing/2018/sketchyshapes" sd="381089363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1E398-3CB9-2C41-FA9C-49E9E3CF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38" y="1555308"/>
            <a:ext cx="5856129" cy="32753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9050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AA51E-00DF-F85F-1274-DCB8DBAA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0DB4-E8FB-034B-056C-7344A8C54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55" y="2021743"/>
            <a:ext cx="9968089" cy="2814513"/>
          </a:xfrm>
        </p:spPr>
        <p:txBody>
          <a:bodyPr>
            <a:noAutofit/>
          </a:bodyPr>
          <a:lstStyle/>
          <a:p>
            <a:r>
              <a:rPr lang="es-ES" sz="8800" dirty="0">
                <a:latin typeface="Aharoni" panose="02010803020104030203" pitchFamily="2" charset="-79"/>
                <a:cs typeface="Aharoni" panose="02010803020104030203" pitchFamily="2" charset="-79"/>
              </a:rPr>
              <a:t>RECOLECCIÓ DE LES DADES</a:t>
            </a:r>
            <a:endParaRPr lang="ca-ES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244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F2EF-213A-32D8-644E-3B5FF98CB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1A27-92A7-2D60-F2E6-B0E15178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55" y="407433"/>
            <a:ext cx="9968089" cy="1093990"/>
          </a:xfrm>
        </p:spPr>
        <p:txBody>
          <a:bodyPr>
            <a:noAutofit/>
          </a:bodyPr>
          <a:lstStyle/>
          <a:p>
            <a:r>
              <a:rPr lang="es-ES" sz="5400" dirty="0">
                <a:latin typeface="Aharoni" panose="02010803020104030203" pitchFamily="2" charset="-79"/>
                <a:cs typeface="Aharoni" panose="02010803020104030203" pitchFamily="2" charset="-79"/>
              </a:rPr>
              <a:t>RECOLECCIÓ DE LES DADES</a:t>
            </a:r>
            <a:endParaRPr lang="ca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1EBFAF-D8AB-B4F5-B1C5-9F8B35D2A0C2}"/>
              </a:ext>
            </a:extLst>
          </p:cNvPr>
          <p:cNvSpPr txBox="1"/>
          <p:nvPr/>
        </p:nvSpPr>
        <p:spPr>
          <a:xfrm>
            <a:off x="251274" y="2675687"/>
            <a:ext cx="3842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3798</a:t>
            </a:r>
          </a:p>
          <a:p>
            <a:pPr algn="ctr"/>
            <a:r>
              <a:rPr lang="es-E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PARTIDES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807755-7B11-6E6A-30BA-BBD02D5B19D1}"/>
              </a:ext>
            </a:extLst>
          </p:cNvPr>
          <p:cNvSpPr txBox="1"/>
          <p:nvPr/>
        </p:nvSpPr>
        <p:spPr>
          <a:xfrm>
            <a:off x="6485276" y="3017111"/>
            <a:ext cx="522130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algn="l" rtl="0" eaLnBrk="1" latinLnBrk="0" hangingPunct="1"/>
            <a:r>
              <a:rPr lang="es-ES" sz="3200" kern="120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&lt;4500000 GENERACIONS</a:t>
            </a:r>
            <a:endParaRPr lang="ca-ES" sz="3200" dirty="0">
              <a:effectLst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C5A05F-BD96-4213-9EBB-C444DDBD6F1E}"/>
              </a:ext>
            </a:extLst>
          </p:cNvPr>
          <p:cNvSpPr/>
          <p:nvPr/>
        </p:nvSpPr>
        <p:spPr>
          <a:xfrm>
            <a:off x="4306708" y="3352796"/>
            <a:ext cx="1349024" cy="5847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211671469">
                  <a:custGeom>
                    <a:avLst/>
                    <a:gdLst>
                      <a:gd name="connsiteX0" fmla="*/ 0 w 1349024"/>
                      <a:gd name="connsiteY0" fmla="*/ 146194 h 584775"/>
                      <a:gd name="connsiteX1" fmla="*/ 1056637 w 1349024"/>
                      <a:gd name="connsiteY1" fmla="*/ 146194 h 584775"/>
                      <a:gd name="connsiteX2" fmla="*/ 1056637 w 1349024"/>
                      <a:gd name="connsiteY2" fmla="*/ 0 h 584775"/>
                      <a:gd name="connsiteX3" fmla="*/ 1349024 w 1349024"/>
                      <a:gd name="connsiteY3" fmla="*/ 292388 h 584775"/>
                      <a:gd name="connsiteX4" fmla="*/ 1056637 w 1349024"/>
                      <a:gd name="connsiteY4" fmla="*/ 584775 h 584775"/>
                      <a:gd name="connsiteX5" fmla="*/ 1056637 w 1349024"/>
                      <a:gd name="connsiteY5" fmla="*/ 438581 h 584775"/>
                      <a:gd name="connsiteX6" fmla="*/ 0 w 1349024"/>
                      <a:gd name="connsiteY6" fmla="*/ 438581 h 584775"/>
                      <a:gd name="connsiteX7" fmla="*/ 0 w 1349024"/>
                      <a:gd name="connsiteY7" fmla="*/ 146194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9024" h="584775" fill="none" extrusionOk="0">
                        <a:moveTo>
                          <a:pt x="0" y="146194"/>
                        </a:moveTo>
                        <a:cubicBezTo>
                          <a:pt x="209471" y="96757"/>
                          <a:pt x="912676" y="71439"/>
                          <a:pt x="1056637" y="146194"/>
                        </a:cubicBezTo>
                        <a:cubicBezTo>
                          <a:pt x="1069753" y="90607"/>
                          <a:pt x="1055111" y="24629"/>
                          <a:pt x="1056637" y="0"/>
                        </a:cubicBezTo>
                        <a:cubicBezTo>
                          <a:pt x="1172146" y="128016"/>
                          <a:pt x="1264412" y="247346"/>
                          <a:pt x="1349024" y="292388"/>
                        </a:cubicBezTo>
                        <a:cubicBezTo>
                          <a:pt x="1269684" y="351847"/>
                          <a:pt x="1193209" y="481917"/>
                          <a:pt x="1056637" y="584775"/>
                        </a:cubicBezTo>
                        <a:cubicBezTo>
                          <a:pt x="1045275" y="567063"/>
                          <a:pt x="1059690" y="474991"/>
                          <a:pt x="1056637" y="438581"/>
                        </a:cubicBezTo>
                        <a:cubicBezTo>
                          <a:pt x="852353" y="495835"/>
                          <a:pt x="246938" y="411042"/>
                          <a:pt x="0" y="438581"/>
                        </a:cubicBezTo>
                        <a:cubicBezTo>
                          <a:pt x="12455" y="331778"/>
                          <a:pt x="24196" y="261382"/>
                          <a:pt x="0" y="146194"/>
                        </a:cubicBezTo>
                        <a:close/>
                      </a:path>
                      <a:path w="1349024" h="584775" stroke="0" extrusionOk="0">
                        <a:moveTo>
                          <a:pt x="0" y="146194"/>
                        </a:moveTo>
                        <a:cubicBezTo>
                          <a:pt x="148516" y="60401"/>
                          <a:pt x="623325" y="56768"/>
                          <a:pt x="1056637" y="146194"/>
                        </a:cubicBezTo>
                        <a:cubicBezTo>
                          <a:pt x="1068142" y="112913"/>
                          <a:pt x="1048224" y="58403"/>
                          <a:pt x="1056637" y="0"/>
                        </a:cubicBezTo>
                        <a:cubicBezTo>
                          <a:pt x="1119819" y="59569"/>
                          <a:pt x="1292142" y="278431"/>
                          <a:pt x="1349024" y="292388"/>
                        </a:cubicBezTo>
                        <a:cubicBezTo>
                          <a:pt x="1246666" y="425552"/>
                          <a:pt x="1134265" y="524250"/>
                          <a:pt x="1056637" y="584775"/>
                        </a:cubicBezTo>
                        <a:cubicBezTo>
                          <a:pt x="1053877" y="513383"/>
                          <a:pt x="1048360" y="460666"/>
                          <a:pt x="1056637" y="438581"/>
                        </a:cubicBezTo>
                        <a:cubicBezTo>
                          <a:pt x="809653" y="509357"/>
                          <a:pt x="158567" y="426964"/>
                          <a:pt x="0" y="438581"/>
                        </a:cubicBezTo>
                        <a:cubicBezTo>
                          <a:pt x="-5742" y="347210"/>
                          <a:pt x="25726" y="265067"/>
                          <a:pt x="0" y="1461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0C78618D-7992-484C-81C1-084A08A90524}"/>
              </a:ext>
            </a:extLst>
          </p:cNvPr>
          <p:cNvSpPr/>
          <p:nvPr/>
        </p:nvSpPr>
        <p:spPr>
          <a:xfrm rot="16200000">
            <a:off x="8779837" y="1073175"/>
            <a:ext cx="632178" cy="5689600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8E62BC-8FFD-37A4-842C-72FD191DEF28}"/>
              </a:ext>
            </a:extLst>
          </p:cNvPr>
          <p:cNvSpPr txBox="1"/>
          <p:nvPr/>
        </p:nvSpPr>
        <p:spPr>
          <a:xfrm>
            <a:off x="6348874" y="4614906"/>
            <a:ext cx="5591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VARIANT ELS </a:t>
            </a:r>
            <a:r>
              <a:rPr lang="es-ES" sz="2400" b="1" dirty="0"/>
              <a:t>DIFERENTS PARÀMETRES</a:t>
            </a:r>
            <a:r>
              <a:rPr lang="es-E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POBLACIÓ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MUTACIONS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INPUTS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10726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641EC-303C-8910-AD58-52B3EA54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E469D-7A80-C090-C04B-416F7AF49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55" y="407433"/>
            <a:ext cx="9968089" cy="1093990"/>
          </a:xfrm>
        </p:spPr>
        <p:txBody>
          <a:bodyPr>
            <a:noAutofit/>
          </a:bodyPr>
          <a:lstStyle/>
          <a:p>
            <a:r>
              <a:rPr lang="es-ES" sz="5400" dirty="0">
                <a:latin typeface="Aharoni" panose="02010803020104030203" pitchFamily="2" charset="-79"/>
                <a:cs typeface="Aharoni" panose="02010803020104030203" pitchFamily="2" charset="-79"/>
              </a:rPr>
              <a:t>RECOLECCIÓ DE LES DADES</a:t>
            </a:r>
            <a:endParaRPr lang="ca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EFFCB2-479E-28B7-F967-6165B96B03FD}"/>
              </a:ext>
            </a:extLst>
          </p:cNvPr>
          <p:cNvSpPr txBox="1"/>
          <p:nvPr/>
        </p:nvSpPr>
        <p:spPr>
          <a:xfrm>
            <a:off x="8310049" y="2314080"/>
            <a:ext cx="33489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156</a:t>
            </a:r>
          </a:p>
          <a:p>
            <a:pPr algn="ctr"/>
            <a:r>
              <a:rPr lang="es-ES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GRÀFICS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BEECA3-84CF-B1EA-6037-6073EC7C7778}"/>
              </a:ext>
            </a:extLst>
          </p:cNvPr>
          <p:cNvSpPr txBox="1"/>
          <p:nvPr/>
        </p:nvSpPr>
        <p:spPr>
          <a:xfrm>
            <a:off x="640550" y="2844225"/>
            <a:ext cx="522130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algn="l" rtl="0" eaLnBrk="1" latinLnBrk="0" hangingPunct="1"/>
            <a:r>
              <a:rPr lang="es-ES" sz="3200" kern="1200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&lt;4500000 GENERACIONS</a:t>
            </a:r>
            <a:endParaRPr lang="ca-ES" sz="3200" dirty="0">
              <a:effectLst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18D66BD-57FE-7A9A-97E6-6CF9DA4EDD78}"/>
              </a:ext>
            </a:extLst>
          </p:cNvPr>
          <p:cNvSpPr/>
          <p:nvPr/>
        </p:nvSpPr>
        <p:spPr>
          <a:xfrm>
            <a:off x="6568769" y="2886558"/>
            <a:ext cx="1349024" cy="5847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211671469">
                  <a:custGeom>
                    <a:avLst/>
                    <a:gdLst>
                      <a:gd name="connsiteX0" fmla="*/ 0 w 1349024"/>
                      <a:gd name="connsiteY0" fmla="*/ 146194 h 584775"/>
                      <a:gd name="connsiteX1" fmla="*/ 1056637 w 1349024"/>
                      <a:gd name="connsiteY1" fmla="*/ 146194 h 584775"/>
                      <a:gd name="connsiteX2" fmla="*/ 1056637 w 1349024"/>
                      <a:gd name="connsiteY2" fmla="*/ 0 h 584775"/>
                      <a:gd name="connsiteX3" fmla="*/ 1349024 w 1349024"/>
                      <a:gd name="connsiteY3" fmla="*/ 292388 h 584775"/>
                      <a:gd name="connsiteX4" fmla="*/ 1056637 w 1349024"/>
                      <a:gd name="connsiteY4" fmla="*/ 584775 h 584775"/>
                      <a:gd name="connsiteX5" fmla="*/ 1056637 w 1349024"/>
                      <a:gd name="connsiteY5" fmla="*/ 438581 h 584775"/>
                      <a:gd name="connsiteX6" fmla="*/ 0 w 1349024"/>
                      <a:gd name="connsiteY6" fmla="*/ 438581 h 584775"/>
                      <a:gd name="connsiteX7" fmla="*/ 0 w 1349024"/>
                      <a:gd name="connsiteY7" fmla="*/ 146194 h 58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49024" h="584775" fill="none" extrusionOk="0">
                        <a:moveTo>
                          <a:pt x="0" y="146194"/>
                        </a:moveTo>
                        <a:cubicBezTo>
                          <a:pt x="209471" y="96757"/>
                          <a:pt x="912676" y="71439"/>
                          <a:pt x="1056637" y="146194"/>
                        </a:cubicBezTo>
                        <a:cubicBezTo>
                          <a:pt x="1069753" y="90607"/>
                          <a:pt x="1055111" y="24629"/>
                          <a:pt x="1056637" y="0"/>
                        </a:cubicBezTo>
                        <a:cubicBezTo>
                          <a:pt x="1172146" y="128016"/>
                          <a:pt x="1264412" y="247346"/>
                          <a:pt x="1349024" y="292388"/>
                        </a:cubicBezTo>
                        <a:cubicBezTo>
                          <a:pt x="1269684" y="351847"/>
                          <a:pt x="1193209" y="481917"/>
                          <a:pt x="1056637" y="584775"/>
                        </a:cubicBezTo>
                        <a:cubicBezTo>
                          <a:pt x="1045275" y="567063"/>
                          <a:pt x="1059690" y="474991"/>
                          <a:pt x="1056637" y="438581"/>
                        </a:cubicBezTo>
                        <a:cubicBezTo>
                          <a:pt x="852353" y="495835"/>
                          <a:pt x="246938" y="411042"/>
                          <a:pt x="0" y="438581"/>
                        </a:cubicBezTo>
                        <a:cubicBezTo>
                          <a:pt x="12455" y="331778"/>
                          <a:pt x="24196" y="261382"/>
                          <a:pt x="0" y="146194"/>
                        </a:cubicBezTo>
                        <a:close/>
                      </a:path>
                      <a:path w="1349024" h="584775" stroke="0" extrusionOk="0">
                        <a:moveTo>
                          <a:pt x="0" y="146194"/>
                        </a:moveTo>
                        <a:cubicBezTo>
                          <a:pt x="148516" y="60401"/>
                          <a:pt x="623325" y="56768"/>
                          <a:pt x="1056637" y="146194"/>
                        </a:cubicBezTo>
                        <a:cubicBezTo>
                          <a:pt x="1068142" y="112913"/>
                          <a:pt x="1048224" y="58403"/>
                          <a:pt x="1056637" y="0"/>
                        </a:cubicBezTo>
                        <a:cubicBezTo>
                          <a:pt x="1119819" y="59569"/>
                          <a:pt x="1292142" y="278431"/>
                          <a:pt x="1349024" y="292388"/>
                        </a:cubicBezTo>
                        <a:cubicBezTo>
                          <a:pt x="1246666" y="425552"/>
                          <a:pt x="1134265" y="524250"/>
                          <a:pt x="1056637" y="584775"/>
                        </a:cubicBezTo>
                        <a:cubicBezTo>
                          <a:pt x="1053877" y="513383"/>
                          <a:pt x="1048360" y="460666"/>
                          <a:pt x="1056637" y="438581"/>
                        </a:cubicBezTo>
                        <a:cubicBezTo>
                          <a:pt x="809653" y="509357"/>
                          <a:pt x="158567" y="426964"/>
                          <a:pt x="0" y="438581"/>
                        </a:cubicBezTo>
                        <a:cubicBezTo>
                          <a:pt x="-5742" y="347210"/>
                          <a:pt x="25726" y="265067"/>
                          <a:pt x="0" y="1461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4CEBF292-5B6B-B0E9-680C-AAAD6DF00EA9}"/>
              </a:ext>
            </a:extLst>
          </p:cNvPr>
          <p:cNvSpPr/>
          <p:nvPr/>
        </p:nvSpPr>
        <p:spPr>
          <a:xfrm rot="16200000">
            <a:off x="2935111" y="900289"/>
            <a:ext cx="632178" cy="5689600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94C60C-088E-1698-5E85-5955A7162B44}"/>
              </a:ext>
            </a:extLst>
          </p:cNvPr>
          <p:cNvSpPr txBox="1"/>
          <p:nvPr/>
        </p:nvSpPr>
        <p:spPr>
          <a:xfrm>
            <a:off x="504148" y="4442020"/>
            <a:ext cx="5591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VARIANT ELS </a:t>
            </a:r>
            <a:r>
              <a:rPr lang="es-ES" sz="2400" b="1" dirty="0"/>
              <a:t>DIFERENTS PARÀMETRES</a:t>
            </a:r>
            <a:r>
              <a:rPr lang="es-E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POBLACIÓ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MUTACIONS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INPUTS</a:t>
            </a:r>
            <a:endParaRPr lang="ca-E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61595F-609A-0520-2A11-1CE3923409DB}"/>
              </a:ext>
            </a:extLst>
          </p:cNvPr>
          <p:cNvSpPr txBox="1"/>
          <p:nvPr/>
        </p:nvSpPr>
        <p:spPr>
          <a:xfrm>
            <a:off x="8737599" y="4234732"/>
            <a:ext cx="277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85 </a:t>
            </a:r>
            <a:r>
              <a:rPr lang="es-ES" sz="2400" dirty="0"/>
              <a:t>GRÀFICS</a:t>
            </a:r>
            <a:r>
              <a:rPr lang="es-ES" sz="2400" b="1" dirty="0"/>
              <a:t> </a:t>
            </a:r>
            <a:r>
              <a:rPr lang="es-ES" sz="2400" b="1" u="sng" dirty="0"/>
              <a:t>ÚTILS</a:t>
            </a:r>
          </a:p>
          <a:p>
            <a:pPr algn="ctr"/>
            <a:r>
              <a:rPr lang="es-ES" sz="2400" dirty="0"/>
              <a:t>(APRENEN)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315093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0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8B391-CA67-C793-0AEA-64AAE43B2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12728-6D34-E9C0-F1C2-18B50F046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450"/>
            <a:ext cx="9144000" cy="2372264"/>
          </a:xfrm>
        </p:spPr>
        <p:txBody>
          <a:bodyPr>
            <a:noAutofit/>
          </a:bodyPr>
          <a:lstStyle/>
          <a:p>
            <a:r>
              <a:rPr lang="es-ES" sz="7200" dirty="0">
                <a:latin typeface="Aharoni" panose="02010803020104030203" pitchFamily="2" charset="-79"/>
                <a:cs typeface="Aharoni" panose="02010803020104030203" pitchFamily="2" charset="-79"/>
              </a:rPr>
              <a:t>QUE ENTENEM PER APRENENTATGE?</a:t>
            </a:r>
            <a:endParaRPr lang="ca-E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06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C07C-DAD1-FDC5-5CFE-078015E2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325D8-8D18-419C-4470-98025DCB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45" y="2732809"/>
            <a:ext cx="5500255" cy="1392382"/>
          </a:xfrm>
        </p:spPr>
        <p:txBody>
          <a:bodyPr>
            <a:noAutofit/>
          </a:bodyPr>
          <a:lstStyle/>
          <a:p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QUE ENTENEM PER APRENENTATGE?</a:t>
            </a:r>
            <a:endParaRPr lang="ca-E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33C8DA8-E379-48BF-0B25-D54F9BB9D36F}"/>
              </a:ext>
            </a:extLst>
          </p:cNvPr>
          <p:cNvSpPr/>
          <p:nvPr/>
        </p:nvSpPr>
        <p:spPr>
          <a:xfrm>
            <a:off x="7564582" y="862451"/>
            <a:ext cx="3803072" cy="87283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>
                <a:latin typeface="Aharoni" panose="02010803020104030203" pitchFamily="2" charset="-79"/>
                <a:cs typeface="Aharoni" panose="02010803020104030203" pitchFamily="2" charset="-79"/>
              </a:rPr>
              <a:t>Adquisició de coneixement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DF42F17-2E58-EA1D-4007-F3D74FC28692}"/>
              </a:ext>
            </a:extLst>
          </p:cNvPr>
          <p:cNvSpPr/>
          <p:nvPr/>
        </p:nvSpPr>
        <p:spPr>
          <a:xfrm>
            <a:off x="7564582" y="2254833"/>
            <a:ext cx="3803072" cy="87283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>
                <a:latin typeface="Aharoni" panose="02010803020104030203" pitchFamily="2" charset="-79"/>
                <a:cs typeface="Aharoni" panose="02010803020104030203" pitchFamily="2" charset="-79"/>
              </a:rPr>
              <a:t>Adaptació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6A1DC1-2A1B-86B7-4D13-9704841E35BA}"/>
              </a:ext>
            </a:extLst>
          </p:cNvPr>
          <p:cNvSpPr/>
          <p:nvPr/>
        </p:nvSpPr>
        <p:spPr>
          <a:xfrm>
            <a:off x="7564582" y="3647215"/>
            <a:ext cx="3803072" cy="87283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Reconeixement de patrons</a:t>
            </a:r>
            <a:endParaRPr lang="ca-E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40B0FF5-55BC-0905-0B95-A3F77EC8BA89}"/>
              </a:ext>
            </a:extLst>
          </p:cNvPr>
          <p:cNvSpPr/>
          <p:nvPr/>
        </p:nvSpPr>
        <p:spPr>
          <a:xfrm>
            <a:off x="7564582" y="5039597"/>
            <a:ext cx="3803072" cy="87283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Millora contínua</a:t>
            </a:r>
            <a:endParaRPr lang="ca-E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AD9E18BA-3F32-987F-D286-7CEE13893503}"/>
              </a:ext>
            </a:extLst>
          </p:cNvPr>
          <p:cNvSpPr/>
          <p:nvPr/>
        </p:nvSpPr>
        <p:spPr>
          <a:xfrm>
            <a:off x="6567055" y="477982"/>
            <a:ext cx="727363" cy="5798127"/>
          </a:xfrm>
          <a:prstGeom prst="leftBrace">
            <a:avLst>
              <a:gd name="adj1" fmla="val 8333"/>
              <a:gd name="adj2" fmla="val 44982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964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06596-8386-F374-8AC1-D82EE33F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CC9C1-5925-0A73-9103-1F95CE66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450"/>
            <a:ext cx="9144000" cy="2372264"/>
          </a:xfrm>
        </p:spPr>
        <p:txBody>
          <a:bodyPr>
            <a:noAutofit/>
          </a:bodyPr>
          <a:lstStyle/>
          <a:p>
            <a:r>
              <a:rPr lang="es-ES" sz="7200" dirty="0">
                <a:latin typeface="Aharoni" panose="02010803020104030203" pitchFamily="2" charset="-79"/>
                <a:cs typeface="Aharoni" panose="02010803020104030203" pitchFamily="2" charset="-79"/>
              </a:rPr>
              <a:t>COM AVALUEM L’APRENENTATGE?</a:t>
            </a:r>
            <a:endParaRPr lang="ca-E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7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79B50-C9BA-AED2-D5B9-C8BA653C3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1E890-80E1-A845-90D7-C5217A8B5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354" y="247226"/>
            <a:ext cx="5687292" cy="1352974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COM AVALUEM L’APRENENTATGE?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28513F9-67FE-BADF-8F87-63E53AB118B4}"/>
              </a:ext>
            </a:extLst>
          </p:cNvPr>
          <p:cNvSpPr/>
          <p:nvPr/>
        </p:nvSpPr>
        <p:spPr>
          <a:xfrm>
            <a:off x="727364" y="2013679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>
                <a:latin typeface="Aharoni" panose="02010803020104030203" pitchFamily="2" charset="-79"/>
                <a:cs typeface="Aharoni" panose="02010803020104030203" pitchFamily="2" charset="-79"/>
              </a:rPr>
              <a:t>Adquisició de coneixement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AAC1D18-7749-82C3-64D7-634D46D13385}"/>
              </a:ext>
            </a:extLst>
          </p:cNvPr>
          <p:cNvSpPr/>
          <p:nvPr/>
        </p:nvSpPr>
        <p:spPr>
          <a:xfrm>
            <a:off x="727364" y="3156683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>
                <a:latin typeface="Aharoni" panose="02010803020104030203" pitchFamily="2" charset="-79"/>
                <a:cs typeface="Aharoni" panose="02010803020104030203" pitchFamily="2" charset="-79"/>
              </a:rPr>
              <a:t>Adaptació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E08E686-D3F0-10DE-EB0C-7A008F082B33}"/>
              </a:ext>
            </a:extLst>
          </p:cNvPr>
          <p:cNvSpPr/>
          <p:nvPr/>
        </p:nvSpPr>
        <p:spPr>
          <a:xfrm>
            <a:off x="727364" y="4299681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Reconeixement de patrons</a:t>
            </a:r>
            <a:endParaRPr lang="ca-E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1DB830A-3834-FCE8-61E6-F977F6B587C2}"/>
              </a:ext>
            </a:extLst>
          </p:cNvPr>
          <p:cNvSpPr/>
          <p:nvPr/>
        </p:nvSpPr>
        <p:spPr>
          <a:xfrm>
            <a:off x="727364" y="5442679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Millora contínua</a:t>
            </a:r>
            <a:endParaRPr lang="ca-E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D88F503-00FD-21CC-4529-5B1217F2B25F}"/>
              </a:ext>
            </a:extLst>
          </p:cNvPr>
          <p:cNvSpPr/>
          <p:nvPr/>
        </p:nvSpPr>
        <p:spPr>
          <a:xfrm>
            <a:off x="4135580" y="2907297"/>
            <a:ext cx="2701637" cy="2009375"/>
          </a:xfrm>
          <a:custGeom>
            <a:avLst/>
            <a:gdLst>
              <a:gd name="connsiteX0" fmla="*/ 0 w 2701637"/>
              <a:gd name="connsiteY0" fmla="*/ 502344 h 2009375"/>
              <a:gd name="connsiteX1" fmla="*/ 582620 w 2701637"/>
              <a:gd name="connsiteY1" fmla="*/ 502344 h 2009375"/>
              <a:gd name="connsiteX2" fmla="*/ 1131300 w 2701637"/>
              <a:gd name="connsiteY2" fmla="*/ 502344 h 2009375"/>
              <a:gd name="connsiteX3" fmla="*/ 1696950 w 2701637"/>
              <a:gd name="connsiteY3" fmla="*/ 502344 h 2009375"/>
              <a:gd name="connsiteX4" fmla="*/ 1696950 w 2701637"/>
              <a:gd name="connsiteY4" fmla="*/ 0 h 2009375"/>
              <a:gd name="connsiteX5" fmla="*/ 2041893 w 2701637"/>
              <a:gd name="connsiteY5" fmla="*/ 344943 h 2009375"/>
              <a:gd name="connsiteX6" fmla="*/ 2376788 w 2701637"/>
              <a:gd name="connsiteY6" fmla="*/ 679839 h 2009375"/>
              <a:gd name="connsiteX7" fmla="*/ 2701637 w 2701637"/>
              <a:gd name="connsiteY7" fmla="*/ 1004688 h 2009375"/>
              <a:gd name="connsiteX8" fmla="*/ 2346648 w 2701637"/>
              <a:gd name="connsiteY8" fmla="*/ 1359677 h 2009375"/>
              <a:gd name="connsiteX9" fmla="*/ 2011752 w 2701637"/>
              <a:gd name="connsiteY9" fmla="*/ 1694573 h 2009375"/>
              <a:gd name="connsiteX10" fmla="*/ 1696950 w 2701637"/>
              <a:gd name="connsiteY10" fmla="*/ 2009375 h 2009375"/>
              <a:gd name="connsiteX11" fmla="*/ 1696950 w 2701637"/>
              <a:gd name="connsiteY11" fmla="*/ 1507031 h 2009375"/>
              <a:gd name="connsiteX12" fmla="*/ 1114331 w 2701637"/>
              <a:gd name="connsiteY12" fmla="*/ 1507031 h 2009375"/>
              <a:gd name="connsiteX13" fmla="*/ 514742 w 2701637"/>
              <a:gd name="connsiteY13" fmla="*/ 1507031 h 2009375"/>
              <a:gd name="connsiteX14" fmla="*/ 0 w 2701637"/>
              <a:gd name="connsiteY14" fmla="*/ 1507031 h 2009375"/>
              <a:gd name="connsiteX15" fmla="*/ 0 w 2701637"/>
              <a:gd name="connsiteY15" fmla="*/ 1004688 h 2009375"/>
              <a:gd name="connsiteX16" fmla="*/ 0 w 2701637"/>
              <a:gd name="connsiteY16" fmla="*/ 502344 h 200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01637" h="2009375" fill="none" extrusionOk="0">
                <a:moveTo>
                  <a:pt x="0" y="502344"/>
                </a:moveTo>
                <a:cubicBezTo>
                  <a:pt x="125272" y="501688"/>
                  <a:pt x="300498" y="536806"/>
                  <a:pt x="582620" y="502344"/>
                </a:cubicBezTo>
                <a:cubicBezTo>
                  <a:pt x="864742" y="467882"/>
                  <a:pt x="951025" y="509106"/>
                  <a:pt x="1131300" y="502344"/>
                </a:cubicBezTo>
                <a:cubicBezTo>
                  <a:pt x="1311575" y="495582"/>
                  <a:pt x="1556201" y="524949"/>
                  <a:pt x="1696950" y="502344"/>
                </a:cubicBezTo>
                <a:cubicBezTo>
                  <a:pt x="1675802" y="285357"/>
                  <a:pt x="1755376" y="137767"/>
                  <a:pt x="1696950" y="0"/>
                </a:cubicBezTo>
                <a:cubicBezTo>
                  <a:pt x="1838708" y="98185"/>
                  <a:pt x="1894260" y="279693"/>
                  <a:pt x="2041893" y="344943"/>
                </a:cubicBezTo>
                <a:cubicBezTo>
                  <a:pt x="2189526" y="410193"/>
                  <a:pt x="2246768" y="587878"/>
                  <a:pt x="2376788" y="679839"/>
                </a:cubicBezTo>
                <a:cubicBezTo>
                  <a:pt x="2506808" y="771800"/>
                  <a:pt x="2587874" y="956709"/>
                  <a:pt x="2701637" y="1004688"/>
                </a:cubicBezTo>
                <a:cubicBezTo>
                  <a:pt x="2578442" y="1180720"/>
                  <a:pt x="2497474" y="1177143"/>
                  <a:pt x="2346648" y="1359677"/>
                </a:cubicBezTo>
                <a:cubicBezTo>
                  <a:pt x="2195822" y="1542211"/>
                  <a:pt x="2161395" y="1538309"/>
                  <a:pt x="2011752" y="1694573"/>
                </a:cubicBezTo>
                <a:cubicBezTo>
                  <a:pt x="1862109" y="1850837"/>
                  <a:pt x="1772244" y="1908234"/>
                  <a:pt x="1696950" y="2009375"/>
                </a:cubicBezTo>
                <a:cubicBezTo>
                  <a:pt x="1664251" y="1899397"/>
                  <a:pt x="1747411" y="1726135"/>
                  <a:pt x="1696950" y="1507031"/>
                </a:cubicBezTo>
                <a:cubicBezTo>
                  <a:pt x="1473671" y="1555206"/>
                  <a:pt x="1404131" y="1487846"/>
                  <a:pt x="1114331" y="1507031"/>
                </a:cubicBezTo>
                <a:cubicBezTo>
                  <a:pt x="824531" y="1526216"/>
                  <a:pt x="727141" y="1474831"/>
                  <a:pt x="514742" y="1507031"/>
                </a:cubicBezTo>
                <a:cubicBezTo>
                  <a:pt x="302343" y="1539231"/>
                  <a:pt x="123531" y="1491886"/>
                  <a:pt x="0" y="1507031"/>
                </a:cubicBezTo>
                <a:cubicBezTo>
                  <a:pt x="-31413" y="1334243"/>
                  <a:pt x="56535" y="1162410"/>
                  <a:pt x="0" y="1004688"/>
                </a:cubicBezTo>
                <a:cubicBezTo>
                  <a:pt x="-56535" y="846966"/>
                  <a:pt x="32159" y="721355"/>
                  <a:pt x="0" y="502344"/>
                </a:cubicBezTo>
                <a:close/>
              </a:path>
              <a:path w="2701637" h="2009375" stroke="0" extrusionOk="0">
                <a:moveTo>
                  <a:pt x="0" y="502344"/>
                </a:moveTo>
                <a:cubicBezTo>
                  <a:pt x="159567" y="499043"/>
                  <a:pt x="348698" y="572934"/>
                  <a:pt x="599589" y="502344"/>
                </a:cubicBezTo>
                <a:cubicBezTo>
                  <a:pt x="850480" y="431754"/>
                  <a:pt x="902264" y="539347"/>
                  <a:pt x="1165239" y="502344"/>
                </a:cubicBezTo>
                <a:cubicBezTo>
                  <a:pt x="1428214" y="465341"/>
                  <a:pt x="1585727" y="539357"/>
                  <a:pt x="1696950" y="502344"/>
                </a:cubicBezTo>
                <a:cubicBezTo>
                  <a:pt x="1637538" y="321518"/>
                  <a:pt x="1700712" y="192346"/>
                  <a:pt x="1696950" y="0"/>
                </a:cubicBezTo>
                <a:cubicBezTo>
                  <a:pt x="1882128" y="161926"/>
                  <a:pt x="1918659" y="241539"/>
                  <a:pt x="2051939" y="354990"/>
                </a:cubicBezTo>
                <a:cubicBezTo>
                  <a:pt x="2185219" y="468441"/>
                  <a:pt x="2243452" y="598816"/>
                  <a:pt x="2386835" y="689886"/>
                </a:cubicBezTo>
                <a:cubicBezTo>
                  <a:pt x="2530218" y="780956"/>
                  <a:pt x="2620220" y="932116"/>
                  <a:pt x="2701637" y="1004688"/>
                </a:cubicBezTo>
                <a:cubicBezTo>
                  <a:pt x="2614774" y="1097337"/>
                  <a:pt x="2432675" y="1216224"/>
                  <a:pt x="2396882" y="1309443"/>
                </a:cubicBezTo>
                <a:cubicBezTo>
                  <a:pt x="2361089" y="1402662"/>
                  <a:pt x="2092225" y="1570419"/>
                  <a:pt x="2041893" y="1664432"/>
                </a:cubicBezTo>
                <a:cubicBezTo>
                  <a:pt x="1991561" y="1758445"/>
                  <a:pt x="1799339" y="1828399"/>
                  <a:pt x="1696950" y="2009375"/>
                </a:cubicBezTo>
                <a:cubicBezTo>
                  <a:pt x="1676239" y="1785882"/>
                  <a:pt x="1741037" y="1719429"/>
                  <a:pt x="1696950" y="1507031"/>
                </a:cubicBezTo>
                <a:cubicBezTo>
                  <a:pt x="1524470" y="1541337"/>
                  <a:pt x="1364689" y="1502377"/>
                  <a:pt x="1182209" y="1507031"/>
                </a:cubicBezTo>
                <a:cubicBezTo>
                  <a:pt x="999729" y="1511685"/>
                  <a:pt x="763812" y="1461227"/>
                  <a:pt x="616558" y="1507031"/>
                </a:cubicBezTo>
                <a:cubicBezTo>
                  <a:pt x="469304" y="1552835"/>
                  <a:pt x="198461" y="1455225"/>
                  <a:pt x="0" y="1507031"/>
                </a:cubicBezTo>
                <a:cubicBezTo>
                  <a:pt x="-34180" y="1292809"/>
                  <a:pt x="57804" y="1209289"/>
                  <a:pt x="0" y="1004688"/>
                </a:cubicBezTo>
                <a:cubicBezTo>
                  <a:pt x="-57804" y="800087"/>
                  <a:pt x="21919" y="742995"/>
                  <a:pt x="0" y="502344"/>
                </a:cubicBezTo>
                <a:close/>
              </a:path>
            </a:pathLst>
          </a:custGeom>
          <a:ln w="76200">
            <a:extLst>
              <a:ext uri="{C807C97D-BFC1-408E-A445-0C87EB9F89A2}">
                <ask:lineSketchStyleProps xmlns:ask="http://schemas.microsoft.com/office/drawing/2018/sketchyshapes" sd="381089363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79BFB8E-7495-D2ED-A9BB-0EFCF7A32E9C}"/>
              </a:ext>
            </a:extLst>
          </p:cNvPr>
          <p:cNvSpPr/>
          <p:nvPr/>
        </p:nvSpPr>
        <p:spPr>
          <a:xfrm>
            <a:off x="8259030" y="2969644"/>
            <a:ext cx="2982189" cy="110144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4400" dirty="0"/>
              <a:t> </a:t>
            </a:r>
            <a:endParaRPr lang="ca-ES" sz="4400" dirty="0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4989A47-7EC2-9D77-1F45-7208F82C20D1}"/>
              </a:ext>
            </a:extLst>
          </p:cNvPr>
          <p:cNvSpPr/>
          <p:nvPr/>
        </p:nvSpPr>
        <p:spPr>
          <a:xfrm>
            <a:off x="6977054" y="3021597"/>
            <a:ext cx="1142139" cy="999685"/>
          </a:xfrm>
          <a:prstGeom prst="triangle">
            <a:avLst/>
          </a:prstGeom>
          <a:ln w="5715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54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572C-43B1-0578-D833-FFEE9F38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61EE6-2F82-9A17-4C7D-DD2F4D57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354" y="247226"/>
            <a:ext cx="5687292" cy="1352974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COM AVALUEM L’APRENENTATGE?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C656CAD-F196-891B-43AF-2139B7C35667}"/>
              </a:ext>
            </a:extLst>
          </p:cNvPr>
          <p:cNvSpPr/>
          <p:nvPr/>
        </p:nvSpPr>
        <p:spPr>
          <a:xfrm>
            <a:off x="727364" y="2013679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>
                <a:latin typeface="Aharoni" panose="02010803020104030203" pitchFamily="2" charset="-79"/>
                <a:cs typeface="Aharoni" panose="02010803020104030203" pitchFamily="2" charset="-79"/>
              </a:rPr>
              <a:t>Adquisició de coneixement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33438F0-9870-C771-BD18-0B36675DB79C}"/>
              </a:ext>
            </a:extLst>
          </p:cNvPr>
          <p:cNvSpPr/>
          <p:nvPr/>
        </p:nvSpPr>
        <p:spPr>
          <a:xfrm>
            <a:off x="727364" y="3156683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>
                <a:latin typeface="Aharoni" panose="02010803020104030203" pitchFamily="2" charset="-79"/>
                <a:cs typeface="Aharoni" panose="02010803020104030203" pitchFamily="2" charset="-79"/>
              </a:rPr>
              <a:t>Adaptació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2E75C9-A345-AEB1-BC98-EBEA345F2DF9}"/>
              </a:ext>
            </a:extLst>
          </p:cNvPr>
          <p:cNvSpPr/>
          <p:nvPr/>
        </p:nvSpPr>
        <p:spPr>
          <a:xfrm>
            <a:off x="727364" y="4299681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Reconeixement de patrons</a:t>
            </a:r>
            <a:endParaRPr lang="ca-E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9479A46-38CF-E258-903B-4B9D1EBC4109}"/>
              </a:ext>
            </a:extLst>
          </p:cNvPr>
          <p:cNvSpPr/>
          <p:nvPr/>
        </p:nvSpPr>
        <p:spPr>
          <a:xfrm>
            <a:off x="727364" y="5442679"/>
            <a:ext cx="2982190" cy="812646"/>
          </a:xfrm>
          <a:prstGeom prst="round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Millora contínua</a:t>
            </a:r>
            <a:endParaRPr lang="ca-E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41BD2CF-D010-BB23-FEEA-F04E963D9CB6}"/>
              </a:ext>
            </a:extLst>
          </p:cNvPr>
          <p:cNvSpPr/>
          <p:nvPr/>
        </p:nvSpPr>
        <p:spPr>
          <a:xfrm>
            <a:off x="4135580" y="2907297"/>
            <a:ext cx="2701637" cy="2009375"/>
          </a:xfrm>
          <a:custGeom>
            <a:avLst/>
            <a:gdLst>
              <a:gd name="connsiteX0" fmla="*/ 0 w 2701637"/>
              <a:gd name="connsiteY0" fmla="*/ 502344 h 2009375"/>
              <a:gd name="connsiteX1" fmla="*/ 582620 w 2701637"/>
              <a:gd name="connsiteY1" fmla="*/ 502344 h 2009375"/>
              <a:gd name="connsiteX2" fmla="*/ 1131300 w 2701637"/>
              <a:gd name="connsiteY2" fmla="*/ 502344 h 2009375"/>
              <a:gd name="connsiteX3" fmla="*/ 1696950 w 2701637"/>
              <a:gd name="connsiteY3" fmla="*/ 502344 h 2009375"/>
              <a:gd name="connsiteX4" fmla="*/ 1696950 w 2701637"/>
              <a:gd name="connsiteY4" fmla="*/ 0 h 2009375"/>
              <a:gd name="connsiteX5" fmla="*/ 2041893 w 2701637"/>
              <a:gd name="connsiteY5" fmla="*/ 344943 h 2009375"/>
              <a:gd name="connsiteX6" fmla="*/ 2376788 w 2701637"/>
              <a:gd name="connsiteY6" fmla="*/ 679839 h 2009375"/>
              <a:gd name="connsiteX7" fmla="*/ 2701637 w 2701637"/>
              <a:gd name="connsiteY7" fmla="*/ 1004688 h 2009375"/>
              <a:gd name="connsiteX8" fmla="*/ 2346648 w 2701637"/>
              <a:gd name="connsiteY8" fmla="*/ 1359677 h 2009375"/>
              <a:gd name="connsiteX9" fmla="*/ 2011752 w 2701637"/>
              <a:gd name="connsiteY9" fmla="*/ 1694573 h 2009375"/>
              <a:gd name="connsiteX10" fmla="*/ 1696950 w 2701637"/>
              <a:gd name="connsiteY10" fmla="*/ 2009375 h 2009375"/>
              <a:gd name="connsiteX11" fmla="*/ 1696950 w 2701637"/>
              <a:gd name="connsiteY11" fmla="*/ 1507031 h 2009375"/>
              <a:gd name="connsiteX12" fmla="*/ 1114331 w 2701637"/>
              <a:gd name="connsiteY12" fmla="*/ 1507031 h 2009375"/>
              <a:gd name="connsiteX13" fmla="*/ 514742 w 2701637"/>
              <a:gd name="connsiteY13" fmla="*/ 1507031 h 2009375"/>
              <a:gd name="connsiteX14" fmla="*/ 0 w 2701637"/>
              <a:gd name="connsiteY14" fmla="*/ 1507031 h 2009375"/>
              <a:gd name="connsiteX15" fmla="*/ 0 w 2701637"/>
              <a:gd name="connsiteY15" fmla="*/ 1004688 h 2009375"/>
              <a:gd name="connsiteX16" fmla="*/ 0 w 2701637"/>
              <a:gd name="connsiteY16" fmla="*/ 502344 h 200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01637" h="2009375" fill="none" extrusionOk="0">
                <a:moveTo>
                  <a:pt x="0" y="502344"/>
                </a:moveTo>
                <a:cubicBezTo>
                  <a:pt x="125272" y="501688"/>
                  <a:pt x="300498" y="536806"/>
                  <a:pt x="582620" y="502344"/>
                </a:cubicBezTo>
                <a:cubicBezTo>
                  <a:pt x="864742" y="467882"/>
                  <a:pt x="951025" y="509106"/>
                  <a:pt x="1131300" y="502344"/>
                </a:cubicBezTo>
                <a:cubicBezTo>
                  <a:pt x="1311575" y="495582"/>
                  <a:pt x="1556201" y="524949"/>
                  <a:pt x="1696950" y="502344"/>
                </a:cubicBezTo>
                <a:cubicBezTo>
                  <a:pt x="1675802" y="285357"/>
                  <a:pt x="1755376" y="137767"/>
                  <a:pt x="1696950" y="0"/>
                </a:cubicBezTo>
                <a:cubicBezTo>
                  <a:pt x="1838708" y="98185"/>
                  <a:pt x="1894260" y="279693"/>
                  <a:pt x="2041893" y="344943"/>
                </a:cubicBezTo>
                <a:cubicBezTo>
                  <a:pt x="2189526" y="410193"/>
                  <a:pt x="2246768" y="587878"/>
                  <a:pt x="2376788" y="679839"/>
                </a:cubicBezTo>
                <a:cubicBezTo>
                  <a:pt x="2506808" y="771800"/>
                  <a:pt x="2587874" y="956709"/>
                  <a:pt x="2701637" y="1004688"/>
                </a:cubicBezTo>
                <a:cubicBezTo>
                  <a:pt x="2578442" y="1180720"/>
                  <a:pt x="2497474" y="1177143"/>
                  <a:pt x="2346648" y="1359677"/>
                </a:cubicBezTo>
                <a:cubicBezTo>
                  <a:pt x="2195822" y="1542211"/>
                  <a:pt x="2161395" y="1538309"/>
                  <a:pt x="2011752" y="1694573"/>
                </a:cubicBezTo>
                <a:cubicBezTo>
                  <a:pt x="1862109" y="1850837"/>
                  <a:pt x="1772244" y="1908234"/>
                  <a:pt x="1696950" y="2009375"/>
                </a:cubicBezTo>
                <a:cubicBezTo>
                  <a:pt x="1664251" y="1899397"/>
                  <a:pt x="1747411" y="1726135"/>
                  <a:pt x="1696950" y="1507031"/>
                </a:cubicBezTo>
                <a:cubicBezTo>
                  <a:pt x="1473671" y="1555206"/>
                  <a:pt x="1404131" y="1487846"/>
                  <a:pt x="1114331" y="1507031"/>
                </a:cubicBezTo>
                <a:cubicBezTo>
                  <a:pt x="824531" y="1526216"/>
                  <a:pt x="727141" y="1474831"/>
                  <a:pt x="514742" y="1507031"/>
                </a:cubicBezTo>
                <a:cubicBezTo>
                  <a:pt x="302343" y="1539231"/>
                  <a:pt x="123531" y="1491886"/>
                  <a:pt x="0" y="1507031"/>
                </a:cubicBezTo>
                <a:cubicBezTo>
                  <a:pt x="-31413" y="1334243"/>
                  <a:pt x="56535" y="1162410"/>
                  <a:pt x="0" y="1004688"/>
                </a:cubicBezTo>
                <a:cubicBezTo>
                  <a:pt x="-56535" y="846966"/>
                  <a:pt x="32159" y="721355"/>
                  <a:pt x="0" y="502344"/>
                </a:cubicBezTo>
                <a:close/>
              </a:path>
              <a:path w="2701637" h="2009375" stroke="0" extrusionOk="0">
                <a:moveTo>
                  <a:pt x="0" y="502344"/>
                </a:moveTo>
                <a:cubicBezTo>
                  <a:pt x="159567" y="499043"/>
                  <a:pt x="348698" y="572934"/>
                  <a:pt x="599589" y="502344"/>
                </a:cubicBezTo>
                <a:cubicBezTo>
                  <a:pt x="850480" y="431754"/>
                  <a:pt x="902264" y="539347"/>
                  <a:pt x="1165239" y="502344"/>
                </a:cubicBezTo>
                <a:cubicBezTo>
                  <a:pt x="1428214" y="465341"/>
                  <a:pt x="1585727" y="539357"/>
                  <a:pt x="1696950" y="502344"/>
                </a:cubicBezTo>
                <a:cubicBezTo>
                  <a:pt x="1637538" y="321518"/>
                  <a:pt x="1700712" y="192346"/>
                  <a:pt x="1696950" y="0"/>
                </a:cubicBezTo>
                <a:cubicBezTo>
                  <a:pt x="1882128" y="161926"/>
                  <a:pt x="1918659" y="241539"/>
                  <a:pt x="2051939" y="354990"/>
                </a:cubicBezTo>
                <a:cubicBezTo>
                  <a:pt x="2185219" y="468441"/>
                  <a:pt x="2243452" y="598816"/>
                  <a:pt x="2386835" y="689886"/>
                </a:cubicBezTo>
                <a:cubicBezTo>
                  <a:pt x="2530218" y="780956"/>
                  <a:pt x="2620220" y="932116"/>
                  <a:pt x="2701637" y="1004688"/>
                </a:cubicBezTo>
                <a:cubicBezTo>
                  <a:pt x="2614774" y="1097337"/>
                  <a:pt x="2432675" y="1216224"/>
                  <a:pt x="2396882" y="1309443"/>
                </a:cubicBezTo>
                <a:cubicBezTo>
                  <a:pt x="2361089" y="1402662"/>
                  <a:pt x="2092225" y="1570419"/>
                  <a:pt x="2041893" y="1664432"/>
                </a:cubicBezTo>
                <a:cubicBezTo>
                  <a:pt x="1991561" y="1758445"/>
                  <a:pt x="1799339" y="1828399"/>
                  <a:pt x="1696950" y="2009375"/>
                </a:cubicBezTo>
                <a:cubicBezTo>
                  <a:pt x="1676239" y="1785882"/>
                  <a:pt x="1741037" y="1719429"/>
                  <a:pt x="1696950" y="1507031"/>
                </a:cubicBezTo>
                <a:cubicBezTo>
                  <a:pt x="1524470" y="1541337"/>
                  <a:pt x="1364689" y="1502377"/>
                  <a:pt x="1182209" y="1507031"/>
                </a:cubicBezTo>
                <a:cubicBezTo>
                  <a:pt x="999729" y="1511685"/>
                  <a:pt x="763812" y="1461227"/>
                  <a:pt x="616558" y="1507031"/>
                </a:cubicBezTo>
                <a:cubicBezTo>
                  <a:pt x="469304" y="1552835"/>
                  <a:pt x="198461" y="1455225"/>
                  <a:pt x="0" y="1507031"/>
                </a:cubicBezTo>
                <a:cubicBezTo>
                  <a:pt x="-34180" y="1292809"/>
                  <a:pt x="57804" y="1209289"/>
                  <a:pt x="0" y="1004688"/>
                </a:cubicBezTo>
                <a:cubicBezTo>
                  <a:pt x="-57804" y="800087"/>
                  <a:pt x="21919" y="742995"/>
                  <a:pt x="0" y="502344"/>
                </a:cubicBezTo>
                <a:close/>
              </a:path>
            </a:pathLst>
          </a:custGeom>
          <a:ln w="76200">
            <a:extLst>
              <a:ext uri="{C807C97D-BFC1-408E-A445-0C87EB9F89A2}">
                <ask:lineSketchStyleProps xmlns:ask="http://schemas.microsoft.com/office/drawing/2018/sketchyshapes" sd="381089363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C90CD9D-81B1-837E-3CFE-2FE5A3F1F0F7}"/>
              </a:ext>
            </a:extLst>
          </p:cNvPr>
          <p:cNvSpPr/>
          <p:nvPr/>
        </p:nvSpPr>
        <p:spPr>
          <a:xfrm>
            <a:off x="8262504" y="2405493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A68B42-14FC-C302-D430-43E01DCD670E}"/>
              </a:ext>
            </a:extLst>
          </p:cNvPr>
          <p:cNvCxnSpPr>
            <a:cxnSpLocks/>
          </p:cNvCxnSpPr>
          <p:nvPr/>
        </p:nvCxnSpPr>
        <p:spPr>
          <a:xfrm flipH="1">
            <a:off x="7954238" y="3563006"/>
            <a:ext cx="2789962" cy="0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245D1D3-8246-20C9-F031-075223CDA058}"/>
              </a:ext>
            </a:extLst>
          </p:cNvPr>
          <p:cNvSpPr/>
          <p:nvPr/>
        </p:nvSpPr>
        <p:spPr>
          <a:xfrm>
            <a:off x="7536870" y="3911984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5232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C26DC-A086-745B-1030-AAA51E4C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0B12E-9F57-8C4A-CF80-CC90F60AC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394" y="139198"/>
            <a:ext cx="7909212" cy="1352974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REPRESENTACIÓ VISUAL DE L’APRENENTATGE?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B6C2F79-E0D6-3FF7-2B4A-D30B849E10E4}"/>
              </a:ext>
            </a:extLst>
          </p:cNvPr>
          <p:cNvSpPr/>
          <p:nvPr/>
        </p:nvSpPr>
        <p:spPr>
          <a:xfrm>
            <a:off x="573233" y="3329650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2312924-69DD-22D3-A452-AEF389348681}"/>
              </a:ext>
            </a:extLst>
          </p:cNvPr>
          <p:cNvSpPr/>
          <p:nvPr/>
        </p:nvSpPr>
        <p:spPr>
          <a:xfrm>
            <a:off x="5324475" y="5699220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02C96DC-8F4D-B505-0099-608417B2DDD7}"/>
              </a:ext>
            </a:extLst>
          </p:cNvPr>
          <p:cNvCxnSpPr>
            <a:cxnSpLocks/>
          </p:cNvCxnSpPr>
          <p:nvPr/>
        </p:nvCxnSpPr>
        <p:spPr>
          <a:xfrm flipH="1" flipV="1">
            <a:off x="3013363" y="2286000"/>
            <a:ext cx="20781" cy="29376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F4AEE9D-4796-AA1A-A74F-EF160E08B9C7}"/>
              </a:ext>
            </a:extLst>
          </p:cNvPr>
          <p:cNvCxnSpPr>
            <a:cxnSpLocks/>
          </p:cNvCxnSpPr>
          <p:nvPr/>
        </p:nvCxnSpPr>
        <p:spPr>
          <a:xfrm>
            <a:off x="3013363" y="5223605"/>
            <a:ext cx="748145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C8733CB-0E4D-DBF2-8023-5308EF65B851}"/>
              </a:ext>
            </a:extLst>
          </p:cNvPr>
          <p:cNvSpPr txBox="1"/>
          <p:nvPr/>
        </p:nvSpPr>
        <p:spPr>
          <a:xfrm>
            <a:off x="10494818" y="486966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506A20-CE71-801B-5E21-2559A2C4191A}"/>
              </a:ext>
            </a:extLst>
          </p:cNvPr>
          <p:cNvSpPr txBox="1"/>
          <p:nvPr/>
        </p:nvSpPr>
        <p:spPr>
          <a:xfrm>
            <a:off x="2759870" y="163439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20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26AB-BCDF-8AB3-485E-91901C45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9167B-0EF8-25CB-B7D8-1132D7E4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394" y="139198"/>
            <a:ext cx="7909212" cy="1352974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haroni" panose="02010803020104030203" pitchFamily="2" charset="-79"/>
                <a:cs typeface="Aharoni" panose="02010803020104030203" pitchFamily="2" charset="-79"/>
              </a:rPr>
              <a:t>REPRESENTACIÓ VISUAL DE L’APRENENTATGE?</a:t>
            </a:r>
            <a:endParaRPr lang="ca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AD47B3-A8FC-B65C-757B-530454DD6762}"/>
              </a:ext>
            </a:extLst>
          </p:cNvPr>
          <p:cNvSpPr/>
          <p:nvPr/>
        </p:nvSpPr>
        <p:spPr>
          <a:xfrm>
            <a:off x="573233" y="3329650"/>
            <a:ext cx="2173429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FITNESS</a:t>
            </a:r>
            <a:r>
              <a:rPr lang="es-ES" sz="3600" dirty="0"/>
              <a:t> </a:t>
            </a:r>
            <a:endParaRPr lang="ca-ES" sz="3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005A234-ACFF-318A-9C76-C9024E10F298}"/>
              </a:ext>
            </a:extLst>
          </p:cNvPr>
          <p:cNvSpPr/>
          <p:nvPr/>
        </p:nvSpPr>
        <p:spPr>
          <a:xfrm>
            <a:off x="5324475" y="5699220"/>
            <a:ext cx="3624696" cy="781476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GENERACIONS</a:t>
            </a:r>
            <a:r>
              <a:rPr lang="es-ES" sz="3600" dirty="0"/>
              <a:t> </a:t>
            </a:r>
            <a:endParaRPr lang="ca-ES" sz="36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82CA76-B462-5DB6-87A3-37E19E6D24A8}"/>
              </a:ext>
            </a:extLst>
          </p:cNvPr>
          <p:cNvCxnSpPr>
            <a:cxnSpLocks/>
          </p:cNvCxnSpPr>
          <p:nvPr/>
        </p:nvCxnSpPr>
        <p:spPr>
          <a:xfrm flipH="1" flipV="1">
            <a:off x="3013363" y="2286000"/>
            <a:ext cx="20781" cy="29376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F16B7D5-9AEF-E5CB-EC94-A9BAC3B72F14}"/>
              </a:ext>
            </a:extLst>
          </p:cNvPr>
          <p:cNvCxnSpPr>
            <a:cxnSpLocks/>
          </p:cNvCxnSpPr>
          <p:nvPr/>
        </p:nvCxnSpPr>
        <p:spPr>
          <a:xfrm>
            <a:off x="3013363" y="5223605"/>
            <a:ext cx="748145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6C1793-35AD-1E76-326C-BE31A298162B}"/>
              </a:ext>
            </a:extLst>
          </p:cNvPr>
          <p:cNvSpPr txBox="1"/>
          <p:nvPr/>
        </p:nvSpPr>
        <p:spPr>
          <a:xfrm>
            <a:off x="10494818" y="486966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DDA27FF-A438-AE95-C190-17DDA6F5B757}"/>
              </a:ext>
            </a:extLst>
          </p:cNvPr>
          <p:cNvSpPr txBox="1"/>
          <p:nvPr/>
        </p:nvSpPr>
        <p:spPr>
          <a:xfrm>
            <a:off x="2759870" y="163439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ca-E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E86290-1819-A283-4F53-39381CD6D70E}"/>
              </a:ext>
            </a:extLst>
          </p:cNvPr>
          <p:cNvCxnSpPr>
            <a:cxnSpLocks/>
          </p:cNvCxnSpPr>
          <p:nvPr/>
        </p:nvCxnSpPr>
        <p:spPr>
          <a:xfrm flipV="1">
            <a:off x="3036758" y="2143778"/>
            <a:ext cx="7458060" cy="29826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EC7CDB9-D8F1-0981-E64A-5EB5D34C93CF}"/>
              </a:ext>
            </a:extLst>
          </p:cNvPr>
          <p:cNvCxnSpPr>
            <a:cxnSpLocks/>
          </p:cNvCxnSpPr>
          <p:nvPr/>
        </p:nvCxnSpPr>
        <p:spPr>
          <a:xfrm flipV="1">
            <a:off x="3034143" y="2281636"/>
            <a:ext cx="2013656" cy="286279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4FE0B87-2D5D-A666-7DF1-71F573089A17}"/>
              </a:ext>
            </a:extLst>
          </p:cNvPr>
          <p:cNvCxnSpPr>
            <a:cxnSpLocks/>
          </p:cNvCxnSpPr>
          <p:nvPr/>
        </p:nvCxnSpPr>
        <p:spPr>
          <a:xfrm flipV="1">
            <a:off x="5047799" y="2143778"/>
            <a:ext cx="5447019" cy="14222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8CF0090-4524-3B23-8526-42A60DE1D564}"/>
              </a:ext>
            </a:extLst>
          </p:cNvPr>
          <p:cNvSpPr/>
          <p:nvPr/>
        </p:nvSpPr>
        <p:spPr>
          <a:xfrm>
            <a:off x="3096491" y="1991046"/>
            <a:ext cx="7838586" cy="3183627"/>
          </a:xfrm>
          <a:custGeom>
            <a:avLst/>
            <a:gdLst>
              <a:gd name="connsiteX0" fmla="*/ 0 w 7838586"/>
              <a:gd name="connsiteY0" fmla="*/ 3183627 h 3183627"/>
              <a:gd name="connsiteX1" fmla="*/ 2556164 w 7838586"/>
              <a:gd name="connsiteY1" fmla="*/ 315736 h 3183627"/>
              <a:gd name="connsiteX2" fmla="*/ 7335982 w 7838586"/>
              <a:gd name="connsiteY2" fmla="*/ 45572 h 3183627"/>
              <a:gd name="connsiteX3" fmla="*/ 7460673 w 7838586"/>
              <a:gd name="connsiteY3" fmla="*/ 66354 h 318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8586" h="3183627">
                <a:moveTo>
                  <a:pt x="0" y="3183627"/>
                </a:moveTo>
                <a:cubicBezTo>
                  <a:pt x="666750" y="2011186"/>
                  <a:pt x="1333500" y="838745"/>
                  <a:pt x="2556164" y="315736"/>
                </a:cubicBezTo>
                <a:cubicBezTo>
                  <a:pt x="3778828" y="-207273"/>
                  <a:pt x="6518564" y="87136"/>
                  <a:pt x="7335982" y="45572"/>
                </a:cubicBezTo>
                <a:cubicBezTo>
                  <a:pt x="8153400" y="4008"/>
                  <a:pt x="7807036" y="35181"/>
                  <a:pt x="7460673" y="66354"/>
                </a:cubicBezTo>
              </a:path>
            </a:pathLst>
          </a:custGeom>
          <a:noFill/>
          <a:ln w="57150"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026" name="Picture 2" descr="Signo de interrogación rojo 3d - Descargar PNG/SVG transparente">
            <a:extLst>
              <a:ext uri="{FF2B5EF4-FFF2-40B4-BE49-F238E27FC236}">
                <a16:creationId xmlns:a16="http://schemas.microsoft.com/office/drawing/2014/main" id="{4010BC20-EC5C-A24F-BDDE-5520E7CF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99" y="1294285"/>
            <a:ext cx="3850148" cy="385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20AA5CC-7920-699F-9DF2-B709CA9369B5}"/>
              </a:ext>
            </a:extLst>
          </p:cNvPr>
          <p:cNvCxnSpPr>
            <a:cxnSpLocks/>
          </p:cNvCxnSpPr>
          <p:nvPr/>
        </p:nvCxnSpPr>
        <p:spPr>
          <a:xfrm flipV="1">
            <a:off x="3034143" y="2439483"/>
            <a:ext cx="2013656" cy="270495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8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AA0A-DD80-670F-EA59-B21E458BA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7AAB7-D103-095C-9B16-9195C235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6707"/>
            <a:ext cx="9144000" cy="4264586"/>
          </a:xfrm>
        </p:spPr>
        <p:txBody>
          <a:bodyPr>
            <a:noAutofit/>
          </a:bodyPr>
          <a:lstStyle/>
          <a:p>
            <a:r>
              <a:rPr lang="es-ES" sz="7200" dirty="0">
                <a:latin typeface="Aharoni" panose="02010803020104030203" pitchFamily="2" charset="-79"/>
                <a:cs typeface="Aharoni" panose="02010803020104030203" pitchFamily="2" charset="-79"/>
              </a:rPr>
              <a:t>DIFERENTS HIPÒTESIS DE LA VISUALITZACIÓ DE L’APRENENTATGE</a:t>
            </a:r>
            <a:endParaRPr lang="ca-E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125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1719</Words>
  <Application>Microsoft Office PowerPoint</Application>
  <PresentationFormat>Panorámica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ADLaM Display</vt:lpstr>
      <vt:lpstr>Aharoni</vt:lpstr>
      <vt:lpstr>Aptos</vt:lpstr>
      <vt:lpstr>Aptos Display</vt:lpstr>
      <vt:lpstr>Arial</vt:lpstr>
      <vt:lpstr>Tema de Office</vt:lpstr>
      <vt:lpstr>L’APRENENTATGE A L’INTELIGENCIA ARTIFICIAL</vt:lpstr>
      <vt:lpstr>QUE ENTENEM PER APRENENTATGE?</vt:lpstr>
      <vt:lpstr>QUE ENTENEM PER APRENENTATGE?</vt:lpstr>
      <vt:lpstr>COM AVALUEM L’APRENENTATGE?</vt:lpstr>
      <vt:lpstr>COM AVALUEM L’APRENENTATGE?</vt:lpstr>
      <vt:lpstr>COM AVALUEM L’APRENENTATGE?</vt:lpstr>
      <vt:lpstr>REPRESENTACIÓ VISUAL DE L’APRENENTATGE?</vt:lpstr>
      <vt:lpstr>REPRESENTACIÓ VISUAL DE L’APRENENTATGE?</vt:lpstr>
      <vt:lpstr>DIFERENTS HIPÒTESIS DE LA VISUALITZACIÓ DE L’APRENENTATGE</vt:lpstr>
      <vt:lpstr>LINEAL</vt:lpstr>
      <vt:lpstr>PARCIALMENT LINEAL</vt:lpstr>
      <vt:lpstr>LOGARÍTMICA</vt:lpstr>
      <vt:lpstr>LA NOSTRA HIPÒTESI</vt:lpstr>
      <vt:lpstr>LA NOSTRA HIPÒTESI</vt:lpstr>
      <vt:lpstr>RECOLECCIÓ DE LES DADES</vt:lpstr>
      <vt:lpstr>RECOLECCIÓ DE LES DADES</vt:lpstr>
      <vt:lpstr>RECOLECCIÓ DE LES 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 Clerici Jurado</dc:creator>
  <cp:lastModifiedBy>Teo Clerici Jurado</cp:lastModifiedBy>
  <cp:revision>4</cp:revision>
  <dcterms:created xsi:type="dcterms:W3CDTF">2024-12-04T21:40:28Z</dcterms:created>
  <dcterms:modified xsi:type="dcterms:W3CDTF">2024-12-10T00:06:48Z</dcterms:modified>
</cp:coreProperties>
</file>