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a-ES"/>
              <a:t>Feu clic aquí per editar l'estil de subtítols del patró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56D-4794-4855-8486-2FEA3334EB01}" type="datetimeFigureOut">
              <a:rPr lang="es-ES" smtClean="0"/>
              <a:t>25/03/2025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4FA-1D79-4BC1-B3D5-EADEED265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43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àmica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a-ES"/>
              <a:t>Feu clic a la icona per afegir una imatge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56D-4794-4855-8486-2FEA3334EB01}" type="datetimeFigureOut">
              <a:rPr lang="es-ES" smtClean="0"/>
              <a:t>25/03/2025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4FA-1D79-4BC1-B3D5-EADEED265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66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ol i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56D-4794-4855-8486-2FEA3334EB01}" type="datetimeFigureOut">
              <a:rPr lang="es-ES" smtClean="0"/>
              <a:t>25/03/2025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4FA-1D79-4BC1-B3D5-EADEED265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4121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a-ES"/>
              <a:t>Feu clic per editar els estils del text del patró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56D-4794-4855-8486-2FEA3334EB01}" type="datetimeFigureOut">
              <a:rPr lang="es-ES" smtClean="0"/>
              <a:t>25/03/2025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4FA-1D79-4BC1-B3D5-EADEED2652CB}" type="slidenum">
              <a:rPr lang="es-ES" smtClean="0"/>
              <a:t>‹#›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2759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geta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56D-4794-4855-8486-2FEA3334EB01}" type="datetimeFigureOut">
              <a:rPr lang="es-ES" smtClean="0"/>
              <a:t>25/03/2025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4FA-1D79-4BC1-B3D5-EADEED265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962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56D-4794-4855-8486-2FEA3334EB01}" type="datetimeFigureOut">
              <a:rPr lang="es-ES" smtClean="0"/>
              <a:t>25/03/2025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4FA-1D79-4BC1-B3D5-EADEED265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248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 d'imat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a-ES"/>
              <a:t>Feu clic a la icona per afegir una imatge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a-ES"/>
              <a:t>Feu clic a la icona per afegir una imatge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a-ES"/>
              <a:t>Feu clic a la icona per afegir una imatge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56D-4794-4855-8486-2FEA3334EB01}" type="datetimeFigureOut">
              <a:rPr lang="es-ES" smtClean="0"/>
              <a:t>25/03/2025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4FA-1D79-4BC1-B3D5-EADEED265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1003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56D-4794-4855-8486-2FEA3334EB01}" type="datetimeFigureOut">
              <a:rPr lang="es-ES" smtClean="0"/>
              <a:t>25/03/2025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4FA-1D79-4BC1-B3D5-EADEED265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854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56D-4794-4855-8486-2FEA3334EB01}" type="datetimeFigureOut">
              <a:rPr lang="es-ES" smtClean="0"/>
              <a:t>25/03/2025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4FA-1D79-4BC1-B3D5-EADEED265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87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56D-4794-4855-8486-2FEA3334EB01}" type="datetimeFigureOut">
              <a:rPr lang="es-ES" smtClean="0"/>
              <a:t>25/03/2025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4FA-1D79-4BC1-B3D5-EADEED265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6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56D-4794-4855-8486-2FEA3334EB01}" type="datetimeFigureOut">
              <a:rPr lang="es-ES" smtClean="0"/>
              <a:t>25/03/2025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4FA-1D79-4BC1-B3D5-EADEED265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91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56D-4794-4855-8486-2FEA3334EB01}" type="datetimeFigureOut">
              <a:rPr lang="es-ES" smtClean="0"/>
              <a:t>25/03/2025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4FA-1D79-4BC1-B3D5-EADEED265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298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56D-4794-4855-8486-2FEA3334EB01}" type="datetimeFigureOut">
              <a:rPr lang="es-ES" smtClean="0"/>
              <a:t>25/03/2025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4FA-1D79-4BC1-B3D5-EADEED265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7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56D-4794-4855-8486-2FEA3334EB01}" type="datetimeFigureOut">
              <a:rPr lang="es-ES" smtClean="0"/>
              <a:t>25/03/2025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4FA-1D79-4BC1-B3D5-EADEED265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32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56D-4794-4855-8486-2FEA3334EB01}" type="datetimeFigureOut">
              <a:rPr lang="es-ES" smtClean="0"/>
              <a:t>25/03/2025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4FA-1D79-4BC1-B3D5-EADEED265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8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56D-4794-4855-8486-2FEA3334EB01}" type="datetimeFigureOut">
              <a:rPr lang="es-ES" smtClean="0"/>
              <a:t>25/03/2025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4FA-1D79-4BC1-B3D5-EADEED265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78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a-ES"/>
              <a:t>Feu clic a la icona per afegir una imatge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a-ES"/>
              <a:t>Feu clic per editar els estils del text del patró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156D-4794-4855-8486-2FEA3334EB01}" type="datetimeFigureOut">
              <a:rPr lang="es-ES" smtClean="0"/>
              <a:t>25/03/2025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E54FA-1D79-4BC1-B3D5-EADEED265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3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a-ES"/>
              <a:t>Feu clic aquí per editar l'estil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per editar els estils del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E6156D-4794-4855-8486-2FEA3334EB01}" type="datetimeFigureOut">
              <a:rPr lang="es-ES" smtClean="0"/>
              <a:t>25/03/2025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E54FA-1D79-4BC1-B3D5-EADEED2652C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129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2FF1C24C-43A7-F3B5-62D5-FC862F33D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z="6400" dirty="0"/>
              <a:t>Herramienta para enumerar servicios web de una organización</a:t>
            </a:r>
          </a:p>
        </p:txBody>
      </p:sp>
      <p:sp>
        <p:nvSpPr>
          <p:cNvPr id="3" name="Subtítol 2">
            <a:extLst>
              <a:ext uri="{FF2B5EF4-FFF2-40B4-BE49-F238E27FC236}">
                <a16:creationId xmlns:a16="http://schemas.microsoft.com/office/drawing/2014/main" id="{7710D942-81A5-9631-CA06-E248EC9F1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Hecho por: Ferran Bernabé </a:t>
            </a:r>
            <a:r>
              <a:rPr lang="es-ES" dirty="0" err="1"/>
              <a:t>Puigmarti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9139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358FB1D-E43A-F7AF-07ED-9A5BC2F2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1400530"/>
          </a:xfrm>
        </p:spPr>
        <p:txBody>
          <a:bodyPr/>
          <a:lstStyle/>
          <a:p>
            <a:r>
              <a:rPr lang="es-ES" sz="4000" dirty="0"/>
              <a:t>Modos de ejecución – Open Scope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3CC8F9AE-BF42-24BC-D048-ED62C8AE0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331259"/>
            <a:ext cx="9985546" cy="494293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Corto									Medio								Largo</a:t>
            </a:r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D780E12E-FD3F-CFA7-0729-F75E91FB3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81" y="2171614"/>
            <a:ext cx="3086754" cy="3784209"/>
          </a:xfrm>
          <a:prstGeom prst="rect">
            <a:avLst/>
          </a:prstGeom>
        </p:spPr>
      </p:pic>
      <p:pic>
        <p:nvPicPr>
          <p:cNvPr id="7" name="Imatge 6">
            <a:extLst>
              <a:ext uri="{FF2B5EF4-FFF2-40B4-BE49-F238E27FC236}">
                <a16:creationId xmlns:a16="http://schemas.microsoft.com/office/drawing/2014/main" id="{5747A40A-DA34-EFDD-B514-2DF231F76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429" y="2171614"/>
            <a:ext cx="3086754" cy="3784209"/>
          </a:xfrm>
          <a:prstGeom prst="rect">
            <a:avLst/>
          </a:prstGeom>
        </p:spPr>
      </p:pic>
      <p:pic>
        <p:nvPicPr>
          <p:cNvPr id="9" name="Imatge 8">
            <a:extLst>
              <a:ext uri="{FF2B5EF4-FFF2-40B4-BE49-F238E27FC236}">
                <a16:creationId xmlns:a16="http://schemas.microsoft.com/office/drawing/2014/main" id="{C2FD86BC-3F44-A307-B5B2-6FDC6FFF9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477" y="2171615"/>
            <a:ext cx="3086754" cy="37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1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E7C83-8CBC-4AF7-1315-829088298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44F7D896-034B-DC2A-7356-6F07CFAB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403742" cy="1400530"/>
          </a:xfrm>
        </p:spPr>
        <p:txBody>
          <a:bodyPr/>
          <a:lstStyle/>
          <a:p>
            <a:r>
              <a:rPr lang="es-ES" sz="3600" dirty="0"/>
              <a:t>Modos de ejecución – </a:t>
            </a:r>
            <a:r>
              <a:rPr lang="es-ES" sz="3600" dirty="0" err="1"/>
              <a:t>Wildcard</a:t>
            </a:r>
            <a:r>
              <a:rPr lang="es-ES" sz="3600" dirty="0"/>
              <a:t> </a:t>
            </a:r>
            <a:r>
              <a:rPr lang="es-ES" sz="3600" dirty="0" err="1"/>
              <a:t>Domains</a:t>
            </a:r>
            <a:endParaRPr lang="es-ES" sz="3600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8F53CE83-DC98-0C82-DDF6-B2A9388D6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331259"/>
            <a:ext cx="9985546" cy="494293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				Corto								Largo</a:t>
            </a:r>
          </a:p>
        </p:txBody>
      </p:sp>
      <p:pic>
        <p:nvPicPr>
          <p:cNvPr id="6" name="Imatge 5">
            <a:extLst>
              <a:ext uri="{FF2B5EF4-FFF2-40B4-BE49-F238E27FC236}">
                <a16:creationId xmlns:a16="http://schemas.microsoft.com/office/drawing/2014/main" id="{44044BC7-3839-1BD5-D6CB-F4D2C8AA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279" y="1897459"/>
            <a:ext cx="1695687" cy="3810532"/>
          </a:xfrm>
          <a:prstGeom prst="rect">
            <a:avLst/>
          </a:prstGeom>
        </p:spPr>
      </p:pic>
      <p:pic>
        <p:nvPicPr>
          <p:cNvPr id="10" name="Imatge 9">
            <a:extLst>
              <a:ext uri="{FF2B5EF4-FFF2-40B4-BE49-F238E27FC236}">
                <a16:creationId xmlns:a16="http://schemas.microsoft.com/office/drawing/2014/main" id="{7C771FDD-D05D-A008-1CF8-B97CA62DB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177" y="1895826"/>
            <a:ext cx="1494175" cy="381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7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32D5B871-7DD6-AEFE-8FB5-78E61810F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ejecución – Open Scope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53349BEF-6BFB-CC91-9BD9-B12C96A69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1331259"/>
            <a:ext cx="10986868" cy="507402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Redes descubiertas automáticamente (bgp.he.net o bgpview.io)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Redes proporcionadas por el analista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7332C383-FAA7-728E-A3AF-8610C8CD3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24" y="1853248"/>
            <a:ext cx="5534797" cy="2257740"/>
          </a:xfrm>
          <a:prstGeom prst="rect">
            <a:avLst/>
          </a:prstGeom>
        </p:spPr>
      </p:pic>
      <p:pic>
        <p:nvPicPr>
          <p:cNvPr id="7" name="Imatge 6">
            <a:extLst>
              <a:ext uri="{FF2B5EF4-FFF2-40B4-BE49-F238E27FC236}">
                <a16:creationId xmlns:a16="http://schemas.microsoft.com/office/drawing/2014/main" id="{A87B21B1-7400-48CD-968E-32361BBDB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593" y="2300210"/>
            <a:ext cx="5553850" cy="1219370"/>
          </a:xfrm>
          <a:prstGeom prst="rect">
            <a:avLst/>
          </a:prstGeom>
        </p:spPr>
      </p:pic>
      <p:pic>
        <p:nvPicPr>
          <p:cNvPr id="9" name="Imatge 8">
            <a:extLst>
              <a:ext uri="{FF2B5EF4-FFF2-40B4-BE49-F238E27FC236}">
                <a16:creationId xmlns:a16="http://schemas.microsoft.com/office/drawing/2014/main" id="{FA18A379-18EC-7ABA-61D1-4B60DFB31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914" y="4810400"/>
            <a:ext cx="1498969" cy="170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07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1FC09-D0CC-3A21-4F0C-A3882ED1B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3914062-FCBF-515F-AED4-F9B6E3DCA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ejecución – Open Scope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26AE2ECD-19F8-2ED1-4686-B1F303F1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1331259"/>
            <a:ext cx="10986868" cy="535089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Redes descubiertas automáticamente		Redes proporcionadas por el analista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tge 5">
            <a:extLst>
              <a:ext uri="{FF2B5EF4-FFF2-40B4-BE49-F238E27FC236}">
                <a16:creationId xmlns:a16="http://schemas.microsoft.com/office/drawing/2014/main" id="{75CE55B5-CA3F-A109-5E12-153927EEA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58" y="2087150"/>
            <a:ext cx="5008098" cy="3839111"/>
          </a:xfrm>
          <a:prstGeom prst="rect">
            <a:avLst/>
          </a:prstGeom>
        </p:spPr>
      </p:pic>
      <p:pic>
        <p:nvPicPr>
          <p:cNvPr id="10" name="Imatge 9">
            <a:extLst>
              <a:ext uri="{FF2B5EF4-FFF2-40B4-BE49-F238E27FC236}">
                <a16:creationId xmlns:a16="http://schemas.microsoft.com/office/drawing/2014/main" id="{202F719F-7D5C-E4B0-D45F-F3B81498E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991" y="2882450"/>
            <a:ext cx="5277587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5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5AFA9-473C-295D-F3D5-1A970A71C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9884AFF-7F65-0D8F-FA9C-61B329E9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Ejemplo ejecución – </a:t>
            </a:r>
            <a:r>
              <a:rPr lang="es-ES" sz="3800" dirty="0" err="1"/>
              <a:t>Wildcard</a:t>
            </a:r>
            <a:r>
              <a:rPr lang="es-ES" sz="3800" dirty="0"/>
              <a:t> </a:t>
            </a:r>
            <a:r>
              <a:rPr lang="es-ES" sz="3800" dirty="0" err="1"/>
              <a:t>Domains</a:t>
            </a:r>
            <a:endParaRPr lang="es-ES" sz="3800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3D0F8057-F5C7-C82E-CBD1-4AA383C95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1331259"/>
            <a:ext cx="10986868" cy="5350895"/>
          </a:xfrm>
        </p:spPr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057B1AFF-08F3-DA15-2BF2-563BACCD8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07" y="3121782"/>
            <a:ext cx="2219635" cy="895475"/>
          </a:xfrm>
          <a:prstGeom prst="rect">
            <a:avLst/>
          </a:prstGeom>
        </p:spPr>
      </p:pic>
      <p:pic>
        <p:nvPicPr>
          <p:cNvPr id="8" name="Imatge 7">
            <a:extLst>
              <a:ext uri="{FF2B5EF4-FFF2-40B4-BE49-F238E27FC236}">
                <a16:creationId xmlns:a16="http://schemas.microsoft.com/office/drawing/2014/main" id="{A6D71258-09EB-D4A8-1ADB-B32EA7ABC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687" y="2408235"/>
            <a:ext cx="399153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2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AD4ADD7B-14A8-8EA1-FA45-F670C15E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Frontend</a:t>
            </a:r>
            <a:endParaRPr lang="es-ES" dirty="0"/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F3782839-3800-B699-BE68-32012718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Download Live, Streaming, Youtube. Royalty-Free Stock Illustration Image -  Pixabay">
            <a:extLst>
              <a:ext uri="{FF2B5EF4-FFF2-40B4-BE49-F238E27FC236}">
                <a16:creationId xmlns:a16="http://schemas.microsoft.com/office/drawing/2014/main" id="{2AB8D831-3C39-A03E-804A-26E3A71B3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094" y="250507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1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94D9FC3A-7987-F0F5-0B47-A15F24D8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E251DA1C-F212-065A-90F1-C8750A4A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10248335" cy="52242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	Puntos fuertes										Puntos débiles</a:t>
            </a:r>
          </a:p>
          <a:p>
            <a:pPr marL="0" indent="0">
              <a:buNone/>
            </a:pPr>
            <a:r>
              <a:rPr lang="es-ES" dirty="0"/>
              <a:t>	Automatización									</a:t>
            </a:r>
            <a:r>
              <a:rPr lang="es-ES" dirty="0" err="1"/>
              <a:t>Rate</a:t>
            </a:r>
            <a:r>
              <a:rPr lang="es-ES" dirty="0"/>
              <a:t> </a:t>
            </a:r>
            <a:r>
              <a:rPr lang="es-ES" dirty="0" err="1"/>
              <a:t>limits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Visualización de datos							Posibles falsos positivos</a:t>
            </a:r>
          </a:p>
          <a:p>
            <a:pPr marL="0" indent="0">
              <a:buNone/>
            </a:pPr>
            <a:r>
              <a:rPr lang="es-ES" dirty="0"/>
              <a:t>	Especificidad empresarial							</a:t>
            </a:r>
          </a:p>
          <a:p>
            <a:pPr marL="0" indent="0">
              <a:buNone/>
            </a:pPr>
            <a:r>
              <a:rPr lang="es-ES" dirty="0"/>
              <a:t>	Resultados actualizados</a:t>
            </a:r>
          </a:p>
          <a:p>
            <a:pPr marL="0" indent="0">
              <a:buNone/>
            </a:pPr>
            <a:r>
              <a:rPr lang="es-ES" dirty="0"/>
              <a:t>	Adaptación a los gustos del analista</a:t>
            </a:r>
          </a:p>
        </p:txBody>
      </p:sp>
    </p:spTree>
    <p:extLst>
      <p:ext uri="{BB962C8B-B14F-4D97-AF65-F5344CB8AC3E}">
        <p14:creationId xmlns:p14="http://schemas.microsoft.com/office/powerpoint/2010/main" val="206618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FAD748E2-BF1D-A95A-FF1D-D313DF09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2884B8FD-8DB5-00BB-D939-A337C8ADD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Auditorías externas de caja negra -&gt; Bug </a:t>
            </a:r>
            <a:r>
              <a:rPr lang="es-ES" dirty="0" err="1"/>
              <a:t>Bounty</a:t>
            </a:r>
            <a:endParaRPr lang="es-ES" dirty="0"/>
          </a:p>
          <a:p>
            <a:r>
              <a:rPr lang="es-ES" dirty="0"/>
              <a:t>Descubrimiento de servicios web -&gt; Metodología “</a:t>
            </a:r>
            <a:r>
              <a:rPr lang="es-ES" dirty="0" err="1"/>
              <a:t>go</a:t>
            </a:r>
            <a:r>
              <a:rPr lang="es-ES" dirty="0"/>
              <a:t> </a:t>
            </a:r>
            <a:r>
              <a:rPr lang="es-ES" dirty="0" err="1"/>
              <a:t>wide</a:t>
            </a:r>
            <a:r>
              <a:rPr lang="es-ES" dirty="0"/>
              <a:t>”</a:t>
            </a:r>
          </a:p>
          <a:p>
            <a:r>
              <a:rPr lang="es-ES" dirty="0"/>
              <a:t>Dos enfoques:</a:t>
            </a:r>
          </a:p>
          <a:p>
            <a:pPr lvl="1"/>
            <a:r>
              <a:rPr lang="es-ES" dirty="0"/>
              <a:t>Clásico -&gt; Enumeración manual (</a:t>
            </a:r>
            <a:r>
              <a:rPr lang="es-ES" dirty="0" err="1"/>
              <a:t>Shodan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Moderno -&gt; Herramientas automatizadas (Project Discovery)</a:t>
            </a:r>
          </a:p>
        </p:txBody>
      </p:sp>
    </p:spTree>
    <p:extLst>
      <p:ext uri="{BB962C8B-B14F-4D97-AF65-F5344CB8AC3E}">
        <p14:creationId xmlns:p14="http://schemas.microsoft.com/office/powerpoint/2010/main" val="129608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436996BC-E47E-C63F-5C36-2F345B70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0B0D308E-3F86-71BF-936C-F31D8AA4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074023"/>
          </a:xfrm>
        </p:spPr>
        <p:txBody>
          <a:bodyPr/>
          <a:lstStyle/>
          <a:p>
            <a:r>
              <a:rPr lang="es-ES" dirty="0"/>
              <a:t>Enfoque clásico – Ejemplo </a:t>
            </a:r>
            <a:r>
              <a:rPr lang="es-ES" dirty="0" err="1"/>
              <a:t>Shodan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C35D0AC3-B8D3-97DD-CCF1-5C6C9594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74" y="1831646"/>
            <a:ext cx="2457793" cy="371527"/>
          </a:xfrm>
          <a:prstGeom prst="rect">
            <a:avLst/>
          </a:prstGeom>
        </p:spPr>
      </p:pic>
      <p:pic>
        <p:nvPicPr>
          <p:cNvPr id="7" name="Imatge 6">
            <a:extLst>
              <a:ext uri="{FF2B5EF4-FFF2-40B4-BE49-F238E27FC236}">
                <a16:creationId xmlns:a16="http://schemas.microsoft.com/office/drawing/2014/main" id="{437EA0B1-E449-9CB6-BFC0-1853ED866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49" y="2616428"/>
            <a:ext cx="2295845" cy="362001"/>
          </a:xfrm>
          <a:prstGeom prst="rect">
            <a:avLst/>
          </a:prstGeom>
        </p:spPr>
      </p:pic>
      <p:pic>
        <p:nvPicPr>
          <p:cNvPr id="9" name="Imatge 8">
            <a:extLst>
              <a:ext uri="{FF2B5EF4-FFF2-40B4-BE49-F238E27FC236}">
                <a16:creationId xmlns:a16="http://schemas.microsoft.com/office/drawing/2014/main" id="{601B8223-F90C-28A0-0D35-D8D2050EE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927" y="3280646"/>
            <a:ext cx="5525271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3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5D335-738D-8EDF-029F-12EE71DF0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53BAFE38-2344-289F-B2F9-B5BBE183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603375E9-437D-DA67-5BD0-5266428D1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074023"/>
          </a:xfrm>
        </p:spPr>
        <p:txBody>
          <a:bodyPr/>
          <a:lstStyle/>
          <a:p>
            <a:r>
              <a:rPr lang="es-ES" dirty="0"/>
              <a:t>Enfoque clásico – Ejemplo </a:t>
            </a:r>
            <a:r>
              <a:rPr lang="es-ES" dirty="0" err="1"/>
              <a:t>Shodan</a:t>
            </a:r>
            <a:endParaRPr lang="es-ES" dirty="0"/>
          </a:p>
          <a:p>
            <a:endParaRPr lang="es-ES" dirty="0"/>
          </a:p>
        </p:txBody>
      </p:sp>
      <p:pic>
        <p:nvPicPr>
          <p:cNvPr id="6" name="Imatge 5">
            <a:extLst>
              <a:ext uri="{FF2B5EF4-FFF2-40B4-BE49-F238E27FC236}">
                <a16:creationId xmlns:a16="http://schemas.microsoft.com/office/drawing/2014/main" id="{E6419373-7EA0-1995-5A23-14EE60A7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33" y="2008481"/>
            <a:ext cx="4556926" cy="4241568"/>
          </a:xfrm>
          <a:prstGeom prst="rect">
            <a:avLst/>
          </a:prstGeom>
        </p:spPr>
      </p:pic>
      <p:pic>
        <p:nvPicPr>
          <p:cNvPr id="10" name="Imatge 9">
            <a:extLst>
              <a:ext uri="{FF2B5EF4-FFF2-40B4-BE49-F238E27FC236}">
                <a16:creationId xmlns:a16="http://schemas.microsoft.com/office/drawing/2014/main" id="{D1653F63-B987-6F6F-0E28-3DDBE381A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48" y="2036436"/>
            <a:ext cx="3142897" cy="421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5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8DB2E-ECBC-6234-69D9-147CDF558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60E5BCFA-2364-B693-5B84-47CFEAA85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C127F82C-16C4-49DB-1F2F-3BCE8DD6D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074023"/>
          </a:xfrm>
        </p:spPr>
        <p:txBody>
          <a:bodyPr/>
          <a:lstStyle/>
          <a:p>
            <a:r>
              <a:rPr lang="es-ES" dirty="0"/>
              <a:t>Enfoque clásico – Ejemplo </a:t>
            </a:r>
            <a:r>
              <a:rPr lang="es-ES" dirty="0" err="1"/>
              <a:t>Shodan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tge 4">
            <a:extLst>
              <a:ext uri="{FF2B5EF4-FFF2-40B4-BE49-F238E27FC236}">
                <a16:creationId xmlns:a16="http://schemas.microsoft.com/office/drawing/2014/main" id="{8FA4C6A7-A730-630E-77A2-1AFEB3F24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183" y="1853248"/>
            <a:ext cx="1495634" cy="285790"/>
          </a:xfrm>
          <a:prstGeom prst="rect">
            <a:avLst/>
          </a:prstGeom>
        </p:spPr>
      </p:pic>
      <p:pic>
        <p:nvPicPr>
          <p:cNvPr id="8" name="Imatge 7">
            <a:extLst>
              <a:ext uri="{FF2B5EF4-FFF2-40B4-BE49-F238E27FC236}">
                <a16:creationId xmlns:a16="http://schemas.microsoft.com/office/drawing/2014/main" id="{10789D32-2CF6-A7E7-108C-C9DA438A7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470" y="2314499"/>
            <a:ext cx="5449060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5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ADFBE-4589-B909-8797-D7C241003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4D950C0-2966-26EA-305D-1148FE75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Problema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5B4151E5-F672-0F89-1274-AFA7F54F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074023"/>
          </a:xfrm>
        </p:spPr>
        <p:txBody>
          <a:bodyPr/>
          <a:lstStyle/>
          <a:p>
            <a:r>
              <a:rPr lang="en-US" noProof="1"/>
              <a:t>Enfoque clásico – Puntos débiles</a:t>
            </a:r>
          </a:p>
          <a:p>
            <a:pPr marL="0" indent="0">
              <a:buNone/>
            </a:pPr>
            <a:r>
              <a:rPr lang="en-US" noProof="1"/>
              <a:t>	-&gt; Número limitado de resultados</a:t>
            </a:r>
          </a:p>
          <a:p>
            <a:pPr marL="0" indent="0">
              <a:buNone/>
            </a:pPr>
            <a:r>
              <a:rPr lang="en-US" noProof="1"/>
              <a:t>	-&gt; Necesidad de certificados TLS o favicons para enumerar activos 	     de una organización</a:t>
            </a:r>
          </a:p>
          <a:p>
            <a:pPr marL="0" indent="0">
              <a:buNone/>
            </a:pPr>
            <a:r>
              <a:rPr lang="en-US" noProof="1"/>
              <a:t>	-&gt; Resultados desfasados por días o semanas</a:t>
            </a:r>
          </a:p>
          <a:p>
            <a:pPr marL="0" indent="0">
              <a:buNone/>
            </a:pPr>
            <a:r>
              <a:rPr lang="en-US" noProof="1"/>
              <a:t>	-&gt; Falta de especificad empresarial</a:t>
            </a:r>
          </a:p>
          <a:p>
            <a:pPr marL="0" indent="0">
              <a:buNone/>
            </a:pPr>
            <a:r>
              <a:rPr lang="en-US" noProof="1"/>
              <a:t>	-&gt; Enumeración manual</a:t>
            </a:r>
          </a:p>
          <a:p>
            <a:pPr marL="0" indent="0">
              <a:buNone/>
            </a:pPr>
            <a:r>
              <a:rPr lang="en-US" noProof="1"/>
              <a:t>	-&gt; Inviable escanear virtual hosts</a:t>
            </a:r>
          </a:p>
        </p:txBody>
      </p:sp>
    </p:spTree>
    <p:extLst>
      <p:ext uri="{BB962C8B-B14F-4D97-AF65-F5344CB8AC3E}">
        <p14:creationId xmlns:p14="http://schemas.microsoft.com/office/powerpoint/2010/main" val="272558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69606-90E9-6E5E-FBA4-626C4634B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B9730BA-B94F-7EF4-E632-C83D687D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86B9A96F-CB22-D75B-744F-2B247E7A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074023"/>
          </a:xfrm>
        </p:spPr>
        <p:txBody>
          <a:bodyPr/>
          <a:lstStyle/>
          <a:p>
            <a:r>
              <a:rPr lang="es-ES" dirty="0"/>
              <a:t>Enfoque moderno – Ejemplo Project Discovery</a:t>
            </a:r>
          </a:p>
          <a:p>
            <a:endParaRPr lang="es-ES" dirty="0"/>
          </a:p>
        </p:txBody>
      </p:sp>
      <p:pic>
        <p:nvPicPr>
          <p:cNvPr id="6" name="Imatge 5">
            <a:extLst>
              <a:ext uri="{FF2B5EF4-FFF2-40B4-BE49-F238E27FC236}">
                <a16:creationId xmlns:a16="http://schemas.microsoft.com/office/drawing/2014/main" id="{3E86EBFE-6068-3705-5411-D6E35FAB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39" y="1853248"/>
            <a:ext cx="3372321" cy="219106"/>
          </a:xfrm>
          <a:prstGeom prst="rect">
            <a:avLst/>
          </a:prstGeom>
        </p:spPr>
      </p:pic>
      <p:pic>
        <p:nvPicPr>
          <p:cNvPr id="10" name="Imatge 9">
            <a:extLst>
              <a:ext uri="{FF2B5EF4-FFF2-40B4-BE49-F238E27FC236}">
                <a16:creationId xmlns:a16="http://schemas.microsoft.com/office/drawing/2014/main" id="{99FA69AD-B648-F1F5-389E-9FEB9085E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2350736"/>
            <a:ext cx="1505160" cy="381053"/>
          </a:xfrm>
          <a:prstGeom prst="rect">
            <a:avLst/>
          </a:prstGeom>
        </p:spPr>
      </p:pic>
      <p:pic>
        <p:nvPicPr>
          <p:cNvPr id="12" name="Imatge 11">
            <a:extLst>
              <a:ext uri="{FF2B5EF4-FFF2-40B4-BE49-F238E27FC236}">
                <a16:creationId xmlns:a16="http://schemas.microsoft.com/office/drawing/2014/main" id="{80E6DCA7-8047-1FBE-3DAD-BD4397055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284" y="3034789"/>
            <a:ext cx="5401429" cy="181000"/>
          </a:xfrm>
          <a:prstGeom prst="rect">
            <a:avLst/>
          </a:prstGeom>
        </p:spPr>
      </p:pic>
      <p:pic>
        <p:nvPicPr>
          <p:cNvPr id="14" name="Imatge 13">
            <a:extLst>
              <a:ext uri="{FF2B5EF4-FFF2-40B4-BE49-F238E27FC236}">
                <a16:creationId xmlns:a16="http://schemas.microsoft.com/office/drawing/2014/main" id="{5BAE468F-6F37-3796-933E-9CB8A36E9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284" y="3518789"/>
            <a:ext cx="541095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1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81308-A9E9-30B7-D497-7DDC468E0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92092E76-F238-9440-35F7-1F3342F5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E6E6B44E-F4E6-422A-3D1C-20DB2520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074023"/>
          </a:xfrm>
        </p:spPr>
        <p:txBody>
          <a:bodyPr/>
          <a:lstStyle/>
          <a:p>
            <a:r>
              <a:rPr lang="es-ES" dirty="0"/>
              <a:t>Enfoque moderno – Puntos débiles</a:t>
            </a:r>
          </a:p>
          <a:p>
            <a:pPr marL="0" indent="0">
              <a:buNone/>
            </a:pPr>
            <a:r>
              <a:rPr lang="es-ES" dirty="0"/>
              <a:t>	-&gt; Mayor conocimiento técnico y de las herramientas</a:t>
            </a:r>
          </a:p>
          <a:p>
            <a:pPr marL="0" indent="0">
              <a:buNone/>
            </a:pPr>
            <a:r>
              <a:rPr lang="es-ES" dirty="0"/>
              <a:t>	-&gt; Limitación para enumerar dispositivos analizando redes IPv4    		    (programas Open Scope)</a:t>
            </a:r>
          </a:p>
        </p:txBody>
      </p:sp>
    </p:spTree>
    <p:extLst>
      <p:ext uri="{BB962C8B-B14F-4D97-AF65-F5344CB8AC3E}">
        <p14:creationId xmlns:p14="http://schemas.microsoft.com/office/powerpoint/2010/main" val="175272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D643121C-79F0-63F9-F2F1-81C1DA8A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 herramienta</a:t>
            </a:r>
          </a:p>
        </p:txBody>
      </p:sp>
      <p:sp>
        <p:nvSpPr>
          <p:cNvPr id="3" name="Contenidor de contingut 2">
            <a:extLst>
              <a:ext uri="{FF2B5EF4-FFF2-40B4-BE49-F238E27FC236}">
                <a16:creationId xmlns:a16="http://schemas.microsoft.com/office/drawing/2014/main" id="{DE14DD7C-61C1-763B-3ECC-2FCA1D0AC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13" name="Imatge 12">
            <a:extLst>
              <a:ext uri="{FF2B5EF4-FFF2-40B4-BE49-F238E27FC236}">
                <a16:creationId xmlns:a16="http://schemas.microsoft.com/office/drawing/2014/main" id="{2215E7F4-9E21-2151-B894-68E408AEA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918"/>
            <a:ext cx="5830114" cy="2314898"/>
          </a:xfrm>
          <a:prstGeom prst="rect">
            <a:avLst/>
          </a:prstGeom>
        </p:spPr>
      </p:pic>
      <p:sp>
        <p:nvSpPr>
          <p:cNvPr id="14" name="QuadreDeText 13">
            <a:extLst>
              <a:ext uri="{FF2B5EF4-FFF2-40B4-BE49-F238E27FC236}">
                <a16:creationId xmlns:a16="http://schemas.microsoft.com/office/drawing/2014/main" id="{E8875537-4222-4312-8FB6-6D281CBE18F4}"/>
              </a:ext>
            </a:extLst>
          </p:cNvPr>
          <p:cNvSpPr txBox="1"/>
          <p:nvPr/>
        </p:nvSpPr>
        <p:spPr>
          <a:xfrm>
            <a:off x="5348472" y="2068891"/>
            <a:ext cx="6147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✅</a:t>
            </a:r>
          </a:p>
        </p:txBody>
      </p:sp>
      <p:pic>
        <p:nvPicPr>
          <p:cNvPr id="16" name="Imatge 15">
            <a:extLst>
              <a:ext uri="{FF2B5EF4-FFF2-40B4-BE49-F238E27FC236}">
                <a16:creationId xmlns:a16="http://schemas.microsoft.com/office/drawing/2014/main" id="{EA4724DF-E0AB-D4F9-AFA3-9C907D2ED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255" y="2052918"/>
            <a:ext cx="5696745" cy="1133633"/>
          </a:xfrm>
          <a:prstGeom prst="rect">
            <a:avLst/>
          </a:prstGeom>
        </p:spPr>
      </p:pic>
      <p:sp>
        <p:nvSpPr>
          <p:cNvPr id="17" name="QuadreDeText 16">
            <a:extLst>
              <a:ext uri="{FF2B5EF4-FFF2-40B4-BE49-F238E27FC236}">
                <a16:creationId xmlns:a16="http://schemas.microsoft.com/office/drawing/2014/main" id="{64066FC0-7AD6-5FC1-DFF0-1EB205DDB068}"/>
              </a:ext>
            </a:extLst>
          </p:cNvPr>
          <p:cNvSpPr txBox="1"/>
          <p:nvPr/>
        </p:nvSpPr>
        <p:spPr>
          <a:xfrm>
            <a:off x="11760995" y="2052918"/>
            <a:ext cx="6147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2651760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ó">
  <a:themeElements>
    <a:clrScheme name="I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1376</TotalTime>
  <Words>318</Words>
  <Application>Microsoft Office PowerPoint</Application>
  <PresentationFormat>Pantalla panoràmica</PresentationFormat>
  <Paragraphs>55</Paragraphs>
  <Slides>16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3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Ió</vt:lpstr>
      <vt:lpstr>Herramienta para enumerar servicios web de una organización</vt:lpstr>
      <vt:lpstr>Problema</vt:lpstr>
      <vt:lpstr>Problema</vt:lpstr>
      <vt:lpstr>Problema</vt:lpstr>
      <vt:lpstr>Problema</vt:lpstr>
      <vt:lpstr>Problema</vt:lpstr>
      <vt:lpstr>Problema</vt:lpstr>
      <vt:lpstr>Problema</vt:lpstr>
      <vt:lpstr>Mi herramienta</vt:lpstr>
      <vt:lpstr>Modos de ejecución – Open Scope</vt:lpstr>
      <vt:lpstr>Modos de ejecución – Wildcard Domains</vt:lpstr>
      <vt:lpstr>Ejemplo ejecución – Open Scope</vt:lpstr>
      <vt:lpstr>Ejemplo ejecución – Open Scope</vt:lpstr>
      <vt:lpstr>Ejemplo ejecución – Wildcard Domains</vt:lpstr>
      <vt:lpstr>Frontend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FERRAN</dc:creator>
  <cp:lastModifiedBy>FERRAN</cp:lastModifiedBy>
  <cp:revision>12</cp:revision>
  <dcterms:created xsi:type="dcterms:W3CDTF">2025-03-25T11:40:53Z</dcterms:created>
  <dcterms:modified xsi:type="dcterms:W3CDTF">2025-03-26T10:37:29Z</dcterms:modified>
</cp:coreProperties>
</file>