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4" r:id="rId2"/>
    <p:sldId id="311" r:id="rId3"/>
    <p:sldId id="258" r:id="rId4"/>
    <p:sldId id="312" r:id="rId5"/>
    <p:sldId id="313" r:id="rId6"/>
    <p:sldId id="314" r:id="rId7"/>
    <p:sldId id="298" r:id="rId8"/>
    <p:sldId id="273" r:id="rId9"/>
    <p:sldId id="308" r:id="rId10"/>
    <p:sldId id="310" r:id="rId11"/>
    <p:sldId id="309" r:id="rId12"/>
    <p:sldId id="305" r:id="rId13"/>
    <p:sldId id="306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3" autoAdjust="0"/>
    <p:restoredTop sz="94652" autoAdjust="0"/>
  </p:normalViewPr>
  <p:slideViewPr>
    <p:cSldViewPr>
      <p:cViewPr varScale="1">
        <p:scale>
          <a:sx n="81" d="100"/>
          <a:sy n="81" d="100"/>
        </p:scale>
        <p:origin x="-11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813D3-8A30-45D5-8AD2-C2735C5DA9F4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022C3-6138-464F-83CF-A0F23038A0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882C4-0FB4-4719-9C98-64F91F37D52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FFD263-C986-4EBB-A8C6-94CC91D3A19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FFD263-C986-4EBB-A8C6-94CC91D3A19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b="1" cap="none" spc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90CA6-B7F6-4C34-98AF-004BD729916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F63F48-8F9C-4DF6-BD68-67726FEFC8C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DB96D-B3D8-4F33-90BD-3611095AF62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77BAB-71BF-4A47-91BA-8F3C0885FFF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78413-19D3-4359-A6A9-36B919CFD78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1D763-C4FA-429B-807D-007CE7FBE9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6F054-ECBA-4FAE-A185-D945508050A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4A377-5E85-4C7C-8758-76F58ED0B10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35C36-3021-48A7-885F-9E120B26109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965708-8596-4D1C-B275-065B117AD84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2A7CD-E0C6-4760-934F-0585415D4F7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/>
            <a:r>
              <a:rPr lang="es-ES" dirty="0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624EF56-BD60-4784-B3C7-B665766045C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cap="none" spc="0">
          <a:ln w="11430"/>
          <a:solidFill>
            <a:schemeClr val="accent1">
              <a:lumMod val="50000"/>
            </a:schemeClr>
          </a:solidFill>
          <a:effectLst>
            <a:outerShdw blurRad="50800" dist="39000" dir="5460000" algn="tl">
              <a:srgbClr val="000000">
                <a:alpha val="38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1.wav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WordArt 6"/>
          <p:cNvSpPr>
            <a:spLocks noChangeArrowheads="1" noChangeShapeType="1" noTextEdit="1"/>
          </p:cNvSpPr>
          <p:nvPr/>
        </p:nvSpPr>
        <p:spPr bwMode="auto">
          <a:xfrm>
            <a:off x="1371600" y="381000"/>
            <a:ext cx="5943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+mj-lt"/>
              </a:rPr>
              <a:t>Introduction</a:t>
            </a:r>
          </a:p>
        </p:txBody>
      </p:sp>
      <p:pic>
        <p:nvPicPr>
          <p:cNvPr id="9218" name="Picture 2" descr="http://www.physics.ox.ac.uk/pjcc/LINKS/new/norm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066800"/>
            <a:ext cx="5698876" cy="5562600"/>
          </a:xfrm>
          <a:prstGeom prst="rect">
            <a:avLst/>
          </a:prstGeom>
          <a:noFill/>
        </p:spPr>
      </p:pic>
      <p:sp>
        <p:nvSpPr>
          <p:cNvPr id="2062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524000"/>
            <a:ext cx="2133600" cy="4572000"/>
          </a:xfrm>
        </p:spPr>
        <p:txBody>
          <a:bodyPr lIns="0" tIns="0" rIns="0" bIns="0">
            <a:noAutofit/>
          </a:bodyPr>
          <a:lstStyle/>
          <a:p>
            <a:pPr algn="l" defTabSz="457200" eaLnBrk="1" hangingPunct="1">
              <a:lnSpc>
                <a:spcPct val="80000"/>
              </a:lnSpc>
              <a:defRPr/>
            </a:pPr>
            <a:r>
              <a:rPr lang="en-US" sz="3600" b="1" dirty="0" smtClean="0">
                <a:solidFill>
                  <a:schemeClr val="bg1"/>
                </a:solidFill>
              </a:rPr>
              <a:t>NASC 3</a:t>
            </a:r>
          </a:p>
          <a:p>
            <a:pPr algn="l" defTabSz="457200" eaLnBrk="1" hangingPunct="1">
              <a:lnSpc>
                <a:spcPct val="80000"/>
              </a:lnSpc>
              <a:defRPr/>
            </a:pPr>
            <a:endParaRPr lang="en-US" sz="3600" b="1" dirty="0" smtClean="0">
              <a:solidFill>
                <a:schemeClr val="bg1"/>
              </a:solidFill>
            </a:endParaRPr>
          </a:p>
          <a:p>
            <a:pPr algn="l" defTabSz="457200" eaLnBrk="1" hangingPunct="1">
              <a:lnSpc>
                <a:spcPct val="150000"/>
              </a:lnSpc>
              <a:defRPr/>
            </a:pPr>
            <a:r>
              <a:rPr lang="en-US" sz="3600" b="1" i="1" dirty="0" smtClean="0">
                <a:solidFill>
                  <a:schemeClr val="bg1"/>
                </a:solidFill>
              </a:rPr>
              <a:t>Physics in Everyday Life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21166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http://www.physics.ox.ac.uk/pjcc/LINKS/new/normal.jpg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95800" y="3048000"/>
            <a:ext cx="2133600" cy="1981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0" y="37338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PHYSICS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8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768350" y="4343400"/>
          <a:ext cx="13081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" name="Clip" r:id="rId4" imgW="3063600" imgH="3147480" progId="">
                  <p:embed/>
                </p:oleObj>
              </mc:Choice>
              <mc:Fallback>
                <p:oleObj name="Clip" r:id="rId4" imgW="3063600" imgH="314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4343400"/>
                        <a:ext cx="1308100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5410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chemeClr val="tx2"/>
                </a:solidFill>
                <a:latin typeface="Verdana" pitchFamily="34" charset="0"/>
              </a:rPr>
              <a:t>What is Physics ?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80772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66788" indent="-966788">
              <a:spcBef>
                <a:spcPct val="50000"/>
              </a:spcBef>
            </a:pPr>
            <a:r>
              <a:rPr lang="en-US" sz="3200">
                <a:solidFill>
                  <a:srgbClr val="0000FF"/>
                </a:solidFill>
                <a:latin typeface="Verdana" pitchFamily="34" charset="0"/>
              </a:rPr>
              <a:t>Science that deals with </a:t>
            </a:r>
            <a:r>
              <a:rPr lang="en-US" sz="3200" b="1" u="sng">
                <a:solidFill>
                  <a:schemeClr val="tx2"/>
                </a:solidFill>
                <a:latin typeface="Verdana" pitchFamily="34" charset="0"/>
              </a:rPr>
              <a:t>matter</a:t>
            </a:r>
            <a:r>
              <a:rPr lang="en-US" sz="320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en-US" sz="3200">
                <a:solidFill>
                  <a:srgbClr val="0000FF"/>
                </a:solidFill>
                <a:latin typeface="Verdana" pitchFamily="34" charset="0"/>
              </a:rPr>
              <a:t>and </a:t>
            </a:r>
            <a:r>
              <a:rPr lang="en-US" sz="3200" b="1" u="sng">
                <a:solidFill>
                  <a:schemeClr val="tx2"/>
                </a:solidFill>
                <a:latin typeface="Verdana" pitchFamily="34" charset="0"/>
              </a:rPr>
              <a:t>energy</a:t>
            </a:r>
            <a:endParaRPr lang="en-US" sz="2400" b="1" u="sng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438400" y="3886200"/>
            <a:ext cx="6400800" cy="10795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  <a:latin typeface="Verdana" pitchFamily="34" charset="0"/>
              </a:rPr>
              <a:t>Describe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Verdana" pitchFamily="34" charset="0"/>
              </a:rPr>
              <a:t>(empirical equations, models, etc. 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505200" y="5638800"/>
            <a:ext cx="4191000" cy="10795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  <a:latin typeface="Verdana" pitchFamily="34" charset="0"/>
              </a:rPr>
              <a:t>Understand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Verdana" pitchFamily="34" charset="0"/>
              </a:rPr>
              <a:t>(laws and theories)</a:t>
            </a:r>
            <a:endParaRPr lang="en-US" sz="3200">
              <a:latin typeface="Verdana" pitchFamily="34" charset="0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657600" y="2438400"/>
            <a:ext cx="3810000" cy="533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  <a:latin typeface="Verdana" pitchFamily="34" charset="0"/>
              </a:rPr>
              <a:t>Matter and Energy</a:t>
            </a:r>
            <a:endParaRPr lang="en-US" sz="2400">
              <a:latin typeface="Verdana" pitchFamily="34" charset="0"/>
            </a:endParaRPr>
          </a:p>
        </p:txBody>
      </p:sp>
      <p:sp>
        <p:nvSpPr>
          <p:cNvPr id="3083" name="AutoShape 9"/>
          <p:cNvSpPr>
            <a:spLocks noChangeArrowheads="1"/>
          </p:cNvSpPr>
          <p:nvPr/>
        </p:nvSpPr>
        <p:spPr bwMode="auto">
          <a:xfrm>
            <a:off x="5410200" y="3048000"/>
            <a:ext cx="381000" cy="685800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AutoShape 10"/>
          <p:cNvSpPr>
            <a:spLocks noChangeArrowheads="1"/>
          </p:cNvSpPr>
          <p:nvPr/>
        </p:nvSpPr>
        <p:spPr bwMode="auto">
          <a:xfrm>
            <a:off x="5410200" y="4953000"/>
            <a:ext cx="381000" cy="685800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Text Box 11"/>
          <p:cNvSpPr txBox="1">
            <a:spLocks noChangeArrowheads="1"/>
          </p:cNvSpPr>
          <p:nvPr/>
        </p:nvSpPr>
        <p:spPr bwMode="auto">
          <a:xfrm>
            <a:off x="1981200" y="2286000"/>
            <a:ext cx="160020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FF3300"/>
                </a:solidFill>
                <a:latin typeface="Times New Roman" pitchFamily="18" charset="0"/>
              </a:rPr>
              <a:t>Aim:</a:t>
            </a:r>
            <a:endParaRPr lang="en-US" sz="2400">
              <a:solidFill>
                <a:srgbClr val="FFFF00"/>
              </a:solidFill>
              <a:latin typeface="Times New Roman" pitchFamily="18" charset="0"/>
            </a:endParaRPr>
          </a:p>
        </p:txBody>
      </p:sp>
      <p:graphicFrame>
        <p:nvGraphicFramePr>
          <p:cNvPr id="3075" name="Object 13"/>
          <p:cNvGraphicFramePr>
            <a:graphicFrameLocks noChangeAspect="1"/>
          </p:cNvGraphicFramePr>
          <p:nvPr/>
        </p:nvGraphicFramePr>
        <p:xfrm>
          <a:off x="0" y="5486400"/>
          <a:ext cx="13081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" name="Clip" r:id="rId6" imgW="2903040" imgH="3047760" progId="">
                  <p:embed/>
                </p:oleObj>
              </mc:Choice>
              <mc:Fallback>
                <p:oleObj name="Clip" r:id="rId6" imgW="2903040" imgH="3047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86400"/>
                        <a:ext cx="13081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5"/>
          <p:cNvGraphicFramePr>
            <a:graphicFrameLocks noChangeAspect="1"/>
          </p:cNvGraphicFramePr>
          <p:nvPr/>
        </p:nvGraphicFramePr>
        <p:xfrm>
          <a:off x="0" y="2286000"/>
          <a:ext cx="2133600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" name="Clip" r:id="rId8" imgW="6117840" imgH="5173560" progId="">
                  <p:embed/>
                </p:oleObj>
              </mc:Choice>
              <mc:Fallback>
                <p:oleObj name="Clip" r:id="rId8" imgW="6117840" imgH="51735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0"/>
                        <a:ext cx="2133600" cy="180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4"/>
          <p:cNvGraphicFramePr>
            <a:graphicFrameLocks noChangeAspect="1"/>
          </p:cNvGraphicFramePr>
          <p:nvPr/>
        </p:nvGraphicFramePr>
        <p:xfrm>
          <a:off x="1600200" y="5638800"/>
          <a:ext cx="16764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" name="Clip" r:id="rId10" imgW="5317920" imgH="3085560" progId="">
                  <p:embed/>
                </p:oleObj>
              </mc:Choice>
              <mc:Fallback>
                <p:oleObj name="Clip" r:id="rId10" imgW="5317920" imgH="30855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638800"/>
                        <a:ext cx="1676400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3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 autoUpdateAnimBg="0"/>
      <p:bldP spid="9222" grpId="0" build="p" autoUpdateAnimBg="0"/>
      <p:bldP spid="9223" grpId="0" build="p" autoUpdateAnimBg="0"/>
      <p:bldP spid="922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Physics?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Physics, </a:t>
            </a:r>
            <a:r>
              <a:rPr lang="en-US" b="1" u="sng" dirty="0" smtClean="0">
                <a:solidFill>
                  <a:srgbClr val="FF0000"/>
                </a:solidFill>
              </a:rPr>
              <a:t>the most fundamental science</a:t>
            </a:r>
            <a:r>
              <a:rPr lang="en-US" dirty="0" smtClean="0"/>
              <a:t>, is concerned with the basic principles of the Universe. </a:t>
            </a:r>
          </a:p>
          <a:p>
            <a:r>
              <a:rPr lang="en-US" b="1" dirty="0" smtClean="0"/>
              <a:t>It is the </a:t>
            </a:r>
            <a:r>
              <a:rPr lang="en-US" b="1" u="sng" dirty="0" smtClean="0">
                <a:solidFill>
                  <a:srgbClr val="FF0000"/>
                </a:solidFill>
              </a:rPr>
              <a:t>foundation</a:t>
            </a:r>
            <a:r>
              <a:rPr lang="en-US" b="1" dirty="0" smtClean="0"/>
              <a:t> upon which the other sciences - astronomy, biology, chemistry and geology – are based.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4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81000" y="1447800"/>
            <a:ext cx="84582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2"/>
              </a:buClr>
              <a:buFont typeface="Monotype Sorts" pitchFamily="116" charset="2"/>
              <a:buChar char="p"/>
            </a:pPr>
            <a:r>
              <a:rPr lang="en-US" sz="2800" b="1" dirty="0">
                <a:solidFill>
                  <a:srgbClr val="003399"/>
                </a:solidFill>
                <a:latin typeface="+mn-lt"/>
              </a:rPr>
              <a:t>Mechanics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– deals with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motion</a:t>
            </a:r>
            <a:r>
              <a:rPr lang="en-US" sz="2800" dirty="0" smtClean="0">
                <a:latin typeface="+mn-lt"/>
              </a:rPr>
              <a:t>, inertia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smtClean="0">
                <a:latin typeface="+mn-lt"/>
              </a:rPr>
              <a:t>force at energy.</a:t>
            </a:r>
            <a:endParaRPr lang="en-US" sz="2800" dirty="0">
              <a:latin typeface="+mn-lt"/>
            </a:endParaRPr>
          </a:p>
          <a:p>
            <a:pPr marL="514350" indent="-514350">
              <a:spcBef>
                <a:spcPct val="50000"/>
              </a:spcBef>
              <a:buClr>
                <a:schemeClr val="tx2"/>
              </a:buClr>
              <a:buFont typeface="Monotype Sorts" pitchFamily="116" charset="2"/>
              <a:buChar char="p"/>
            </a:pPr>
            <a:r>
              <a:rPr lang="en-US" sz="2800" b="1" dirty="0" smtClean="0">
                <a:solidFill>
                  <a:srgbClr val="003399"/>
                </a:solidFill>
                <a:latin typeface="+mn-lt"/>
              </a:rPr>
              <a:t>Thermodynamics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– involves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heat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flow, heat transformations </a:t>
            </a:r>
            <a:r>
              <a:rPr lang="en-US" sz="2800" dirty="0" smtClean="0">
                <a:latin typeface="+mn-lt"/>
              </a:rPr>
              <a:t>at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temperature </a:t>
            </a:r>
            <a:r>
              <a:rPr lang="en-US" sz="2800" dirty="0" smtClean="0">
                <a:latin typeface="+mn-lt"/>
              </a:rPr>
              <a:t>measurements</a:t>
            </a:r>
            <a:endParaRPr lang="en-US" sz="2800" dirty="0">
              <a:latin typeface="+mn-lt"/>
            </a:endParaRPr>
          </a:p>
          <a:p>
            <a:pPr marL="514350" indent="-514350">
              <a:spcBef>
                <a:spcPct val="50000"/>
              </a:spcBef>
              <a:buClr>
                <a:schemeClr val="tx2"/>
              </a:buClr>
              <a:buFont typeface="Monotype Sorts" pitchFamily="116" charset="2"/>
              <a:buChar char="p"/>
            </a:pPr>
            <a:r>
              <a:rPr lang="en-US" sz="2800" b="1" dirty="0">
                <a:solidFill>
                  <a:srgbClr val="003399"/>
                </a:solidFill>
                <a:latin typeface="+mn-lt"/>
              </a:rPr>
              <a:t>Electricity and Magnetism </a:t>
            </a:r>
            <a:r>
              <a:rPr lang="en-US" sz="2800" dirty="0" smtClean="0">
                <a:latin typeface="+mn-lt"/>
              </a:rPr>
              <a:t>– deals with aspects of matter at space, emphasis on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electric </a:t>
            </a:r>
            <a:r>
              <a:rPr lang="en-US" sz="2800" b="1" dirty="0">
                <a:solidFill>
                  <a:srgbClr val="FF0000"/>
                </a:solidFill>
                <a:latin typeface="+mn-lt"/>
              </a:rPr>
              <a:t>charge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and electric current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  <a:p>
            <a:pPr marL="514350" indent="-514350">
              <a:spcBef>
                <a:spcPct val="50000"/>
              </a:spcBef>
              <a:buClr>
                <a:schemeClr val="tx2"/>
              </a:buClr>
              <a:buFont typeface="Monotype Sorts" pitchFamily="116" charset="2"/>
              <a:buChar char="p"/>
            </a:pPr>
            <a:r>
              <a:rPr lang="en-US" sz="2800" b="1" dirty="0">
                <a:solidFill>
                  <a:srgbClr val="003399"/>
                </a:solidFill>
                <a:latin typeface="+mn-lt"/>
              </a:rPr>
              <a:t>Optics </a:t>
            </a:r>
            <a:r>
              <a:rPr lang="en-US" sz="2800" dirty="0" smtClean="0">
                <a:latin typeface="+mn-lt"/>
              </a:rPr>
              <a:t>– nature and propagation of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light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143000" y="838200"/>
            <a:ext cx="64008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18356" y="35369"/>
            <a:ext cx="858348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Classical Physics (&lt; 20</a:t>
            </a:r>
            <a:r>
              <a:rPr lang="en-US" sz="4400" b="1" baseline="30000" dirty="0" smtClean="0">
                <a:solidFill>
                  <a:srgbClr val="003399"/>
                </a:solidFill>
                <a:latin typeface="+mj-lt"/>
              </a:rPr>
              <a:t>th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 century)</a:t>
            </a:r>
            <a:endParaRPr lang="en-US" sz="4400" b="1" dirty="0">
              <a:solidFill>
                <a:srgbClr val="00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031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97257" y="1628800"/>
            <a:ext cx="79248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en-US" sz="2800" b="1" dirty="0" smtClean="0">
                <a:solidFill>
                  <a:srgbClr val="003399"/>
                </a:solidFill>
                <a:latin typeface="+mn-lt"/>
              </a:rPr>
              <a:t>Modern </a:t>
            </a:r>
            <a:r>
              <a:rPr lang="en-US" sz="2800" b="1" dirty="0">
                <a:solidFill>
                  <a:srgbClr val="003399"/>
                </a:solidFill>
                <a:latin typeface="+mn-lt"/>
              </a:rPr>
              <a:t>Physics </a:t>
            </a:r>
            <a:r>
              <a:rPr lang="en-US" sz="2800" dirty="0" smtClean="0">
                <a:solidFill>
                  <a:srgbClr val="003399"/>
                </a:solidFill>
                <a:latin typeface="+mn-lt"/>
              </a:rPr>
              <a:t>– </a:t>
            </a:r>
            <a:r>
              <a:rPr lang="en-US" sz="2800" dirty="0" smtClean="0">
                <a:latin typeface="+mn-lt"/>
              </a:rPr>
              <a:t>extension of physics at the  atomic and macroscopic </a:t>
            </a:r>
            <a:r>
              <a:rPr lang="en-US" sz="2800" dirty="0">
                <a:latin typeface="+mn-lt"/>
              </a:rPr>
              <a:t>level.</a:t>
            </a:r>
          </a:p>
          <a:p>
            <a:pPr lvl="2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en-US" sz="2800" b="1" dirty="0">
                <a:solidFill>
                  <a:srgbClr val="003399"/>
                </a:solidFill>
                <a:latin typeface="+mn-lt"/>
              </a:rPr>
              <a:t> Relativity		</a:t>
            </a:r>
          </a:p>
          <a:p>
            <a:pPr lvl="2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en-US" sz="2800" b="1" dirty="0">
                <a:solidFill>
                  <a:srgbClr val="003399"/>
                </a:solidFill>
                <a:latin typeface="+mn-lt"/>
              </a:rPr>
              <a:t>Quantum Mechanics</a:t>
            </a:r>
          </a:p>
          <a:p>
            <a:pPr lvl="2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en-US" sz="2800" b="1" dirty="0">
                <a:solidFill>
                  <a:srgbClr val="003399"/>
                </a:solidFill>
                <a:latin typeface="+mn-lt"/>
              </a:rPr>
              <a:t>Condensed-matter physics</a:t>
            </a:r>
          </a:p>
          <a:p>
            <a:pPr lvl="2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en-US" sz="2800" b="1" dirty="0">
                <a:solidFill>
                  <a:srgbClr val="003399"/>
                </a:solidFill>
                <a:latin typeface="+mn-lt"/>
              </a:rPr>
              <a:t>Nuclear physics</a:t>
            </a:r>
          </a:p>
          <a:p>
            <a:pPr lvl="2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en-US" sz="2800" b="1" dirty="0" smtClean="0">
                <a:solidFill>
                  <a:srgbClr val="003399"/>
                </a:solidFill>
                <a:latin typeface="+mn-lt"/>
              </a:rPr>
              <a:t>Astrophysics</a:t>
            </a:r>
            <a:endParaRPr lang="en-US" sz="2800" b="1" dirty="0">
              <a:solidFill>
                <a:srgbClr val="003399"/>
              </a:solidFill>
              <a:latin typeface="+mn-lt"/>
            </a:endParaRP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762000" y="762000"/>
            <a:ext cx="64008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62423" y="11219"/>
            <a:ext cx="7696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Modern Physics (≥20</a:t>
            </a:r>
            <a:r>
              <a:rPr lang="en-US" sz="4400" b="1" baseline="30000" dirty="0" smtClean="0">
                <a:solidFill>
                  <a:srgbClr val="003399"/>
                </a:solidFill>
                <a:latin typeface="+mj-lt"/>
              </a:rPr>
              <a:t>th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 century)</a:t>
            </a:r>
            <a:endParaRPr lang="en-US" sz="4400" b="1" dirty="0">
              <a:solidFill>
                <a:srgbClr val="00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82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 smtClean="0"/>
              <a:t>Have you tried these?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329228"/>
            <a:ext cx="3816424" cy="507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879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 smtClean="0"/>
              <a:t>Have you tried these?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95400"/>
            <a:ext cx="4158208" cy="527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 smtClean="0"/>
              <a:t>Have you tried these?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/>
          <a:srcRect t="32224"/>
          <a:stretch>
            <a:fillRect/>
          </a:stretch>
        </p:blipFill>
        <p:spPr bwMode="auto">
          <a:xfrm>
            <a:off x="1547664" y="1988840"/>
            <a:ext cx="581515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441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 smtClean="0"/>
              <a:t>Have you tried these?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412776"/>
            <a:ext cx="3888432" cy="517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125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 smtClean="0"/>
              <a:t>Have you tried these?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 l="9366"/>
          <a:stretch>
            <a:fillRect/>
          </a:stretch>
        </p:blipFill>
        <p:spPr bwMode="auto">
          <a:xfrm>
            <a:off x="1907704" y="1556792"/>
            <a:ext cx="5223226" cy="431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740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</p:spPr>
        <p:txBody>
          <a:bodyPr/>
          <a:lstStyle/>
          <a:p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864096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S</a:t>
            </a:r>
            <a:r>
              <a:rPr lang="en-US" sz="4000" b="1" u="sng" dirty="0" smtClean="0">
                <a:solidFill>
                  <a:srgbClr val="FF0000"/>
                </a:solidFill>
              </a:rPr>
              <a:t>ystematic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body of knowledge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52120" y="3933056"/>
            <a:ext cx="3384376" cy="2806495"/>
            <a:chOff x="5220072" y="3973506"/>
            <a:chExt cx="3456384" cy="2787607"/>
          </a:xfrm>
        </p:grpSpPr>
        <p:pic>
          <p:nvPicPr>
            <p:cNvPr id="5" name="Picture 2" descr="http://t1.gstatic.com/images?q=tbn:ANd9GcRA6KlT-zBDhRg8L-dNadKdWGPrr3hC7-7boEogyb1yK-2UEE5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20072" y="3973506"/>
              <a:ext cx="3456384" cy="2767862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444208" y="6453336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www.123rf.com</a:t>
              </a:r>
              <a:endParaRPr lang="en-US" sz="1400" dirty="0"/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5536" y="2276872"/>
            <a:ext cx="806489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Other forms of knowledge (with low degree of organization):</a:t>
            </a:r>
          </a:p>
          <a:p>
            <a:pPr lvl="1"/>
            <a:r>
              <a:rPr lang="en-US" kern="0" dirty="0" smtClean="0"/>
              <a:t>Gossips/rumors</a:t>
            </a:r>
          </a:p>
          <a:p>
            <a:pPr lvl="1"/>
            <a:r>
              <a:rPr lang="en-US" kern="0" dirty="0" smtClean="0"/>
              <a:t>News reports</a:t>
            </a:r>
          </a:p>
          <a:p>
            <a:pPr lvl="1"/>
            <a:r>
              <a:rPr lang="en-US" kern="0" dirty="0" smtClean="0"/>
              <a:t>Everyday experiences</a:t>
            </a:r>
          </a:p>
          <a:p>
            <a:pPr lvl="1"/>
            <a:endParaRPr lang="en-US" kern="0" dirty="0" smtClean="0"/>
          </a:p>
          <a:p>
            <a:pPr marL="0" indent="0">
              <a:buFontTx/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2381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smtClean="0"/>
              <a:t>concise </a:t>
            </a:r>
            <a:r>
              <a:rPr lang="en-US" dirty="0" smtClean="0"/>
              <a:t>but </a:t>
            </a:r>
            <a:r>
              <a:rPr lang="en-US" b="1" u="sng" dirty="0" smtClean="0">
                <a:solidFill>
                  <a:srgbClr val="FF0000"/>
                </a:solidFill>
              </a:rPr>
              <a:t>general statements</a:t>
            </a:r>
            <a:r>
              <a:rPr lang="en-US" dirty="0" smtClean="0"/>
              <a:t> how nature behaves.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14219" y="2739491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Theories</a:t>
            </a:r>
            <a:endParaRPr lang="en-US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780752"/>
            <a:ext cx="8229600" cy="132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kern="0" dirty="0" smtClean="0">
                <a:solidFill>
                  <a:srgbClr val="FF0000"/>
                </a:solidFill>
              </a:rPr>
              <a:t>Detailed </a:t>
            </a:r>
            <a:r>
              <a:rPr lang="en-US" kern="0" dirty="0" smtClean="0"/>
              <a:t>explanation of why something happens. </a:t>
            </a:r>
            <a:endParaRPr 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24482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>
                <a:solidFill>
                  <a:schemeClr val="accent5">
                    <a:lumMod val="25000"/>
                  </a:schemeClr>
                </a:solidFill>
              </a:rPr>
              <a:t>PHYSICS</a:t>
            </a:r>
          </a:p>
          <a:p>
            <a:r>
              <a:rPr lang="en-US" b="1" u="sng" dirty="0" smtClean="0">
                <a:solidFill>
                  <a:schemeClr val="accent5">
                    <a:lumMod val="25000"/>
                  </a:schemeClr>
                </a:solidFill>
              </a:rPr>
              <a:t>“knowledge of nature”</a:t>
            </a:r>
          </a:p>
          <a:p>
            <a:r>
              <a:rPr lang="en-US" dirty="0"/>
              <a:t>derived from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“</a:t>
            </a:r>
            <a:r>
              <a:rPr lang="en-US" b="1" dirty="0" err="1">
                <a:solidFill>
                  <a:schemeClr val="accent5">
                    <a:lumMod val="25000"/>
                  </a:schemeClr>
                </a:solidFill>
              </a:rPr>
              <a:t>physika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” </a:t>
            </a:r>
            <a:r>
              <a:rPr lang="en-US" dirty="0"/>
              <a:t>meaning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“natural things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</a:rPr>
              <a:t>”</a:t>
            </a:r>
          </a:p>
          <a:p>
            <a:endParaRPr lang="en-US" dirty="0" smtClean="0"/>
          </a:p>
          <a:p>
            <a:endParaRPr lang="en-US" b="1" u="sng" dirty="0" smtClean="0">
              <a:solidFill>
                <a:schemeClr val="accent5">
                  <a:lumMod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6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5396</TotalTime>
  <Words>246</Words>
  <Application>Microsoft Office PowerPoint</Application>
  <PresentationFormat>On-screen Show (4:3)</PresentationFormat>
  <Paragraphs>68</Paragraphs>
  <Slides>13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Diseño predeterminado</vt:lpstr>
      <vt:lpstr>Clip</vt:lpstr>
      <vt:lpstr>PowerPoint Presentation</vt:lpstr>
      <vt:lpstr>Have you tried these?</vt:lpstr>
      <vt:lpstr>Have you tried these?</vt:lpstr>
      <vt:lpstr>Have you tried these?</vt:lpstr>
      <vt:lpstr>Have you tried these?</vt:lpstr>
      <vt:lpstr>Have you tried these?</vt:lpstr>
      <vt:lpstr>Science</vt:lpstr>
      <vt:lpstr>Laws </vt:lpstr>
      <vt:lpstr>Physics</vt:lpstr>
      <vt:lpstr>PowerPoint Presentation</vt:lpstr>
      <vt:lpstr>Why study Physics?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Marvin</cp:lastModifiedBy>
  <cp:revision>679</cp:revision>
  <dcterms:created xsi:type="dcterms:W3CDTF">2010-05-23T14:28:12Z</dcterms:created>
  <dcterms:modified xsi:type="dcterms:W3CDTF">2016-01-22T05:13:10Z</dcterms:modified>
</cp:coreProperties>
</file>