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4"/>
  </p:notesMasterIdLst>
  <p:handoutMasterIdLst>
    <p:handoutMasterId r:id="rId75"/>
  </p:handoutMasterIdLst>
  <p:sldIdLst>
    <p:sldId id="256" r:id="rId2"/>
    <p:sldId id="264" r:id="rId3"/>
    <p:sldId id="266" r:id="rId4"/>
    <p:sldId id="261" r:id="rId5"/>
    <p:sldId id="352" r:id="rId6"/>
    <p:sldId id="262" r:id="rId7"/>
    <p:sldId id="263" r:id="rId8"/>
    <p:sldId id="351" r:id="rId9"/>
    <p:sldId id="260" r:id="rId10"/>
    <p:sldId id="359" r:id="rId11"/>
    <p:sldId id="353" r:id="rId12"/>
    <p:sldId id="373" r:id="rId13"/>
    <p:sldId id="354" r:id="rId14"/>
    <p:sldId id="374" r:id="rId15"/>
    <p:sldId id="389" r:id="rId16"/>
    <p:sldId id="390" r:id="rId17"/>
    <p:sldId id="309" r:id="rId18"/>
    <p:sldId id="365" r:id="rId19"/>
    <p:sldId id="355" r:id="rId20"/>
    <p:sldId id="310" r:id="rId21"/>
    <p:sldId id="360" r:id="rId22"/>
    <p:sldId id="314" r:id="rId23"/>
    <p:sldId id="356" r:id="rId24"/>
    <p:sldId id="357" r:id="rId25"/>
    <p:sldId id="391" r:id="rId26"/>
    <p:sldId id="392" r:id="rId27"/>
    <p:sldId id="393" r:id="rId28"/>
    <p:sldId id="361" r:id="rId29"/>
    <p:sldId id="315" r:id="rId30"/>
    <p:sldId id="345" r:id="rId31"/>
    <p:sldId id="366" r:id="rId32"/>
    <p:sldId id="369" r:id="rId33"/>
    <p:sldId id="370" r:id="rId34"/>
    <p:sldId id="367" r:id="rId35"/>
    <p:sldId id="368" r:id="rId36"/>
    <p:sldId id="371" r:id="rId37"/>
    <p:sldId id="358" r:id="rId38"/>
    <p:sldId id="363" r:id="rId39"/>
    <p:sldId id="320" r:id="rId40"/>
    <p:sldId id="364" r:id="rId41"/>
    <p:sldId id="316" r:id="rId42"/>
    <p:sldId id="346" r:id="rId43"/>
    <p:sldId id="322" r:id="rId44"/>
    <p:sldId id="323" r:id="rId45"/>
    <p:sldId id="324" r:id="rId46"/>
    <p:sldId id="325" r:id="rId47"/>
    <p:sldId id="350" r:id="rId48"/>
    <p:sldId id="394" r:id="rId49"/>
    <p:sldId id="395" r:id="rId50"/>
    <p:sldId id="399" r:id="rId51"/>
    <p:sldId id="398" r:id="rId52"/>
    <p:sldId id="402" r:id="rId53"/>
    <p:sldId id="403" r:id="rId54"/>
    <p:sldId id="406" r:id="rId55"/>
    <p:sldId id="407" r:id="rId56"/>
    <p:sldId id="409" r:id="rId57"/>
    <p:sldId id="410" r:id="rId58"/>
    <p:sldId id="411" r:id="rId59"/>
    <p:sldId id="412" r:id="rId60"/>
    <p:sldId id="413" r:id="rId61"/>
    <p:sldId id="414" r:id="rId62"/>
    <p:sldId id="420" r:id="rId63"/>
    <p:sldId id="418" r:id="rId64"/>
    <p:sldId id="419" r:id="rId65"/>
    <p:sldId id="415" r:id="rId66"/>
    <p:sldId id="416" r:id="rId67"/>
    <p:sldId id="279" r:id="rId68"/>
    <p:sldId id="421" r:id="rId69"/>
    <p:sldId id="422" r:id="rId70"/>
    <p:sldId id="423" r:id="rId71"/>
    <p:sldId id="424" r:id="rId72"/>
    <p:sldId id="417" r:id="rId7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7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9250D0-751C-4FF5-BA53-72CC291BE27A}" type="doc">
      <dgm:prSet loTypeId="urn:microsoft.com/office/officeart/2005/8/layout/vList2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A4D038-50D5-4A20-8DB6-4846E2ABA104}">
      <dgm:prSet phldrT="[Text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r>
            <a:rPr lang="en-US" sz="4400" b="1" cap="none" spc="0" dirty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+mj-lt"/>
            </a:rPr>
            <a:t>Scalar</a:t>
          </a:r>
          <a:endParaRPr lang="en-US" sz="4400" b="1" cap="none" spc="0" dirty="0">
            <a:ln>
              <a:prstDash val="solid"/>
            </a:ln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  <a:latin typeface="+mj-lt"/>
          </a:endParaRPr>
        </a:p>
      </dgm:t>
    </dgm:pt>
    <dgm:pt modelId="{3AC6F582-66D8-4A76-BD2F-83B42F543CBA}" type="parTrans" cxnId="{10EBCA67-9D04-4499-8376-56B4E0505BBD}">
      <dgm:prSet/>
      <dgm:spPr/>
      <dgm:t>
        <a:bodyPr/>
        <a:lstStyle/>
        <a:p>
          <a:endParaRPr lang="en-US"/>
        </a:p>
      </dgm:t>
    </dgm:pt>
    <dgm:pt modelId="{001F46BA-D151-4910-A16B-527EFF0F0A97}" type="sibTrans" cxnId="{10EBCA67-9D04-4499-8376-56B4E0505BBD}">
      <dgm:prSet/>
      <dgm:spPr/>
      <dgm:t>
        <a:bodyPr/>
        <a:lstStyle/>
        <a:p>
          <a:endParaRPr lang="en-US"/>
        </a:p>
      </dgm:t>
    </dgm:pt>
    <dgm:pt modelId="{1B87599C-865E-45D6-9514-385F58545A7C}">
      <dgm:prSet phldrT="[Text]" custT="1"/>
      <dgm:spPr/>
      <dgm:t>
        <a:bodyPr/>
        <a:lstStyle/>
        <a:p>
          <a:r>
            <a:rPr lang="en-US" sz="4000" b="1" u="sng" dirty="0" smtClean="0">
              <a:latin typeface="Arial Rounded MT Bold" pitchFamily="34" charset="0"/>
              <a:cs typeface="Aharoni" pitchFamily="2" charset="-79"/>
            </a:rPr>
            <a:t>magnitude only</a:t>
          </a:r>
          <a:endParaRPr lang="en-US" sz="4000" b="1" u="sng" dirty="0">
            <a:latin typeface="Arial Rounded MT Bold" pitchFamily="34" charset="0"/>
            <a:cs typeface="Aharoni" pitchFamily="2" charset="-79"/>
          </a:endParaRPr>
        </a:p>
      </dgm:t>
    </dgm:pt>
    <dgm:pt modelId="{CEC86256-FCCA-4B19-A1E2-02DA3969DE03}" type="parTrans" cxnId="{472FAF36-A943-4A1E-8700-B0A4D50442CF}">
      <dgm:prSet/>
      <dgm:spPr/>
      <dgm:t>
        <a:bodyPr/>
        <a:lstStyle/>
        <a:p>
          <a:endParaRPr lang="en-US"/>
        </a:p>
      </dgm:t>
    </dgm:pt>
    <dgm:pt modelId="{CB979242-EF2D-42E1-869C-5206F36C9FCD}" type="sibTrans" cxnId="{472FAF36-A943-4A1E-8700-B0A4D50442CF}">
      <dgm:prSet/>
      <dgm:spPr/>
      <dgm:t>
        <a:bodyPr/>
        <a:lstStyle/>
        <a:p>
          <a:endParaRPr lang="en-US"/>
        </a:p>
      </dgm:t>
    </dgm:pt>
    <dgm:pt modelId="{DC008109-A04B-4C42-8065-8C61608F3812}">
      <dgm:prSet phldrT="[Text]" custT="1"/>
      <dgm:spPr/>
      <dgm:t>
        <a:bodyPr/>
        <a:lstStyle/>
        <a:p>
          <a:r>
            <a:rPr lang="en-US" sz="4000" dirty="0" smtClean="0">
              <a:latin typeface="Arial Rounded MT Bold" pitchFamily="34" charset="0"/>
              <a:cs typeface="Aharoni" pitchFamily="2" charset="-79"/>
            </a:rPr>
            <a:t>Ex. distance, time, speed</a:t>
          </a:r>
          <a:endParaRPr lang="en-US" sz="4000" dirty="0">
            <a:latin typeface="Arial Rounded MT Bold" pitchFamily="34" charset="0"/>
            <a:cs typeface="Aharoni" pitchFamily="2" charset="-79"/>
          </a:endParaRPr>
        </a:p>
      </dgm:t>
    </dgm:pt>
    <dgm:pt modelId="{46921A46-18C9-43E1-9A59-02E35D71D6A7}" type="parTrans" cxnId="{443145E1-8E63-4106-87B0-FA84F2DDF677}">
      <dgm:prSet/>
      <dgm:spPr/>
      <dgm:t>
        <a:bodyPr/>
        <a:lstStyle/>
        <a:p>
          <a:endParaRPr lang="en-US"/>
        </a:p>
      </dgm:t>
    </dgm:pt>
    <dgm:pt modelId="{76D99B86-5F06-4374-808D-A38675819267}" type="sibTrans" cxnId="{443145E1-8E63-4106-87B0-FA84F2DDF677}">
      <dgm:prSet/>
      <dgm:spPr/>
      <dgm:t>
        <a:bodyPr/>
        <a:lstStyle/>
        <a:p>
          <a:endParaRPr lang="en-US"/>
        </a:p>
      </dgm:t>
    </dgm:pt>
    <dgm:pt modelId="{BADFCFBE-3DB3-4B7A-A4E6-B27C261A3ACF}">
      <dgm:prSet phldrT="[Text]" custT="1"/>
      <dgm:spPr/>
      <dgm:t>
        <a:bodyPr/>
        <a:lstStyle/>
        <a:p>
          <a:endParaRPr lang="en-US" sz="4000" dirty="0">
            <a:latin typeface="Arial Rounded MT Bold" pitchFamily="34" charset="0"/>
            <a:cs typeface="Aharoni" pitchFamily="2" charset="-79"/>
          </a:endParaRPr>
        </a:p>
      </dgm:t>
    </dgm:pt>
    <dgm:pt modelId="{8E7E6304-97B4-465C-8E25-F5F308380989}" type="parTrans" cxnId="{3E0D156F-E8C1-45E5-901B-9B24961B18BD}">
      <dgm:prSet/>
      <dgm:spPr/>
      <dgm:t>
        <a:bodyPr/>
        <a:lstStyle/>
        <a:p>
          <a:endParaRPr lang="en-US"/>
        </a:p>
      </dgm:t>
    </dgm:pt>
    <dgm:pt modelId="{66753589-DE80-42C2-B5D1-CB1E987379B5}" type="sibTrans" cxnId="{3E0D156F-E8C1-45E5-901B-9B24961B18BD}">
      <dgm:prSet/>
      <dgm:spPr/>
      <dgm:t>
        <a:bodyPr/>
        <a:lstStyle/>
        <a:p>
          <a:endParaRPr lang="en-US"/>
        </a:p>
      </dgm:t>
    </dgm:pt>
    <dgm:pt modelId="{F20E98B6-D65B-49D1-A2F7-98CC8F669530}" type="pres">
      <dgm:prSet presAssocID="{6C9250D0-751C-4FF5-BA53-72CC291BE2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5FB87C-8805-49C2-A9C3-381AB3F2B7C2}" type="pres">
      <dgm:prSet presAssocID="{D8A4D038-50D5-4A20-8DB6-4846E2ABA104}" presName="parentText" presStyleLbl="node1" presStyleIdx="0" presStyleCnt="1" custLinFactY="-1042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0D5CE-B7EE-4CB1-9221-419615D471D2}" type="pres">
      <dgm:prSet presAssocID="{D8A4D038-50D5-4A20-8DB6-4846E2ABA104}" presName="childText" presStyleLbl="revTx" presStyleIdx="0" presStyleCnt="1" custScaleY="298148" custLinFactNeighborY="-110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F3342B-C57B-442F-9797-1DED73C99F35}" type="presOf" srcId="{D8A4D038-50D5-4A20-8DB6-4846E2ABA104}" destId="{715FB87C-8805-49C2-A9C3-381AB3F2B7C2}" srcOrd="0" destOrd="0" presId="urn:microsoft.com/office/officeart/2005/8/layout/vList2"/>
    <dgm:cxn modelId="{472FAF36-A943-4A1E-8700-B0A4D50442CF}" srcId="{D8A4D038-50D5-4A20-8DB6-4846E2ABA104}" destId="{1B87599C-865E-45D6-9514-385F58545A7C}" srcOrd="1" destOrd="0" parTransId="{CEC86256-FCCA-4B19-A1E2-02DA3969DE03}" sibTransId="{CB979242-EF2D-42E1-869C-5206F36C9FCD}"/>
    <dgm:cxn modelId="{443145E1-8E63-4106-87B0-FA84F2DDF677}" srcId="{D8A4D038-50D5-4A20-8DB6-4846E2ABA104}" destId="{DC008109-A04B-4C42-8065-8C61608F3812}" srcOrd="2" destOrd="0" parTransId="{46921A46-18C9-43E1-9A59-02E35D71D6A7}" sibTransId="{76D99B86-5F06-4374-808D-A38675819267}"/>
    <dgm:cxn modelId="{37B9F7AC-279B-4C9D-8A9E-C935C24F8AC8}" type="presOf" srcId="{1B87599C-865E-45D6-9514-385F58545A7C}" destId="{EE40D5CE-B7EE-4CB1-9221-419615D471D2}" srcOrd="0" destOrd="1" presId="urn:microsoft.com/office/officeart/2005/8/layout/vList2"/>
    <dgm:cxn modelId="{86046327-53AA-4F51-B1E8-CE2427091C16}" type="presOf" srcId="{DC008109-A04B-4C42-8065-8C61608F3812}" destId="{EE40D5CE-B7EE-4CB1-9221-419615D471D2}" srcOrd="0" destOrd="2" presId="urn:microsoft.com/office/officeart/2005/8/layout/vList2"/>
    <dgm:cxn modelId="{3E0D156F-E8C1-45E5-901B-9B24961B18BD}" srcId="{D8A4D038-50D5-4A20-8DB6-4846E2ABA104}" destId="{BADFCFBE-3DB3-4B7A-A4E6-B27C261A3ACF}" srcOrd="0" destOrd="0" parTransId="{8E7E6304-97B4-465C-8E25-F5F308380989}" sibTransId="{66753589-DE80-42C2-B5D1-CB1E987379B5}"/>
    <dgm:cxn modelId="{0C6DDC46-EFC6-41A8-A53F-6B59369381A6}" type="presOf" srcId="{BADFCFBE-3DB3-4B7A-A4E6-B27C261A3ACF}" destId="{EE40D5CE-B7EE-4CB1-9221-419615D471D2}" srcOrd="0" destOrd="0" presId="urn:microsoft.com/office/officeart/2005/8/layout/vList2"/>
    <dgm:cxn modelId="{10EBCA67-9D04-4499-8376-56B4E0505BBD}" srcId="{6C9250D0-751C-4FF5-BA53-72CC291BE27A}" destId="{D8A4D038-50D5-4A20-8DB6-4846E2ABA104}" srcOrd="0" destOrd="0" parTransId="{3AC6F582-66D8-4A76-BD2F-83B42F543CBA}" sibTransId="{001F46BA-D151-4910-A16B-527EFF0F0A97}"/>
    <dgm:cxn modelId="{EC05CD88-256B-4E39-9C5D-28638A831F42}" type="presOf" srcId="{6C9250D0-751C-4FF5-BA53-72CC291BE27A}" destId="{F20E98B6-D65B-49D1-A2F7-98CC8F669530}" srcOrd="0" destOrd="0" presId="urn:microsoft.com/office/officeart/2005/8/layout/vList2"/>
    <dgm:cxn modelId="{95C82C1D-26B5-4F46-A7A3-88C533FBDD2B}" type="presParOf" srcId="{F20E98B6-D65B-49D1-A2F7-98CC8F669530}" destId="{715FB87C-8805-49C2-A9C3-381AB3F2B7C2}" srcOrd="0" destOrd="0" presId="urn:microsoft.com/office/officeart/2005/8/layout/vList2"/>
    <dgm:cxn modelId="{71B90A5E-F35C-4F13-B9C4-A8E6BDF4F3AC}" type="presParOf" srcId="{F20E98B6-D65B-49D1-A2F7-98CC8F669530}" destId="{EE40D5CE-B7EE-4CB1-9221-419615D471D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9250D0-751C-4FF5-BA53-72CC291BE27A}" type="doc">
      <dgm:prSet loTypeId="urn:microsoft.com/office/officeart/2005/8/layout/vList2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093355-15F1-462D-9BA1-A491DF477A91}">
      <dgm:prSet phldrT="[Text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r>
            <a:rPr lang="en-US" sz="4400" b="1" cap="none" spc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+mj-lt"/>
            </a:rPr>
            <a:t>Vector</a:t>
          </a:r>
          <a:endParaRPr lang="en-US" sz="4400" b="1" cap="none" spc="0" dirty="0">
            <a:ln>
              <a:prstDash val="solid"/>
            </a:ln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  <a:latin typeface="+mj-lt"/>
          </a:endParaRPr>
        </a:p>
      </dgm:t>
    </dgm:pt>
    <dgm:pt modelId="{2DEAEA9F-2D7C-4FB8-99FF-A2822A767947}" type="parTrans" cxnId="{E3D3F647-EC70-4F46-9833-A3FD64E39D2C}">
      <dgm:prSet/>
      <dgm:spPr/>
      <dgm:t>
        <a:bodyPr/>
        <a:lstStyle/>
        <a:p>
          <a:endParaRPr lang="en-US"/>
        </a:p>
      </dgm:t>
    </dgm:pt>
    <dgm:pt modelId="{2151988B-AC5E-45A9-B7E4-AF138F85D32A}" type="sibTrans" cxnId="{E3D3F647-EC70-4F46-9833-A3FD64E39D2C}">
      <dgm:prSet/>
      <dgm:spPr/>
      <dgm:t>
        <a:bodyPr/>
        <a:lstStyle/>
        <a:p>
          <a:endParaRPr lang="en-US"/>
        </a:p>
      </dgm:t>
    </dgm:pt>
    <dgm:pt modelId="{BFB68010-BB5F-4D57-9188-57B280A97A39}">
      <dgm:prSet phldrT="[Text]" custT="1"/>
      <dgm:spPr/>
      <dgm:t>
        <a:bodyPr/>
        <a:lstStyle/>
        <a:p>
          <a:r>
            <a:rPr lang="en-US" sz="4000" b="1" u="sng" dirty="0" smtClean="0">
              <a:latin typeface="Arial Rounded MT Bold" pitchFamily="34" charset="0"/>
            </a:rPr>
            <a:t>magnitude and direction</a:t>
          </a:r>
          <a:endParaRPr lang="en-US" sz="4000" b="1" u="sng" dirty="0">
            <a:latin typeface="Arial Rounded MT Bold" pitchFamily="34" charset="0"/>
          </a:endParaRPr>
        </a:p>
      </dgm:t>
    </dgm:pt>
    <dgm:pt modelId="{CAEA20C6-DD62-4337-B5E0-D56647CBE97E}" type="parTrans" cxnId="{96909836-DCF3-458D-A3FF-21F391B68EBC}">
      <dgm:prSet/>
      <dgm:spPr/>
      <dgm:t>
        <a:bodyPr/>
        <a:lstStyle/>
        <a:p>
          <a:endParaRPr lang="en-US"/>
        </a:p>
      </dgm:t>
    </dgm:pt>
    <dgm:pt modelId="{A418B81D-CDAF-47A4-B504-713D2834AEF3}" type="sibTrans" cxnId="{96909836-DCF3-458D-A3FF-21F391B68EBC}">
      <dgm:prSet/>
      <dgm:spPr/>
      <dgm:t>
        <a:bodyPr/>
        <a:lstStyle/>
        <a:p>
          <a:endParaRPr lang="en-US"/>
        </a:p>
      </dgm:t>
    </dgm:pt>
    <dgm:pt modelId="{9CB682E7-6A37-427E-9ADA-F22BE6729F74}">
      <dgm:prSet phldrT="[Text]" custT="1"/>
      <dgm:spPr/>
      <dgm:t>
        <a:bodyPr/>
        <a:lstStyle/>
        <a:p>
          <a:r>
            <a:rPr lang="en-US" sz="4000" dirty="0" smtClean="0">
              <a:latin typeface="Arial Rounded MT Bold" pitchFamily="34" charset="0"/>
            </a:rPr>
            <a:t>Ex. displacement, velocity, acceleration</a:t>
          </a:r>
          <a:endParaRPr lang="en-US" sz="4000" dirty="0">
            <a:latin typeface="Arial Rounded MT Bold" pitchFamily="34" charset="0"/>
          </a:endParaRPr>
        </a:p>
      </dgm:t>
    </dgm:pt>
    <dgm:pt modelId="{51473AE5-B3E0-409C-A132-CF806BDAE4C6}" type="parTrans" cxnId="{F186B946-9878-40A8-9F51-AE2716B6D6AD}">
      <dgm:prSet/>
      <dgm:spPr/>
      <dgm:t>
        <a:bodyPr/>
        <a:lstStyle/>
        <a:p>
          <a:endParaRPr lang="en-US"/>
        </a:p>
      </dgm:t>
    </dgm:pt>
    <dgm:pt modelId="{B5E6ED24-E96C-4AE4-A223-F32F4AA7CBF7}" type="sibTrans" cxnId="{F186B946-9878-40A8-9F51-AE2716B6D6AD}">
      <dgm:prSet/>
      <dgm:spPr/>
      <dgm:t>
        <a:bodyPr/>
        <a:lstStyle/>
        <a:p>
          <a:endParaRPr lang="en-US"/>
        </a:p>
      </dgm:t>
    </dgm:pt>
    <dgm:pt modelId="{F20E98B6-D65B-49D1-A2F7-98CC8F669530}" type="pres">
      <dgm:prSet presAssocID="{6C9250D0-751C-4FF5-BA53-72CC291BE2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C64132-0ABC-4593-9544-C6CF979DD5B1}" type="pres">
      <dgm:prSet presAssocID="{74093355-15F1-462D-9BA1-A491DF477A91}" presName="parentText" presStyleLbl="node1" presStyleIdx="0" presStyleCnt="1" custLinFactNeighborX="-1299" custLinFactNeighborY="-768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394FD8-3A1B-493E-831E-34825522BD6E}" type="pres">
      <dgm:prSet presAssocID="{74093355-15F1-462D-9BA1-A491DF477A91}" presName="childText" presStyleLbl="revTx" presStyleIdx="0" presStyleCnt="1" custScaleY="1993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909836-DCF3-458D-A3FF-21F391B68EBC}" srcId="{74093355-15F1-462D-9BA1-A491DF477A91}" destId="{BFB68010-BB5F-4D57-9188-57B280A97A39}" srcOrd="0" destOrd="0" parTransId="{CAEA20C6-DD62-4337-B5E0-D56647CBE97E}" sibTransId="{A418B81D-CDAF-47A4-B504-713D2834AEF3}"/>
    <dgm:cxn modelId="{9B222ECC-781B-4A27-9A65-6F0A72E05638}" type="presOf" srcId="{74093355-15F1-462D-9BA1-A491DF477A91}" destId="{05C64132-0ABC-4593-9544-C6CF979DD5B1}" srcOrd="0" destOrd="0" presId="urn:microsoft.com/office/officeart/2005/8/layout/vList2"/>
    <dgm:cxn modelId="{F186B946-9878-40A8-9F51-AE2716B6D6AD}" srcId="{74093355-15F1-462D-9BA1-A491DF477A91}" destId="{9CB682E7-6A37-427E-9ADA-F22BE6729F74}" srcOrd="1" destOrd="0" parTransId="{51473AE5-B3E0-409C-A132-CF806BDAE4C6}" sibTransId="{B5E6ED24-E96C-4AE4-A223-F32F4AA7CBF7}"/>
    <dgm:cxn modelId="{E3D3F647-EC70-4F46-9833-A3FD64E39D2C}" srcId="{6C9250D0-751C-4FF5-BA53-72CC291BE27A}" destId="{74093355-15F1-462D-9BA1-A491DF477A91}" srcOrd="0" destOrd="0" parTransId="{2DEAEA9F-2D7C-4FB8-99FF-A2822A767947}" sibTransId="{2151988B-AC5E-45A9-B7E4-AF138F85D32A}"/>
    <dgm:cxn modelId="{BFA3C62E-04CB-4EA8-8D9C-BD479172A33D}" type="presOf" srcId="{6C9250D0-751C-4FF5-BA53-72CC291BE27A}" destId="{F20E98B6-D65B-49D1-A2F7-98CC8F669530}" srcOrd="0" destOrd="0" presId="urn:microsoft.com/office/officeart/2005/8/layout/vList2"/>
    <dgm:cxn modelId="{DB5F274C-B58D-4C00-8266-B31A709481CB}" type="presOf" srcId="{9CB682E7-6A37-427E-9ADA-F22BE6729F74}" destId="{79394FD8-3A1B-493E-831E-34825522BD6E}" srcOrd="0" destOrd="1" presId="urn:microsoft.com/office/officeart/2005/8/layout/vList2"/>
    <dgm:cxn modelId="{9E39DCD3-C5FE-4722-A8C7-2CB0F78CE924}" type="presOf" srcId="{BFB68010-BB5F-4D57-9188-57B280A97A39}" destId="{79394FD8-3A1B-493E-831E-34825522BD6E}" srcOrd="0" destOrd="0" presId="urn:microsoft.com/office/officeart/2005/8/layout/vList2"/>
    <dgm:cxn modelId="{2A44D40B-F140-4457-825A-1FB34C33B62C}" type="presParOf" srcId="{F20E98B6-D65B-49D1-A2F7-98CC8F669530}" destId="{05C64132-0ABC-4593-9544-C6CF979DD5B1}" srcOrd="0" destOrd="0" presId="urn:microsoft.com/office/officeart/2005/8/layout/vList2"/>
    <dgm:cxn modelId="{30BA7680-7BCD-4733-AEBA-3F66473ABD3A}" type="presParOf" srcId="{F20E98B6-D65B-49D1-A2F7-98CC8F669530}" destId="{79394FD8-3A1B-493E-831E-34825522BD6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FB87C-8805-49C2-A9C3-381AB3F2B7C2}">
      <dsp:nvSpPr>
        <dsp:cNvPr id="0" name=""/>
        <dsp:cNvSpPr/>
      </dsp:nvSpPr>
      <dsp:spPr>
        <a:xfrm>
          <a:off x="0" y="0"/>
          <a:ext cx="5867399" cy="87174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cap="none" spc="0" dirty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+mj-lt"/>
            </a:rPr>
            <a:t>Scalar</a:t>
          </a:r>
          <a:endParaRPr lang="en-US" sz="4400" b="1" kern="1200" cap="none" spc="0" dirty="0">
            <a:ln>
              <a:prstDash val="solid"/>
            </a:ln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  <a:latin typeface="+mj-lt"/>
          </a:endParaRPr>
        </a:p>
      </dsp:txBody>
      <dsp:txXfrm>
        <a:off x="42555" y="42555"/>
        <a:ext cx="5782289" cy="786631"/>
      </dsp:txXfrm>
    </dsp:sp>
    <dsp:sp modelId="{EE40D5CE-B7EE-4CB1-9221-419615D471D2}">
      <dsp:nvSpPr>
        <dsp:cNvPr id="0" name=""/>
        <dsp:cNvSpPr/>
      </dsp:nvSpPr>
      <dsp:spPr>
        <a:xfrm>
          <a:off x="0" y="777464"/>
          <a:ext cx="5867399" cy="4838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290" tIns="50800" rIns="284480" bIns="508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0" kern="1200" dirty="0">
            <a:latin typeface="Arial Rounded MT Bold" pitchFamily="34" charset="0"/>
            <a:cs typeface="Aharoni" pitchFamily="2" charset="-79"/>
          </a:endParaRP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000" b="1" u="sng" kern="1200" dirty="0" smtClean="0">
              <a:latin typeface="Arial Rounded MT Bold" pitchFamily="34" charset="0"/>
              <a:cs typeface="Aharoni" pitchFamily="2" charset="-79"/>
            </a:rPr>
            <a:t>magnitude only</a:t>
          </a:r>
          <a:endParaRPr lang="en-US" sz="4000" b="1" u="sng" kern="1200" dirty="0">
            <a:latin typeface="Arial Rounded MT Bold" pitchFamily="34" charset="0"/>
            <a:cs typeface="Aharoni" pitchFamily="2" charset="-79"/>
          </a:endParaRP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000" kern="1200" dirty="0" smtClean="0">
              <a:latin typeface="Arial Rounded MT Bold" pitchFamily="34" charset="0"/>
              <a:cs typeface="Aharoni" pitchFamily="2" charset="-79"/>
            </a:rPr>
            <a:t>Ex. distance, time, speed</a:t>
          </a:r>
          <a:endParaRPr lang="en-US" sz="4000" kern="1200" dirty="0">
            <a:latin typeface="Arial Rounded MT Bold" pitchFamily="34" charset="0"/>
            <a:cs typeface="Aharoni" pitchFamily="2" charset="-79"/>
          </a:endParaRPr>
        </a:p>
      </dsp:txBody>
      <dsp:txXfrm>
        <a:off x="0" y="777464"/>
        <a:ext cx="5867399" cy="4838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64132-0ABC-4593-9544-C6CF979DD5B1}">
      <dsp:nvSpPr>
        <dsp:cNvPr id="0" name=""/>
        <dsp:cNvSpPr/>
      </dsp:nvSpPr>
      <dsp:spPr>
        <a:xfrm>
          <a:off x="0" y="0"/>
          <a:ext cx="5867399" cy="102557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cap="none" spc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+mj-lt"/>
            </a:rPr>
            <a:t>Vector</a:t>
          </a:r>
          <a:endParaRPr lang="en-US" sz="4400" b="1" kern="1200" cap="none" spc="0" dirty="0">
            <a:ln>
              <a:prstDash val="solid"/>
            </a:ln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  <a:latin typeface="+mj-lt"/>
          </a:endParaRPr>
        </a:p>
      </dsp:txBody>
      <dsp:txXfrm>
        <a:off x="50065" y="50065"/>
        <a:ext cx="5767269" cy="925448"/>
      </dsp:txXfrm>
    </dsp:sp>
    <dsp:sp modelId="{79394FD8-3A1B-493E-831E-34825522BD6E}">
      <dsp:nvSpPr>
        <dsp:cNvPr id="0" name=""/>
        <dsp:cNvSpPr/>
      </dsp:nvSpPr>
      <dsp:spPr>
        <a:xfrm>
          <a:off x="0" y="1026817"/>
          <a:ext cx="5867399" cy="468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290" tIns="50800" rIns="284480" bIns="508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000" b="1" u="sng" kern="1200" dirty="0" smtClean="0">
              <a:latin typeface="Arial Rounded MT Bold" pitchFamily="34" charset="0"/>
            </a:rPr>
            <a:t>magnitude and direction</a:t>
          </a:r>
          <a:endParaRPr lang="en-US" sz="4000" b="1" u="sng" kern="1200" dirty="0">
            <a:latin typeface="Arial Rounded MT Bold" pitchFamily="34" charset="0"/>
          </a:endParaRP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000" kern="1200" dirty="0" smtClean="0">
              <a:latin typeface="Arial Rounded MT Bold" pitchFamily="34" charset="0"/>
            </a:rPr>
            <a:t>Ex. displacement, velocity, acceleration</a:t>
          </a:r>
          <a:endParaRPr lang="en-US" sz="4000" kern="1200" dirty="0">
            <a:latin typeface="Arial Rounded MT Bold" pitchFamily="34" charset="0"/>
          </a:endParaRPr>
        </a:p>
      </dsp:txBody>
      <dsp:txXfrm>
        <a:off x="0" y="1026817"/>
        <a:ext cx="5867399" cy="4686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FB2A7A3-9B47-43DC-B175-CDB4EE520961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F3433DA-50FD-45F2-98C5-C997B54199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48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9248175-F00B-4C0F-A949-CCE7FF96DD1F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781676-B259-4866-8F31-940924D589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9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442F0F-20C3-4FDB-8D4E-ADFE0B9CAA4C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442F0F-20C3-4FDB-8D4E-ADFE0B9CAA4C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442F0F-20C3-4FDB-8D4E-ADFE0B9CAA4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442F0F-20C3-4FDB-8D4E-ADFE0B9CAA4C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5713" y="728663"/>
            <a:ext cx="4802187" cy="36004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PH" sz="2500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48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DAA99D-83CB-4AE2-B46E-C2277191FB5C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537FD-A701-4A3C-9374-693C465D3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DAA99D-83CB-4AE2-B46E-C2277191FB5C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537FD-A701-4A3C-9374-693C465D3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DAA99D-83CB-4AE2-B46E-C2277191FB5C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537FD-A701-4A3C-9374-693C465D3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8540750" cy="2173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625" y="3925888"/>
            <a:ext cx="8540750" cy="2173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C53AD-D840-43AD-9054-D3FBE457D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DAA99D-83CB-4AE2-B46E-C2277191FB5C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537FD-A701-4A3C-9374-693C465D3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DAA99D-83CB-4AE2-B46E-C2277191FB5C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537FD-A701-4A3C-9374-693C465D3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DAA99D-83CB-4AE2-B46E-C2277191FB5C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537FD-A701-4A3C-9374-693C465D3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DAA99D-83CB-4AE2-B46E-C2277191FB5C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537FD-A701-4A3C-9374-693C465D3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DAA99D-83CB-4AE2-B46E-C2277191FB5C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537FD-A701-4A3C-9374-693C465D3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DAA99D-83CB-4AE2-B46E-C2277191FB5C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537FD-A701-4A3C-9374-693C465D3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DAA99D-83CB-4AE2-B46E-C2277191FB5C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537FD-A701-4A3C-9374-693C465D3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DAA99D-83CB-4AE2-B46E-C2277191FB5C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537FD-A701-4A3C-9374-693C465D3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7DAA99D-83CB-4AE2-B46E-C2277191FB5C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2E537FD-A701-4A3C-9374-693C465D3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3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gif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34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Physics in the amusement park and sports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sz="3100" dirty="0" smtClean="0">
                <a:solidFill>
                  <a:srgbClr val="C00000"/>
                </a:solidFill>
              </a:rPr>
              <a:t>(part 1)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79" y="228600"/>
            <a:ext cx="6172200" cy="1143000"/>
          </a:xfrm>
        </p:spPr>
        <p:txBody>
          <a:bodyPr/>
          <a:lstStyle/>
          <a:p>
            <a:pPr algn="l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1"/>
            <a:ext cx="6218261" cy="167639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point occupied by an object </a:t>
            </a:r>
            <a:r>
              <a:rPr lang="en-US" b="1" dirty="0">
                <a:solidFill>
                  <a:srgbClr val="0070C0"/>
                </a:solidFill>
              </a:rPr>
              <a:t>relative to a </a:t>
            </a:r>
            <a:r>
              <a:rPr lang="en-US" b="1" dirty="0" smtClean="0">
                <a:solidFill>
                  <a:srgbClr val="0070C0"/>
                </a:solidFill>
              </a:rPr>
              <a:t>reference </a:t>
            </a:r>
            <a:r>
              <a:rPr lang="en-US" b="1" dirty="0">
                <a:solidFill>
                  <a:srgbClr val="0070C0"/>
                </a:solidFill>
              </a:rPr>
              <a:t>point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vector </a:t>
            </a:r>
            <a:r>
              <a:rPr lang="en-US" dirty="0"/>
              <a:t>(magnitude &amp; direction)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16188" y="3886199"/>
            <a:ext cx="4343400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 bwMode="auto">
          <a:xfrm>
            <a:off x="2121088" y="3033214"/>
            <a:ext cx="18288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4 m</a:t>
            </a:r>
            <a:endParaRPr lang="en-US" kern="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064188" y="4038599"/>
            <a:ext cx="1295400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 bwMode="auto">
          <a:xfrm>
            <a:off x="4084660" y="4038599"/>
            <a:ext cx="13335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1 m</a:t>
            </a:r>
            <a:endParaRPr lang="en-US" kern="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03579" y="3459706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A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431808" y="3326641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B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3179927" y="3707641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C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03579" y="5227093"/>
            <a:ext cx="6324600" cy="1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Position B = 4 m right of point A</a:t>
            </a:r>
          </a:p>
          <a:p>
            <a:r>
              <a:rPr lang="en-US" kern="0" dirty="0" smtClean="0"/>
              <a:t>Position C = 3 m right of point A </a:t>
            </a:r>
            <a:endParaRPr lang="en-US" kern="0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9376" y="4134133"/>
            <a:ext cx="18288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(ref)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2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6172200" cy="1143000"/>
          </a:xfrm>
        </p:spPr>
        <p:txBody>
          <a:bodyPr/>
          <a:lstStyle/>
          <a:p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6019800" cy="2438399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total length</a:t>
            </a:r>
            <a:r>
              <a:rPr lang="en-US" dirty="0"/>
              <a:t> </a:t>
            </a:r>
            <a:r>
              <a:rPr lang="en-US" dirty="0" smtClean="0"/>
              <a:t>from one position to another</a:t>
            </a:r>
            <a:endParaRPr lang="en-US" dirty="0"/>
          </a:p>
          <a:p>
            <a:r>
              <a:rPr lang="en-US" dirty="0" smtClean="0"/>
              <a:t>SCALAR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</a:rPr>
              <a:t>Units</a:t>
            </a:r>
            <a:r>
              <a:rPr lang="en-US" dirty="0">
                <a:latin typeface="Times New Roman" pitchFamily="18" charset="0"/>
              </a:rPr>
              <a:t>: </a:t>
            </a:r>
            <a:r>
              <a:rPr lang="en-US" sz="3600" b="1" dirty="0" smtClean="0">
                <a:latin typeface="Times New Roman" pitchFamily="18" charset="0"/>
              </a:rPr>
              <a:t>m, km, cm</a:t>
            </a:r>
            <a:endParaRPr lang="en-US" dirty="0">
              <a:latin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87840" y="4598158"/>
            <a:ext cx="4343400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 bwMode="auto">
          <a:xfrm>
            <a:off x="2192740" y="3745173"/>
            <a:ext cx="18288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4 m</a:t>
            </a:r>
            <a:endParaRPr lang="en-US" kern="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135840" y="4750558"/>
            <a:ext cx="1295400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 bwMode="auto">
          <a:xfrm>
            <a:off x="4156312" y="4750558"/>
            <a:ext cx="13335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1 m</a:t>
            </a:r>
            <a:endParaRPr lang="en-US" kern="0" dirty="0"/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228600" y="5603543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000" kern="0" dirty="0" smtClean="0"/>
              <a:t>Distance (A to C) = ???</a:t>
            </a:r>
            <a:endParaRPr lang="en-US" sz="4000" kern="0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03579" y="4171665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A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5503460" y="4038600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B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3251579" y="4419600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C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6172200" cy="1143000"/>
          </a:xfrm>
        </p:spPr>
        <p:txBody>
          <a:bodyPr/>
          <a:lstStyle/>
          <a:p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1"/>
            <a:ext cx="6477000" cy="2057400"/>
          </a:xfrm>
        </p:spPr>
        <p:txBody>
          <a:bodyPr/>
          <a:lstStyle/>
          <a:p>
            <a:r>
              <a:rPr lang="en-US" sz="2800" dirty="0"/>
              <a:t>total length </a:t>
            </a:r>
            <a:r>
              <a:rPr lang="en-US" sz="2800" dirty="0" smtClean="0"/>
              <a:t>from one position to another</a:t>
            </a:r>
            <a:endParaRPr lang="en-US" sz="2800" dirty="0"/>
          </a:p>
          <a:p>
            <a:r>
              <a:rPr lang="en-US" sz="2800" dirty="0" smtClean="0"/>
              <a:t>SCALAR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</a:rPr>
              <a:t>Units</a:t>
            </a:r>
            <a:r>
              <a:rPr lang="en-US" sz="2800" dirty="0">
                <a:latin typeface="Times New Roman" pitchFamily="18" charset="0"/>
              </a:rPr>
              <a:t>: </a:t>
            </a:r>
            <a:r>
              <a:rPr lang="en-US" sz="2800" b="1" dirty="0" smtClean="0">
                <a:latin typeface="Times New Roman" pitchFamily="18" charset="0"/>
              </a:rPr>
              <a:t>m, km, cm</a:t>
            </a:r>
            <a:endParaRPr lang="en-US" sz="2800" dirty="0">
              <a:latin typeface="Times New Roman" pitchFamily="18" charset="0"/>
            </a:endParaRPr>
          </a:p>
          <a:p>
            <a:endParaRPr lang="en-US" sz="2800" dirty="0" smtClean="0"/>
          </a:p>
          <a:p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45759" y="4126173"/>
            <a:ext cx="4343400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 bwMode="auto">
          <a:xfrm>
            <a:off x="2150659" y="3273188"/>
            <a:ext cx="18288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4 m</a:t>
            </a:r>
            <a:endParaRPr lang="en-US" kern="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093759" y="4278573"/>
            <a:ext cx="1295400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 bwMode="auto">
          <a:xfrm>
            <a:off x="4114231" y="4278573"/>
            <a:ext cx="13335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1 m</a:t>
            </a:r>
            <a:endParaRPr lang="en-US" kern="0" dirty="0"/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228600" y="5153167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000" kern="0" dirty="0" smtClean="0"/>
              <a:t>Distance (A to C) </a:t>
            </a:r>
          </a:p>
          <a:p>
            <a:r>
              <a:rPr lang="en-US" sz="4000" kern="0" dirty="0" smtClean="0"/>
              <a:t>= 4m +1m = 5m</a:t>
            </a:r>
            <a:endParaRPr lang="en-US" sz="4000" kern="0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61498" y="3699680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A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5461379" y="3566615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B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3209498" y="3947615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C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97"/>
            <a:ext cx="6172200" cy="1143000"/>
          </a:xfrm>
        </p:spPr>
        <p:txBody>
          <a:bodyPr/>
          <a:lstStyle/>
          <a:p>
            <a:r>
              <a:rPr lang="en-US" dirty="0" smtClean="0"/>
              <a:t>Displacement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6019800" cy="2895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Vector</a:t>
            </a:r>
          </a:p>
          <a:p>
            <a:pPr>
              <a:buFont typeface="Wingdings" pitchFamily="2" charset="2"/>
              <a:buChar char="Ø"/>
            </a:pPr>
            <a:r>
              <a:rPr lang="en-US" b="1" u="sng" dirty="0" smtClean="0">
                <a:solidFill>
                  <a:srgbClr val="FF0000"/>
                </a:solidFill>
              </a:rPr>
              <a:t>shortest </a:t>
            </a:r>
            <a:r>
              <a:rPr lang="en-US" b="1" u="sng" dirty="0">
                <a:solidFill>
                  <a:srgbClr val="FF0000"/>
                </a:solidFill>
              </a:rPr>
              <a:t>distance </a:t>
            </a:r>
            <a:r>
              <a:rPr lang="en-US" dirty="0"/>
              <a:t>from initial position to final position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 1D:sign (+/-) signifies direction. + </a:t>
            </a:r>
            <a:r>
              <a:rPr lang="en-US" dirty="0" smtClean="0">
                <a:sym typeface="Symbol"/>
              </a:rPr>
              <a:t> right or up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087840" y="4667535"/>
            <a:ext cx="4343400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 bwMode="auto">
          <a:xfrm>
            <a:off x="2192740" y="3814550"/>
            <a:ext cx="18288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4 m</a:t>
            </a:r>
            <a:endParaRPr lang="en-US" kern="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135840" y="4819935"/>
            <a:ext cx="1295400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 bwMode="auto">
          <a:xfrm>
            <a:off x="4156312" y="4819935"/>
            <a:ext cx="13335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1 m</a:t>
            </a:r>
            <a:endParaRPr lang="en-US" kern="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28600" y="5479577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000" kern="0" dirty="0" smtClean="0"/>
              <a:t>Displacement = ???</a:t>
            </a:r>
            <a:endParaRPr lang="en-US" sz="4000" kern="0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2307039" y="3600736"/>
            <a:ext cx="609600" cy="30480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03578" y="3814550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A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5257800" y="3810000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B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581400" y="3814550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C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35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97"/>
            <a:ext cx="6172200" cy="1143000"/>
          </a:xfrm>
        </p:spPr>
        <p:txBody>
          <a:bodyPr/>
          <a:lstStyle/>
          <a:p>
            <a:r>
              <a:rPr lang="en-US" dirty="0" smtClean="0"/>
              <a:t>Displacement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860" y="1071350"/>
            <a:ext cx="6019800" cy="157688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shortest distance from initial position to final position 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VECTOR </a:t>
            </a:r>
            <a:endParaRPr lang="en-US" sz="2800" dirty="0"/>
          </a:p>
          <a:p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04899" y="3501216"/>
            <a:ext cx="4343400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 bwMode="auto">
          <a:xfrm>
            <a:off x="2209799" y="2648231"/>
            <a:ext cx="18288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4 m</a:t>
            </a:r>
            <a:endParaRPr lang="en-US" kern="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152899" y="3653616"/>
            <a:ext cx="1295400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 bwMode="auto">
          <a:xfrm>
            <a:off x="4220569" y="3654753"/>
            <a:ext cx="13335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1 m</a:t>
            </a:r>
            <a:endParaRPr lang="en-US" kern="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3260" y="4415617"/>
            <a:ext cx="6477000" cy="206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000" kern="0" dirty="0" smtClean="0"/>
              <a:t>Displacement = +3m</a:t>
            </a:r>
          </a:p>
          <a:p>
            <a:r>
              <a:rPr lang="en-US" sz="4000" kern="0" dirty="0" smtClean="0"/>
              <a:t>(3 m , right) 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2324098" y="2434417"/>
            <a:ext cx="609600" cy="30480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20637" y="2648231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A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5274859" y="2643681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B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598459" y="2648231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C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6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6172200" cy="1143000"/>
          </a:xfrm>
        </p:spPr>
        <p:txBody>
          <a:bodyPr/>
          <a:lstStyle/>
          <a:p>
            <a:r>
              <a:rPr lang="en-US" dirty="0" smtClean="0"/>
              <a:t>Example # 1</a:t>
            </a:r>
            <a:endParaRPr lang="en-US" dirty="0"/>
          </a:p>
        </p:txBody>
      </p:sp>
      <p:cxnSp>
        <p:nvCxnSpPr>
          <p:cNvPr id="4" name="Straight Connector 3"/>
          <p:cNvCxnSpPr>
            <a:stCxn id="9" idx="2"/>
          </p:cNvCxnSpPr>
          <p:nvPr/>
        </p:nvCxnSpPr>
        <p:spPr>
          <a:xfrm>
            <a:off x="2204112" y="2472511"/>
            <a:ext cx="3238500" cy="455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 bwMode="auto">
          <a:xfrm>
            <a:off x="3132160" y="1624077"/>
            <a:ext cx="18288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4 m</a:t>
            </a:r>
            <a:endParaRPr lang="en-US" kern="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43000" y="2629462"/>
            <a:ext cx="4299612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 bwMode="auto">
          <a:xfrm>
            <a:off x="1099777" y="2895600"/>
            <a:ext cx="13335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1 m</a:t>
            </a:r>
            <a:endParaRPr lang="en-US" kern="0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1542622" y="2386510"/>
            <a:ext cx="304800" cy="101818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582001" y="1619526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A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4964372" y="1619525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B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16089" y="2238218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C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177422" y="3748585"/>
            <a:ext cx="670958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ym typeface="Symbol"/>
              </a:rPr>
              <a:t>(</a:t>
            </a:r>
            <a:r>
              <a:rPr lang="en-US" kern="0" dirty="0">
                <a:sym typeface="Symbol"/>
              </a:rPr>
              <a:t>A </a:t>
            </a:r>
            <a:r>
              <a:rPr lang="en-US" kern="0" dirty="0" smtClean="0">
                <a:sym typeface="Symbol"/>
              </a:rPr>
              <a:t>B </a:t>
            </a:r>
            <a:r>
              <a:rPr lang="en-US" kern="0" dirty="0">
                <a:sym typeface="Symbol"/>
              </a:rPr>
              <a:t></a:t>
            </a:r>
            <a:r>
              <a:rPr lang="en-US" kern="0" dirty="0" smtClean="0">
                <a:sym typeface="Symbol"/>
              </a:rPr>
              <a:t>C)</a:t>
            </a:r>
            <a:endParaRPr lang="en-US" kern="0" dirty="0" smtClean="0"/>
          </a:p>
          <a:p>
            <a:r>
              <a:rPr lang="en-US" kern="0" dirty="0" smtClean="0"/>
              <a:t>Distance =?</a:t>
            </a:r>
          </a:p>
          <a:p>
            <a:r>
              <a:rPr lang="en-US" kern="0" dirty="0" smtClean="0"/>
              <a:t>Displacement = ?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675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6172200" cy="1143000"/>
          </a:xfrm>
        </p:spPr>
        <p:txBody>
          <a:bodyPr/>
          <a:lstStyle/>
          <a:p>
            <a:r>
              <a:rPr lang="en-US" dirty="0" smtClean="0"/>
              <a:t>Example # 1</a:t>
            </a:r>
            <a:endParaRPr lang="en-US" dirty="0"/>
          </a:p>
        </p:txBody>
      </p:sp>
      <p:cxnSp>
        <p:nvCxnSpPr>
          <p:cNvPr id="4" name="Straight Connector 3"/>
          <p:cNvCxnSpPr>
            <a:stCxn id="9" idx="2"/>
          </p:cNvCxnSpPr>
          <p:nvPr/>
        </p:nvCxnSpPr>
        <p:spPr>
          <a:xfrm>
            <a:off x="2204112" y="2472511"/>
            <a:ext cx="3238500" cy="455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 bwMode="auto">
          <a:xfrm>
            <a:off x="3132160" y="1624077"/>
            <a:ext cx="18288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4 m</a:t>
            </a:r>
            <a:endParaRPr lang="en-US" kern="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43000" y="2629462"/>
            <a:ext cx="4299612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 bwMode="auto">
          <a:xfrm>
            <a:off x="1099777" y="2895600"/>
            <a:ext cx="13335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1 m</a:t>
            </a:r>
            <a:endParaRPr lang="en-US" kern="0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1542622" y="2386510"/>
            <a:ext cx="304800" cy="101818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582001" y="1619526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A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4964372" y="1619525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B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16089" y="2238218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C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177422" y="3748585"/>
            <a:ext cx="670958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000" kern="0" dirty="0">
                <a:sym typeface="Symbol"/>
              </a:rPr>
              <a:t>(A B C)</a:t>
            </a:r>
            <a:endParaRPr lang="en-US" sz="4000" kern="0" dirty="0"/>
          </a:p>
          <a:p>
            <a:r>
              <a:rPr lang="en-US" sz="4000" kern="0" dirty="0" smtClean="0"/>
              <a:t>Distance = 4m + 5m = 9m</a:t>
            </a:r>
          </a:p>
          <a:p>
            <a:r>
              <a:rPr lang="en-US" sz="4000" kern="0" dirty="0" smtClean="0"/>
              <a:t>Displacement = -1m</a:t>
            </a:r>
            <a:endParaRPr lang="en-US" sz="4000" kern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68334" y="5882185"/>
            <a:ext cx="1174278" cy="69263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Left</a:t>
            </a:r>
            <a:endParaRPr lang="en-US" dirty="0">
              <a:latin typeface="Times New Roman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4855473" y="5638800"/>
            <a:ext cx="249927" cy="24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172200" cy="1143000"/>
          </a:xfrm>
        </p:spPr>
        <p:txBody>
          <a:bodyPr/>
          <a:lstStyle/>
          <a:p>
            <a:r>
              <a:rPr lang="en-US" dirty="0" smtClean="0"/>
              <a:t>Example # 2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02140" y="2148385"/>
            <a:ext cx="4343400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 bwMode="auto">
          <a:xfrm>
            <a:off x="2307040" y="1295400"/>
            <a:ext cx="18288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4 m</a:t>
            </a:r>
            <a:endParaRPr lang="en-US" kern="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202140" y="2300785"/>
            <a:ext cx="4343400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 bwMode="auto">
          <a:xfrm>
            <a:off x="152401" y="3352800"/>
            <a:ext cx="670958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>
                <a:sym typeface="Symbol"/>
              </a:rPr>
              <a:t>(A B C)</a:t>
            </a:r>
            <a:endParaRPr lang="en-US" kern="0" dirty="0"/>
          </a:p>
          <a:p>
            <a:r>
              <a:rPr lang="en-US" kern="0" dirty="0" smtClean="0"/>
              <a:t>Distance =?</a:t>
            </a:r>
          </a:p>
          <a:p>
            <a:r>
              <a:rPr lang="en-US" kern="0" dirty="0" smtClean="0"/>
              <a:t>Displacement = ?</a:t>
            </a:r>
            <a:endParaRPr lang="en-US" kern="0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317879" y="1524000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A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5617760" y="1588827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B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04800" y="2057400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C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172200" cy="1143000"/>
          </a:xfrm>
        </p:spPr>
        <p:txBody>
          <a:bodyPr/>
          <a:lstStyle/>
          <a:p>
            <a:r>
              <a:rPr lang="en-US" dirty="0" smtClean="0"/>
              <a:t>Example # 2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02140" y="2148385"/>
            <a:ext cx="4343400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 bwMode="auto">
          <a:xfrm>
            <a:off x="2307040" y="1295400"/>
            <a:ext cx="18288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4 m</a:t>
            </a:r>
            <a:endParaRPr lang="en-US" kern="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202140" y="2300785"/>
            <a:ext cx="4343400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 bwMode="auto">
          <a:xfrm>
            <a:off x="152401" y="3352800"/>
            <a:ext cx="670958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>
                <a:sym typeface="Symbol"/>
              </a:rPr>
              <a:t>(A B C)</a:t>
            </a:r>
            <a:endParaRPr lang="en-US" kern="0" dirty="0"/>
          </a:p>
          <a:p>
            <a:r>
              <a:rPr lang="en-US" kern="0" dirty="0" smtClean="0"/>
              <a:t>Distance = 4m+ 4m = 8m</a:t>
            </a:r>
          </a:p>
          <a:p>
            <a:r>
              <a:rPr lang="en-US" kern="0" dirty="0" smtClean="0"/>
              <a:t>Displacement = 0 m</a:t>
            </a:r>
            <a:endParaRPr lang="en-US" kern="0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317879" y="1524000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A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5617760" y="1588827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B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04800" y="2057400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C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fr-CA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SPEED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550" y="1369218"/>
            <a:ext cx="6225250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latin typeface="+mj-lt"/>
              </a:rPr>
              <a:t>time rate </a:t>
            </a:r>
            <a:r>
              <a:rPr lang="en-US" sz="3200" b="1" u="sng" dirty="0" smtClean="0">
                <a:solidFill>
                  <a:srgbClr val="FF0000"/>
                </a:solidFill>
                <a:latin typeface="+mj-lt"/>
              </a:rPr>
              <a:t>change</a:t>
            </a:r>
            <a:r>
              <a:rPr lang="en-US" sz="3200" dirty="0" smtClean="0">
                <a:latin typeface="+mj-lt"/>
              </a:rPr>
              <a:t> of </a:t>
            </a:r>
            <a:r>
              <a:rPr lang="en-US" sz="3200" b="1" u="sng" dirty="0" smtClean="0">
                <a:solidFill>
                  <a:srgbClr val="FF0000"/>
                </a:solidFill>
                <a:latin typeface="+mj-lt"/>
              </a:rPr>
              <a:t>distance</a:t>
            </a:r>
            <a:endParaRPr lang="en-US" sz="3200" u="sng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latin typeface="+mj-lt"/>
              </a:rPr>
              <a:t>scalar</a:t>
            </a:r>
          </a:p>
        </p:txBody>
      </p:sp>
      <p:sp>
        <p:nvSpPr>
          <p:cNvPr id="4107" name="Text Box 4"/>
          <p:cNvSpPr txBox="1">
            <a:spLocks noChangeArrowheads="1"/>
          </p:cNvSpPr>
          <p:nvPr/>
        </p:nvSpPr>
        <p:spPr bwMode="auto">
          <a:xfrm>
            <a:off x="556550" y="3200400"/>
            <a:ext cx="60444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4000" dirty="0">
                <a:latin typeface="Times New Roman" pitchFamily="18" charset="0"/>
              </a:rPr>
              <a:t>Units: </a:t>
            </a:r>
            <a:r>
              <a:rPr lang="en-US" sz="4000" b="1" dirty="0">
                <a:latin typeface="Times New Roman" pitchFamily="18" charset="0"/>
              </a:rPr>
              <a:t>m/s, </a:t>
            </a:r>
            <a:r>
              <a:rPr lang="en-US" sz="4000" dirty="0">
                <a:latin typeface="Times New Roman" pitchFamily="18" charset="0"/>
              </a:rPr>
              <a:t>km/hr or cm/s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934200" y="56388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9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3761036" cy="5795665"/>
            <a:chOff x="0" y="0"/>
            <a:chExt cx="3761036" cy="5795665"/>
          </a:xfrm>
        </p:grpSpPr>
        <p:pic>
          <p:nvPicPr>
            <p:cNvPr id="1026" name="Picture 2" descr="http://2.bp.blogspot.com/-BzVnrRYKzE8/ThYMbPjpitI/AAAAAAAABGg/VWDwWjyrKug/s1600/roller_coaste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761036" cy="5638801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0" y="5334000"/>
              <a:ext cx="342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hotcrossmum.blogspot.com</a:t>
              </a:r>
            </a:p>
            <a:p>
              <a:endParaRPr lang="en-US" sz="1200" dirty="0"/>
            </a:p>
          </p:txBody>
        </p:sp>
      </p:grpSp>
      <p:pic>
        <p:nvPicPr>
          <p:cNvPr id="1030" name="Picture 6" descr="http://www.dreamstime.com/swing-rides-at-the-amusement-park-thumb1718658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314825"/>
            <a:ext cx="3810000" cy="2543175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4800600" y="304800"/>
            <a:ext cx="5105400" cy="2813846"/>
            <a:chOff x="362260" y="1600200"/>
            <a:chExt cx="4285940" cy="2362200"/>
          </a:xfrm>
        </p:grpSpPr>
        <p:pic>
          <p:nvPicPr>
            <p:cNvPr id="1032" name="Picture 8" descr="http://t3.gstatic.com/images?q=tbn:ANd9GcQM6pmqU-sGzsPth9fy4FZdggtYHgWFtdTY61okPDb-wK0cNgu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2260" y="1600200"/>
              <a:ext cx="3562660" cy="23622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676400" y="3581400"/>
              <a:ext cx="2971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www.chinadaily.com.cn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43000" y="3810000"/>
            <a:ext cx="4114800" cy="3048000"/>
            <a:chOff x="1066800" y="3581400"/>
            <a:chExt cx="4114800" cy="3048000"/>
          </a:xfrm>
        </p:grpSpPr>
        <p:pic>
          <p:nvPicPr>
            <p:cNvPr id="1034" name="Picture 10" descr="http://1.bp.blogspot.com/_XVU7lhjZjqg/THF95GiJhiI/AAAAAAAANRU/AvqIoX4Xo4E/s1600/york4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66800" y="3581400"/>
              <a:ext cx="4038600" cy="3046619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3429000" y="6324600"/>
              <a:ext cx="1752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momspotted.com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19800" cy="1143000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fr-CA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VELOCITY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2803" y="1371600"/>
            <a:ext cx="6248400" cy="3170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>
                <a:latin typeface="+mj-lt"/>
              </a:rPr>
              <a:t>Time rate </a:t>
            </a:r>
            <a:r>
              <a:rPr lang="en-US" sz="4000" b="1" u="sng" dirty="0" smtClean="0">
                <a:solidFill>
                  <a:srgbClr val="FF0000"/>
                </a:solidFill>
                <a:latin typeface="+mj-lt"/>
              </a:rPr>
              <a:t>change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>
                <a:latin typeface="+mj-lt"/>
              </a:rPr>
              <a:t>of </a:t>
            </a:r>
            <a:r>
              <a:rPr lang="en-US" sz="4000" b="1" u="sng" dirty="0">
                <a:solidFill>
                  <a:srgbClr val="FF0000"/>
                </a:solidFill>
                <a:latin typeface="+mj-lt"/>
              </a:rPr>
              <a:t>displacement</a:t>
            </a:r>
            <a:r>
              <a:rPr lang="en-US" sz="4000" dirty="0">
                <a:latin typeface="+mj-lt"/>
              </a:rPr>
              <a:t> (position and/or </a:t>
            </a:r>
            <a:r>
              <a:rPr lang="en-US" sz="4000" dirty="0" smtClean="0">
                <a:latin typeface="+mj-lt"/>
              </a:rPr>
              <a:t>direction)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>
                <a:latin typeface="+mj-lt"/>
              </a:rPr>
              <a:t>vector</a:t>
            </a:r>
          </a:p>
          <a:p>
            <a:pPr>
              <a:defRPr/>
            </a:pPr>
            <a:endParaRPr lang="en-US" sz="4000" dirty="0"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934200" y="56388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fr-CA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AVERAGE SPEED</a:t>
            </a:r>
            <a:endParaRPr lang="en-US" dirty="0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832304"/>
              </p:ext>
            </p:extLst>
          </p:nvPr>
        </p:nvGraphicFramePr>
        <p:xfrm>
          <a:off x="2260600" y="1371600"/>
          <a:ext cx="266223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31" name="Equation" r:id="rId4" imgW="723600" imgH="393480" progId="Equation.3">
                  <p:embed/>
                </p:oleObj>
              </mc:Choice>
              <mc:Fallback>
                <p:oleObj name="Equation" r:id="rId4" imgW="723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1371600"/>
                        <a:ext cx="2662238" cy="1447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6934200" y="56388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 bwMode="auto">
          <a:xfrm>
            <a:off x="304639" y="2852927"/>
            <a:ext cx="60198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fr-CA" b="1" kern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AVERAGE VELOCITY</a:t>
            </a:r>
            <a:endParaRPr lang="en-US" kern="0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491509"/>
              </p:ext>
            </p:extLst>
          </p:nvPr>
        </p:nvGraphicFramePr>
        <p:xfrm>
          <a:off x="1981200" y="4210240"/>
          <a:ext cx="3581400" cy="1323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32" name="Equation" r:id="rId6" imgW="1028520" imgH="393480" progId="Equation.3">
                  <p:embed/>
                </p:oleObj>
              </mc:Choice>
              <mc:Fallback>
                <p:oleObj name="Equation" r:id="rId6" imgW="1028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10240"/>
                        <a:ext cx="3581400" cy="13239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57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032525" y="533400"/>
            <a:ext cx="2111475" cy="2747665"/>
            <a:chOff x="4724400" y="3886200"/>
            <a:chExt cx="2111475" cy="2747665"/>
          </a:xfrm>
        </p:grpSpPr>
        <p:pic>
          <p:nvPicPr>
            <p:cNvPr id="76802" name="Picture 2" descr="http://t3.gstatic.com/images?q=tbn:ANd9GcRPkWjbiNQSZd6ePOW9oO2wvApd0O8OzwcNybGCLdWFh6_OImfgIQ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6800" y="3886200"/>
              <a:ext cx="1695450" cy="27051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4724400" y="6172200"/>
              <a:ext cx="21114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good4sports.wordpress.com</a:t>
              </a:r>
            </a:p>
            <a:p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6400800" cy="54102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 You sprint 200m in 20 s, then turn around and walk 150m back toward the starting point in 30s. Calculate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800" dirty="0" smtClean="0"/>
              <a:t>(a) your average speed, and </a:t>
            </a:r>
          </a:p>
          <a:p>
            <a:pPr>
              <a:buNone/>
            </a:pPr>
            <a:r>
              <a:rPr lang="en-US" sz="2800" dirty="0" smtClean="0"/>
              <a:t>(b) your average velocity for the total trip.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172200" cy="1143000"/>
          </a:xfrm>
        </p:spPr>
        <p:txBody>
          <a:bodyPr/>
          <a:lstStyle/>
          <a:p>
            <a:r>
              <a:rPr lang="en-US" sz="4000" dirty="0" smtClean="0"/>
              <a:t>EXAMPLE #1: RUUUN</a:t>
            </a:r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70394" y="5059907"/>
            <a:ext cx="5486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 bwMode="auto">
          <a:xfrm>
            <a:off x="975194" y="4153552"/>
            <a:ext cx="4876800" cy="90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000" kern="0" dirty="0" smtClean="0">
                <a:solidFill>
                  <a:schemeClr val="accent1"/>
                </a:solidFill>
              </a:rPr>
              <a:t>200 m, 20s</a:t>
            </a:r>
            <a:endParaRPr lang="en-US" sz="4000" kern="0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94394" y="5212307"/>
            <a:ext cx="39624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 bwMode="auto">
          <a:xfrm>
            <a:off x="3184994" y="5227092"/>
            <a:ext cx="2971800" cy="90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000" kern="0" dirty="0" smtClean="0"/>
              <a:t>150 m, 30s</a:t>
            </a:r>
            <a:endParaRPr lang="en-US" sz="4000" kern="0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-167806" y="4516185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A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1407373" y="4983707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C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5775794" y="4374107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B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032525" y="533400"/>
            <a:ext cx="2111475" cy="2747665"/>
            <a:chOff x="4724400" y="3886200"/>
            <a:chExt cx="2111475" cy="2747665"/>
          </a:xfrm>
        </p:grpSpPr>
        <p:pic>
          <p:nvPicPr>
            <p:cNvPr id="76802" name="Picture 2" descr="http://t3.gstatic.com/images?q=tbn:ANd9GcRPkWjbiNQSZd6ePOW9oO2wvApd0O8OzwcNybGCLdWFh6_OImfgIQ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6800" y="3886200"/>
              <a:ext cx="1695450" cy="27051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4724400" y="6172200"/>
              <a:ext cx="21114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good4sports.wordpress.com</a:t>
              </a:r>
            </a:p>
            <a:p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172200" cy="1143000"/>
          </a:xfrm>
        </p:spPr>
        <p:txBody>
          <a:bodyPr/>
          <a:lstStyle/>
          <a:p>
            <a:r>
              <a:rPr lang="en-US" sz="4000" dirty="0" smtClean="0"/>
              <a:t>EXAMPLE #1: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18997" y="3050232"/>
                <a:ext cx="3002930" cy="3308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𝑑𝑖𝑠𝑡𝑎𝑛𝑐𝑒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𝑡𝑖𝑚𝑒</m:t>
                          </m:r>
                        </m:den>
                      </m:f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:endParaRPr lang="en-US" sz="32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200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+150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20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+30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3200" dirty="0" smtClean="0"/>
                  <a:t> </a:t>
                </a:r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=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/>
                          </a:rPr>
                          <m:t>350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/>
                          </a:rPr>
                          <m:t>50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3200" b="0" i="1" dirty="0" smtClean="0">
                        <a:latin typeface="Cambria Math"/>
                      </a:rPr>
                      <m:t>=7</m:t>
                    </m:r>
                    <m:f>
                      <m:fPr>
                        <m:type m:val="skw"/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997" y="3050232"/>
                <a:ext cx="3002930" cy="3308342"/>
              </a:xfrm>
              <a:prstGeom prst="rect">
                <a:avLst/>
              </a:prstGeom>
              <a:blipFill rotWithShape="1">
                <a:blip r:embed="rId3"/>
                <a:stretch>
                  <a:fillRect l="-5071" b="-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>
            <a:spLocks/>
          </p:cNvSpPr>
          <p:nvPr/>
        </p:nvSpPr>
        <p:spPr bwMode="auto">
          <a:xfrm>
            <a:off x="152401" y="2891335"/>
            <a:ext cx="290185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000" kern="0" dirty="0" smtClean="0"/>
              <a:t>a) Average speed</a:t>
            </a:r>
            <a:endParaRPr lang="en-US" sz="4000" kern="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40327" y="1918075"/>
            <a:ext cx="5486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 bwMode="auto">
          <a:xfrm>
            <a:off x="1145127" y="1011720"/>
            <a:ext cx="4876800" cy="90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000" kern="0" dirty="0" smtClean="0">
                <a:solidFill>
                  <a:schemeClr val="accent1"/>
                </a:solidFill>
              </a:rPr>
              <a:t>200 m, 20s</a:t>
            </a:r>
            <a:endParaRPr lang="en-US" sz="4000" kern="0" dirty="0">
              <a:solidFill>
                <a:schemeClr val="accent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364327" y="2070475"/>
            <a:ext cx="39624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 bwMode="auto">
          <a:xfrm>
            <a:off x="3354927" y="2085260"/>
            <a:ext cx="2971800" cy="90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000" kern="0" dirty="0" smtClean="0"/>
              <a:t>150 m, 30s</a:t>
            </a:r>
            <a:endParaRPr lang="en-US" sz="4000" kern="0" dirty="0"/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2127" y="1374353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A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1577306" y="1841875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C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5945727" y="1232275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B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9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032525" y="533400"/>
            <a:ext cx="2111475" cy="2747665"/>
            <a:chOff x="4724400" y="3886200"/>
            <a:chExt cx="2111475" cy="2747665"/>
          </a:xfrm>
        </p:grpSpPr>
        <p:pic>
          <p:nvPicPr>
            <p:cNvPr id="76802" name="Picture 2" descr="http://t3.gstatic.com/images?q=tbn:ANd9GcRPkWjbiNQSZd6ePOW9oO2wvApd0O8OzwcNybGCLdWFh6_OImfgIQ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6800" y="3886200"/>
              <a:ext cx="1695450" cy="27051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4724400" y="6172200"/>
              <a:ext cx="21114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good4sports.wordpress.com</a:t>
              </a:r>
            </a:p>
            <a:p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172200" cy="1143000"/>
          </a:xfrm>
        </p:spPr>
        <p:txBody>
          <a:bodyPr/>
          <a:lstStyle/>
          <a:p>
            <a:r>
              <a:rPr lang="en-US" sz="4000" dirty="0" smtClean="0"/>
              <a:t>EXAMPLE # 1: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75715" y="3050232"/>
                <a:ext cx="3002930" cy="3308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𝑑𝑖𝑠𝑝𝑙𝑎𝑐𝑒𝑚𝑒𝑛𝑡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𝑡𝑖𝑚𝑒</m:t>
                          </m:r>
                        </m:den>
                      </m:f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:endParaRPr lang="en-US" sz="32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200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−150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20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+30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3200" dirty="0" smtClean="0"/>
                  <a:t> </a:t>
                </a:r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=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/>
                          </a:rPr>
                          <m:t>50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/>
                          </a:rPr>
                          <m:t>50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3200" b="0" i="1" dirty="0" smtClean="0">
                        <a:latin typeface="Cambria Math"/>
                      </a:rPr>
                      <m:t>=1</m:t>
                    </m:r>
                    <m:f>
                      <m:fPr>
                        <m:type m:val="skw"/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715" y="3050232"/>
                <a:ext cx="3002930" cy="3308342"/>
              </a:xfrm>
              <a:prstGeom prst="rect">
                <a:avLst/>
              </a:prstGeom>
              <a:blipFill rotWithShape="1">
                <a:blip r:embed="rId3"/>
                <a:stretch>
                  <a:fillRect l="-5285" b="-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>
            <a:spLocks/>
          </p:cNvSpPr>
          <p:nvPr/>
        </p:nvSpPr>
        <p:spPr bwMode="auto">
          <a:xfrm>
            <a:off x="152401" y="2891335"/>
            <a:ext cx="290185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000" kern="0" dirty="0" smtClean="0"/>
              <a:t>b) Average velocity</a:t>
            </a:r>
            <a:endParaRPr lang="en-US" sz="4000" kern="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16527" y="1851914"/>
            <a:ext cx="5486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 bwMode="auto">
          <a:xfrm>
            <a:off x="1221327" y="945559"/>
            <a:ext cx="4876800" cy="90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000" kern="0" dirty="0" smtClean="0">
                <a:solidFill>
                  <a:schemeClr val="accent1"/>
                </a:solidFill>
              </a:rPr>
              <a:t>200 m, 20s</a:t>
            </a:r>
            <a:endParaRPr lang="en-US" sz="4000" kern="0" dirty="0">
              <a:solidFill>
                <a:schemeClr val="accent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440527" y="2004314"/>
            <a:ext cx="39624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 bwMode="auto">
          <a:xfrm>
            <a:off x="3431127" y="2019099"/>
            <a:ext cx="2971800" cy="90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000" kern="0" dirty="0" smtClean="0"/>
              <a:t>150 m, 30s</a:t>
            </a:r>
            <a:endParaRPr lang="en-US" sz="4000" kern="0" dirty="0"/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78327" y="1308192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A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1653506" y="1775714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C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6021927" y="1166114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B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172200" cy="1143000"/>
          </a:xfrm>
        </p:spPr>
        <p:txBody>
          <a:bodyPr/>
          <a:lstStyle/>
          <a:p>
            <a:r>
              <a:rPr lang="en-US" dirty="0" smtClean="0"/>
              <a:t>Example # 2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02140" y="2148385"/>
            <a:ext cx="4343400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 bwMode="auto">
          <a:xfrm>
            <a:off x="2307040" y="1295400"/>
            <a:ext cx="264596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4 m, 5s</a:t>
            </a:r>
            <a:endParaRPr lang="en-US" kern="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202140" y="2300785"/>
            <a:ext cx="4343400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 bwMode="auto">
          <a:xfrm>
            <a:off x="152401" y="3352800"/>
            <a:ext cx="670958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>
                <a:sym typeface="Symbol"/>
              </a:rPr>
              <a:t>(A B C)</a:t>
            </a:r>
            <a:endParaRPr lang="en-US" kern="0" dirty="0"/>
          </a:p>
          <a:p>
            <a:r>
              <a:rPr lang="en-US" kern="0" dirty="0" smtClean="0"/>
              <a:t>Average speed =?</a:t>
            </a:r>
          </a:p>
          <a:p>
            <a:r>
              <a:rPr lang="en-US" kern="0" dirty="0" smtClean="0"/>
              <a:t>Average velocity = ?</a:t>
            </a:r>
            <a:endParaRPr lang="en-US" kern="0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317879" y="1524000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A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5617760" y="1588827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B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04800" y="2057400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C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2383240" y="2209800"/>
            <a:ext cx="264596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4 m, 5s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8239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172200" cy="1143000"/>
          </a:xfrm>
        </p:spPr>
        <p:txBody>
          <a:bodyPr/>
          <a:lstStyle/>
          <a:p>
            <a:r>
              <a:rPr lang="en-US" dirty="0" smtClean="0"/>
              <a:t>Example # 2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02140" y="2148385"/>
            <a:ext cx="4343400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 bwMode="auto">
          <a:xfrm>
            <a:off x="2307040" y="1295400"/>
            <a:ext cx="264596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4 m, 5s</a:t>
            </a:r>
            <a:endParaRPr lang="en-US" kern="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202140" y="2300785"/>
            <a:ext cx="4343400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 bwMode="auto">
          <a:xfrm>
            <a:off x="317879" y="1524000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A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5617760" y="1588827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B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04800" y="2057400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C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2383240" y="2209800"/>
            <a:ext cx="264596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4 m, 5s</a:t>
            </a:r>
            <a:endParaRPr lang="en-US" kern="0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52401" y="3276600"/>
            <a:ext cx="290185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000" kern="0" dirty="0" smtClean="0"/>
              <a:t>a) Average speed</a:t>
            </a:r>
            <a:endParaRPr lang="en-US" sz="40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73840" y="3276600"/>
                <a:ext cx="3002930" cy="3308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𝑑𝑖𝑠𝑡𝑎𝑛𝑐𝑒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𝑡𝑖𝑚𝑒</m:t>
                          </m:r>
                        </m:den>
                      </m:f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:endParaRPr lang="en-US" sz="32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4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+4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5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+5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3200" dirty="0" smtClean="0"/>
                  <a:t> </a:t>
                </a:r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=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/>
                          </a:rPr>
                          <m:t>8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/>
                          </a:rPr>
                          <m:t>10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3200" b="0" i="1" dirty="0" smtClean="0">
                        <a:latin typeface="Cambria Math"/>
                      </a:rPr>
                      <m:t>=0.8</m:t>
                    </m:r>
                    <m:f>
                      <m:fPr>
                        <m:type m:val="skw"/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840" y="3276600"/>
                <a:ext cx="3002930" cy="3308342"/>
              </a:xfrm>
              <a:prstGeom prst="rect">
                <a:avLst/>
              </a:prstGeom>
              <a:blipFill rotWithShape="1">
                <a:blip r:embed="rId2"/>
                <a:stretch>
                  <a:fillRect l="-5071" b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4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172200" cy="1143000"/>
          </a:xfrm>
        </p:spPr>
        <p:txBody>
          <a:bodyPr/>
          <a:lstStyle/>
          <a:p>
            <a:r>
              <a:rPr lang="en-US" dirty="0" smtClean="0"/>
              <a:t>Example # 2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02140" y="2148385"/>
            <a:ext cx="4343400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 bwMode="auto">
          <a:xfrm>
            <a:off x="2307040" y="1295400"/>
            <a:ext cx="264596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4 m, 5s</a:t>
            </a:r>
            <a:endParaRPr lang="en-US" kern="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202140" y="2300785"/>
            <a:ext cx="4343400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 bwMode="auto">
          <a:xfrm>
            <a:off x="317879" y="1524000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A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5617760" y="1588827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B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04800" y="2057400"/>
            <a:ext cx="1244221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C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2383240" y="2209800"/>
            <a:ext cx="264596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4 m, 5s</a:t>
            </a:r>
            <a:endParaRPr lang="en-US" kern="0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52401" y="3276600"/>
            <a:ext cx="290185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4000" kern="0" dirty="0" smtClean="0"/>
              <a:t>a) Average velocity</a:t>
            </a:r>
            <a:endParaRPr lang="en-US" sz="40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73840" y="3276600"/>
                <a:ext cx="3002930" cy="3087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𝑑𝑖𝑠𝑝𝑙𝑎𝑐𝑒𝑚𝑒𝑛𝑡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𝑡𝑖𝑚𝑒</m:t>
                          </m:r>
                        </m:den>
                      </m:f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:endParaRPr lang="en-US" sz="32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0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5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+5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3200" dirty="0" smtClean="0"/>
                  <a:t> </a:t>
                </a:r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=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0</m:t>
                    </m:r>
                    <m:f>
                      <m:fPr>
                        <m:type m:val="skw"/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840" y="3276600"/>
                <a:ext cx="3002930" cy="3087192"/>
              </a:xfrm>
              <a:prstGeom prst="rect">
                <a:avLst/>
              </a:prstGeom>
              <a:blipFill rotWithShape="1">
                <a:blip r:embed="rId2"/>
                <a:stretch>
                  <a:fillRect l="-5071" b="-5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Instantaneous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019800" cy="2514600"/>
          </a:xfrm>
        </p:spPr>
        <p:txBody>
          <a:bodyPr/>
          <a:lstStyle/>
          <a:p>
            <a:r>
              <a:rPr lang="en-US" dirty="0"/>
              <a:t>velocity/speed at a given </a:t>
            </a:r>
            <a:r>
              <a:rPr lang="en-US" b="1" u="sng" dirty="0" smtClean="0">
                <a:solidFill>
                  <a:srgbClr val="FF0000"/>
                </a:solidFill>
              </a:rPr>
              <a:t>instant</a:t>
            </a:r>
          </a:p>
          <a:p>
            <a:r>
              <a:rPr lang="en-US" dirty="0" smtClean="0"/>
              <a:t>The </a:t>
            </a:r>
            <a:r>
              <a:rPr lang="en-US" dirty="0"/>
              <a:t>term “velocity” pertains to “instantaneous velocity” </a:t>
            </a:r>
          </a:p>
        </p:txBody>
      </p:sp>
    </p:spTree>
    <p:extLst>
      <p:ext uri="{BB962C8B-B14F-4D97-AF65-F5344CB8AC3E}">
        <p14:creationId xmlns:p14="http://schemas.microsoft.com/office/powerpoint/2010/main" val="30882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Acceleration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173" y="1447800"/>
            <a:ext cx="640080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j-lt"/>
              </a:rPr>
              <a:t>Time rate </a:t>
            </a:r>
            <a:r>
              <a:rPr lang="en-US" sz="2800" b="1" u="sng" dirty="0" smtClean="0">
                <a:solidFill>
                  <a:srgbClr val="FF0000"/>
                </a:solidFill>
                <a:latin typeface="+mj-lt"/>
              </a:rPr>
              <a:t>change</a:t>
            </a:r>
            <a:r>
              <a:rPr lang="en-US" sz="2800" dirty="0" smtClean="0">
                <a:latin typeface="+mj-lt"/>
              </a:rPr>
              <a:t> in </a:t>
            </a:r>
            <a:r>
              <a:rPr lang="en-US" sz="2800" b="1" u="sng" dirty="0" smtClean="0">
                <a:solidFill>
                  <a:srgbClr val="FF0000"/>
                </a:solidFill>
                <a:latin typeface="+mj-lt"/>
              </a:rPr>
              <a:t>velocity</a:t>
            </a:r>
            <a:r>
              <a:rPr lang="en-US" sz="2800" dirty="0" smtClean="0">
                <a:latin typeface="+mj-lt"/>
              </a:rPr>
              <a:t> (magnitude </a:t>
            </a:r>
            <a:r>
              <a:rPr lang="en-US" sz="2800" b="1" u="sng" dirty="0" smtClean="0">
                <a:solidFill>
                  <a:srgbClr val="FF0000"/>
                </a:solidFill>
                <a:latin typeface="+mj-lt"/>
              </a:rPr>
              <a:t>and/or</a:t>
            </a:r>
            <a:r>
              <a:rPr lang="en-US" sz="2800" dirty="0" smtClean="0">
                <a:latin typeface="+mj-lt"/>
              </a:rPr>
              <a:t> direction)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01783" y="3668282"/>
            <a:ext cx="3935673" cy="2667000"/>
            <a:chOff x="3429000" y="4267200"/>
            <a:chExt cx="2971800" cy="2209800"/>
          </a:xfrm>
        </p:grpSpPr>
        <p:pic>
          <p:nvPicPr>
            <p:cNvPr id="73732" name="Picture 4" descr="http://t2.gstatic.com/images?q=tbn:ANd9GcQqkantgGfbmhrgbotlvxREInDfzU_dqZ3FrIIlzsr0lcMTRtL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29000" y="4267200"/>
              <a:ext cx="2971800" cy="2039687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4783049" y="6169223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wordlesstech.com</a:t>
              </a:r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76285" y="2694057"/>
            <a:ext cx="60444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4000" dirty="0">
                <a:latin typeface="Times New Roman" pitchFamily="18" charset="0"/>
              </a:rPr>
              <a:t>Units: </a:t>
            </a:r>
            <a:r>
              <a:rPr lang="en-US" sz="4000" b="1" dirty="0" smtClean="0">
                <a:latin typeface="Times New Roman" pitchFamily="18" charset="0"/>
              </a:rPr>
              <a:t>m/s</a:t>
            </a:r>
            <a:r>
              <a:rPr lang="en-US" sz="4000" b="1" baseline="30000" dirty="0" smtClean="0">
                <a:latin typeface="Times New Roman" pitchFamily="18" charset="0"/>
              </a:rPr>
              <a:t>2</a:t>
            </a:r>
            <a:r>
              <a:rPr lang="en-US" sz="4000" b="1" dirty="0" smtClean="0">
                <a:latin typeface="Times New Roman" pitchFamily="18" charset="0"/>
              </a:rPr>
              <a:t>, </a:t>
            </a:r>
            <a:r>
              <a:rPr lang="en-US" sz="4000" dirty="0" smtClean="0">
                <a:latin typeface="Times New Roman" pitchFamily="18" charset="0"/>
              </a:rPr>
              <a:t>km/hr</a:t>
            </a:r>
            <a:r>
              <a:rPr lang="en-US" sz="4000" baseline="30000" dirty="0" smtClean="0">
                <a:latin typeface="Times New Roman" pitchFamily="18" charset="0"/>
              </a:rPr>
              <a:t>2</a:t>
            </a:r>
            <a:endParaRPr lang="en-US" sz="4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28601" y="1"/>
            <a:ext cx="4190999" cy="3050976"/>
            <a:chOff x="228601" y="1"/>
            <a:chExt cx="4190999" cy="3050976"/>
          </a:xfrm>
        </p:grpSpPr>
        <p:pic>
          <p:nvPicPr>
            <p:cNvPr id="34818" name="Picture 2" descr="http://lakewoodfamilybilliards.com/images/pic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1" y="1"/>
              <a:ext cx="4064000" cy="3048000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752600" y="2743200"/>
              <a:ext cx="266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lakewoodfamilybilliards.com 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4800" y="3657600"/>
            <a:ext cx="4419600" cy="2898577"/>
            <a:chOff x="304800" y="3657600"/>
            <a:chExt cx="4419600" cy="2898577"/>
          </a:xfrm>
        </p:grpSpPr>
        <p:pic>
          <p:nvPicPr>
            <p:cNvPr id="34820" name="Picture 4" descr="http://baseballequipment.devhub.com/img/upload/baseball-player-hit-ball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657600"/>
              <a:ext cx="4343400" cy="289270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905000" y="6248400"/>
              <a:ext cx="281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baseballequipment.devhub.com</a:t>
              </a:r>
              <a:endParaRPr lang="en-US" sz="1400" dirty="0"/>
            </a:p>
          </p:txBody>
        </p:sp>
      </p:grpSp>
      <p:pic>
        <p:nvPicPr>
          <p:cNvPr id="34822" name="Picture 6" descr="http://www.wallpaperium.com/wp-content/uploads/Basketball-00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52400"/>
            <a:ext cx="4064000" cy="3048000"/>
          </a:xfrm>
          <a:prstGeom prst="rect">
            <a:avLst/>
          </a:prstGeom>
          <a:noFill/>
        </p:spPr>
      </p:pic>
      <p:sp>
        <p:nvSpPr>
          <p:cNvPr id="34826" name="AutoShape 10" descr="http://www.hpls.org/attachments/Image/badminton(1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876800" y="3563487"/>
            <a:ext cx="3962400" cy="2857500"/>
            <a:chOff x="1600200" y="1905000"/>
            <a:chExt cx="3962400" cy="2857500"/>
          </a:xfrm>
        </p:grpSpPr>
        <p:pic>
          <p:nvPicPr>
            <p:cNvPr id="34828" name="Picture 12" descr="http://www.hpls.org/attachments/Image/badminton(1)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0200" y="1905000"/>
              <a:ext cx="3962400" cy="2857500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1676400" y="4419600"/>
              <a:ext cx="2362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www.hpls.org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PH" dirty="0" smtClean="0"/>
              <a:t>Accelerating or not?</a:t>
            </a:r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91861" y="1219200"/>
            <a:ext cx="8428297" cy="51818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81085" y="6413159"/>
            <a:ext cx="6084628" cy="314502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r>
              <a:rPr lang="en-PH" sz="1300" dirty="0">
                <a:latin typeface="Arial" pitchFamily="18"/>
                <a:ea typeface="SimSun" pitchFamily="2"/>
                <a:cs typeface="Lucida Sans" pitchFamily="2"/>
              </a:rPr>
              <a:t>http://anjungsainssmkss.files.wordpress.com/2011/08/fig5-01.jpg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1676400"/>
            <a:ext cx="37338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05400" y="16764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YES – changing velocity (positive acceleration)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33528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YES – changing direction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49530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YES – changing velocity (negative acceleration)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6172200" cy="769441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PH" dirty="0" smtClean="0"/>
              <a:t>QUESTION #1</a:t>
            </a:r>
            <a:endParaRPr lang="en-PH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6019800" cy="452596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PH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PH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PH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PH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>
              <a:buNone/>
              <a:tabLst>
                <a:tab pos="322637" algn="l"/>
                <a:tab pos="645275" algn="l"/>
                <a:tab pos="967585" algn="l"/>
                <a:tab pos="1290222" algn="l"/>
                <a:tab pos="1612860" algn="l"/>
                <a:tab pos="1935497" algn="l"/>
                <a:tab pos="2257808" algn="l"/>
                <a:tab pos="2580446" algn="l"/>
                <a:tab pos="2903083" algn="l"/>
                <a:tab pos="3225720" algn="l"/>
                <a:tab pos="3548357" algn="l"/>
                <a:tab pos="3870668" algn="l"/>
              </a:tabLst>
            </a:pPr>
            <a:r>
              <a:rPr lang="en-PH" dirty="0">
                <a:solidFill>
                  <a:srgbClr val="141413"/>
                </a:solidFill>
                <a:latin typeface="Times-Roman" pitchFamily="16"/>
              </a:rPr>
              <a:t>Which of the following objects can’t be accelerating?</a:t>
            </a:r>
          </a:p>
          <a:p>
            <a:pPr marL="108000" indent="0">
              <a:buNone/>
              <a:tabLst>
                <a:tab pos="322637" algn="l"/>
                <a:tab pos="645275" algn="l"/>
                <a:tab pos="967585" algn="l"/>
                <a:tab pos="1290222" algn="l"/>
                <a:tab pos="1612860" algn="l"/>
                <a:tab pos="1935497" algn="l"/>
                <a:tab pos="2257808" algn="l"/>
                <a:tab pos="2580446" algn="l"/>
                <a:tab pos="2903083" algn="l"/>
                <a:tab pos="3225720" algn="l"/>
                <a:tab pos="3548357" algn="l"/>
                <a:tab pos="3870668" algn="l"/>
              </a:tabLst>
            </a:pPr>
            <a:r>
              <a:rPr lang="en-PH" dirty="0" smtClean="0">
                <a:solidFill>
                  <a:srgbClr val="141413"/>
                </a:solidFill>
                <a:latin typeface="Times-Roman" pitchFamily="16"/>
              </a:rPr>
              <a:t>(1) An </a:t>
            </a:r>
            <a:r>
              <a:rPr lang="en-PH" dirty="0">
                <a:solidFill>
                  <a:srgbClr val="141413"/>
                </a:solidFill>
                <a:latin typeface="Times-Roman" pitchFamily="16"/>
              </a:rPr>
              <a:t>object moving with a </a:t>
            </a:r>
            <a:r>
              <a:rPr lang="en-PH" b="1" u="sng" dirty="0">
                <a:solidFill>
                  <a:srgbClr val="FF0000"/>
                </a:solidFill>
                <a:latin typeface="Times-Roman" pitchFamily="16"/>
              </a:rPr>
              <a:t>constant speed</a:t>
            </a:r>
            <a:r>
              <a:rPr lang="en-PH" dirty="0" smtClean="0">
                <a:solidFill>
                  <a:srgbClr val="141413"/>
                </a:solidFill>
                <a:latin typeface="Times-Roman" pitchFamily="16"/>
              </a:rPr>
              <a:t>; </a:t>
            </a:r>
          </a:p>
          <a:p>
            <a:pPr>
              <a:buNone/>
              <a:tabLst>
                <a:tab pos="322637" algn="l"/>
                <a:tab pos="645275" algn="l"/>
                <a:tab pos="967585" algn="l"/>
                <a:tab pos="1290222" algn="l"/>
                <a:tab pos="1612860" algn="l"/>
                <a:tab pos="1935497" algn="l"/>
                <a:tab pos="2257808" algn="l"/>
                <a:tab pos="2580446" algn="l"/>
                <a:tab pos="2903083" algn="l"/>
                <a:tab pos="3225720" algn="l"/>
                <a:tab pos="3548357" algn="l"/>
                <a:tab pos="3870668" algn="l"/>
              </a:tabLst>
            </a:pPr>
            <a:endParaRPr lang="en-PH" dirty="0">
              <a:solidFill>
                <a:srgbClr val="141413"/>
              </a:solidFill>
              <a:latin typeface="Times-Roman" pitchFamily="16"/>
            </a:endParaRPr>
          </a:p>
        </p:txBody>
      </p:sp>
    </p:spTree>
    <p:extLst>
      <p:ext uri="{BB962C8B-B14F-4D97-AF65-F5344CB8AC3E}">
        <p14:creationId xmlns:p14="http://schemas.microsoft.com/office/powerpoint/2010/main" val="3736751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6172200" cy="769441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PH" dirty="0" smtClean="0"/>
              <a:t>QUESTION #1</a:t>
            </a:r>
            <a:endParaRPr lang="en-PH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09600" y="1752600"/>
            <a:ext cx="6019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PH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marR="0" lvl="0" indent="-324000" algn="l" rtl="0" eaLnBrk="1" fontAlgn="base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PH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1pPr>
            <a:lvl2pPr marL="864000" marR="0" lvl="1" indent="-324000" algn="l" rtl="0" eaLnBrk="1" fontAlgn="base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PH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2pPr>
            <a:lvl3pPr marL="1295999" marR="0" lvl="2" indent="-288000" algn="l" rtl="0" eaLnBrk="1" fontAlgn="base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PH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3pPr>
            <a:lvl4pPr marL="1728000" marR="0" lvl="3" indent="-216000" algn="l" rtl="0" eaLnBrk="1" fontAlgn="base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4pPr>
            <a:lvl5pPr marL="2160000" marR="0" lvl="4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5pPr>
            <a:lvl6pPr marL="2592000" marR="0" lvl="5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6pPr>
            <a:lvl7pPr marL="3024000" marR="0" lvl="6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7pPr>
            <a:lvl8pPr marL="3456000" marR="0" lvl="7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8pPr>
            <a:lvl9pPr marL="3887999" marR="0" lvl="8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>
              <a:buFont typeface="StarSymbol"/>
              <a:buNone/>
              <a:tabLst>
                <a:tab pos="322637" algn="l"/>
                <a:tab pos="645275" algn="l"/>
                <a:tab pos="967585" algn="l"/>
                <a:tab pos="1290222" algn="l"/>
                <a:tab pos="1612860" algn="l"/>
                <a:tab pos="1935497" algn="l"/>
                <a:tab pos="2257808" algn="l"/>
                <a:tab pos="2580446" algn="l"/>
                <a:tab pos="2903083" algn="l"/>
                <a:tab pos="3225720" algn="l"/>
                <a:tab pos="3548357" algn="l"/>
                <a:tab pos="3870668" algn="l"/>
              </a:tabLst>
            </a:pPr>
            <a:r>
              <a:rPr lang="en-US" dirty="0" smtClean="0">
                <a:solidFill>
                  <a:srgbClr val="141413"/>
                </a:solidFill>
                <a:latin typeface="Times-Roman" pitchFamily="16"/>
              </a:rPr>
              <a:t>Which of the following objects can’t be accelerating?</a:t>
            </a:r>
          </a:p>
          <a:p>
            <a:pPr marL="108000" indent="0">
              <a:buFont typeface="StarSymbol"/>
              <a:buNone/>
              <a:tabLst>
                <a:tab pos="322637" algn="l"/>
                <a:tab pos="645275" algn="l"/>
                <a:tab pos="967585" algn="l"/>
                <a:tab pos="1290222" algn="l"/>
                <a:tab pos="1612860" algn="l"/>
                <a:tab pos="1935497" algn="l"/>
                <a:tab pos="2257808" algn="l"/>
                <a:tab pos="2580446" algn="l"/>
                <a:tab pos="2903083" algn="l"/>
                <a:tab pos="3225720" algn="l"/>
                <a:tab pos="3548357" algn="l"/>
                <a:tab pos="3870668" algn="l"/>
              </a:tabLst>
            </a:pPr>
            <a:r>
              <a:rPr lang="en-US" dirty="0" smtClean="0">
                <a:solidFill>
                  <a:srgbClr val="141413"/>
                </a:solidFill>
                <a:latin typeface="Times-Roman" pitchFamily="16"/>
              </a:rPr>
              <a:t>(1) An object moving with a </a:t>
            </a:r>
            <a:r>
              <a:rPr lang="en-US" b="1" u="sng" dirty="0" smtClean="0">
                <a:solidFill>
                  <a:srgbClr val="FF0000"/>
                </a:solidFill>
                <a:latin typeface="Times-Roman" pitchFamily="16"/>
              </a:rPr>
              <a:t>constant speed</a:t>
            </a:r>
            <a:r>
              <a:rPr lang="en-US" dirty="0" smtClean="0">
                <a:solidFill>
                  <a:srgbClr val="141413"/>
                </a:solidFill>
                <a:latin typeface="Times-Roman" pitchFamily="16"/>
              </a:rPr>
              <a:t>; </a:t>
            </a:r>
          </a:p>
          <a:p>
            <a:pPr marL="108000" indent="0">
              <a:buFont typeface="StarSymbol"/>
              <a:buNone/>
              <a:tabLst>
                <a:tab pos="322637" algn="l"/>
                <a:tab pos="645275" algn="l"/>
                <a:tab pos="967585" algn="l"/>
                <a:tab pos="1290222" algn="l"/>
                <a:tab pos="1612860" algn="l"/>
                <a:tab pos="1935497" algn="l"/>
                <a:tab pos="2257808" algn="l"/>
                <a:tab pos="2580446" algn="l"/>
                <a:tab pos="2903083" algn="l"/>
                <a:tab pos="3225720" algn="l"/>
                <a:tab pos="3548357" algn="l"/>
                <a:tab pos="3870668" algn="l"/>
              </a:tabLst>
            </a:pPr>
            <a:r>
              <a:rPr lang="en-US" dirty="0" smtClean="0">
                <a:solidFill>
                  <a:srgbClr val="FF0000"/>
                </a:solidFill>
                <a:latin typeface="Times-Roman" pitchFamily="16"/>
              </a:rPr>
              <a:t>ANS: can be accelerating if the direction of the speed changes</a:t>
            </a:r>
          </a:p>
          <a:p>
            <a:pPr>
              <a:buFont typeface="StarSymbol"/>
              <a:buNone/>
              <a:tabLst>
                <a:tab pos="322637" algn="l"/>
                <a:tab pos="645275" algn="l"/>
                <a:tab pos="967585" algn="l"/>
                <a:tab pos="1290222" algn="l"/>
                <a:tab pos="1612860" algn="l"/>
                <a:tab pos="1935497" algn="l"/>
                <a:tab pos="2257808" algn="l"/>
                <a:tab pos="2580446" algn="l"/>
                <a:tab pos="2903083" algn="l"/>
                <a:tab pos="3225720" algn="l"/>
                <a:tab pos="3548357" algn="l"/>
                <a:tab pos="3870668" algn="l"/>
              </a:tabLst>
            </a:pPr>
            <a:endParaRPr lang="en-US" dirty="0">
              <a:solidFill>
                <a:srgbClr val="141413"/>
              </a:solidFill>
              <a:latin typeface="Times-Roman" pitchFamily="16"/>
            </a:endParaRPr>
          </a:p>
        </p:txBody>
      </p:sp>
    </p:spTree>
    <p:extLst>
      <p:ext uri="{BB962C8B-B14F-4D97-AF65-F5344CB8AC3E}">
        <p14:creationId xmlns:p14="http://schemas.microsoft.com/office/powerpoint/2010/main" val="220854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6172200" cy="769441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PH" dirty="0" smtClean="0"/>
              <a:t>QUESTION #2</a:t>
            </a:r>
            <a:endParaRPr lang="en-PH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6019800" cy="452596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PH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PH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PH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PH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>
              <a:buNone/>
              <a:tabLst>
                <a:tab pos="322637" algn="l"/>
                <a:tab pos="645275" algn="l"/>
                <a:tab pos="967585" algn="l"/>
                <a:tab pos="1290222" algn="l"/>
                <a:tab pos="1612860" algn="l"/>
                <a:tab pos="1935497" algn="l"/>
                <a:tab pos="2257808" algn="l"/>
                <a:tab pos="2580446" algn="l"/>
                <a:tab pos="2903083" algn="l"/>
                <a:tab pos="3225720" algn="l"/>
                <a:tab pos="3548357" algn="l"/>
                <a:tab pos="3870668" algn="l"/>
              </a:tabLst>
            </a:pPr>
            <a:r>
              <a:rPr lang="en-PH" dirty="0">
                <a:solidFill>
                  <a:srgbClr val="141413"/>
                </a:solidFill>
                <a:latin typeface="Times-Roman" pitchFamily="16"/>
              </a:rPr>
              <a:t>Which of the following objects can’t be accelerating?</a:t>
            </a:r>
          </a:p>
          <a:p>
            <a:pPr>
              <a:buNone/>
              <a:tabLst>
                <a:tab pos="322637" algn="l"/>
                <a:tab pos="645275" algn="l"/>
                <a:tab pos="967585" algn="l"/>
                <a:tab pos="1290222" algn="l"/>
                <a:tab pos="1612860" algn="l"/>
                <a:tab pos="1935497" algn="l"/>
                <a:tab pos="2257808" algn="l"/>
                <a:tab pos="2580446" algn="l"/>
                <a:tab pos="2903083" algn="l"/>
                <a:tab pos="3225720" algn="l"/>
                <a:tab pos="3548357" algn="l"/>
                <a:tab pos="3870668" algn="l"/>
              </a:tabLst>
            </a:pPr>
            <a:r>
              <a:rPr lang="en-PH" dirty="0" smtClean="0">
                <a:solidFill>
                  <a:srgbClr val="141413"/>
                </a:solidFill>
                <a:latin typeface="Times-Roman" pitchFamily="16"/>
              </a:rPr>
              <a:t>(2) </a:t>
            </a:r>
            <a:r>
              <a:rPr lang="en-PH" dirty="0">
                <a:solidFill>
                  <a:srgbClr val="141413"/>
                </a:solidFill>
                <a:latin typeface="Times-Roman" pitchFamily="16"/>
              </a:rPr>
              <a:t>an object moving with a </a:t>
            </a:r>
            <a:r>
              <a:rPr lang="en-PH" b="1" u="sng" dirty="0">
                <a:solidFill>
                  <a:srgbClr val="FF0000"/>
                </a:solidFill>
                <a:latin typeface="Times-Roman" pitchFamily="16"/>
              </a:rPr>
              <a:t>constant velocity</a:t>
            </a:r>
            <a:r>
              <a:rPr lang="en-PH" dirty="0" smtClean="0">
                <a:solidFill>
                  <a:srgbClr val="141413"/>
                </a:solidFill>
                <a:latin typeface="Times-Roman" pitchFamily="16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69602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6172200" cy="769441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PH" dirty="0" smtClean="0"/>
              <a:t>QUESTION #2</a:t>
            </a:r>
            <a:endParaRPr lang="en-PH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6019800" cy="452596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PH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PH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PH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PH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>
              <a:buNone/>
              <a:tabLst>
                <a:tab pos="322637" algn="l"/>
                <a:tab pos="645275" algn="l"/>
                <a:tab pos="967585" algn="l"/>
                <a:tab pos="1290222" algn="l"/>
                <a:tab pos="1612860" algn="l"/>
                <a:tab pos="1935497" algn="l"/>
                <a:tab pos="2257808" algn="l"/>
                <a:tab pos="2580446" algn="l"/>
                <a:tab pos="2903083" algn="l"/>
                <a:tab pos="3225720" algn="l"/>
                <a:tab pos="3548357" algn="l"/>
                <a:tab pos="3870668" algn="l"/>
              </a:tabLst>
            </a:pPr>
            <a:r>
              <a:rPr lang="en-PH" dirty="0">
                <a:solidFill>
                  <a:srgbClr val="141413"/>
                </a:solidFill>
                <a:latin typeface="Times-Roman" pitchFamily="16"/>
              </a:rPr>
              <a:t>Which of the following objects can’t be accelerating?</a:t>
            </a:r>
          </a:p>
          <a:p>
            <a:pPr>
              <a:buNone/>
              <a:tabLst>
                <a:tab pos="322637" algn="l"/>
                <a:tab pos="645275" algn="l"/>
                <a:tab pos="967585" algn="l"/>
                <a:tab pos="1290222" algn="l"/>
                <a:tab pos="1612860" algn="l"/>
                <a:tab pos="1935497" algn="l"/>
                <a:tab pos="2257808" algn="l"/>
                <a:tab pos="2580446" algn="l"/>
                <a:tab pos="2903083" algn="l"/>
                <a:tab pos="3225720" algn="l"/>
                <a:tab pos="3548357" algn="l"/>
                <a:tab pos="3870668" algn="l"/>
              </a:tabLst>
            </a:pPr>
            <a:r>
              <a:rPr lang="en-PH" dirty="0" smtClean="0">
                <a:solidFill>
                  <a:srgbClr val="141413"/>
                </a:solidFill>
                <a:latin typeface="Times-Roman" pitchFamily="16"/>
              </a:rPr>
              <a:t>(2) </a:t>
            </a:r>
            <a:r>
              <a:rPr lang="en-PH" dirty="0">
                <a:solidFill>
                  <a:srgbClr val="141413"/>
                </a:solidFill>
                <a:latin typeface="Times-Roman" pitchFamily="16"/>
              </a:rPr>
              <a:t>an object moving with a </a:t>
            </a:r>
            <a:r>
              <a:rPr lang="en-PH" b="1" u="sng" dirty="0">
                <a:solidFill>
                  <a:srgbClr val="FF0000"/>
                </a:solidFill>
                <a:latin typeface="Times-Roman" pitchFamily="16"/>
              </a:rPr>
              <a:t>constant velocity</a:t>
            </a:r>
            <a:r>
              <a:rPr lang="en-PH" dirty="0" smtClean="0">
                <a:solidFill>
                  <a:srgbClr val="141413"/>
                </a:solidFill>
                <a:latin typeface="Times-Roman" pitchFamily="16"/>
              </a:rPr>
              <a:t>;</a:t>
            </a:r>
          </a:p>
          <a:p>
            <a:pPr>
              <a:buNone/>
              <a:tabLst>
                <a:tab pos="322637" algn="l"/>
                <a:tab pos="645275" algn="l"/>
                <a:tab pos="967585" algn="l"/>
                <a:tab pos="1290222" algn="l"/>
                <a:tab pos="1612860" algn="l"/>
                <a:tab pos="1935497" algn="l"/>
                <a:tab pos="2257808" algn="l"/>
                <a:tab pos="2580446" algn="l"/>
                <a:tab pos="2903083" algn="l"/>
                <a:tab pos="3225720" algn="l"/>
                <a:tab pos="3548357" algn="l"/>
                <a:tab pos="3870668" algn="l"/>
              </a:tabLst>
            </a:pPr>
            <a:r>
              <a:rPr lang="en-PH" dirty="0" smtClean="0">
                <a:solidFill>
                  <a:srgbClr val="FF0000"/>
                </a:solidFill>
                <a:latin typeface="Times-Roman" pitchFamily="16"/>
              </a:rPr>
              <a:t>ANS: Can not be accelerating because both magnitude and direction are constant </a:t>
            </a:r>
            <a:endParaRPr lang="en-PH" dirty="0">
              <a:solidFill>
                <a:srgbClr val="FF0000"/>
              </a:solidFill>
              <a:latin typeface="Times-Roman" pitchFamily="16"/>
            </a:endParaRPr>
          </a:p>
        </p:txBody>
      </p:sp>
    </p:spTree>
    <p:extLst>
      <p:ext uri="{BB962C8B-B14F-4D97-AF65-F5344CB8AC3E}">
        <p14:creationId xmlns:p14="http://schemas.microsoft.com/office/powerpoint/2010/main" val="4255698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6172200" cy="769441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PH" dirty="0" smtClean="0"/>
              <a:t>QUESTION #3</a:t>
            </a:r>
            <a:endParaRPr lang="en-PH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6019800" cy="452596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PH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PH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PH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PH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>
              <a:buNone/>
              <a:tabLst>
                <a:tab pos="322637" algn="l"/>
                <a:tab pos="645275" algn="l"/>
                <a:tab pos="967585" algn="l"/>
                <a:tab pos="1290222" algn="l"/>
                <a:tab pos="1612860" algn="l"/>
                <a:tab pos="1935497" algn="l"/>
                <a:tab pos="2257808" algn="l"/>
                <a:tab pos="2580446" algn="l"/>
                <a:tab pos="2903083" algn="l"/>
                <a:tab pos="3225720" algn="l"/>
                <a:tab pos="3548357" algn="l"/>
                <a:tab pos="3870668" algn="l"/>
              </a:tabLst>
            </a:pPr>
            <a:r>
              <a:rPr lang="en-PH" dirty="0">
                <a:solidFill>
                  <a:srgbClr val="141413"/>
                </a:solidFill>
                <a:latin typeface="Times-Roman" pitchFamily="16"/>
              </a:rPr>
              <a:t>Which of the following objects can’t be accelerating?</a:t>
            </a:r>
          </a:p>
          <a:p>
            <a:pPr>
              <a:buNone/>
              <a:tabLst>
                <a:tab pos="322637" algn="l"/>
                <a:tab pos="645275" algn="l"/>
                <a:tab pos="967585" algn="l"/>
                <a:tab pos="1290222" algn="l"/>
                <a:tab pos="1612860" algn="l"/>
                <a:tab pos="1935497" algn="l"/>
                <a:tab pos="2257808" algn="l"/>
                <a:tab pos="2580446" algn="l"/>
                <a:tab pos="2903083" algn="l"/>
                <a:tab pos="3225720" algn="l"/>
                <a:tab pos="3548357" algn="l"/>
                <a:tab pos="3870668" algn="l"/>
              </a:tabLst>
            </a:pPr>
            <a:r>
              <a:rPr lang="en-PH" dirty="0" smtClean="0">
                <a:solidFill>
                  <a:srgbClr val="141413"/>
                </a:solidFill>
                <a:latin typeface="Times-Roman" pitchFamily="16"/>
              </a:rPr>
              <a:t>(3) </a:t>
            </a:r>
            <a:r>
              <a:rPr lang="en-PH" dirty="0">
                <a:solidFill>
                  <a:srgbClr val="141413"/>
                </a:solidFill>
                <a:latin typeface="Times-Roman" pitchFamily="16"/>
              </a:rPr>
              <a:t>an object moving along a </a:t>
            </a:r>
            <a:r>
              <a:rPr lang="en-PH" b="1" u="sng" dirty="0">
                <a:solidFill>
                  <a:srgbClr val="FF0000"/>
                </a:solidFill>
                <a:latin typeface="Times-Roman" pitchFamily="16"/>
              </a:rPr>
              <a:t>curve</a:t>
            </a:r>
            <a:r>
              <a:rPr lang="en-PH" dirty="0" smtClean="0">
                <a:solidFill>
                  <a:srgbClr val="141413"/>
                </a:solidFill>
                <a:latin typeface="Times-Roman" pitchFamily="16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574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6172200" cy="769441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PH" dirty="0" smtClean="0"/>
              <a:t>QUESTION #3</a:t>
            </a:r>
            <a:endParaRPr lang="en-PH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6019800" cy="452596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PH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PH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PH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PH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>
              <a:buNone/>
              <a:tabLst>
                <a:tab pos="322637" algn="l"/>
                <a:tab pos="645275" algn="l"/>
                <a:tab pos="967585" algn="l"/>
                <a:tab pos="1290222" algn="l"/>
                <a:tab pos="1612860" algn="l"/>
                <a:tab pos="1935497" algn="l"/>
                <a:tab pos="2257808" algn="l"/>
                <a:tab pos="2580446" algn="l"/>
                <a:tab pos="2903083" algn="l"/>
                <a:tab pos="3225720" algn="l"/>
                <a:tab pos="3548357" algn="l"/>
                <a:tab pos="3870668" algn="l"/>
              </a:tabLst>
            </a:pPr>
            <a:r>
              <a:rPr lang="en-PH" dirty="0">
                <a:solidFill>
                  <a:srgbClr val="141413"/>
                </a:solidFill>
                <a:latin typeface="Times-Roman" pitchFamily="16"/>
              </a:rPr>
              <a:t>Which of the following objects can’t be accelerating?</a:t>
            </a:r>
          </a:p>
          <a:p>
            <a:pPr>
              <a:buNone/>
              <a:tabLst>
                <a:tab pos="322637" algn="l"/>
                <a:tab pos="645275" algn="l"/>
                <a:tab pos="967585" algn="l"/>
                <a:tab pos="1290222" algn="l"/>
                <a:tab pos="1612860" algn="l"/>
                <a:tab pos="1935497" algn="l"/>
                <a:tab pos="2257808" algn="l"/>
                <a:tab pos="2580446" algn="l"/>
                <a:tab pos="2903083" algn="l"/>
                <a:tab pos="3225720" algn="l"/>
                <a:tab pos="3548357" algn="l"/>
                <a:tab pos="3870668" algn="l"/>
              </a:tabLst>
            </a:pPr>
            <a:r>
              <a:rPr lang="en-PH" dirty="0" smtClean="0">
                <a:solidFill>
                  <a:srgbClr val="141413"/>
                </a:solidFill>
                <a:latin typeface="Times-Roman" pitchFamily="16"/>
              </a:rPr>
              <a:t>(3) </a:t>
            </a:r>
            <a:r>
              <a:rPr lang="en-PH" dirty="0">
                <a:solidFill>
                  <a:srgbClr val="141413"/>
                </a:solidFill>
                <a:latin typeface="Times-Roman" pitchFamily="16"/>
              </a:rPr>
              <a:t>an object moving along a </a:t>
            </a:r>
            <a:r>
              <a:rPr lang="en-PH" b="1" u="sng" dirty="0">
                <a:solidFill>
                  <a:srgbClr val="FF0000"/>
                </a:solidFill>
                <a:latin typeface="Times-Roman" pitchFamily="16"/>
              </a:rPr>
              <a:t>curve</a:t>
            </a:r>
            <a:r>
              <a:rPr lang="en-PH" dirty="0" smtClean="0">
                <a:solidFill>
                  <a:srgbClr val="141413"/>
                </a:solidFill>
                <a:latin typeface="Times-Roman" pitchFamily="16"/>
              </a:rPr>
              <a:t>.</a:t>
            </a:r>
          </a:p>
          <a:p>
            <a:pPr>
              <a:buNone/>
              <a:tabLst>
                <a:tab pos="322637" algn="l"/>
                <a:tab pos="645275" algn="l"/>
                <a:tab pos="967585" algn="l"/>
                <a:tab pos="1290222" algn="l"/>
                <a:tab pos="1612860" algn="l"/>
                <a:tab pos="1935497" algn="l"/>
                <a:tab pos="2257808" algn="l"/>
                <a:tab pos="2580446" algn="l"/>
                <a:tab pos="2903083" algn="l"/>
                <a:tab pos="3225720" algn="l"/>
                <a:tab pos="3548357" algn="l"/>
                <a:tab pos="3870668" algn="l"/>
              </a:tabLst>
            </a:pPr>
            <a:r>
              <a:rPr lang="en-PH" dirty="0" smtClean="0">
                <a:solidFill>
                  <a:srgbClr val="FF0000"/>
                </a:solidFill>
                <a:latin typeface="Times-Roman" pitchFamily="16"/>
              </a:rPr>
              <a:t>ANS: The object is accelerating because it changes direction</a:t>
            </a:r>
            <a:endParaRPr lang="en-PH" dirty="0">
              <a:solidFill>
                <a:srgbClr val="FF0000"/>
              </a:solidFill>
              <a:latin typeface="Times-Roman" pitchFamily="16"/>
            </a:endParaRPr>
          </a:p>
        </p:txBody>
      </p:sp>
    </p:spTree>
    <p:extLst>
      <p:ext uri="{BB962C8B-B14F-4D97-AF65-F5344CB8AC3E}">
        <p14:creationId xmlns:p14="http://schemas.microsoft.com/office/powerpoint/2010/main" val="879177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6172200" cy="1447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latin typeface="+mj-lt"/>
              </a:rPr>
              <a:t>Direction of acceleration </a:t>
            </a:r>
            <a:r>
              <a:rPr lang="en-US" sz="2800" dirty="0" smtClean="0">
                <a:latin typeface="+mj-lt"/>
                <a:sym typeface="Symbol"/>
              </a:rPr>
              <a:t> direction of increasing velocity</a:t>
            </a:r>
            <a:r>
              <a:rPr lang="en-US" sz="2800" dirty="0" smtClean="0">
                <a:latin typeface="+mj-lt"/>
              </a:rPr>
              <a:t> or negative of decreasing velocity</a:t>
            </a:r>
          </a:p>
          <a:p>
            <a:pPr eaLnBrk="1" hangingPunct="1">
              <a:defRPr/>
            </a:pPr>
            <a:endParaRPr lang="en-US" sz="2800" dirty="0">
              <a:latin typeface="+mj-lt"/>
            </a:endParaRPr>
          </a:p>
          <a:p>
            <a:pPr eaLnBrk="1" hangingPunct="1">
              <a:defRPr/>
            </a:pPr>
            <a:endParaRPr lang="en-US" sz="2800" dirty="0" smtClean="0">
              <a:latin typeface="+mj-lt"/>
            </a:endParaRPr>
          </a:p>
          <a:p>
            <a:pPr eaLnBrk="1" hangingPunct="1">
              <a:defRPr/>
            </a:pPr>
            <a:endParaRPr lang="en-US" sz="2800" dirty="0" smtClean="0">
              <a:latin typeface="+mj-lt"/>
            </a:endParaRPr>
          </a:p>
          <a:p>
            <a:pPr eaLnBrk="1" hangingPunct="1">
              <a:defRPr/>
            </a:pPr>
            <a:endParaRPr lang="en-US" dirty="0"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50743" y="3549555"/>
            <a:ext cx="2286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28866" y="3733800"/>
            <a:ext cx="929754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 bwMode="auto">
          <a:xfrm>
            <a:off x="1143000" y="2743200"/>
            <a:ext cx="39624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kern="0" dirty="0" smtClean="0">
                <a:solidFill>
                  <a:srgbClr val="FF0000"/>
                </a:solidFill>
              </a:rPr>
              <a:t>Increasing velocity</a:t>
            </a:r>
            <a:endParaRPr lang="en-US" sz="3200" kern="0" dirty="0">
              <a:solidFill>
                <a:srgbClr val="FF00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143000" y="4481015"/>
            <a:ext cx="46482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kern="0" dirty="0" smtClean="0">
                <a:solidFill>
                  <a:srgbClr val="FF0000"/>
                </a:solidFill>
              </a:rPr>
              <a:t>Decreasing velocity</a:t>
            </a:r>
            <a:endParaRPr lang="en-US" sz="3200" kern="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02006" y="5334000"/>
            <a:ext cx="2286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 bwMode="auto">
          <a:xfrm>
            <a:off x="1412543" y="3596185"/>
            <a:ext cx="39624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kern="0" dirty="0" smtClean="0">
                <a:solidFill>
                  <a:srgbClr val="FF0000"/>
                </a:solidFill>
              </a:rPr>
              <a:t>acceleration</a:t>
            </a:r>
            <a:endParaRPr lang="en-US" sz="3200" kern="0" dirty="0">
              <a:solidFill>
                <a:srgbClr val="FF0000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1734403" y="5638800"/>
            <a:ext cx="39624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kern="0" dirty="0" smtClean="0">
                <a:solidFill>
                  <a:srgbClr val="FF0000"/>
                </a:solidFill>
              </a:rPr>
              <a:t>acceleration</a:t>
            </a:r>
            <a:endParaRPr lang="en-US" sz="3200" kern="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124200" y="5608093"/>
            <a:ext cx="830523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 bwMode="auto">
          <a:xfrm>
            <a:off x="332096" y="3127611"/>
            <a:ext cx="16764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kern="0" dirty="0" smtClean="0">
                <a:solidFill>
                  <a:srgbClr val="00B050"/>
                </a:solidFill>
              </a:rPr>
              <a:t>1 m/s</a:t>
            </a:r>
            <a:endParaRPr lang="en-US" sz="3200" kern="0" dirty="0">
              <a:solidFill>
                <a:srgbClr val="00B05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 bwMode="auto">
          <a:xfrm>
            <a:off x="4801737" y="3048000"/>
            <a:ext cx="16764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kern="0" dirty="0" smtClean="0">
                <a:solidFill>
                  <a:srgbClr val="00B050"/>
                </a:solidFill>
              </a:rPr>
              <a:t>10 m/s</a:t>
            </a:r>
            <a:endParaRPr lang="en-US" sz="3200" kern="0" dirty="0">
              <a:solidFill>
                <a:srgbClr val="00B050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552734" y="4927979"/>
            <a:ext cx="16764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kern="0" dirty="0" smtClean="0">
                <a:solidFill>
                  <a:srgbClr val="00B050"/>
                </a:solidFill>
              </a:rPr>
              <a:t>10 m/s</a:t>
            </a:r>
            <a:endParaRPr lang="en-US" sz="3200" kern="0" dirty="0">
              <a:solidFill>
                <a:srgbClr val="00B050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4953000" y="4917743"/>
            <a:ext cx="1676400" cy="8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kern="0" dirty="0" smtClean="0">
                <a:solidFill>
                  <a:srgbClr val="00B050"/>
                </a:solidFill>
              </a:rPr>
              <a:t>1 m/s</a:t>
            </a:r>
            <a:endParaRPr lang="en-US" sz="3200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3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39" y="152400"/>
            <a:ext cx="6553200" cy="1143000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fr-CA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AVERAGE ACCELERATION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934200" y="56388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267845"/>
              </p:ext>
            </p:extLst>
          </p:nvPr>
        </p:nvGraphicFramePr>
        <p:xfrm>
          <a:off x="1524000" y="1905000"/>
          <a:ext cx="406338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8" name="Equation" r:id="rId4" imgW="33518558" imgH="10048817" progId="Equation.3">
                  <p:embed/>
                </p:oleObj>
              </mc:Choice>
              <mc:Fallback>
                <p:oleObj name="Equation" r:id="rId4" imgW="33518558" imgH="1004881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05000"/>
                        <a:ext cx="4063383" cy="1219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3657600"/>
            <a:ext cx="6172200" cy="1447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sz="2800" kern="0" dirty="0" err="1" smtClean="0">
                <a:latin typeface="+mj-lt"/>
              </a:rPr>
              <a:t>V</a:t>
            </a:r>
            <a:r>
              <a:rPr lang="en-US" sz="2800" kern="0" baseline="-25000" dirty="0" err="1" smtClean="0">
                <a:latin typeface="+mj-lt"/>
              </a:rPr>
              <a:t>f</a:t>
            </a:r>
            <a:r>
              <a:rPr lang="en-US" sz="2800" kern="0" dirty="0" smtClean="0">
                <a:latin typeface="+mj-lt"/>
              </a:rPr>
              <a:t> = final velocity</a:t>
            </a:r>
          </a:p>
          <a:p>
            <a:pPr>
              <a:defRPr/>
            </a:pPr>
            <a:r>
              <a:rPr lang="en-US" sz="2800" kern="0" dirty="0" smtClean="0">
                <a:latin typeface="+mj-lt"/>
              </a:rPr>
              <a:t>V</a:t>
            </a:r>
            <a:r>
              <a:rPr lang="en-US" sz="2800" kern="0" baseline="-25000" dirty="0" smtClean="0">
                <a:latin typeface="+mj-lt"/>
              </a:rPr>
              <a:t>i</a:t>
            </a:r>
            <a:r>
              <a:rPr lang="en-US" sz="2800" kern="0" dirty="0" smtClean="0">
                <a:latin typeface="+mj-lt"/>
              </a:rPr>
              <a:t> = initial velocity</a:t>
            </a:r>
          </a:p>
          <a:p>
            <a:pPr>
              <a:defRPr/>
            </a:pPr>
            <a:endParaRPr lang="en-US" sz="2800" kern="0" dirty="0" smtClean="0">
              <a:latin typeface="+mj-lt"/>
            </a:endParaRPr>
          </a:p>
          <a:p>
            <a:pPr>
              <a:defRPr/>
            </a:pPr>
            <a:endParaRPr lang="en-US" sz="2800" kern="0" dirty="0" smtClean="0">
              <a:latin typeface="+mj-lt"/>
            </a:endParaRPr>
          </a:p>
          <a:p>
            <a:pPr>
              <a:defRPr/>
            </a:pPr>
            <a:endParaRPr lang="en-US" sz="2800" kern="0" dirty="0" smtClean="0">
              <a:latin typeface="+mj-lt"/>
            </a:endParaRPr>
          </a:p>
          <a:p>
            <a:pPr>
              <a:defRPr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789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Instantaneous </a:t>
            </a:r>
            <a:r>
              <a:rPr lang="en-US" b="1" dirty="0" smtClean="0"/>
              <a:t>Acceleration</a:t>
            </a:r>
            <a:endParaRPr lang="en-US" b="1" dirty="0"/>
          </a:p>
        </p:txBody>
      </p:sp>
      <p:sp>
        <p:nvSpPr>
          <p:cNvPr id="124931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685800" y="1676400"/>
            <a:ext cx="6019800" cy="449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acceleration </a:t>
            </a:r>
            <a:r>
              <a:rPr lang="en-US" sz="2800" dirty="0"/>
              <a:t>at a given </a:t>
            </a:r>
            <a:r>
              <a:rPr lang="en-US" sz="2800" b="1" u="sng" dirty="0">
                <a:solidFill>
                  <a:srgbClr val="FF0000"/>
                </a:solidFill>
              </a:rPr>
              <a:t>instant</a:t>
            </a:r>
          </a:p>
          <a:p>
            <a:r>
              <a:rPr lang="en-US" sz="2800" dirty="0"/>
              <a:t>The term </a:t>
            </a:r>
            <a:r>
              <a:rPr lang="en-US" sz="2800" dirty="0" smtClean="0"/>
              <a:t>“acceleration” </a:t>
            </a:r>
            <a:r>
              <a:rPr lang="en-US" sz="2800" dirty="0"/>
              <a:t>pertains to “instantaneous velocity”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2800" dirty="0" smtClean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2800" dirty="0" smtClean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" y="1295400"/>
            <a:ext cx="5320230" cy="2819400"/>
            <a:chOff x="457200" y="1295400"/>
            <a:chExt cx="5320230" cy="2819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430747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6000" b="1" cap="none" spc="50" dirty="0" smtClean="0">
                  <a:ln w="11430"/>
                  <a:solidFill>
                    <a:srgbClr val="C0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SCALAR</a:t>
              </a:r>
              <a:endParaRPr lang="en-US" sz="6000" b="1" cap="none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62200" y="3099137"/>
              <a:ext cx="3415230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6000" b="1" cap="none" spc="50" dirty="0" smtClean="0">
                  <a:ln w="11430"/>
                  <a:solidFill>
                    <a:srgbClr val="660066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VECTOR</a:t>
              </a:r>
              <a:endParaRPr lang="en-US" sz="6000" b="1" cap="none" spc="50" dirty="0">
                <a:ln w="11430"/>
                <a:solidFill>
                  <a:srgbClr val="66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Uniform </a:t>
            </a:r>
            <a:r>
              <a:rPr lang="en-US" b="1" dirty="0"/>
              <a:t>Acceleration</a:t>
            </a:r>
          </a:p>
        </p:txBody>
      </p:sp>
      <p:sp>
        <p:nvSpPr>
          <p:cNvPr id="124931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685800" y="1524000"/>
            <a:ext cx="6019800" cy="46482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2800" dirty="0" smtClean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 smtClean="0">
                <a:latin typeface="+mj-lt"/>
              </a:rPr>
              <a:t>Motion with constant change in velocity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 smtClean="0">
                <a:latin typeface="+mj-lt"/>
              </a:rPr>
              <a:t>Instantaneous acceleration is equal the average acceleration</a:t>
            </a:r>
            <a:endParaRPr lang="en-US" sz="2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9757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381000" y="31845"/>
            <a:ext cx="61722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Note: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6705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constant velocity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  <a:sym typeface="Symbol"/>
              </a:rPr>
              <a:t> </a:t>
            </a:r>
            <a:r>
              <a:rPr lang="en-US" sz="2800" dirty="0" smtClean="0">
                <a:latin typeface="+mj-lt"/>
              </a:rPr>
              <a:t> acceleration is </a:t>
            </a:r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zero</a:t>
            </a:r>
          </a:p>
          <a:p>
            <a:pPr lvl="1">
              <a:defRPr/>
            </a:pPr>
            <a:endParaRPr lang="en-US" sz="2400" b="1" u="sng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constant speed</a:t>
            </a:r>
            <a:r>
              <a:rPr lang="en-US" sz="2800" dirty="0" smtClean="0"/>
              <a:t>, </a:t>
            </a:r>
            <a:r>
              <a:rPr lang="en-US" sz="2800" dirty="0"/>
              <a:t>the acceleration is </a:t>
            </a:r>
            <a:r>
              <a:rPr lang="en-US" sz="2800" b="1" u="sng" dirty="0" smtClean="0"/>
              <a:t>not</a:t>
            </a:r>
            <a:r>
              <a:rPr lang="en-US" sz="2800" dirty="0" smtClean="0"/>
              <a:t> necessarily </a:t>
            </a:r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</a:rPr>
              <a:t>zero. </a:t>
            </a:r>
          </a:p>
          <a:p>
            <a:pPr lvl="1">
              <a:defRPr/>
            </a:pPr>
            <a:r>
              <a:rPr lang="en-US" sz="2400" b="1" u="sng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Direction is not necessarily constant</a:t>
            </a:r>
          </a:p>
          <a:p>
            <a:pPr eaLnBrk="1" hangingPunct="1">
              <a:defRPr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6172200" cy="769441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PH" dirty="0" smtClean="0"/>
              <a:t>Which is </a:t>
            </a:r>
            <a:r>
              <a:rPr lang="en-PH" u="sng" dirty="0" smtClean="0"/>
              <a:t>NOT</a:t>
            </a:r>
            <a:r>
              <a:rPr lang="en-PH" dirty="0" smtClean="0"/>
              <a:t> true?</a:t>
            </a:r>
            <a:endParaRPr lang="en-PH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6019800" cy="452596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PH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PH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PH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PH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>
              <a:buNone/>
              <a:tabLst>
                <a:tab pos="322637" algn="l"/>
                <a:tab pos="645275" algn="l"/>
                <a:tab pos="967585" algn="l"/>
                <a:tab pos="1290222" algn="l"/>
                <a:tab pos="1612860" algn="l"/>
                <a:tab pos="1935497" algn="l"/>
                <a:tab pos="2257808" algn="l"/>
                <a:tab pos="2580446" algn="l"/>
                <a:tab pos="2903083" algn="l"/>
                <a:tab pos="3225720" algn="l"/>
                <a:tab pos="3548357" algn="l"/>
                <a:tab pos="3870668" algn="l"/>
              </a:tabLst>
            </a:pPr>
            <a:r>
              <a:rPr lang="en-US" sz="2400" dirty="0" smtClean="0"/>
              <a:t>Suppose you are in a car going due east on a straight highway at a constant speed of 30 mph. Which of the following is NOT true? </a:t>
            </a:r>
          </a:p>
          <a:p>
            <a:pPr>
              <a:buNone/>
              <a:tabLst>
                <a:tab pos="322637" algn="l"/>
                <a:tab pos="645275" algn="l"/>
                <a:tab pos="967585" algn="l"/>
                <a:tab pos="1290222" algn="l"/>
                <a:tab pos="1612860" algn="l"/>
                <a:tab pos="1935497" algn="l"/>
                <a:tab pos="2257808" algn="l"/>
                <a:tab pos="2580446" algn="l"/>
                <a:tab pos="2903083" algn="l"/>
                <a:tab pos="3225720" algn="l"/>
                <a:tab pos="3548357" algn="l"/>
                <a:tab pos="3870668" algn="l"/>
              </a:tabLst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(a) You and the car's distance is constantly changing</a:t>
            </a:r>
            <a:br>
              <a:rPr lang="en-US" sz="2400" dirty="0" smtClean="0"/>
            </a:br>
            <a:r>
              <a:rPr lang="en-US" sz="2400" dirty="0" smtClean="0"/>
              <a:t>(b) Your speed is constant</a:t>
            </a:r>
            <a:br>
              <a:rPr lang="en-US" sz="2400" dirty="0" smtClean="0"/>
            </a:br>
            <a:r>
              <a:rPr lang="en-US" sz="2400" dirty="0" smtClean="0"/>
              <a:t>(c) Your velocity is constant</a:t>
            </a:r>
            <a:br>
              <a:rPr lang="en-US" sz="2400" dirty="0" smtClean="0"/>
            </a:br>
            <a:r>
              <a:rPr lang="en-US" sz="2400" dirty="0" smtClean="0"/>
              <a:t>(d) Your acceleration is 0 m/s/s</a:t>
            </a:r>
            <a:br>
              <a:rPr lang="en-US" sz="2400" dirty="0" smtClean="0"/>
            </a:br>
            <a:r>
              <a:rPr lang="en-US" sz="2400" dirty="0" smtClean="0"/>
              <a:t>(e) Your direction is constantly changing</a:t>
            </a:r>
            <a:endParaRPr lang="en-PH" sz="2400" dirty="0">
              <a:solidFill>
                <a:srgbClr val="141413"/>
              </a:solidFill>
              <a:latin typeface="Times-Roman" pitchFamily="16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733800" y="3962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PH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marR="0" lvl="0" indent="-324000" algn="l" rtl="0" eaLnBrk="1" fontAlgn="base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PH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1pPr>
            <a:lvl2pPr marL="864000" marR="0" lvl="1" indent="-324000" algn="l" rtl="0" eaLnBrk="1" fontAlgn="base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PH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2pPr>
            <a:lvl3pPr marL="1295999" marR="0" lvl="2" indent="-288000" algn="l" rtl="0" eaLnBrk="1" fontAlgn="base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PH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3pPr>
            <a:lvl4pPr marL="1728000" marR="0" lvl="3" indent="-216000" algn="l" rtl="0" eaLnBrk="1" fontAlgn="base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4pPr>
            <a:lvl5pPr marL="2160000" marR="0" lvl="4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5pPr>
            <a:lvl6pPr marL="2592000" marR="0" lvl="5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6pPr>
            <a:lvl7pPr marL="3024000" marR="0" lvl="6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7pPr>
            <a:lvl8pPr marL="3456000" marR="0" lvl="7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8pPr>
            <a:lvl9pPr marL="3887999" marR="0" lvl="8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>
              <a:buFont typeface="StarSymbol"/>
              <a:buNone/>
              <a:tabLst>
                <a:tab pos="322637" algn="l"/>
                <a:tab pos="645275" algn="l"/>
                <a:tab pos="967585" algn="l"/>
                <a:tab pos="1290222" algn="l"/>
                <a:tab pos="1612860" algn="l"/>
                <a:tab pos="1935497" algn="l"/>
                <a:tab pos="2257808" algn="l"/>
                <a:tab pos="2580446" algn="l"/>
                <a:tab pos="2903083" algn="l"/>
                <a:tab pos="3225720" algn="l"/>
                <a:tab pos="3548357" algn="l"/>
                <a:tab pos="3870668" algn="l"/>
              </a:tabLst>
            </a:pPr>
            <a:r>
              <a:rPr lang="en-US" sz="2400" dirty="0" smtClean="0">
                <a:solidFill>
                  <a:srgbClr val="FF0000"/>
                </a:solidFill>
              </a:rPr>
              <a:t>TRUE</a:t>
            </a:r>
            <a:endParaRPr lang="en-US" sz="2400" dirty="0">
              <a:solidFill>
                <a:srgbClr val="FF0000"/>
              </a:solidFill>
              <a:latin typeface="Times-Roman" pitchFamily="16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90197" y="4343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PH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marR="0" lvl="0" indent="-324000" algn="l" rtl="0" eaLnBrk="1" fontAlgn="base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PH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1pPr>
            <a:lvl2pPr marL="864000" marR="0" lvl="1" indent="-324000" algn="l" rtl="0" eaLnBrk="1" fontAlgn="base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PH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2pPr>
            <a:lvl3pPr marL="1295999" marR="0" lvl="2" indent="-288000" algn="l" rtl="0" eaLnBrk="1" fontAlgn="base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PH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3pPr>
            <a:lvl4pPr marL="1728000" marR="0" lvl="3" indent="-216000" algn="l" rtl="0" eaLnBrk="1" fontAlgn="base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4pPr>
            <a:lvl5pPr marL="2160000" marR="0" lvl="4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5pPr>
            <a:lvl6pPr marL="2592000" marR="0" lvl="5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6pPr>
            <a:lvl7pPr marL="3024000" marR="0" lvl="6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7pPr>
            <a:lvl8pPr marL="3456000" marR="0" lvl="7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8pPr>
            <a:lvl9pPr marL="3887999" marR="0" lvl="8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>
              <a:buFont typeface="StarSymbol"/>
              <a:buNone/>
              <a:tabLst>
                <a:tab pos="322637" algn="l"/>
                <a:tab pos="645275" algn="l"/>
                <a:tab pos="967585" algn="l"/>
                <a:tab pos="1290222" algn="l"/>
                <a:tab pos="1612860" algn="l"/>
                <a:tab pos="1935497" algn="l"/>
                <a:tab pos="2257808" algn="l"/>
                <a:tab pos="2580446" algn="l"/>
                <a:tab pos="2903083" algn="l"/>
                <a:tab pos="3225720" algn="l"/>
                <a:tab pos="3548357" algn="l"/>
                <a:tab pos="3870668" algn="l"/>
              </a:tabLst>
            </a:pPr>
            <a:r>
              <a:rPr lang="en-US" sz="2400" dirty="0" smtClean="0">
                <a:solidFill>
                  <a:srgbClr val="FF0000"/>
                </a:solidFill>
              </a:rPr>
              <a:t>TRUE</a:t>
            </a:r>
            <a:endParaRPr lang="en-US" sz="2400" dirty="0">
              <a:solidFill>
                <a:srgbClr val="FF0000"/>
              </a:solidFill>
              <a:latin typeface="Times-Roman" pitchFamily="16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800600" y="4724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PH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marR="0" lvl="0" indent="-324000" algn="l" rtl="0" eaLnBrk="1" fontAlgn="base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PH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1pPr>
            <a:lvl2pPr marL="864000" marR="0" lvl="1" indent="-324000" algn="l" rtl="0" eaLnBrk="1" fontAlgn="base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PH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2pPr>
            <a:lvl3pPr marL="1295999" marR="0" lvl="2" indent="-288000" algn="l" rtl="0" eaLnBrk="1" fontAlgn="base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PH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3pPr>
            <a:lvl4pPr marL="1728000" marR="0" lvl="3" indent="-216000" algn="l" rtl="0" eaLnBrk="1" fontAlgn="base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4pPr>
            <a:lvl5pPr marL="2160000" marR="0" lvl="4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5pPr>
            <a:lvl6pPr marL="2592000" marR="0" lvl="5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6pPr>
            <a:lvl7pPr marL="3024000" marR="0" lvl="6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7pPr>
            <a:lvl8pPr marL="3456000" marR="0" lvl="7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8pPr>
            <a:lvl9pPr marL="3887999" marR="0" lvl="8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>
              <a:buFont typeface="StarSymbol"/>
              <a:buNone/>
              <a:tabLst>
                <a:tab pos="322637" algn="l"/>
                <a:tab pos="645275" algn="l"/>
                <a:tab pos="967585" algn="l"/>
                <a:tab pos="1290222" algn="l"/>
                <a:tab pos="1612860" algn="l"/>
                <a:tab pos="1935497" algn="l"/>
                <a:tab pos="2257808" algn="l"/>
                <a:tab pos="2580446" algn="l"/>
                <a:tab pos="2903083" algn="l"/>
                <a:tab pos="3225720" algn="l"/>
                <a:tab pos="3548357" algn="l"/>
                <a:tab pos="3870668" algn="l"/>
              </a:tabLst>
            </a:pPr>
            <a:r>
              <a:rPr lang="en-US" sz="2400" dirty="0" smtClean="0">
                <a:solidFill>
                  <a:srgbClr val="FF0000"/>
                </a:solidFill>
              </a:rPr>
              <a:t>TRUE</a:t>
            </a:r>
            <a:endParaRPr lang="en-US" sz="2400" dirty="0">
              <a:solidFill>
                <a:srgbClr val="FF0000"/>
              </a:solidFill>
              <a:latin typeface="Times-Roman" pitchFamily="16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5257800" y="5105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PH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marR="0" lvl="0" indent="-324000" algn="l" rtl="0" eaLnBrk="1" fontAlgn="base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PH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1pPr>
            <a:lvl2pPr marL="864000" marR="0" lvl="1" indent="-324000" algn="l" rtl="0" eaLnBrk="1" fontAlgn="base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PH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2pPr>
            <a:lvl3pPr marL="1295999" marR="0" lvl="2" indent="-288000" algn="l" rtl="0" eaLnBrk="1" fontAlgn="base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PH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3pPr>
            <a:lvl4pPr marL="1728000" marR="0" lvl="3" indent="-216000" algn="l" rtl="0" eaLnBrk="1" fontAlgn="base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4pPr>
            <a:lvl5pPr marL="2160000" marR="0" lvl="4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5pPr>
            <a:lvl6pPr marL="2592000" marR="0" lvl="5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6pPr>
            <a:lvl7pPr marL="3024000" marR="0" lvl="6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7pPr>
            <a:lvl8pPr marL="3456000" marR="0" lvl="7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8pPr>
            <a:lvl9pPr marL="3887999" marR="0" lvl="8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>
              <a:buFont typeface="StarSymbol"/>
              <a:buNone/>
              <a:tabLst>
                <a:tab pos="322637" algn="l"/>
                <a:tab pos="645275" algn="l"/>
                <a:tab pos="967585" algn="l"/>
                <a:tab pos="1290222" algn="l"/>
                <a:tab pos="1612860" algn="l"/>
                <a:tab pos="1935497" algn="l"/>
                <a:tab pos="2257808" algn="l"/>
                <a:tab pos="2580446" algn="l"/>
                <a:tab pos="2903083" algn="l"/>
                <a:tab pos="3225720" algn="l"/>
                <a:tab pos="3548357" algn="l"/>
                <a:tab pos="3870668" algn="l"/>
              </a:tabLst>
            </a:pPr>
            <a:r>
              <a:rPr lang="en-US" sz="2400" dirty="0" smtClean="0">
                <a:solidFill>
                  <a:srgbClr val="FF0000"/>
                </a:solidFill>
              </a:rPr>
              <a:t>TRUE</a:t>
            </a:r>
            <a:endParaRPr lang="en-US" sz="2400" dirty="0">
              <a:solidFill>
                <a:srgbClr val="FF0000"/>
              </a:solidFill>
              <a:latin typeface="Times-Roman" pitchFamily="16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4856328" y="5867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PH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marR="0" lvl="0" indent="-324000" algn="l" rtl="0" eaLnBrk="1" fontAlgn="base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PH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1pPr>
            <a:lvl2pPr marL="864000" marR="0" lvl="1" indent="-324000" algn="l" rtl="0" eaLnBrk="1" fontAlgn="base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PH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2pPr>
            <a:lvl3pPr marL="1295999" marR="0" lvl="2" indent="-288000" algn="l" rtl="0" eaLnBrk="1" fontAlgn="base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PH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3pPr>
            <a:lvl4pPr marL="1728000" marR="0" lvl="3" indent="-216000" algn="l" rtl="0" eaLnBrk="1" fontAlgn="base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4pPr>
            <a:lvl5pPr marL="2160000" marR="0" lvl="4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5pPr>
            <a:lvl6pPr marL="2592000" marR="0" lvl="5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6pPr>
            <a:lvl7pPr marL="3024000" marR="0" lvl="6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7pPr>
            <a:lvl8pPr marL="3456000" marR="0" lvl="7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8pPr>
            <a:lvl9pPr marL="3887999" marR="0" lvl="8" indent="-216000" algn="l" rtl="0" eaLnBrk="1" fontAlgn="base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PH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>
              <a:buFont typeface="StarSymbol"/>
              <a:buNone/>
              <a:tabLst>
                <a:tab pos="322637" algn="l"/>
                <a:tab pos="645275" algn="l"/>
                <a:tab pos="967585" algn="l"/>
                <a:tab pos="1290222" algn="l"/>
                <a:tab pos="1612860" algn="l"/>
                <a:tab pos="1935497" algn="l"/>
                <a:tab pos="2257808" algn="l"/>
                <a:tab pos="2580446" algn="l"/>
                <a:tab pos="2903083" algn="l"/>
                <a:tab pos="3225720" algn="l"/>
                <a:tab pos="3548357" algn="l"/>
                <a:tab pos="3870668" algn="l"/>
              </a:tabLst>
            </a:pPr>
            <a:r>
              <a:rPr lang="en-US" sz="2400" dirty="0" smtClean="0">
                <a:solidFill>
                  <a:srgbClr val="FF0000"/>
                </a:solidFill>
              </a:rPr>
              <a:t>FALSE</a:t>
            </a:r>
            <a:endParaRPr lang="en-US" sz="2400" dirty="0">
              <a:solidFill>
                <a:srgbClr val="FF0000"/>
              </a:solidFill>
              <a:latin typeface="Times-Roman" pitchFamily="16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61722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Describing motion with motion diagrams and graphs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endParaRPr lang="en-US"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84093562"/>
              </p:ext>
            </p:extLst>
          </p:nvPr>
        </p:nvGraphicFramePr>
        <p:xfrm>
          <a:off x="184150" y="2057400"/>
          <a:ext cx="8491537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4" name="Photo Editor Photo" r:id="rId3" imgW="8295238" imgH="1533739" progId="">
                  <p:embed/>
                </p:oleObj>
              </mc:Choice>
              <mc:Fallback>
                <p:oleObj name="Photo Editor Photo" r:id="rId3" imgW="8295238" imgH="1533739" progId="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2057400"/>
                        <a:ext cx="8491537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6" descr="http://www.kwantlen.bc.ca/science/physics/faculty/mcoombes/webtests/xtgraphquiz/images/image004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113" y="3505200"/>
            <a:ext cx="5884751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76200"/>
            <a:ext cx="854075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1: Motion Diagrams</a:t>
            </a:r>
          </a:p>
        </p:txBody>
      </p:sp>
      <p:graphicFrame>
        <p:nvGraphicFramePr>
          <p:cNvPr id="1536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325438" y="1897063"/>
          <a:ext cx="8491537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14" name="Photo Editor Photo" r:id="rId3" imgW="8295238" imgH="1533739" progId="">
                  <p:embed/>
                </p:oleObj>
              </mc:Choice>
              <mc:Fallback>
                <p:oleObj name="Photo Editor Photo" r:id="rId3" imgW="8295238" imgH="1533739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1897063"/>
                        <a:ext cx="8491537" cy="157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301625" y="3932238"/>
            <a:ext cx="8540750" cy="2166937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Uniform velocity </a:t>
            </a:r>
            <a:r>
              <a:rPr lang="en-US" sz="2800" dirty="0" smtClean="0">
                <a:latin typeface="+mj-lt"/>
              </a:rPr>
              <a:t>(shown by red arrows maintaining the same size)</a:t>
            </a:r>
          </a:p>
          <a:p>
            <a:pPr eaLnBrk="1" hangingPunct="1">
              <a:defRPr/>
            </a:pPr>
            <a:r>
              <a:rPr lang="en-US" sz="2800" dirty="0" smtClean="0">
                <a:latin typeface="+mj-lt"/>
              </a:rPr>
              <a:t>Acceleration equals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76200"/>
            <a:ext cx="854075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2:</a:t>
            </a:r>
          </a:p>
        </p:txBody>
      </p:sp>
      <p:graphicFrame>
        <p:nvGraphicFramePr>
          <p:cNvPr id="16386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322263" y="1744663"/>
          <a:ext cx="8497887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36" name="Photo Editor Photo" r:id="rId3" imgW="7973538" imgH="1762371" progId="">
                  <p:embed/>
                </p:oleObj>
              </mc:Choice>
              <mc:Fallback>
                <p:oleObj name="Photo Editor Photo" r:id="rId3" imgW="7973538" imgH="1762371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1744663"/>
                        <a:ext cx="8497887" cy="187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4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301625" y="3932238"/>
            <a:ext cx="8540750" cy="2166937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latin typeface="+mj-lt"/>
              </a:rPr>
              <a:t>Velocity and acceleration are in the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same direction</a:t>
            </a:r>
          </a:p>
          <a:p>
            <a:pPr eaLnBrk="1" hangingPunct="1">
              <a:defRPr/>
            </a:pPr>
            <a:r>
              <a:rPr lang="en-US" sz="2400" dirty="0" smtClean="0">
                <a:latin typeface="+mj-lt"/>
              </a:rPr>
              <a:t>Velocity is increasing (red arrows are getting longer)</a:t>
            </a:r>
          </a:p>
          <a:p>
            <a:pPr eaLnBrk="1" hangingPunct="1">
              <a:defRPr/>
            </a:pPr>
            <a:r>
              <a:rPr lang="en-US" sz="2400" dirty="0" smtClean="0">
                <a:latin typeface="+mj-lt"/>
              </a:rPr>
              <a:t>Acceleration is uniform (blue arrows maintain the same length)</a:t>
            </a:r>
          </a:p>
          <a:p>
            <a:pPr eaLnBrk="1" hangingPunct="1">
              <a:defRPr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0"/>
            <a:ext cx="854075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3:</a:t>
            </a:r>
          </a:p>
        </p:txBody>
      </p:sp>
      <p:graphicFrame>
        <p:nvGraphicFramePr>
          <p:cNvPr id="17410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323850" y="1958975"/>
          <a:ext cx="8496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60" name="Photo Editor Photo" r:id="rId3" imgW="9000000" imgH="1533739" progId="">
                  <p:embed/>
                </p:oleObj>
              </mc:Choice>
              <mc:Fallback>
                <p:oleObj name="Photo Editor Photo" r:id="rId3" imgW="9000000" imgH="1533739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958975"/>
                        <a:ext cx="84963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301625" y="3932238"/>
            <a:ext cx="8540750" cy="21669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+mj-lt"/>
              </a:rPr>
              <a:t>Acceleration and velocity are in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opposite directions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+mj-lt"/>
              </a:rPr>
              <a:t>Velocity is decreasing (red arrows are getting shorter)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+mj-lt"/>
              </a:rPr>
              <a:t>Acceleration is uniform (blue arrows maintain the same length)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Allows us to see relationships between the independent and dependent variables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676400" y="3124200"/>
            <a:ext cx="3793773" cy="3495020"/>
            <a:chOff x="1676400" y="3124200"/>
            <a:chExt cx="3793773" cy="3495020"/>
          </a:xfrm>
        </p:grpSpPr>
        <p:pic>
          <p:nvPicPr>
            <p:cNvPr id="138242" name="Picture 2" descr="http://t0.gstatic.com/images?q=tbn:ANd9GcRE5fzEtXN2e3BFphuzQmCiFj7pCPHoFujpQTsOc2XlDzUNMikdLQ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76400" y="3124200"/>
              <a:ext cx="3200400" cy="3200400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3733800" y="6096000"/>
              <a:ext cx="17363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depositphotos.com </a:t>
              </a:r>
            </a:p>
            <a:p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48400" cy="1143000"/>
          </a:xfrm>
        </p:spPr>
        <p:txBody>
          <a:bodyPr/>
          <a:lstStyle/>
          <a:p>
            <a:r>
              <a:rPr lang="en-US" dirty="0" smtClean="0"/>
              <a:t>Different Graphs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kern="0" dirty="0" smtClean="0"/>
              <a:t>Position vs. time (x vs. t)</a:t>
            </a:r>
          </a:p>
          <a:p>
            <a:r>
              <a:rPr lang="en-US" sz="2800" kern="0" dirty="0" smtClean="0"/>
              <a:t>Velocity vs. time (v vs. t)</a:t>
            </a:r>
          </a:p>
          <a:p>
            <a:r>
              <a:rPr lang="en-US" sz="2800" kern="0" dirty="0" smtClean="0"/>
              <a:t>Acceleration vs. time (a vs. t)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6653933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6324600" cy="1143000"/>
          </a:xfrm>
        </p:spPr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 vs. t</a:t>
            </a:r>
            <a:endParaRPr lang="en-US" dirty="0"/>
          </a:p>
        </p:txBody>
      </p:sp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1101652" y="1775887"/>
            <a:ext cx="1587" cy="209788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103239" y="3872181"/>
            <a:ext cx="2019300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1103238" y="1940368"/>
            <a:ext cx="1598612" cy="1471417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15852" y="1508392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x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804780" y="3896065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054420" y="2851345"/>
            <a:ext cx="1467763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Slope </a:t>
            </a:r>
            <a:endParaRPr lang="en-GB" sz="32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45059"/>
              </p:ext>
            </p:extLst>
          </p:nvPr>
        </p:nvGraphicFramePr>
        <p:xfrm>
          <a:off x="4349820" y="2420923"/>
          <a:ext cx="135413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0" name="Equation" r:id="rId3" imgW="368280" imgH="393480" progId="Equation.3">
                  <p:embed/>
                </p:oleObj>
              </mc:Choice>
              <mc:Fallback>
                <p:oleObj name="Equation" r:id="rId3" imgW="3682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820" y="2420923"/>
                        <a:ext cx="135413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797620" y="2824828"/>
            <a:ext cx="2469190" cy="5869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= velocity</a:t>
            </a:r>
            <a:endParaRPr lang="en-GB" sz="32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3338180" y="1644031"/>
            <a:ext cx="3900820" cy="586957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Slope = constant </a:t>
            </a:r>
            <a:endParaRPr lang="en-GB" sz="32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62477" y="5025065"/>
            <a:ext cx="6251647" cy="5869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Graph of </a:t>
            </a:r>
            <a:r>
              <a:rPr lang="en-GB" sz="3200" b="1" u="sng" dirty="0" smtClean="0">
                <a:solidFill>
                  <a:srgbClr val="FF0000"/>
                </a:solidFill>
                <a:latin typeface="Verdana" pitchFamily="34" charset="0"/>
                <a:ea typeface="msgothic" charset="0"/>
                <a:cs typeface="msgothic" charset="0"/>
              </a:rPr>
              <a:t>constant velocity</a:t>
            </a:r>
            <a:endParaRPr lang="en-GB" sz="3200" b="1" u="sng" dirty="0">
              <a:solidFill>
                <a:srgbClr val="FF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407917"/>
              </p:ext>
            </p:extLst>
          </p:nvPr>
        </p:nvGraphicFramePr>
        <p:xfrm>
          <a:off x="685800" y="609600"/>
          <a:ext cx="58674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99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 vs.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698" y="5291522"/>
            <a:ext cx="3150702" cy="141407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Velocity with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direction</a:t>
            </a:r>
            <a:endParaRPr lang="en-US" dirty="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828983" y="2148547"/>
            <a:ext cx="1587" cy="25161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823296" y="4663147"/>
            <a:ext cx="1843704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825808" y="2300946"/>
            <a:ext cx="1841192" cy="17048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16208" y="1868969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X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2552700" y="4572000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175348" y="5286973"/>
            <a:ext cx="2484699" cy="119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 smtClean="0"/>
              <a:t>Velocity with </a:t>
            </a:r>
          </a:p>
          <a:p>
            <a:pPr marL="0" indent="0" algn="ctr"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- </a:t>
            </a:r>
            <a:r>
              <a:rPr lang="en-US" kern="0" dirty="0" smtClean="0"/>
              <a:t>direction</a:t>
            </a:r>
            <a:endParaRPr lang="en-US" kern="0" dirty="0"/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>
            <a:off x="4378988" y="1999565"/>
            <a:ext cx="1587" cy="25161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3"/>
          <p:cNvSpPr>
            <a:spLocks noChangeShapeType="1"/>
          </p:cNvSpPr>
          <p:nvPr/>
        </p:nvSpPr>
        <p:spPr bwMode="auto">
          <a:xfrm>
            <a:off x="4373301" y="4514165"/>
            <a:ext cx="2088795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4380574" y="2583942"/>
            <a:ext cx="1563025" cy="1272822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766213" y="1719987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X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952698" y="4514165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0467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994" y="18197"/>
            <a:ext cx="6172200" cy="1143000"/>
          </a:xfrm>
        </p:spPr>
        <p:txBody>
          <a:bodyPr/>
          <a:lstStyle/>
          <a:p>
            <a:r>
              <a:rPr lang="en-US" dirty="0" smtClean="0"/>
              <a:t>x vs.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4965083"/>
            <a:ext cx="1420835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 = 0</a:t>
            </a:r>
            <a:endParaRPr lang="en-US" dirty="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 flipH="1">
            <a:off x="914400" y="2779449"/>
            <a:ext cx="5688" cy="3023834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 flipV="1">
            <a:off x="920088" y="5800806"/>
            <a:ext cx="5214012" cy="247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92375" y="2449344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x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600700" y="5800806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4" name="Arc 3"/>
          <p:cNvSpPr/>
          <p:nvPr/>
        </p:nvSpPr>
        <p:spPr>
          <a:xfrm flipV="1">
            <a:off x="1989563" y="935479"/>
            <a:ext cx="3505200" cy="3891683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735238" y="4853322"/>
            <a:ext cx="2057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897840" y="3136283"/>
            <a:ext cx="817160" cy="13962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5423682" y="3644989"/>
            <a:ext cx="142083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/>
              <a:t>V = +</a:t>
            </a:r>
            <a:endParaRPr lang="en-US" kern="0" dirty="0"/>
          </a:p>
        </p:txBody>
      </p:sp>
      <p:sp>
        <p:nvSpPr>
          <p:cNvPr id="18" name="Arc 17"/>
          <p:cNvSpPr/>
          <p:nvPr/>
        </p:nvSpPr>
        <p:spPr>
          <a:xfrm flipH="1" flipV="1">
            <a:off x="2363337" y="1094686"/>
            <a:ext cx="2801203" cy="3732476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314403" y="3605566"/>
            <a:ext cx="142083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/>
              <a:t>V = -</a:t>
            </a:r>
            <a:endParaRPr lang="en-US" kern="0" dirty="0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2209800" y="3313300"/>
            <a:ext cx="609600" cy="12191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51595" y="1219200"/>
            <a:ext cx="6469038" cy="123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 smtClean="0"/>
              <a:t>Slope = not constant </a:t>
            </a:r>
          </a:p>
          <a:p>
            <a:pPr marL="0" indent="0" algn="ctr">
              <a:buFontTx/>
              <a:buNone/>
            </a:pPr>
            <a:r>
              <a:rPr lang="en-US" kern="0" dirty="0" smtClean="0"/>
              <a:t>Velocity = not constant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92872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6324600" cy="1143000"/>
          </a:xfrm>
        </p:spPr>
        <p:txBody>
          <a:bodyPr/>
          <a:lstStyle/>
          <a:p>
            <a:r>
              <a:rPr lang="en-US" dirty="0" smtClean="0"/>
              <a:t>v vs. t</a:t>
            </a:r>
            <a:endParaRPr lang="en-US" dirty="0"/>
          </a:p>
        </p:txBody>
      </p:sp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1101652" y="1775887"/>
            <a:ext cx="1587" cy="209788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103239" y="3872181"/>
            <a:ext cx="2019300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1103239" y="1940368"/>
            <a:ext cx="1598613" cy="1644555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15852" y="1508392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v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804780" y="3896065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054420" y="2851345"/>
            <a:ext cx="1467763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Slope </a:t>
            </a:r>
            <a:endParaRPr lang="en-GB" sz="32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369061"/>
              </p:ext>
            </p:extLst>
          </p:nvPr>
        </p:nvGraphicFramePr>
        <p:xfrm>
          <a:off x="4349820" y="2420923"/>
          <a:ext cx="135413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1" name="Equation" r:id="rId3" imgW="368280" imgH="393480" progId="Equation.3">
                  <p:embed/>
                </p:oleObj>
              </mc:Choice>
              <mc:Fallback>
                <p:oleObj name="Equation" r:id="rId3" imgW="368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820" y="2420923"/>
                        <a:ext cx="135413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797620" y="2824828"/>
            <a:ext cx="3193980" cy="5869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= acceleration</a:t>
            </a:r>
            <a:endParaRPr lang="en-GB" sz="32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3338180" y="1644031"/>
            <a:ext cx="3900820" cy="586957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Slope = constant </a:t>
            </a:r>
            <a:endParaRPr lang="en-GB" sz="32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62477" y="5025065"/>
            <a:ext cx="7643323" cy="5869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Graph of </a:t>
            </a:r>
            <a:r>
              <a:rPr lang="en-GB" sz="3200" b="1" u="sng" dirty="0" smtClean="0">
                <a:solidFill>
                  <a:srgbClr val="FF0000"/>
                </a:solidFill>
                <a:latin typeface="Verdana" pitchFamily="34" charset="0"/>
                <a:ea typeface="msgothic" charset="0"/>
                <a:cs typeface="msgothic" charset="0"/>
              </a:rPr>
              <a:t>constant acceleration</a:t>
            </a:r>
            <a:endParaRPr lang="en-GB" sz="3200" b="1" u="sng" dirty="0">
              <a:solidFill>
                <a:srgbClr val="FF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847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 vs.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208" y="5291522"/>
            <a:ext cx="3365192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Acceleration with </a:t>
            </a:r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direction</a:t>
            </a:r>
            <a:endParaRPr lang="en-US" dirty="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828983" y="2148547"/>
            <a:ext cx="1587" cy="25161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823296" y="4663147"/>
            <a:ext cx="1843704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825808" y="2300946"/>
            <a:ext cx="1841192" cy="17048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16208" y="1868969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v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2552700" y="4572000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719404" y="5286972"/>
            <a:ext cx="3396587" cy="119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 smtClean="0"/>
              <a:t>Acceleration with </a:t>
            </a:r>
            <a:r>
              <a:rPr lang="en-US" b="1" kern="0" dirty="0" smtClean="0">
                <a:solidFill>
                  <a:srgbClr val="FF0000"/>
                </a:solidFill>
              </a:rPr>
              <a:t>-</a:t>
            </a:r>
            <a:r>
              <a:rPr lang="en-US" kern="0" dirty="0" smtClean="0"/>
              <a:t> direction</a:t>
            </a:r>
            <a:endParaRPr lang="en-US" kern="0" dirty="0"/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>
            <a:off x="4378988" y="1999565"/>
            <a:ext cx="1587" cy="25161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3"/>
          <p:cNvSpPr>
            <a:spLocks noChangeShapeType="1"/>
          </p:cNvSpPr>
          <p:nvPr/>
        </p:nvSpPr>
        <p:spPr bwMode="auto">
          <a:xfrm>
            <a:off x="4373301" y="4514165"/>
            <a:ext cx="2088795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4380574" y="2583942"/>
            <a:ext cx="1563025" cy="1272822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766213" y="1719987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v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952698" y="4514165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3636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vs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13" y="5105932"/>
            <a:ext cx="6019800" cy="6413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Constant acceleration</a:t>
            </a:r>
            <a:endParaRPr lang="en-US" dirty="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1485900" y="1878189"/>
            <a:ext cx="1587" cy="25161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1480213" y="4392789"/>
            <a:ext cx="403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1517646" y="3048000"/>
            <a:ext cx="3734466" cy="88283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873125" y="1598611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a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252113" y="4241977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87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velocity</a:t>
            </a:r>
          </a:p>
          <a:p>
            <a:r>
              <a:rPr lang="en-US" dirty="0" smtClean="0"/>
              <a:t>Constant velocity</a:t>
            </a:r>
          </a:p>
          <a:p>
            <a:r>
              <a:rPr lang="en-US" dirty="0" smtClean="0"/>
              <a:t>Constant acceleration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778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576" y="5257800"/>
            <a:ext cx="6019800" cy="6413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Position doesn’t change</a:t>
            </a:r>
            <a:endParaRPr lang="en-US" dirty="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1485900" y="1878189"/>
            <a:ext cx="1587" cy="25161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1480213" y="4392789"/>
            <a:ext cx="403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1487487" y="3134695"/>
            <a:ext cx="4001163" cy="1588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873125" y="1598611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x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252113" y="4241977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875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68" y="5257800"/>
            <a:ext cx="6019800" cy="6413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Velocity is zero</a:t>
            </a:r>
            <a:endParaRPr lang="en-US" dirty="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1485900" y="1878189"/>
            <a:ext cx="1587" cy="25161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1480213" y="4392789"/>
            <a:ext cx="403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1487487" y="4398273"/>
            <a:ext cx="4001163" cy="1588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873125" y="1598611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v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252113" y="4241977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9359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68" y="5257800"/>
            <a:ext cx="6019800" cy="1219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Position constantly changes with time</a:t>
            </a:r>
            <a:endParaRPr lang="en-US" dirty="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1485900" y="1878189"/>
            <a:ext cx="1587" cy="25161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1480213" y="4392789"/>
            <a:ext cx="403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1487486" y="2030588"/>
            <a:ext cx="3313113" cy="16286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873125" y="1598611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x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252113" y="4241977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667000" y="3365709"/>
            <a:ext cx="3505200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Slope = velocity</a:t>
            </a:r>
            <a:endParaRPr lang="en-GB" sz="32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4845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31" y="4673954"/>
            <a:ext cx="6019800" cy="111724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Velocity doesn’t change with time</a:t>
            </a:r>
            <a:endParaRPr lang="en-US" dirty="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1485900" y="1878189"/>
            <a:ext cx="1587" cy="208421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1510826" y="3962400"/>
            <a:ext cx="403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1517650" y="3402189"/>
            <a:ext cx="4001163" cy="1588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873125" y="1598611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v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475974" y="3809999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92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201504"/>
              </p:ext>
            </p:extLst>
          </p:nvPr>
        </p:nvGraphicFramePr>
        <p:xfrm>
          <a:off x="685800" y="533400"/>
          <a:ext cx="58674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91" y="4584060"/>
            <a:ext cx="6019800" cy="6413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Acceleration is zero</a:t>
            </a:r>
            <a:endParaRPr lang="en-US" dirty="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1485900" y="1878189"/>
            <a:ext cx="1587" cy="170321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1472939" y="3581198"/>
            <a:ext cx="403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1480213" y="3584374"/>
            <a:ext cx="3764626" cy="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873125" y="1598611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a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244839" y="3581198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173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ACCELERATION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332" y="5105932"/>
            <a:ext cx="6019800" cy="12186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Position changes with time in parabolic manner</a:t>
            </a:r>
            <a:endParaRPr lang="en-US" dirty="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 flipH="1">
            <a:off x="2085265" y="2160413"/>
            <a:ext cx="5688" cy="23637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2092539" y="4524201"/>
            <a:ext cx="29393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478177" y="1880835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x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953000" y="4241977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4" name="Arc 3"/>
          <p:cNvSpPr/>
          <p:nvPr/>
        </p:nvSpPr>
        <p:spPr>
          <a:xfrm flipV="1">
            <a:off x="-26158" y="891822"/>
            <a:ext cx="4222845" cy="3350155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382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935" y="150322"/>
            <a:ext cx="6172200" cy="1143000"/>
          </a:xfrm>
        </p:spPr>
        <p:txBody>
          <a:bodyPr/>
          <a:lstStyle/>
          <a:p>
            <a:r>
              <a:rPr lang="en-US" dirty="0"/>
              <a:t>CONSTANT ACCELERATION</a:t>
            </a:r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490180" y="1758402"/>
            <a:ext cx="5687" cy="234012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 flipV="1">
            <a:off x="490180" y="4103564"/>
            <a:ext cx="2848971" cy="247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-37532" y="1428297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x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2805751" y="4106041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1830" y="593329"/>
            <a:ext cx="2277637" cy="3140893"/>
            <a:chOff x="1989563" y="935479"/>
            <a:chExt cx="3505200" cy="3891683"/>
          </a:xfrm>
        </p:grpSpPr>
        <p:sp>
          <p:nvSpPr>
            <p:cNvPr id="4" name="Arc 3"/>
            <p:cNvSpPr/>
            <p:nvPr/>
          </p:nvSpPr>
          <p:spPr>
            <a:xfrm flipV="1">
              <a:off x="1989563" y="935479"/>
              <a:ext cx="3505200" cy="3891683"/>
            </a:xfrm>
            <a:prstGeom prst="arc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flipH="1" flipV="1">
              <a:off x="2363337" y="1094686"/>
              <a:ext cx="2801203" cy="3732476"/>
            </a:xfrm>
            <a:prstGeom prst="arc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195046" y="4973228"/>
            <a:ext cx="3439237" cy="123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 smtClean="0"/>
              <a:t>Acceleration with + direction</a:t>
            </a:r>
            <a:endParaRPr lang="en-US" kern="0" dirty="0"/>
          </a:p>
        </p:txBody>
      </p:sp>
      <p:sp>
        <p:nvSpPr>
          <p:cNvPr id="21" name="Line 2"/>
          <p:cNvSpPr>
            <a:spLocks noChangeShapeType="1"/>
          </p:cNvSpPr>
          <p:nvPr/>
        </p:nvSpPr>
        <p:spPr bwMode="auto">
          <a:xfrm>
            <a:off x="4071581" y="1761634"/>
            <a:ext cx="5687" cy="234012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 flipV="1">
            <a:off x="4071581" y="4106796"/>
            <a:ext cx="2848971" cy="247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543869" y="1431529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x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6387152" y="4109273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 flipV="1">
            <a:off x="4312498" y="1847890"/>
            <a:ext cx="2277637" cy="3488507"/>
            <a:chOff x="1989563" y="935479"/>
            <a:chExt cx="3505200" cy="3891683"/>
          </a:xfrm>
        </p:grpSpPr>
        <p:sp>
          <p:nvSpPr>
            <p:cNvPr id="27" name="Arc 26"/>
            <p:cNvSpPr/>
            <p:nvPr/>
          </p:nvSpPr>
          <p:spPr>
            <a:xfrm flipV="1">
              <a:off x="1989563" y="935479"/>
              <a:ext cx="3505200" cy="3891683"/>
            </a:xfrm>
            <a:prstGeom prst="arc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flipH="1" flipV="1">
              <a:off x="2363337" y="1094686"/>
              <a:ext cx="2801203" cy="3732476"/>
            </a:xfrm>
            <a:prstGeom prst="arc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3786115" y="5012929"/>
            <a:ext cx="3439237" cy="123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 smtClean="0"/>
              <a:t>Acceleration with - direction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270848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77" y="228600"/>
            <a:ext cx="8229600" cy="7620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CONSTANT ACCELERATION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39" y="1265073"/>
            <a:ext cx="8070481" cy="784553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Increasing  slope (magnitude) = increasing speed</a:t>
            </a:r>
            <a:endParaRPr lang="en-US" sz="2800" dirty="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 flipH="1">
            <a:off x="797827" y="2338303"/>
            <a:ext cx="5688" cy="23637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805101" y="4702091"/>
            <a:ext cx="29393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90739" y="2058725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x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665562" y="4419867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4" name="Arc 3"/>
          <p:cNvSpPr/>
          <p:nvPr/>
        </p:nvSpPr>
        <p:spPr>
          <a:xfrm flipV="1">
            <a:off x="-1313596" y="1069712"/>
            <a:ext cx="4222845" cy="3350155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439" y="4419867"/>
            <a:ext cx="11427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752600" y="3810001"/>
            <a:ext cx="838200" cy="5333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667000" y="2820990"/>
            <a:ext cx="342900" cy="836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2"/>
          <p:cNvSpPr>
            <a:spLocks noChangeShapeType="1"/>
          </p:cNvSpPr>
          <p:nvPr/>
        </p:nvSpPr>
        <p:spPr bwMode="auto">
          <a:xfrm flipH="1">
            <a:off x="4599865" y="2413178"/>
            <a:ext cx="5688" cy="23637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3"/>
          <p:cNvSpPr>
            <a:spLocks noChangeShapeType="1"/>
          </p:cNvSpPr>
          <p:nvPr/>
        </p:nvSpPr>
        <p:spPr bwMode="auto">
          <a:xfrm>
            <a:off x="4607139" y="4776966"/>
            <a:ext cx="29393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992777" y="2133600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x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7467600" y="4494742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198962" y="2820990"/>
            <a:ext cx="11427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6566160" y="3505200"/>
            <a:ext cx="291840" cy="703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715000" y="2997555"/>
            <a:ext cx="677838" cy="420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>
            <a:off x="2495716" y="2895865"/>
            <a:ext cx="4222845" cy="2742935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078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77" y="228600"/>
            <a:ext cx="8229600" cy="7620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CONSTANT ACCELERATION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39" y="1265073"/>
            <a:ext cx="8457961" cy="784553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decreasing  slope (magnitude) = decreasing speed</a:t>
            </a:r>
            <a:endParaRPr lang="en-US" sz="2800" dirty="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 flipH="1">
            <a:off x="797827" y="2338303"/>
            <a:ext cx="5688" cy="23637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805101" y="4702091"/>
            <a:ext cx="29393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90739" y="2058725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x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665562" y="4419867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4" name="Arc 3"/>
          <p:cNvSpPr/>
          <p:nvPr/>
        </p:nvSpPr>
        <p:spPr>
          <a:xfrm flipH="1">
            <a:off x="800670" y="2997555"/>
            <a:ext cx="4761929" cy="2258106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52572" y="3418243"/>
            <a:ext cx="466628" cy="5441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462134" y="2997555"/>
            <a:ext cx="812660" cy="2640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67000" y="2971799"/>
            <a:ext cx="51463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2"/>
          <p:cNvSpPr>
            <a:spLocks noChangeShapeType="1"/>
          </p:cNvSpPr>
          <p:nvPr/>
        </p:nvSpPr>
        <p:spPr bwMode="auto">
          <a:xfrm flipH="1">
            <a:off x="4599865" y="2413178"/>
            <a:ext cx="5688" cy="23637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3"/>
          <p:cNvSpPr>
            <a:spLocks noChangeShapeType="1"/>
          </p:cNvSpPr>
          <p:nvPr/>
        </p:nvSpPr>
        <p:spPr bwMode="auto">
          <a:xfrm>
            <a:off x="4607139" y="4776966"/>
            <a:ext cx="29393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992777" y="2133600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x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7467600" y="4494742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791439" y="4267200"/>
            <a:ext cx="11427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4689712" y="3418244"/>
            <a:ext cx="677838" cy="7083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flipH="1" flipV="1">
            <a:off x="4620785" y="1421915"/>
            <a:ext cx="3761214" cy="2769085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982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ACCELERATION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337" y="4876800"/>
            <a:ext cx="60198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Velocity constantly changes with time </a:t>
            </a:r>
            <a:endParaRPr lang="en-US" dirty="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891088" y="2003777"/>
            <a:ext cx="1587" cy="2238199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873125" y="4240388"/>
            <a:ext cx="403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922836" y="2156176"/>
            <a:ext cx="3054351" cy="1779411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78313" y="1724199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v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900352" y="3935587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981200" y="3348630"/>
            <a:ext cx="4865189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Slope = acceleration</a:t>
            </a:r>
            <a:endParaRPr lang="en-GB" sz="32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348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ACCELERATION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13" y="5105932"/>
            <a:ext cx="6019800" cy="6413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Acceleration doesn’t change with time</a:t>
            </a:r>
            <a:endParaRPr lang="en-US" dirty="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1485900" y="1878189"/>
            <a:ext cx="1587" cy="25161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1480213" y="4392789"/>
            <a:ext cx="403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1517646" y="3048000"/>
            <a:ext cx="3734466" cy="88283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873125" y="1598611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a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252113" y="4241977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8890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4343400" y="1981200"/>
            <a:ext cx="19050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 dirty="0"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99CCFF"/>
                </a:solidFill>
                <a:latin typeface="Arial Black"/>
              </a:rPr>
              <a:t>position, </a:t>
            </a:r>
            <a:r>
              <a:rPr lang="en-US" kern="10" dirty="0" smtClean="0"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99CCFF"/>
                </a:solidFill>
                <a:latin typeface="Arial Black"/>
              </a:rPr>
              <a:t>x</a:t>
            </a:r>
            <a:endParaRPr lang="en-US" kern="10" dirty="0">
              <a:ln w="9360">
                <a:solidFill>
                  <a:srgbClr val="000000"/>
                </a:solidFill>
                <a:miter lim="800000"/>
                <a:headEnd/>
                <a:tailEnd/>
              </a:ln>
              <a:solidFill>
                <a:srgbClr val="99CCFF"/>
              </a:solidFill>
              <a:latin typeface="Arial Black"/>
            </a:endParaRPr>
          </a:p>
        </p:txBody>
      </p:sp>
      <p:sp>
        <p:nvSpPr>
          <p:cNvPr id="6" name="WordArt 3"/>
          <p:cNvSpPr>
            <a:spLocks noChangeArrowheads="1" noChangeShapeType="1" noTextEdit="1"/>
          </p:cNvSpPr>
          <p:nvPr/>
        </p:nvSpPr>
        <p:spPr bwMode="auto">
          <a:xfrm>
            <a:off x="6248400" y="2438400"/>
            <a:ext cx="1066800" cy="322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99CCFF"/>
                </a:solidFill>
                <a:latin typeface="Arial Black"/>
              </a:rPr>
              <a:t>time,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5413" y="3027362"/>
            <a:ext cx="6170612" cy="3427413"/>
            <a:chOff x="1152" y="1680"/>
            <a:chExt cx="3887" cy="2159"/>
          </a:xfrm>
        </p:grpSpPr>
        <p:sp>
          <p:nvSpPr>
            <p:cNvPr id="6166" name="Line 5"/>
            <p:cNvSpPr>
              <a:spLocks noChangeShapeType="1"/>
            </p:cNvSpPr>
            <p:nvPr/>
          </p:nvSpPr>
          <p:spPr bwMode="auto">
            <a:xfrm>
              <a:off x="2016" y="1762"/>
              <a:ext cx="1" cy="207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6"/>
            <p:cNvSpPr>
              <a:spLocks noChangeShapeType="1"/>
            </p:cNvSpPr>
            <p:nvPr/>
          </p:nvSpPr>
          <p:spPr bwMode="auto">
            <a:xfrm>
              <a:off x="1152" y="2780"/>
              <a:ext cx="3888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WordArt 7"/>
            <p:cNvSpPr>
              <a:spLocks noChangeArrowheads="1" noChangeShapeType="1" noTextEdit="1"/>
            </p:cNvSpPr>
            <p:nvPr/>
          </p:nvSpPr>
          <p:spPr bwMode="auto">
            <a:xfrm>
              <a:off x="4848" y="2862"/>
              <a:ext cx="126" cy="1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solidFill>
                    <a:srgbClr val="BBE0E3"/>
                  </a:solidFill>
                  <a:latin typeface="Arial Black"/>
                </a:rPr>
                <a:t>t</a:t>
              </a:r>
            </a:p>
          </p:txBody>
        </p:sp>
        <p:sp>
          <p:nvSpPr>
            <p:cNvPr id="6169" name="WordArt 8"/>
            <p:cNvSpPr>
              <a:spLocks noChangeArrowheads="1" noChangeShapeType="1" noTextEdit="1"/>
            </p:cNvSpPr>
            <p:nvPr/>
          </p:nvSpPr>
          <p:spPr bwMode="auto">
            <a:xfrm>
              <a:off x="1776" y="1680"/>
              <a:ext cx="126" cy="1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 smtClean="0"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solidFill>
                    <a:srgbClr val="BBE0E3"/>
                  </a:solidFill>
                  <a:latin typeface="Arial Black"/>
                </a:rPr>
                <a:t>x</a:t>
              </a:r>
              <a:endParaRPr lang="en-US" sz="3600" kern="10" dirty="0"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BBE0E3"/>
                </a:solidFill>
                <a:latin typeface="Arial Black"/>
              </a:endParaRPr>
            </a:p>
          </p:txBody>
        </p:sp>
      </p:grp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497013" y="4551362"/>
            <a:ext cx="1219200" cy="1588"/>
          </a:xfrm>
          <a:prstGeom prst="line">
            <a:avLst/>
          </a:prstGeom>
          <a:noFill/>
          <a:ln w="57240">
            <a:solidFill>
              <a:srgbClr val="BBE0E3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2716213" y="3787775"/>
            <a:ext cx="1143000" cy="765175"/>
          </a:xfrm>
          <a:prstGeom prst="line">
            <a:avLst/>
          </a:prstGeom>
          <a:noFill/>
          <a:ln w="57240">
            <a:solidFill>
              <a:srgbClr val="FF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 flipV="1">
            <a:off x="2335213" y="1655762"/>
            <a:ext cx="3200400" cy="21336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799 w 21600"/>
              <a:gd name="T19" fmla="*/ 0 h 21600"/>
              <a:gd name="T20" fmla="*/ 21599 w 21600"/>
              <a:gd name="T21" fmla="*/ 1079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0799" y="0"/>
                </a:moveTo>
                <a:cubicBezTo>
                  <a:pt x="10799" y="0"/>
                  <a:pt x="1079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</a:path>
            </a:pathLst>
          </a:custGeom>
          <a:noFill/>
          <a:ln w="57240">
            <a:solidFill>
              <a:srgbClr val="990099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1497013" y="2720975"/>
            <a:ext cx="4038600" cy="1831975"/>
          </a:xfrm>
          <a:prstGeom prst="line">
            <a:avLst/>
          </a:prstGeom>
          <a:noFill/>
          <a:ln w="57240">
            <a:solidFill>
              <a:srgbClr val="090B29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497013" y="4551362"/>
            <a:ext cx="4038600" cy="158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535613" y="2722562"/>
            <a:ext cx="1587" cy="1828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497013" y="4856162"/>
            <a:ext cx="4037012" cy="1144588"/>
            <a:chOff x="2016" y="2832"/>
            <a:chExt cx="2543" cy="721"/>
          </a:xfrm>
        </p:grpSpPr>
        <p:sp>
          <p:nvSpPr>
            <p:cNvPr id="6164" name="AutoShape 16"/>
            <p:cNvSpPr>
              <a:spLocks/>
            </p:cNvSpPr>
            <p:nvPr/>
          </p:nvSpPr>
          <p:spPr bwMode="auto">
            <a:xfrm rot="5400000" flipV="1">
              <a:off x="3107" y="1740"/>
              <a:ext cx="360" cy="2544"/>
            </a:xfrm>
            <a:prstGeom prst="rightBrace">
              <a:avLst>
                <a:gd name="adj1" fmla="val 58889"/>
                <a:gd name="adj2" fmla="val 50000"/>
              </a:avLst>
            </a:prstGeom>
            <a:noFill/>
            <a:ln w="38160" cap="rnd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Text Box 17"/>
            <p:cNvSpPr txBox="1">
              <a:spLocks noChangeArrowheads="1"/>
            </p:cNvSpPr>
            <p:nvPr/>
          </p:nvSpPr>
          <p:spPr bwMode="auto">
            <a:xfrm>
              <a:off x="3024" y="3072"/>
              <a:ext cx="480" cy="48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750"/>
                </a:spcBef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4400" dirty="0">
                  <a:solidFill>
                    <a:srgbClr val="000000"/>
                  </a:solidFill>
                  <a:latin typeface="Symbol" pitchFamily="18" charset="2"/>
                </a:rPr>
                <a:t></a:t>
              </a:r>
              <a:r>
                <a:rPr lang="en-GB" sz="4400" dirty="0">
                  <a:solidFill>
                    <a:srgbClr val="000000"/>
                  </a:solidFill>
                </a:rPr>
                <a:t>t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916613" y="2722562"/>
            <a:ext cx="1522412" cy="1827213"/>
            <a:chOff x="4800" y="1488"/>
            <a:chExt cx="959" cy="1151"/>
          </a:xfrm>
        </p:grpSpPr>
        <p:sp>
          <p:nvSpPr>
            <p:cNvPr id="6162" name="AutoShape 19"/>
            <p:cNvSpPr>
              <a:spLocks/>
            </p:cNvSpPr>
            <p:nvPr/>
          </p:nvSpPr>
          <p:spPr bwMode="auto">
            <a:xfrm>
              <a:off x="4800" y="1488"/>
              <a:ext cx="240" cy="1152"/>
            </a:xfrm>
            <a:prstGeom prst="rightBrace">
              <a:avLst>
                <a:gd name="adj1" fmla="val 40000"/>
                <a:gd name="adj2" fmla="val 50000"/>
              </a:avLst>
            </a:prstGeom>
            <a:noFill/>
            <a:ln w="38160" cap="rnd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Text Box 20"/>
            <p:cNvSpPr txBox="1">
              <a:spLocks noChangeArrowheads="1"/>
            </p:cNvSpPr>
            <p:nvPr/>
          </p:nvSpPr>
          <p:spPr bwMode="auto">
            <a:xfrm>
              <a:off x="5088" y="1824"/>
              <a:ext cx="672" cy="48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750"/>
                </a:spcBef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4400" dirty="0" smtClean="0">
                  <a:solidFill>
                    <a:srgbClr val="000000"/>
                  </a:solidFill>
                  <a:latin typeface="Symbol" pitchFamily="18" charset="2"/>
                </a:rPr>
                <a:t></a:t>
              </a:r>
              <a:r>
                <a:rPr lang="en-GB" sz="4400" dirty="0" smtClean="0">
                  <a:solidFill>
                    <a:srgbClr val="000000"/>
                  </a:solidFill>
                </a:rPr>
                <a:t>x</a:t>
              </a:r>
              <a:endParaRPr lang="en-GB" sz="4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192212" y="2130424"/>
            <a:ext cx="4446588" cy="1449388"/>
            <a:chOff x="1824" y="1104"/>
            <a:chExt cx="2801" cy="913"/>
          </a:xfrm>
        </p:grpSpPr>
        <p:graphicFrame>
          <p:nvGraphicFramePr>
            <p:cNvPr id="6146" name="Object 2"/>
            <p:cNvGraphicFramePr>
              <a:graphicFrameLocks noChangeAspect="1"/>
            </p:cNvGraphicFramePr>
            <p:nvPr/>
          </p:nvGraphicFramePr>
          <p:xfrm>
            <a:off x="2322" y="1104"/>
            <a:ext cx="875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4" name="Equation" r:id="rId3" imgW="596880" imgH="393480" progId="Equation.3">
                    <p:embed/>
                  </p:oleObj>
                </mc:Choice>
                <mc:Fallback>
                  <p:oleObj name="Equation" r:id="rId3" imgW="596880" imgH="39348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1104"/>
                          <a:ext cx="875" cy="5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1" name="AutoShape 23"/>
            <p:cNvSpPr>
              <a:spLocks/>
            </p:cNvSpPr>
            <p:nvPr/>
          </p:nvSpPr>
          <p:spPr bwMode="auto">
            <a:xfrm rot="-6900000">
              <a:off x="3105" y="496"/>
              <a:ext cx="240" cy="2801"/>
            </a:xfrm>
            <a:prstGeom prst="rightBrace">
              <a:avLst>
                <a:gd name="adj1" fmla="val 97257"/>
                <a:gd name="adj2" fmla="val 50000"/>
              </a:avLst>
            </a:prstGeom>
            <a:solidFill>
              <a:srgbClr val="FFFFFF"/>
            </a:solidFill>
            <a:ln w="38160" cap="rnd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5" name="Text Box 24"/>
          <p:cNvSpPr txBox="1">
            <a:spLocks noChangeArrowheads="1"/>
          </p:cNvSpPr>
          <p:nvPr/>
        </p:nvSpPr>
        <p:spPr bwMode="auto">
          <a:xfrm>
            <a:off x="0" y="6456362"/>
            <a:ext cx="6477000" cy="401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* Concern only on the initial point and final point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604996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Average Speed or Average Velocity</a:t>
            </a:r>
            <a:br>
              <a:rPr lang="en-US" b="1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025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019800" cy="2133599"/>
          </a:xfrm>
        </p:spPr>
        <p:txBody>
          <a:bodyPr/>
          <a:lstStyle/>
          <a:p>
            <a:r>
              <a:rPr lang="en-US" dirty="0"/>
              <a:t>Graph the </a:t>
            </a:r>
            <a:r>
              <a:rPr lang="en-US" dirty="0">
                <a:solidFill>
                  <a:srgbClr val="FF0000"/>
                </a:solidFill>
              </a:rPr>
              <a:t>(a) position vs. time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(b) velocity vs. time</a:t>
            </a:r>
            <a:r>
              <a:rPr lang="en-US" dirty="0"/>
              <a:t> of a bored student sitting inside a NASC 3 lecture class</a:t>
            </a:r>
          </a:p>
        </p:txBody>
      </p:sp>
    </p:spTree>
    <p:extLst>
      <p:ext uri="{BB962C8B-B14F-4D97-AF65-F5344CB8AC3E}">
        <p14:creationId xmlns:p14="http://schemas.microsoft.com/office/powerpoint/2010/main" val="28825087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019800" cy="2133599"/>
          </a:xfrm>
        </p:spPr>
        <p:txBody>
          <a:bodyPr/>
          <a:lstStyle/>
          <a:p>
            <a:r>
              <a:rPr lang="en-US" dirty="0" smtClean="0"/>
              <a:t>Graph the </a:t>
            </a:r>
            <a:r>
              <a:rPr lang="en-US" dirty="0" smtClean="0">
                <a:solidFill>
                  <a:srgbClr val="FF0000"/>
                </a:solidFill>
              </a:rPr>
              <a:t>(a) position vs. time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rgbClr val="FF0000"/>
                </a:solidFill>
              </a:rPr>
              <a:t> (b) velocity vs. time</a:t>
            </a:r>
            <a:r>
              <a:rPr lang="en-US" dirty="0" smtClean="0"/>
              <a:t> of a bored student sitting inside a NASC 3 lecture class</a:t>
            </a:r>
            <a:endParaRPr lang="en-US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63587" y="4252164"/>
            <a:ext cx="0" cy="193181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756313" y="6182388"/>
            <a:ext cx="2139287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763586" y="4915696"/>
            <a:ext cx="1827214" cy="10186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6715" y="3820186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x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903561" y="5867400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4192587" y="4241978"/>
            <a:ext cx="0" cy="193181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4185313" y="6172202"/>
            <a:ext cx="1834487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4192586" y="6172202"/>
            <a:ext cx="1446213" cy="11773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565715" y="3810000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v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072116" y="5866263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6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48400" cy="1143000"/>
          </a:xfrm>
        </p:spPr>
        <p:txBody>
          <a:bodyPr/>
          <a:lstStyle/>
          <a:p>
            <a:r>
              <a:rPr lang="en-US" dirty="0" smtClean="0"/>
              <a:t>Scalar or Vector?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100 meters west</a:t>
            </a:r>
          </a:p>
          <a:p>
            <a:pPr marL="514350" indent="-514350">
              <a:buAutoNum type="arabicPeriod"/>
            </a:pPr>
            <a:r>
              <a:rPr lang="en-US" dirty="0" smtClean="0"/>
              <a:t>20 degrees Celsius</a:t>
            </a:r>
          </a:p>
          <a:p>
            <a:pPr marL="514350" indent="-514350">
              <a:buAutoNum type="arabicPeriod"/>
            </a:pPr>
            <a:r>
              <a:rPr lang="en-US" dirty="0" smtClean="0"/>
              <a:t>5 </a:t>
            </a:r>
            <a:r>
              <a:rPr lang="en-US" dirty="0" err="1" smtClean="0"/>
              <a:t>Newtons</a:t>
            </a:r>
            <a:r>
              <a:rPr lang="en-US" dirty="0" smtClean="0"/>
              <a:t>, perpendicular to the surface</a:t>
            </a:r>
          </a:p>
          <a:p>
            <a:pPr marL="514350" indent="-514350">
              <a:buAutoNum type="arabicPeriod"/>
            </a:pPr>
            <a:r>
              <a:rPr lang="en-US" dirty="0" smtClean="0"/>
              <a:t>300 calories</a:t>
            </a:r>
          </a:p>
          <a:p>
            <a:pPr marL="514350" indent="-514350">
              <a:buAutoNum type="arabicPeriod"/>
            </a:pPr>
            <a:r>
              <a:rPr lang="en-US" dirty="0" smtClean="0"/>
              <a:t>4 m/s in the opposite direction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60794" y="1600200"/>
            <a:ext cx="1752600" cy="57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Vector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83624" y="2171699"/>
            <a:ext cx="1752600" cy="57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Scalar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505200" y="3276600"/>
            <a:ext cx="1752600" cy="57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Vector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90498" y="3848099"/>
            <a:ext cx="1752600" cy="57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Scalar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276600" y="5029200"/>
            <a:ext cx="1752600" cy="57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Vector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019800" cy="838200"/>
          </a:xfrm>
        </p:spPr>
        <p:txBody>
          <a:bodyPr/>
          <a:lstStyle/>
          <a:p>
            <a:r>
              <a:rPr lang="en-US" dirty="0" smtClean="0"/>
              <a:t>Which is moving faster?</a:t>
            </a:r>
            <a:endParaRPr lang="en-US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2133601" y="3404359"/>
            <a:ext cx="0" cy="193181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126327" y="5334583"/>
            <a:ext cx="2139287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3400462" y="3417444"/>
            <a:ext cx="1591610" cy="1602151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506729" y="2972381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x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273575" y="5019595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70885" y="3404358"/>
            <a:ext cx="2279625" cy="672634"/>
          </a:xfrm>
          <a:prstGeom prst="line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069160" y="2884681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A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434788" y="3938286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B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860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019800" cy="838200"/>
          </a:xfrm>
        </p:spPr>
        <p:txBody>
          <a:bodyPr/>
          <a:lstStyle/>
          <a:p>
            <a:r>
              <a:rPr lang="en-US" dirty="0" smtClean="0"/>
              <a:t>Which is moving faster?</a:t>
            </a:r>
            <a:endParaRPr lang="en-US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2123365" y="2825822"/>
            <a:ext cx="0" cy="193181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116091" y="4756046"/>
            <a:ext cx="2139287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3390226" y="2838907"/>
            <a:ext cx="1591610" cy="1602151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96493" y="2393844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x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263339" y="4441058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60649" y="2825821"/>
            <a:ext cx="2279625" cy="672634"/>
          </a:xfrm>
          <a:prstGeom prst="line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058924" y="2306144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A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424552" y="3359749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B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82424" y="5486400"/>
            <a:ext cx="6019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err="1" smtClean="0">
                <a:solidFill>
                  <a:srgbClr val="00B050"/>
                </a:solidFill>
              </a:rPr>
              <a:t>Ans</a:t>
            </a:r>
            <a:r>
              <a:rPr lang="en-US" kern="0" dirty="0" smtClean="0"/>
              <a:t>: </a:t>
            </a:r>
            <a:r>
              <a:rPr lang="en-US" b="1" kern="0" dirty="0" smtClean="0">
                <a:solidFill>
                  <a:srgbClr val="FF0000"/>
                </a:solidFill>
              </a:rPr>
              <a:t>B</a:t>
            </a:r>
            <a:r>
              <a:rPr lang="en-US" kern="0" dirty="0" smtClean="0"/>
              <a:t> (higher slope, higher speed)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688529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</a:t>
            </a:r>
            <a:r>
              <a:rPr lang="en-US" dirty="0" smtClean="0"/>
              <a:t>3: </a:t>
            </a:r>
            <a:r>
              <a:rPr lang="en-US" dirty="0" smtClean="0"/>
              <a:t>Runner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1647" y="50292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71031" y="50292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71247" y="4998493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045743" y="5112793"/>
            <a:ext cx="762000" cy="228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228247" y="5105400"/>
            <a:ext cx="762000" cy="228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44522" y="4250141"/>
            <a:ext cx="225244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kern="0" dirty="0" smtClean="0"/>
              <a:t>acceleration</a:t>
            </a:r>
            <a:endParaRPr lang="en-US" sz="2800" kern="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576868" y="4111389"/>
            <a:ext cx="1651379" cy="88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2400" kern="0" dirty="0" smtClean="0"/>
              <a:t>Constant velocity</a:t>
            </a:r>
            <a:endParaRPr lang="en-US" sz="2400" kern="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609247" y="4267200"/>
            <a:ext cx="232864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kern="0" dirty="0" smtClean="0"/>
              <a:t>deceleration</a:t>
            </a:r>
            <a:endParaRPr lang="en-US" sz="2800" kern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876016" y="5534167"/>
            <a:ext cx="1240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kern="0" dirty="0" smtClean="0"/>
              <a:t>V = 0</a:t>
            </a:r>
            <a:endParaRPr lang="en-US" sz="2800" kern="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5197522" y="5562600"/>
            <a:ext cx="1240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kern="0" dirty="0" smtClean="0"/>
              <a:t>V = 0</a:t>
            </a:r>
            <a:endParaRPr lang="en-US" sz="2800" kern="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304800" y="1676400"/>
            <a:ext cx="6324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kern="0" dirty="0" smtClean="0"/>
              <a:t>Graph the </a:t>
            </a:r>
            <a:r>
              <a:rPr lang="en-US" sz="2800" b="1" kern="0" dirty="0" smtClean="0">
                <a:solidFill>
                  <a:srgbClr val="0070C0"/>
                </a:solidFill>
              </a:rPr>
              <a:t>position vs. time</a:t>
            </a:r>
            <a:r>
              <a:rPr lang="en-US" sz="2800" kern="0" dirty="0" smtClean="0"/>
              <a:t> of a runner, which</a:t>
            </a:r>
            <a:r>
              <a:rPr lang="en-US" sz="2800" kern="0" dirty="0"/>
              <a:t> </a:t>
            </a:r>
            <a:r>
              <a:rPr lang="en-US" sz="2800" b="1" u="sng" kern="0" dirty="0" smtClean="0">
                <a:solidFill>
                  <a:srgbClr val="FF0000"/>
                </a:solidFill>
              </a:rPr>
              <a:t>accelerate from rest,</a:t>
            </a:r>
            <a:r>
              <a:rPr lang="en-US" sz="2800" kern="0" dirty="0" smtClean="0"/>
              <a:t> then move with </a:t>
            </a:r>
            <a:r>
              <a:rPr lang="en-US" sz="2800" b="1" u="sng" kern="0" dirty="0" smtClean="0">
                <a:solidFill>
                  <a:srgbClr val="FF0000"/>
                </a:solidFill>
              </a:rPr>
              <a:t>constant velocity</a:t>
            </a:r>
            <a:r>
              <a:rPr lang="en-US" sz="2800" kern="0" dirty="0" smtClean="0"/>
              <a:t> and finally, </a:t>
            </a:r>
            <a:r>
              <a:rPr lang="en-US" sz="2800" b="1" u="sng" kern="0" dirty="0" smtClean="0">
                <a:solidFill>
                  <a:srgbClr val="FF0000"/>
                </a:solidFill>
              </a:rPr>
              <a:t>decelerate until he stop</a:t>
            </a:r>
            <a:r>
              <a:rPr lang="en-US" sz="2800" kern="0" dirty="0" smtClean="0"/>
              <a:t>. </a:t>
            </a:r>
            <a:endParaRPr lang="en-US" sz="2800" kern="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0"/>
            <a:ext cx="27432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0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304800" y="381000"/>
            <a:ext cx="6096000" cy="152400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kern="0" smtClean="0">
                <a:solidFill>
                  <a:srgbClr val="C00000"/>
                </a:solidFill>
                <a:cs typeface="Arial" pitchFamily="34" charset="0"/>
              </a:rPr>
              <a:t>MECHANICS</a:t>
            </a:r>
            <a:r>
              <a:rPr lang="en-US" sz="4000" kern="0" smtClean="0">
                <a:solidFill>
                  <a:schemeClr val="tx1"/>
                </a:solidFill>
                <a:cs typeface="Arial" pitchFamily="34" charset="0"/>
              </a:rPr>
              <a:t/>
            </a:r>
            <a:br>
              <a:rPr lang="en-US" sz="4000" kern="0" smtClean="0">
                <a:solidFill>
                  <a:schemeClr val="tx1"/>
                </a:solidFill>
                <a:cs typeface="Arial" pitchFamily="34" charset="0"/>
              </a:rPr>
            </a:br>
            <a:r>
              <a:rPr lang="en-US" sz="4000" kern="0" smtClean="0">
                <a:solidFill>
                  <a:schemeClr val="tx1"/>
                </a:solidFill>
                <a:cs typeface="Arial" pitchFamily="34" charset="0"/>
              </a:rPr>
              <a:t>Study of motion</a:t>
            </a:r>
            <a:endParaRPr lang="en-US" sz="400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8600" y="1981200"/>
            <a:ext cx="6096000" cy="1981200"/>
          </a:xfrm>
          <a:prstGeom prst="rect">
            <a:avLst/>
          </a:prstGeom>
        </p:spPr>
        <p:txBody>
          <a:bodyPr anchor="b"/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rPr>
              <a:t>KINEMATICS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rPr>
              <a:t/>
            </a:r>
            <a:b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rPr>
            </a:br>
            <a:r>
              <a:rPr lang="en-US" sz="4000" dirty="0">
                <a:latin typeface="+mj-lt"/>
              </a:rPr>
              <a:t>deals with the </a:t>
            </a:r>
            <a:r>
              <a:rPr lang="en-US" sz="4000" b="1" i="1" u="sng" dirty="0">
                <a:latin typeface="+mj-lt"/>
              </a:rPr>
              <a:t>description</a:t>
            </a:r>
            <a:r>
              <a:rPr lang="en-US" sz="4000" dirty="0">
                <a:latin typeface="+mj-lt"/>
              </a:rPr>
              <a:t> of motion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  <a:endParaRPr lang="en-US" sz="4000" dirty="0">
              <a:latin typeface="+mj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4953000"/>
            <a:ext cx="6019800" cy="13716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anchor="b"/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rPr>
              <a:t>DYNAMICS</a:t>
            </a:r>
            <a:r>
              <a:rPr lang="en-US" sz="4000" b="1" dirty="0">
                <a:latin typeface="+mj-lt"/>
                <a:ea typeface="+mj-ea"/>
                <a:cs typeface="Arial" pitchFamily="34" charset="0"/>
              </a:rPr>
              <a:t/>
            </a:r>
            <a:br>
              <a:rPr lang="en-US" sz="4000" b="1" dirty="0">
                <a:latin typeface="+mj-lt"/>
                <a:ea typeface="+mj-ea"/>
                <a:cs typeface="Arial" pitchFamily="34" charset="0"/>
              </a:rPr>
            </a:br>
            <a:r>
              <a:rPr lang="en-US" sz="4000" dirty="0" smtClean="0">
                <a:latin typeface="+mj-lt"/>
                <a:ea typeface="+mj-ea"/>
                <a:cs typeface="Arial" pitchFamily="34" charset="0"/>
              </a:rPr>
              <a:t>relationship of motion </a:t>
            </a:r>
            <a:r>
              <a:rPr lang="en-US" sz="4000" dirty="0" smtClean="0">
                <a:latin typeface="+mj-lt"/>
              </a:rPr>
              <a:t>and its </a:t>
            </a:r>
            <a:r>
              <a:rPr lang="en-US" sz="4000" b="1" u="sng" dirty="0" smtClean="0">
                <a:latin typeface="+mj-lt"/>
              </a:rPr>
              <a:t>causes</a:t>
            </a:r>
            <a:endParaRPr lang="en-US" sz="40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906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864100" y="2552699"/>
            <a:ext cx="4746500" cy="3767385"/>
            <a:chOff x="4252966" y="2949718"/>
            <a:chExt cx="4343400" cy="3652002"/>
          </a:xfrm>
        </p:grpSpPr>
        <p:pic>
          <p:nvPicPr>
            <p:cNvPr id="13" name="Picture 4" descr="http://t0.gstatic.com/images?q=tbn:ANd9GcTqS8aTI6us-tDAm1q1mkJmXMje00tqQ_UfSe_ap1940UapgI7U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52966" y="2949718"/>
              <a:ext cx="4343400" cy="365200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4" name="TextBox 13"/>
            <p:cNvSpPr txBox="1"/>
            <p:nvPr/>
          </p:nvSpPr>
          <p:spPr>
            <a:xfrm>
              <a:off x="4252966" y="3034648"/>
              <a:ext cx="2908316" cy="3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www.engineeringexpert.net 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173" y="2667000"/>
            <a:ext cx="3124200" cy="3553599"/>
            <a:chOff x="304800" y="2819400"/>
            <a:chExt cx="3124200" cy="3553599"/>
          </a:xfrm>
        </p:grpSpPr>
        <p:pic>
          <p:nvPicPr>
            <p:cNvPr id="16" name="Picture 6" descr="http://t2.gstatic.com/images?q=tbn:ANd9GcTRoQm1VJphp2uHrxtPosP47WolyIUByLFsDZfqi82gkH-PdoG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2819400"/>
              <a:ext cx="3124200" cy="353878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838200" y="6096000"/>
              <a:ext cx="2590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hyperphysics.phy-astr.gsu.edu</a:t>
              </a:r>
              <a:endParaRPr lang="en-US" sz="1200" dirty="0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/>
          <a:lstStyle/>
          <a:p>
            <a:r>
              <a:rPr lang="en-US" dirty="0" smtClean="0"/>
              <a:t>Kinematics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ller coaster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387025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roller coaster</Template>
  <TotalTime>2345</TotalTime>
  <Words>1546</Words>
  <Application>Microsoft Office PowerPoint</Application>
  <PresentationFormat>On-screen Show (4:3)</PresentationFormat>
  <Paragraphs>426</Paragraphs>
  <Slides>72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5" baseType="lpstr">
      <vt:lpstr>roller coaster</vt:lpstr>
      <vt:lpstr>Equation</vt:lpstr>
      <vt:lpstr>Photo Editor Photo</vt:lpstr>
      <vt:lpstr>Physics in the amusement park and sports (part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Scalar or Vector?</vt:lpstr>
      <vt:lpstr>PowerPoint Presentation</vt:lpstr>
      <vt:lpstr>Kinematics</vt:lpstr>
      <vt:lpstr>Position</vt:lpstr>
      <vt:lpstr>Distance</vt:lpstr>
      <vt:lpstr>Distance</vt:lpstr>
      <vt:lpstr>Displacement</vt:lpstr>
      <vt:lpstr>Displacement</vt:lpstr>
      <vt:lpstr>Example # 1</vt:lpstr>
      <vt:lpstr>Example # 1</vt:lpstr>
      <vt:lpstr>Example # 2</vt:lpstr>
      <vt:lpstr>Example # 2</vt:lpstr>
      <vt:lpstr>SPEED</vt:lpstr>
      <vt:lpstr>VELOCITY</vt:lpstr>
      <vt:lpstr>AVERAGE SPEED</vt:lpstr>
      <vt:lpstr>EXAMPLE #1: RUUUN</vt:lpstr>
      <vt:lpstr>EXAMPLE #1:</vt:lpstr>
      <vt:lpstr>EXAMPLE # 1:</vt:lpstr>
      <vt:lpstr>Example # 2</vt:lpstr>
      <vt:lpstr>Example # 2</vt:lpstr>
      <vt:lpstr>Example # 2</vt:lpstr>
      <vt:lpstr>Instantaneous Speed</vt:lpstr>
      <vt:lpstr>Acceleration</vt:lpstr>
      <vt:lpstr>Accelerating or not?</vt:lpstr>
      <vt:lpstr>QUESTION #1</vt:lpstr>
      <vt:lpstr>QUESTION #1</vt:lpstr>
      <vt:lpstr>QUESTION #2</vt:lpstr>
      <vt:lpstr>QUESTION #2</vt:lpstr>
      <vt:lpstr>QUESTION #3</vt:lpstr>
      <vt:lpstr>QUESTION #3</vt:lpstr>
      <vt:lpstr>Direction</vt:lpstr>
      <vt:lpstr>AVERAGE ACCELERATION</vt:lpstr>
      <vt:lpstr>Instantaneous Acceleration</vt:lpstr>
      <vt:lpstr>Uniform Acceleration</vt:lpstr>
      <vt:lpstr>Note: </vt:lpstr>
      <vt:lpstr>Which is NOT true?</vt:lpstr>
      <vt:lpstr>Describing motion with motion diagrams and graphs</vt:lpstr>
      <vt:lpstr>Example 1: Motion Diagrams</vt:lpstr>
      <vt:lpstr>Example 2:</vt:lpstr>
      <vt:lpstr>Example 3:</vt:lpstr>
      <vt:lpstr>Graphical Analysis</vt:lpstr>
      <vt:lpstr>Different Graphs</vt:lpstr>
      <vt:lpstr>x vs. t</vt:lpstr>
      <vt:lpstr>x vs. t</vt:lpstr>
      <vt:lpstr>x vs. t</vt:lpstr>
      <vt:lpstr>v vs. t</vt:lpstr>
      <vt:lpstr>v vs. t</vt:lpstr>
      <vt:lpstr>a vs t</vt:lpstr>
      <vt:lpstr>Kinds of motion</vt:lpstr>
      <vt:lpstr>ZERO VELOCITY</vt:lpstr>
      <vt:lpstr>ZERO VELOCITY</vt:lpstr>
      <vt:lpstr>CONSTANT VELOCITY</vt:lpstr>
      <vt:lpstr>CONSTANT VELOCITY</vt:lpstr>
      <vt:lpstr>CONSTANT VELOCITY</vt:lpstr>
      <vt:lpstr>CONSTANT ACCELERATION</vt:lpstr>
      <vt:lpstr>CONSTANT ACCELERATION</vt:lpstr>
      <vt:lpstr>CONSTANT ACCELERATION</vt:lpstr>
      <vt:lpstr>CONSTANT ACCELERATION</vt:lpstr>
      <vt:lpstr>CONSTANT ACCELERATION</vt:lpstr>
      <vt:lpstr>CONSTANT ACCELERATION</vt:lpstr>
      <vt:lpstr>Average Speed or Average Velocity </vt:lpstr>
      <vt:lpstr>Example # 1</vt:lpstr>
      <vt:lpstr>Example # 1</vt:lpstr>
      <vt:lpstr>Example # 2 </vt:lpstr>
      <vt:lpstr>Example # 2 </vt:lpstr>
      <vt:lpstr>Example # 3: Runner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in the amusement park and sports</dc:title>
  <dc:creator>Carmi</dc:creator>
  <cp:lastModifiedBy>Marvin</cp:lastModifiedBy>
  <cp:revision>303</cp:revision>
  <dcterms:created xsi:type="dcterms:W3CDTF">2013-06-13T06:50:08Z</dcterms:created>
  <dcterms:modified xsi:type="dcterms:W3CDTF">2014-08-27T00:45:54Z</dcterms:modified>
</cp:coreProperties>
</file>