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256" r:id="rId2"/>
    <p:sldId id="406" r:id="rId3"/>
    <p:sldId id="407" r:id="rId4"/>
    <p:sldId id="315" r:id="rId5"/>
    <p:sldId id="318" r:id="rId6"/>
    <p:sldId id="382" r:id="rId7"/>
    <p:sldId id="383" r:id="rId8"/>
    <p:sldId id="384" r:id="rId9"/>
    <p:sldId id="323" r:id="rId10"/>
    <p:sldId id="392" r:id="rId11"/>
    <p:sldId id="393" r:id="rId12"/>
    <p:sldId id="324" r:id="rId13"/>
    <p:sldId id="394" r:id="rId14"/>
    <p:sldId id="396" r:id="rId15"/>
    <p:sldId id="385" r:id="rId16"/>
    <p:sldId id="260" r:id="rId17"/>
    <p:sldId id="262" r:id="rId18"/>
    <p:sldId id="264" r:id="rId19"/>
    <p:sldId id="412" r:id="rId20"/>
    <p:sldId id="413" r:id="rId21"/>
    <p:sldId id="398" r:id="rId22"/>
    <p:sldId id="405" r:id="rId23"/>
    <p:sldId id="399" r:id="rId24"/>
    <p:sldId id="386" r:id="rId25"/>
    <p:sldId id="387" r:id="rId26"/>
    <p:sldId id="390" r:id="rId27"/>
    <p:sldId id="389" r:id="rId28"/>
    <p:sldId id="402" r:id="rId29"/>
    <p:sldId id="388" r:id="rId30"/>
    <p:sldId id="403" r:id="rId31"/>
    <p:sldId id="277" r:id="rId32"/>
    <p:sldId id="400" r:id="rId33"/>
    <p:sldId id="327" r:id="rId34"/>
    <p:sldId id="401" r:id="rId35"/>
    <p:sldId id="404" r:id="rId36"/>
    <p:sldId id="422" r:id="rId37"/>
    <p:sldId id="391" r:id="rId38"/>
    <p:sldId id="287" r:id="rId39"/>
    <p:sldId id="289" r:id="rId40"/>
    <p:sldId id="288" r:id="rId41"/>
    <p:sldId id="291" r:id="rId42"/>
    <p:sldId id="408" r:id="rId43"/>
    <p:sldId id="409" r:id="rId44"/>
    <p:sldId id="417" r:id="rId45"/>
    <p:sldId id="415" r:id="rId46"/>
    <p:sldId id="411" r:id="rId47"/>
    <p:sldId id="306" r:id="rId48"/>
    <p:sldId id="414" r:id="rId49"/>
    <p:sldId id="416" r:id="rId50"/>
    <p:sldId id="331" r:id="rId51"/>
    <p:sldId id="377" r:id="rId52"/>
    <p:sldId id="418" r:id="rId53"/>
    <p:sldId id="378" r:id="rId54"/>
    <p:sldId id="333" r:id="rId55"/>
    <p:sldId id="419" r:id="rId56"/>
    <p:sldId id="420" r:id="rId57"/>
    <p:sldId id="367" r:id="rId58"/>
    <p:sldId id="421" r:id="rId59"/>
    <p:sldId id="368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026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94" autoAdjust="0"/>
    <p:restoredTop sz="94660"/>
  </p:normalViewPr>
  <p:slideViewPr>
    <p:cSldViewPr>
      <p:cViewPr varScale="1">
        <p:scale>
          <a:sx n="107" d="100"/>
          <a:sy n="107" d="100"/>
        </p:scale>
        <p:origin x="-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F7940-F4EE-481C-9FC0-D89925F8919B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77B19-0800-431D-90D1-2100B1A421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9355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sz="48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463EA7-CD34-4EAA-997B-479B8B6F0659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3F763-9C45-41E1-BD9B-2DFE467E6B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463EA7-CD34-4EAA-997B-479B8B6F0659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3F763-9C45-41E1-BD9B-2DFE467E6B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463EA7-CD34-4EAA-997B-479B8B6F0659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3F763-9C45-41E1-BD9B-2DFE467E6B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8540750" cy="2173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625" y="3925888"/>
            <a:ext cx="8540750" cy="21732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4B463EA7-CD34-4EAA-997B-479B8B6F0659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BCE3F763-9C45-41E1-BD9B-2DFE467E6B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72200" cy="11430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>
              <a:defRPr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19800" cy="4525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463EA7-CD34-4EAA-997B-479B8B6F0659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3F763-9C45-41E1-BD9B-2DFE467E6B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463EA7-CD34-4EAA-997B-479B8B6F0659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3F763-9C45-41E1-BD9B-2DFE467E6B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463EA7-CD34-4EAA-997B-479B8B6F0659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3F763-9C45-41E1-BD9B-2DFE467E6B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463EA7-CD34-4EAA-997B-479B8B6F0659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3F763-9C45-41E1-BD9B-2DFE467E6B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463EA7-CD34-4EAA-997B-479B8B6F0659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3F763-9C45-41E1-BD9B-2DFE467E6B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463EA7-CD34-4EAA-997B-479B8B6F0659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3F763-9C45-41E1-BD9B-2DFE467E6B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463EA7-CD34-4EAA-997B-479B8B6F0659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3F763-9C45-41E1-BD9B-2DFE467E6B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463EA7-CD34-4EAA-997B-479B8B6F0659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3F763-9C45-41E1-BD9B-2DFE467E6B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4B463EA7-CD34-4EAA-997B-479B8B6F0659}" type="datetimeFigureOut">
              <a:rPr lang="en-US" smtClean="0"/>
              <a:pPr/>
              <a:t>2/5/2016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CE3F763-9C45-41E1-BD9B-2DFE467E6B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34975"/>
            <a:ext cx="7772400" cy="1470025"/>
          </a:xfrm>
        </p:spPr>
        <p:txBody>
          <a:bodyPr/>
          <a:lstStyle/>
          <a:p>
            <a:r>
              <a:rPr lang="en-US" sz="4400" dirty="0" smtClean="0">
                <a:solidFill>
                  <a:srgbClr val="C00000"/>
                </a:solidFill>
              </a:rPr>
              <a:t>Physics in the amusement park and sports</a:t>
            </a:r>
            <a:br>
              <a:rPr lang="en-US" sz="4400" dirty="0" smtClean="0">
                <a:solidFill>
                  <a:srgbClr val="C00000"/>
                </a:solidFill>
              </a:rPr>
            </a:br>
            <a:r>
              <a:rPr lang="en-US" sz="2800" dirty="0" smtClean="0">
                <a:solidFill>
                  <a:srgbClr val="C00000"/>
                </a:solidFill>
              </a:rPr>
              <a:t>(part 2)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1524000" y="22098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172200" cy="1143000"/>
          </a:xfr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3886200" cy="2743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Given:</a:t>
            </a:r>
          </a:p>
          <a:p>
            <a:pPr marL="0" indent="0">
              <a:buNone/>
            </a:pPr>
            <a:r>
              <a:rPr lang="en-US" sz="2800" dirty="0" smtClean="0"/>
              <a:t>V</a:t>
            </a:r>
            <a:r>
              <a:rPr lang="en-US" sz="2800" baseline="-25000" dirty="0" smtClean="0"/>
              <a:t>o</a:t>
            </a:r>
            <a:r>
              <a:rPr lang="en-US" sz="2800" dirty="0" smtClean="0"/>
              <a:t> = 0 m/s (rest)</a:t>
            </a:r>
          </a:p>
          <a:p>
            <a:pPr marL="0" indent="0">
              <a:buNone/>
            </a:pPr>
            <a:r>
              <a:rPr lang="en-US" sz="2800" dirty="0" smtClean="0"/>
              <a:t>X</a:t>
            </a:r>
            <a:r>
              <a:rPr lang="en-US" sz="2800" baseline="-25000" dirty="0" smtClean="0"/>
              <a:t>o</a:t>
            </a:r>
            <a:r>
              <a:rPr lang="en-US" sz="2800" dirty="0" smtClean="0"/>
              <a:t> = 0 m (reference)</a:t>
            </a:r>
          </a:p>
          <a:p>
            <a:pPr marL="0" indent="0">
              <a:buNone/>
            </a:pPr>
            <a:r>
              <a:rPr lang="en-US" sz="2800" dirty="0" smtClean="0"/>
              <a:t>a = 8 m/s</a:t>
            </a:r>
            <a:r>
              <a:rPr lang="en-US" sz="2800" baseline="30000" dirty="0" smtClean="0"/>
              <a:t>2</a:t>
            </a:r>
          </a:p>
          <a:p>
            <a:pPr marL="0" indent="0">
              <a:buNone/>
            </a:pPr>
            <a:r>
              <a:rPr lang="en-US" sz="2800" dirty="0" smtClean="0"/>
              <a:t>t = 10 s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71188969"/>
              </p:ext>
            </p:extLst>
          </p:nvPr>
        </p:nvGraphicFramePr>
        <p:xfrm>
          <a:off x="4149436" y="1371600"/>
          <a:ext cx="4807527" cy="1396125"/>
        </p:xfrm>
        <a:graphic>
          <a:graphicData uri="http://schemas.openxmlformats.org/presentationml/2006/ole">
            <p:oleObj spid="_x0000_s57478" name="Photo Editor Photo" r:id="rId3" imgW="7973538" imgH="1762371" progId="">
              <p:embed/>
            </p:oleObj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" y="3429000"/>
            <a:ext cx="6019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GB" sz="4800" kern="0" dirty="0" smtClean="0">
                <a:solidFill>
                  <a:srgbClr val="0070C0"/>
                </a:solidFill>
              </a:rPr>
              <a:t>1) x = x</a:t>
            </a:r>
            <a:r>
              <a:rPr lang="en-GB" sz="4800" kern="0" baseline="-25000" dirty="0" smtClean="0">
                <a:solidFill>
                  <a:srgbClr val="0070C0"/>
                </a:solidFill>
              </a:rPr>
              <a:t>0</a:t>
            </a:r>
            <a:r>
              <a:rPr lang="en-GB" sz="4800" kern="0" dirty="0" smtClean="0">
                <a:solidFill>
                  <a:srgbClr val="0070C0"/>
                </a:solidFill>
              </a:rPr>
              <a:t> + v</a:t>
            </a:r>
            <a:r>
              <a:rPr lang="en-GB" sz="4800" kern="0" baseline="-33000" dirty="0" smtClean="0">
                <a:solidFill>
                  <a:srgbClr val="0070C0"/>
                </a:solidFill>
              </a:rPr>
              <a:t>0</a:t>
            </a:r>
            <a:r>
              <a:rPr lang="en-GB" sz="4800" kern="0" dirty="0" smtClean="0">
                <a:solidFill>
                  <a:srgbClr val="0070C0"/>
                </a:solidFill>
              </a:rPr>
              <a:t>t + ½ at</a:t>
            </a:r>
            <a:r>
              <a:rPr lang="en-GB" sz="4800" kern="0" baseline="30000" dirty="0" smtClean="0">
                <a:solidFill>
                  <a:srgbClr val="0070C0"/>
                </a:solidFill>
              </a:rPr>
              <a:t>2</a:t>
            </a:r>
            <a:endParaRPr lang="en-US" sz="4800" b="1" kern="0" dirty="0" smtClean="0">
              <a:solidFill>
                <a:srgbClr val="0070C0"/>
              </a:solidFill>
            </a:endParaRPr>
          </a:p>
          <a:p>
            <a:pPr marL="0" indent="0">
              <a:buFontTx/>
              <a:buNone/>
            </a:pPr>
            <a:endParaRPr lang="en-US" sz="4800" kern="0" dirty="0">
              <a:solidFill>
                <a:srgbClr val="0070C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4343400"/>
            <a:ext cx="6553200" cy="1260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 smtClean="0"/>
              <a:t>x = 0 m + (0 m/s)(10s) + </a:t>
            </a:r>
          </a:p>
          <a:p>
            <a:pPr marL="0" indent="0" algn="ctr">
              <a:buFontTx/>
              <a:buNone/>
            </a:pPr>
            <a:r>
              <a:rPr lang="en-GB" kern="0" dirty="0" smtClean="0"/>
              <a:t>½ (8 m/s</a:t>
            </a:r>
            <a:r>
              <a:rPr lang="en-GB" kern="0" baseline="30000" dirty="0" smtClean="0"/>
              <a:t>2</a:t>
            </a:r>
            <a:r>
              <a:rPr lang="en-GB" kern="0" dirty="0" smtClean="0"/>
              <a:t>)(10</a:t>
            </a:r>
            <a:r>
              <a:rPr lang="en-GB" kern="0" baseline="30000" dirty="0" smtClean="0"/>
              <a:t>2</a:t>
            </a:r>
            <a:r>
              <a:rPr lang="en-GB" kern="0" dirty="0" smtClean="0"/>
              <a:t>)</a:t>
            </a:r>
            <a:endParaRPr lang="en-US" b="1" kern="0" dirty="0" smtClean="0">
              <a:solidFill>
                <a:srgbClr val="E6A8D1"/>
              </a:solidFill>
            </a:endParaRPr>
          </a:p>
          <a:p>
            <a:pPr marL="0" indent="0">
              <a:buFontTx/>
              <a:buNone/>
            </a:pPr>
            <a:endParaRPr lang="en-US" kern="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80109" y="5576454"/>
            <a:ext cx="6553200" cy="1260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GB" sz="4400" kern="0" dirty="0" smtClean="0">
                <a:solidFill>
                  <a:srgbClr val="FF0000"/>
                </a:solidFill>
              </a:rPr>
              <a:t>x = 400 m</a:t>
            </a:r>
            <a:endParaRPr lang="en-US" sz="44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169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172200" cy="1143000"/>
          </a:xfr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3886200" cy="2743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Given:</a:t>
            </a:r>
          </a:p>
          <a:p>
            <a:pPr marL="0" indent="0">
              <a:buNone/>
            </a:pPr>
            <a:r>
              <a:rPr lang="en-US" sz="2800" dirty="0" smtClean="0"/>
              <a:t>V</a:t>
            </a:r>
            <a:r>
              <a:rPr lang="en-US" sz="2800" baseline="-25000" dirty="0" smtClean="0"/>
              <a:t>o</a:t>
            </a:r>
            <a:r>
              <a:rPr lang="en-US" sz="2800" dirty="0" smtClean="0"/>
              <a:t> = 0 m/s (rest)</a:t>
            </a:r>
          </a:p>
          <a:p>
            <a:pPr marL="0" indent="0">
              <a:buNone/>
            </a:pPr>
            <a:r>
              <a:rPr lang="en-US" sz="2800" dirty="0" smtClean="0"/>
              <a:t>X</a:t>
            </a:r>
            <a:r>
              <a:rPr lang="en-US" sz="2800" baseline="-25000" dirty="0" smtClean="0"/>
              <a:t>o</a:t>
            </a:r>
            <a:r>
              <a:rPr lang="en-US" sz="2800" dirty="0" smtClean="0"/>
              <a:t> = 0 m (reference)</a:t>
            </a:r>
          </a:p>
          <a:p>
            <a:pPr marL="0" indent="0">
              <a:buNone/>
            </a:pPr>
            <a:r>
              <a:rPr lang="en-US" sz="2800" dirty="0" smtClean="0"/>
              <a:t>a = 8 m/s</a:t>
            </a:r>
            <a:r>
              <a:rPr lang="en-US" sz="2800" baseline="30000" dirty="0" smtClean="0"/>
              <a:t>2</a:t>
            </a:r>
          </a:p>
          <a:p>
            <a:pPr marL="0" indent="0">
              <a:buNone/>
            </a:pPr>
            <a:r>
              <a:rPr lang="en-US" sz="2800" dirty="0" smtClean="0"/>
              <a:t>t = 10 s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0868992"/>
              </p:ext>
            </p:extLst>
          </p:nvPr>
        </p:nvGraphicFramePr>
        <p:xfrm>
          <a:off x="4149436" y="1371600"/>
          <a:ext cx="4807527" cy="1396125"/>
        </p:xfrm>
        <a:graphic>
          <a:graphicData uri="http://schemas.openxmlformats.org/presentationml/2006/ole">
            <p:oleObj spid="_x0000_s58499" name="Photo Editor Photo" r:id="rId3" imgW="7973538" imgH="1762371" progId="">
              <p:embed/>
            </p:oleObj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09600" y="3429000"/>
            <a:ext cx="6019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GB" sz="4800" kern="0" dirty="0" smtClean="0">
                <a:solidFill>
                  <a:srgbClr val="0070C0"/>
                </a:solidFill>
              </a:rPr>
              <a:t>2) v = v</a:t>
            </a:r>
            <a:r>
              <a:rPr lang="en-GB" sz="4800" kern="0" baseline="-33000" dirty="0" smtClean="0">
                <a:solidFill>
                  <a:srgbClr val="0070C0"/>
                </a:solidFill>
              </a:rPr>
              <a:t>0</a:t>
            </a:r>
            <a:r>
              <a:rPr lang="en-GB" sz="4800" kern="0" dirty="0" smtClean="0">
                <a:solidFill>
                  <a:srgbClr val="0070C0"/>
                </a:solidFill>
              </a:rPr>
              <a:t>+ at</a:t>
            </a:r>
            <a:endParaRPr lang="en-US" sz="4800" b="1" kern="0" dirty="0" smtClean="0">
              <a:solidFill>
                <a:srgbClr val="0070C0"/>
              </a:solidFill>
            </a:endParaRPr>
          </a:p>
          <a:p>
            <a:endParaRPr lang="en-US" sz="4800" kern="0" dirty="0">
              <a:solidFill>
                <a:srgbClr val="0070C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81000" y="4267200"/>
            <a:ext cx="701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 smtClean="0"/>
              <a:t>v = (0 m/s) + (8 m/s</a:t>
            </a:r>
            <a:r>
              <a:rPr lang="en-GB" kern="0" baseline="30000" dirty="0" smtClean="0"/>
              <a:t>2</a:t>
            </a:r>
            <a:r>
              <a:rPr lang="en-GB" kern="0" dirty="0" smtClean="0"/>
              <a:t>)(10m/s)</a:t>
            </a:r>
            <a:endParaRPr lang="en-US" b="1" kern="0" dirty="0" smtClean="0">
              <a:solidFill>
                <a:srgbClr val="E6A8D1"/>
              </a:solidFill>
            </a:endParaRPr>
          </a:p>
          <a:p>
            <a:endParaRPr lang="en-US" kern="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990600" y="5084618"/>
            <a:ext cx="4953000" cy="1011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GB" sz="4000" kern="0" dirty="0" smtClean="0">
                <a:solidFill>
                  <a:srgbClr val="FF0000"/>
                </a:solidFill>
              </a:rPr>
              <a:t>v = </a:t>
            </a:r>
            <a:r>
              <a:rPr lang="en-US" sz="4000" kern="0" dirty="0" smtClean="0">
                <a:solidFill>
                  <a:srgbClr val="FF0000"/>
                </a:solidFill>
              </a:rPr>
              <a:t>80 m/s</a:t>
            </a:r>
            <a:endParaRPr lang="en-US" sz="4000" b="1" kern="0" dirty="0" smtClean="0">
              <a:solidFill>
                <a:srgbClr val="FF0000"/>
              </a:solidFill>
            </a:endParaRPr>
          </a:p>
          <a:p>
            <a:endParaRPr lang="en-US" sz="40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186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 2 : Don’t drink and …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A train is travelling at 40m/s when the operator sees a drunk person passed out on the tracks 100 m away.  </a:t>
            </a:r>
          </a:p>
          <a:p>
            <a:pPr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a) What is the acceleration is needed to so that the train doesn’t run over the drunk person? </a:t>
            </a:r>
            <a:br>
              <a:rPr lang="en-US" sz="2800" dirty="0" smtClean="0"/>
            </a:br>
            <a:r>
              <a:rPr lang="en-US" sz="2800" dirty="0" smtClean="0"/>
              <a:t>b) How much time does it take the train to stop completely?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582" y="2279073"/>
            <a:ext cx="1025236" cy="6536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train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821873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1752600" y="2050473"/>
            <a:ext cx="4038600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257800" y="2475056"/>
            <a:ext cx="1524000" cy="653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/>
              <a:t>person</a:t>
            </a:r>
            <a:endParaRPr lang="en-US" kern="0" dirty="0"/>
          </a:p>
        </p:txBody>
      </p:sp>
      <p:sp>
        <p:nvSpPr>
          <p:cNvPr id="8" name="Isosceles Triangle 7"/>
          <p:cNvSpPr/>
          <p:nvPr/>
        </p:nvSpPr>
        <p:spPr>
          <a:xfrm>
            <a:off x="5638800" y="1764001"/>
            <a:ext cx="762000" cy="7159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209800" y="2153155"/>
            <a:ext cx="2819400" cy="653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4000" kern="0" dirty="0" smtClean="0">
                <a:solidFill>
                  <a:srgbClr val="7030A0"/>
                </a:solidFill>
                <a:sym typeface="Symbol"/>
              </a:rPr>
              <a:t>x =</a:t>
            </a:r>
            <a:r>
              <a:rPr lang="en-US" sz="4000" kern="0" dirty="0" smtClean="0">
                <a:solidFill>
                  <a:srgbClr val="7030A0"/>
                </a:solidFill>
              </a:rPr>
              <a:t>100 m</a:t>
            </a:r>
            <a:endParaRPr lang="en-US" sz="4000" kern="0" dirty="0">
              <a:solidFill>
                <a:srgbClr val="7030A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45473" y="1089167"/>
            <a:ext cx="2667000" cy="653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4000" kern="0" dirty="0" smtClean="0">
                <a:solidFill>
                  <a:srgbClr val="FF0000"/>
                </a:solidFill>
              </a:rPr>
              <a:t>Vo=40 m/s</a:t>
            </a:r>
            <a:endParaRPr lang="en-US" sz="4000" kern="0" dirty="0">
              <a:solidFill>
                <a:srgbClr val="FF000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26974" y="1098548"/>
            <a:ext cx="2433204" cy="653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4000" kern="0" dirty="0" smtClean="0">
                <a:solidFill>
                  <a:srgbClr val="FF0000"/>
                </a:solidFill>
              </a:rPr>
              <a:t>V = 0 m/s</a:t>
            </a:r>
            <a:endParaRPr lang="en-US" sz="4000" kern="0" dirty="0">
              <a:solidFill>
                <a:srgbClr val="FF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35974" y="3128674"/>
            <a:ext cx="6019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GB" sz="4800" kern="0" dirty="0" smtClean="0">
                <a:solidFill>
                  <a:srgbClr val="0070C0"/>
                </a:solidFill>
              </a:rPr>
              <a:t>a) v</a:t>
            </a:r>
            <a:r>
              <a:rPr lang="en-GB" sz="4800" kern="0" baseline="33000" dirty="0" smtClean="0">
                <a:solidFill>
                  <a:srgbClr val="0070C0"/>
                </a:solidFill>
              </a:rPr>
              <a:t>2 </a:t>
            </a:r>
            <a:r>
              <a:rPr lang="en-GB" sz="4800" kern="0" dirty="0" smtClean="0">
                <a:solidFill>
                  <a:srgbClr val="0070C0"/>
                </a:solidFill>
              </a:rPr>
              <a:t>= v</a:t>
            </a:r>
            <a:r>
              <a:rPr lang="en-GB" sz="4800" kern="0" baseline="-33000" dirty="0" smtClean="0">
                <a:solidFill>
                  <a:srgbClr val="0070C0"/>
                </a:solidFill>
              </a:rPr>
              <a:t>0</a:t>
            </a:r>
            <a:r>
              <a:rPr lang="en-GB" sz="4800" kern="0" baseline="33000" dirty="0" smtClean="0">
                <a:solidFill>
                  <a:srgbClr val="0070C0"/>
                </a:solidFill>
              </a:rPr>
              <a:t>2</a:t>
            </a:r>
            <a:r>
              <a:rPr lang="en-GB" sz="4800" kern="0" dirty="0" smtClean="0">
                <a:solidFill>
                  <a:srgbClr val="0070C0"/>
                </a:solidFill>
              </a:rPr>
              <a:t>+2</a:t>
            </a:r>
            <a:r>
              <a:rPr lang="en-GB" sz="4800" kern="0" dirty="0" smtClean="0">
                <a:solidFill>
                  <a:srgbClr val="FF0000"/>
                </a:solidFill>
              </a:rPr>
              <a:t>a</a:t>
            </a:r>
            <a:r>
              <a:rPr lang="en-GB" sz="4800" kern="0" dirty="0" smtClean="0">
                <a:solidFill>
                  <a:srgbClr val="0070C0"/>
                </a:solidFill>
              </a:rPr>
              <a:t>Δx</a:t>
            </a:r>
            <a:endParaRPr lang="en-US" sz="4800" b="1" kern="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TextBox 14"/>
              <p:cNvSpPr txBox="1"/>
              <p:nvPr/>
            </p:nvSpPr>
            <p:spPr>
              <a:xfrm>
                <a:off x="2105890" y="4142507"/>
                <a:ext cx="2957946" cy="1080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𝑉𝑜</m:t>
                              </m:r>
                            </m:e>
                            <m:sub/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2∗</m:t>
                          </m:r>
                          <m:r>
                            <a:rPr lang="en-US" sz="3200" b="0" i="1" smtClean="0">
                              <a:latin typeface="Cambria Math"/>
                              <a:sym typeface="Symbol"/>
                            </a:rPr>
                            <m:t></m:t>
                          </m:r>
                          <m:r>
                            <a:rPr lang="en-US" sz="3200" b="0" i="1" smtClean="0">
                              <a:latin typeface="Cambria Math"/>
                              <a:sym typeface="Symbol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90" y="4142507"/>
                <a:ext cx="2957946" cy="10804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TextBox 15"/>
              <p:cNvSpPr txBox="1"/>
              <p:nvPr/>
            </p:nvSpPr>
            <p:spPr>
              <a:xfrm>
                <a:off x="-41565" y="5377660"/>
                <a:ext cx="3948545" cy="1258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</m:t>
                      </m:r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(40</m:t>
                              </m:r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US" sz="3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b/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2∗</m:t>
                          </m:r>
                          <m:r>
                            <a:rPr lang="en-US" sz="3200" b="0" i="1" smtClean="0">
                              <a:latin typeface="Cambria Math"/>
                              <a:sym typeface="Symbol"/>
                            </a:rPr>
                            <m:t>100</m:t>
                          </m:r>
                          <m:r>
                            <a:rPr lang="en-US" sz="3200" b="0" i="1" smtClean="0">
                              <a:latin typeface="Cambria Math"/>
                              <a:sym typeface="Symbol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565" y="5377660"/>
                <a:ext cx="3948545" cy="125810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3886200" y="5679902"/>
            <a:ext cx="2951018" cy="653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4000" kern="0" dirty="0" smtClean="0">
                <a:solidFill>
                  <a:srgbClr val="FF0000"/>
                </a:solidFill>
                <a:sym typeface="Symbol"/>
              </a:rPr>
              <a:t>a = -8 m/s</a:t>
            </a:r>
            <a:r>
              <a:rPr lang="en-US" sz="4000" kern="0" baseline="30000" dirty="0" smtClean="0">
                <a:solidFill>
                  <a:srgbClr val="FF0000"/>
                </a:solidFill>
                <a:sym typeface="Symbol"/>
              </a:rPr>
              <a:t>2</a:t>
            </a:r>
            <a:endParaRPr lang="en-US" sz="4000" kern="0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182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582" y="2279073"/>
            <a:ext cx="1025236" cy="6536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train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821873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1752600" y="2050473"/>
            <a:ext cx="4038600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257800" y="2475056"/>
            <a:ext cx="1524000" cy="653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/>
              <a:t>person</a:t>
            </a:r>
            <a:endParaRPr lang="en-US" kern="0" dirty="0"/>
          </a:p>
        </p:txBody>
      </p:sp>
      <p:sp>
        <p:nvSpPr>
          <p:cNvPr id="8" name="Isosceles Triangle 7"/>
          <p:cNvSpPr/>
          <p:nvPr/>
        </p:nvSpPr>
        <p:spPr>
          <a:xfrm>
            <a:off x="5638800" y="1764001"/>
            <a:ext cx="762000" cy="71596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45473" y="1089167"/>
            <a:ext cx="2667000" cy="653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4000" kern="0" dirty="0" smtClean="0">
                <a:solidFill>
                  <a:srgbClr val="FF0000"/>
                </a:solidFill>
              </a:rPr>
              <a:t>Vo=40 m/s</a:t>
            </a:r>
            <a:endParaRPr lang="en-US" sz="4000" kern="0" dirty="0">
              <a:solidFill>
                <a:srgbClr val="FF000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26974" y="1098548"/>
            <a:ext cx="2433204" cy="653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4000" kern="0" dirty="0" smtClean="0">
                <a:solidFill>
                  <a:srgbClr val="FF0000"/>
                </a:solidFill>
              </a:rPr>
              <a:t>V = 0 m/s</a:t>
            </a:r>
            <a:endParaRPr lang="en-US" sz="4000" kern="0" dirty="0">
              <a:solidFill>
                <a:srgbClr val="FF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35974" y="3128674"/>
            <a:ext cx="6019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kern="0" dirty="0" smtClean="0">
                <a:solidFill>
                  <a:srgbClr val="0070C0"/>
                </a:solidFill>
              </a:rPr>
              <a:t>b) </a:t>
            </a:r>
            <a:r>
              <a:rPr lang="en-GB" sz="4800" kern="0" dirty="0">
                <a:solidFill>
                  <a:srgbClr val="0070C0"/>
                </a:solidFill>
              </a:rPr>
              <a:t>v = v</a:t>
            </a:r>
            <a:r>
              <a:rPr lang="en-GB" sz="4800" kern="0" baseline="-33000" dirty="0">
                <a:solidFill>
                  <a:srgbClr val="0070C0"/>
                </a:solidFill>
              </a:rPr>
              <a:t>0</a:t>
            </a:r>
            <a:r>
              <a:rPr lang="en-GB" sz="4800" kern="0" dirty="0">
                <a:solidFill>
                  <a:srgbClr val="0070C0"/>
                </a:solidFill>
              </a:rPr>
              <a:t>+ a</a:t>
            </a:r>
            <a:r>
              <a:rPr lang="en-GB" sz="4800" kern="0" dirty="0">
                <a:solidFill>
                  <a:srgbClr val="FF0000"/>
                </a:solidFill>
              </a:rPr>
              <a:t>t</a:t>
            </a:r>
            <a:endParaRPr lang="en-US" sz="4800" b="1" kern="0" dirty="0">
              <a:solidFill>
                <a:srgbClr val="FF0000"/>
              </a:solidFill>
            </a:endParaRPr>
          </a:p>
          <a:p>
            <a:pPr marL="0" indent="0" algn="ctr">
              <a:buFontTx/>
              <a:buNone/>
            </a:pPr>
            <a:endParaRPr lang="en-US" sz="4800" b="1" kern="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TextBox 14"/>
              <p:cNvSpPr txBox="1"/>
              <p:nvPr/>
            </p:nvSpPr>
            <p:spPr>
              <a:xfrm>
                <a:off x="2105890" y="4142507"/>
                <a:ext cx="2957946" cy="1014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𝑉𝑜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90" y="4142507"/>
                <a:ext cx="2957946" cy="101431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TextBox 15"/>
              <p:cNvSpPr txBox="1"/>
              <p:nvPr/>
            </p:nvSpPr>
            <p:spPr>
              <a:xfrm>
                <a:off x="34638" y="5377892"/>
                <a:ext cx="3948545" cy="1110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/>
                            </a:rPr>
                            <m:t>0−40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/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𝑠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/>
                              <a:sym typeface="Symbol"/>
                            </a:rPr>
                            <m:t>8</m:t>
                          </m:r>
                          <m:r>
                            <a:rPr lang="en-US" sz="3200" b="0" i="1" smtClean="0">
                              <a:latin typeface="Cambria Math"/>
                              <a:sym typeface="Symbol"/>
                            </a:rPr>
                            <m:t>𝑚</m:t>
                          </m:r>
                          <m:r>
                            <a:rPr lang="en-US" sz="3200" b="0" i="1" smtClean="0">
                              <a:latin typeface="Cambria Math"/>
                              <a:sym typeface="Symbol"/>
                            </a:rPr>
                            <m:t>/</m:t>
                          </m:r>
                          <m:r>
                            <a:rPr lang="en-US" sz="3200" b="0" i="1" smtClean="0">
                              <a:latin typeface="Cambria Math"/>
                              <a:sym typeface="Symbol"/>
                            </a:rPr>
                            <m:t>𝑠</m:t>
                          </m:r>
                          <m:r>
                            <a:rPr lang="en-US" sz="3200" b="0" i="1" baseline="30000" smtClean="0">
                              <a:latin typeface="Cambria Math"/>
                              <a:sym typeface="Symbol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8" y="5377892"/>
                <a:ext cx="3948545" cy="11104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2244436" y="2098312"/>
            <a:ext cx="2819400" cy="653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4000" kern="0" dirty="0" smtClean="0">
                <a:solidFill>
                  <a:srgbClr val="FF0000"/>
                </a:solidFill>
                <a:sym typeface="Symbol"/>
              </a:rPr>
              <a:t>a = 8 m/s</a:t>
            </a:r>
            <a:r>
              <a:rPr lang="en-US" sz="4000" kern="0" baseline="30000" dirty="0" smtClean="0">
                <a:solidFill>
                  <a:srgbClr val="FF0000"/>
                </a:solidFill>
                <a:sym typeface="Symbol"/>
              </a:rPr>
              <a:t>2</a:t>
            </a:r>
            <a:endParaRPr lang="en-US" sz="4000" kern="0" baseline="30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TextBox 16"/>
              <p:cNvSpPr txBox="1"/>
              <p:nvPr/>
            </p:nvSpPr>
            <p:spPr>
              <a:xfrm>
                <a:off x="3584863" y="5530291"/>
                <a:ext cx="296833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=5 </m:t>
                      </m:r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sz="4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863" y="5530291"/>
                <a:ext cx="2968337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17553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uniformly accelerated motion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2" y="2286000"/>
            <a:ext cx="70866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 smtClean="0"/>
              <a:t>FREE FALL !!!</a:t>
            </a:r>
            <a:endParaRPr lang="en-US" sz="8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810000"/>
            <a:ext cx="3581400" cy="275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6998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6248400" cy="11430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Free Fall</a:t>
            </a:r>
            <a:endParaRPr lang="en-US" sz="3600" b="1" dirty="0">
              <a:ln w="11430"/>
              <a:solidFill>
                <a:schemeClr val="accent2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5943600" cy="19812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Body moving under the </a:t>
            </a:r>
            <a:r>
              <a:rPr lang="en-US" b="1" u="sng" dirty="0" smtClean="0"/>
              <a:t>sole</a:t>
            </a:r>
            <a:r>
              <a:rPr lang="en-US" b="1" dirty="0" smtClean="0"/>
              <a:t> influence of </a:t>
            </a:r>
            <a:r>
              <a:rPr lang="en-US" b="1" u="sng" dirty="0" smtClean="0"/>
              <a:t>gravity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u="sng" dirty="0" smtClean="0"/>
              <a:t>Neglect</a:t>
            </a:r>
            <a:r>
              <a:rPr lang="en-US" b="1" dirty="0" smtClean="0"/>
              <a:t> other factors such as air resistance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657600"/>
            <a:ext cx="3581400" cy="275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390900" y="1447800"/>
            <a:ext cx="3200400" cy="45720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Body moving at 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constant acceleration.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	g = acceleration due to gravity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   g = 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b="1" dirty="0" smtClean="0">
                <a:solidFill>
                  <a:srgbClr val="FF0000"/>
                </a:solidFill>
              </a:rPr>
              <a:t>9.8 m/s</a:t>
            </a:r>
            <a:r>
              <a:rPr lang="en-US" b="1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,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   Negative implies downward direction</a:t>
            </a:r>
            <a:endParaRPr lang="en-US" baseline="30000" dirty="0" smtClean="0">
              <a:solidFill>
                <a:srgbClr val="FF000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6248400" cy="11430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Free Fall</a:t>
            </a:r>
            <a:endParaRPr lang="en-US" sz="3600" b="1" dirty="0">
              <a:ln w="11430"/>
              <a:solidFill>
                <a:schemeClr val="accent2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3162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4800" y="1981200"/>
            <a:ext cx="5638800" cy="4621213"/>
          </a:xfr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GB" sz="2800" b="1" dirty="0" smtClean="0"/>
              <a:t>	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en-GB" sz="2800" b="1" dirty="0" smtClean="0"/>
              <a:t>Independent of mass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en-GB" sz="2800" b="1" dirty="0" smtClean="0"/>
              <a:t>The value of g varies slightly with latitude and with elevation.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en-GB" sz="2800" b="1" dirty="0"/>
              <a:t> </a:t>
            </a:r>
            <a:r>
              <a:rPr lang="en-GB" sz="2800" b="1" dirty="0" smtClean="0"/>
              <a:t>At sea level in Earth's mid-latitudes the value of </a:t>
            </a:r>
            <a:r>
              <a:rPr lang="en-GB" sz="2800" b="1" dirty="0" smtClean="0">
                <a:solidFill>
                  <a:srgbClr val="FF0000"/>
                </a:solidFill>
              </a:rPr>
              <a:t>g</a:t>
            </a:r>
            <a:r>
              <a:rPr lang="en-GB" sz="2800" b="1" dirty="0" smtClean="0"/>
              <a:t> is </a:t>
            </a:r>
            <a:r>
              <a:rPr lang="en-GB" sz="2800" b="1" dirty="0" smtClean="0">
                <a:solidFill>
                  <a:srgbClr val="C00000"/>
                </a:solidFill>
              </a:rPr>
              <a:t>9.8 m/s</a:t>
            </a:r>
            <a:r>
              <a:rPr lang="en-GB" sz="2800" b="1" baseline="33000" dirty="0" smtClean="0">
                <a:solidFill>
                  <a:srgbClr val="C00000"/>
                </a:solidFill>
              </a:rPr>
              <a:t>2</a:t>
            </a:r>
            <a:r>
              <a:rPr lang="en-GB" sz="2800" b="1" dirty="0" smtClean="0">
                <a:solidFill>
                  <a:srgbClr val="C00000"/>
                </a:solidFill>
              </a:rPr>
              <a:t>, downward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sz="2800" dirty="0"/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body" idx="2"/>
          </p:nvPr>
        </p:nvSpPr>
        <p:spPr>
          <a:xfrm>
            <a:off x="7239000" y="4495800"/>
            <a:ext cx="795528" cy="14478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GB" sz="60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j-ea"/>
                <a:cs typeface="+mj-cs"/>
              </a:rPr>
              <a:t>g</a:t>
            </a:r>
            <a:endParaRPr lang="en-US" sz="60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+mj-ea"/>
              <a:cs typeface="+mj-c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48400" y="656876"/>
            <a:ext cx="2265363" cy="5572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6248400" cy="11430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b="1" dirty="0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Acceleration</a:t>
            </a:r>
            <a:endParaRPr lang="en-US" sz="4800" b="1" dirty="0">
              <a:ln w="11430"/>
              <a:solidFill>
                <a:schemeClr val="accent2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 Faster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6019800" cy="1752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According to freefall model, which will fall faster, a </a:t>
            </a:r>
            <a:r>
              <a:rPr lang="en-US" b="1" u="sng" dirty="0" smtClean="0"/>
              <a:t>50 kg stone</a:t>
            </a:r>
            <a:r>
              <a:rPr lang="en-US" dirty="0" smtClean="0"/>
              <a:t> or a </a:t>
            </a:r>
            <a:r>
              <a:rPr lang="en-US" b="1" u="sng" dirty="0" smtClean="0"/>
              <a:t>0.01 g feather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43345" y="3886200"/>
            <a:ext cx="6019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b="1" kern="0" dirty="0" err="1" smtClean="0">
                <a:solidFill>
                  <a:srgbClr val="FF0000"/>
                </a:solidFill>
              </a:rPr>
              <a:t>Ans</a:t>
            </a:r>
            <a:r>
              <a:rPr lang="en-US" b="1" kern="0" dirty="0" smtClean="0">
                <a:solidFill>
                  <a:srgbClr val="FF0000"/>
                </a:solidFill>
              </a:rPr>
              <a:t>: </a:t>
            </a:r>
            <a:r>
              <a:rPr lang="en-US" kern="0" dirty="0" smtClean="0"/>
              <a:t>They will fall at the </a:t>
            </a:r>
            <a:r>
              <a:rPr lang="en-US" kern="0" dirty="0" smtClean="0">
                <a:solidFill>
                  <a:srgbClr val="FF0000"/>
                </a:solidFill>
              </a:rPr>
              <a:t>SAME</a:t>
            </a:r>
            <a:r>
              <a:rPr lang="en-US" kern="0" dirty="0" smtClean="0"/>
              <a:t> time. Freefall is independent of </a:t>
            </a:r>
            <a:r>
              <a:rPr lang="en-US" b="1" u="sng" kern="0" dirty="0" smtClean="0">
                <a:solidFill>
                  <a:srgbClr val="FF0000"/>
                </a:solidFill>
              </a:rPr>
              <a:t>mass</a:t>
            </a:r>
          </a:p>
          <a:p>
            <a:pPr marL="0" indent="0">
              <a:buFontTx/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xmlns="" val="324116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19800" cy="3047999"/>
          </a:xfrm>
        </p:spPr>
        <p:txBody>
          <a:bodyPr/>
          <a:lstStyle/>
          <a:p>
            <a:r>
              <a:rPr lang="en-US" dirty="0" smtClean="0"/>
              <a:t>Also called </a:t>
            </a:r>
            <a:r>
              <a:rPr lang="en-US" b="1" u="sng" dirty="0" smtClean="0"/>
              <a:t>uniform motion</a:t>
            </a:r>
          </a:p>
          <a:p>
            <a:r>
              <a:rPr lang="en-US" dirty="0" smtClean="0"/>
              <a:t>Change in position with respect to time is </a:t>
            </a:r>
            <a:r>
              <a:rPr lang="en-US" b="1" u="sng" dirty="0" smtClean="0"/>
              <a:t>constant</a:t>
            </a:r>
          </a:p>
          <a:p>
            <a:r>
              <a:rPr lang="en-US" b="1" u="sng" dirty="0" smtClean="0"/>
              <a:t>Zero</a:t>
            </a:r>
            <a:r>
              <a:rPr lang="en-US" dirty="0" smtClean="0"/>
              <a:t> acceleration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1698321566"/>
              </p:ext>
            </p:extLst>
          </p:nvPr>
        </p:nvGraphicFramePr>
        <p:xfrm>
          <a:off x="304800" y="4343400"/>
          <a:ext cx="8491537" cy="1570037"/>
        </p:xfrm>
        <a:graphic>
          <a:graphicData uri="http://schemas.openxmlformats.org/presentationml/2006/ole">
            <p:oleObj spid="_x0000_s59480" name="Photo Editor Photo" r:id="rId3" imgW="8295238" imgH="1533739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482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freefall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</a:t>
            </a:r>
            <a:r>
              <a:rPr lang="en-US" b="1" u="sng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take into consideration the effect of size, shape, and mass of falling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073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1"/>
            <a:ext cx="6019800" cy="1066800"/>
          </a:xfrm>
        </p:spPr>
        <p:txBody>
          <a:bodyPr/>
          <a:lstStyle/>
          <a:p>
            <a:r>
              <a:rPr lang="en-US" dirty="0" smtClean="0"/>
              <a:t>Use formula for constant acceleration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94854" y="2653145"/>
            <a:ext cx="6019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GB" sz="4800" kern="0" dirty="0" smtClean="0">
                <a:solidFill>
                  <a:srgbClr val="FF0000"/>
                </a:solidFill>
              </a:rPr>
              <a:t>1) x</a:t>
            </a:r>
            <a:r>
              <a:rPr lang="en-GB" sz="4800" kern="0" dirty="0" smtClean="0"/>
              <a:t> = </a:t>
            </a:r>
            <a:r>
              <a:rPr lang="en-GB" sz="4800" kern="0" dirty="0" smtClean="0">
                <a:solidFill>
                  <a:srgbClr val="FF0000"/>
                </a:solidFill>
              </a:rPr>
              <a:t>x</a:t>
            </a:r>
            <a:r>
              <a:rPr lang="en-GB" sz="4800" kern="0" baseline="-25000" dirty="0" smtClean="0">
                <a:solidFill>
                  <a:srgbClr val="FF0000"/>
                </a:solidFill>
              </a:rPr>
              <a:t>0</a:t>
            </a:r>
            <a:r>
              <a:rPr lang="en-GB" sz="4800" kern="0" dirty="0" smtClean="0"/>
              <a:t> + v</a:t>
            </a:r>
            <a:r>
              <a:rPr lang="en-GB" sz="4800" kern="0" baseline="-33000" dirty="0" smtClean="0"/>
              <a:t>0</a:t>
            </a:r>
            <a:r>
              <a:rPr lang="en-GB" sz="4800" kern="0" dirty="0" smtClean="0"/>
              <a:t>t </a:t>
            </a:r>
            <a:r>
              <a:rPr lang="en-GB" sz="4800" kern="0" dirty="0" smtClean="0">
                <a:solidFill>
                  <a:srgbClr val="FF0000"/>
                </a:solidFill>
              </a:rPr>
              <a:t>+</a:t>
            </a:r>
            <a:r>
              <a:rPr lang="en-GB" sz="4800" kern="0" dirty="0" smtClean="0"/>
              <a:t> ½ </a:t>
            </a:r>
            <a:r>
              <a:rPr lang="en-GB" sz="4800" kern="0" dirty="0" smtClean="0">
                <a:solidFill>
                  <a:srgbClr val="FF0000"/>
                </a:solidFill>
              </a:rPr>
              <a:t>a</a:t>
            </a:r>
            <a:r>
              <a:rPr lang="en-GB" sz="4800" kern="0" dirty="0" smtClean="0"/>
              <a:t>t</a:t>
            </a:r>
            <a:r>
              <a:rPr lang="en-GB" sz="4800" kern="0" baseline="30000" dirty="0" smtClean="0"/>
              <a:t>2</a:t>
            </a:r>
            <a:endParaRPr lang="en-US" sz="4800" b="1" kern="0" dirty="0" smtClean="0">
              <a:solidFill>
                <a:srgbClr val="E6A8D1"/>
              </a:solidFill>
            </a:endParaRPr>
          </a:p>
          <a:p>
            <a:pPr marL="0" indent="0">
              <a:buFontTx/>
              <a:buNone/>
            </a:pPr>
            <a:endParaRPr lang="en-US" sz="4800" kern="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4854" y="4419600"/>
            <a:ext cx="6019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GB" sz="4800" kern="0" dirty="0" smtClean="0">
                <a:solidFill>
                  <a:srgbClr val="FF0000"/>
                </a:solidFill>
              </a:rPr>
              <a:t>y</a:t>
            </a:r>
            <a:r>
              <a:rPr lang="en-GB" sz="4800" kern="0" dirty="0" smtClean="0"/>
              <a:t> = </a:t>
            </a:r>
            <a:r>
              <a:rPr lang="en-GB" sz="4800" kern="0" dirty="0" smtClean="0">
                <a:solidFill>
                  <a:srgbClr val="FF0000"/>
                </a:solidFill>
              </a:rPr>
              <a:t>y</a:t>
            </a:r>
            <a:r>
              <a:rPr lang="en-GB" sz="4800" kern="0" baseline="-25000" dirty="0" smtClean="0">
                <a:solidFill>
                  <a:srgbClr val="FF0000"/>
                </a:solidFill>
              </a:rPr>
              <a:t>0</a:t>
            </a:r>
            <a:r>
              <a:rPr lang="en-GB" sz="4800" kern="0" dirty="0" smtClean="0"/>
              <a:t> + v</a:t>
            </a:r>
            <a:r>
              <a:rPr lang="en-GB" sz="4800" kern="0" baseline="-33000" dirty="0" smtClean="0"/>
              <a:t>0</a:t>
            </a:r>
            <a:r>
              <a:rPr lang="en-GB" sz="4800" kern="0" dirty="0" smtClean="0"/>
              <a:t>t </a:t>
            </a:r>
            <a:r>
              <a:rPr lang="en-GB" sz="4800" kern="0" dirty="0" smtClean="0">
                <a:solidFill>
                  <a:srgbClr val="FF0000"/>
                </a:solidFill>
              </a:rPr>
              <a:t>-</a:t>
            </a:r>
            <a:r>
              <a:rPr lang="en-GB" sz="4800" kern="0" dirty="0" smtClean="0"/>
              <a:t> ½ </a:t>
            </a:r>
            <a:r>
              <a:rPr lang="en-GB" sz="4800" kern="0" dirty="0" smtClean="0">
                <a:solidFill>
                  <a:srgbClr val="FF0000"/>
                </a:solidFill>
              </a:rPr>
              <a:t>g</a:t>
            </a:r>
            <a:r>
              <a:rPr lang="en-GB" sz="4800" kern="0" dirty="0" smtClean="0"/>
              <a:t>t</a:t>
            </a:r>
            <a:r>
              <a:rPr lang="en-GB" sz="4800" kern="0" baseline="30000" dirty="0" smtClean="0"/>
              <a:t>2</a:t>
            </a:r>
            <a:endParaRPr lang="en-US" sz="4800" b="1" kern="0" dirty="0" smtClean="0">
              <a:solidFill>
                <a:srgbClr val="E6A8D1"/>
              </a:solidFill>
            </a:endParaRPr>
          </a:p>
          <a:p>
            <a:pPr marL="0" indent="0">
              <a:buFontTx/>
              <a:buNone/>
            </a:pPr>
            <a:endParaRPr lang="en-US" sz="4800" kern="0" dirty="0"/>
          </a:p>
        </p:txBody>
      </p:sp>
      <p:sp>
        <p:nvSpPr>
          <p:cNvPr id="6" name="Down Arrow 5"/>
          <p:cNvSpPr/>
          <p:nvPr/>
        </p:nvSpPr>
        <p:spPr>
          <a:xfrm>
            <a:off x="3048000" y="3657600"/>
            <a:ext cx="685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792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4264" y="1295399"/>
            <a:ext cx="6019800" cy="863423"/>
          </a:xfrm>
        </p:spPr>
        <p:txBody>
          <a:bodyPr/>
          <a:lstStyle/>
          <a:p>
            <a:pPr marL="0" indent="0" algn="ctr">
              <a:buNone/>
            </a:pPr>
            <a:r>
              <a:rPr lang="en-GB" sz="5400" dirty="0" smtClean="0"/>
              <a:t>2) v = v</a:t>
            </a:r>
            <a:r>
              <a:rPr lang="en-GB" sz="5400" baseline="-33000" dirty="0" smtClean="0"/>
              <a:t>0</a:t>
            </a:r>
            <a:r>
              <a:rPr lang="en-GB" sz="5400" dirty="0" smtClean="0">
                <a:solidFill>
                  <a:srgbClr val="FF0000"/>
                </a:solidFill>
              </a:rPr>
              <a:t>+ a</a:t>
            </a:r>
            <a:r>
              <a:rPr lang="en-GB" sz="5400" dirty="0" smtClean="0"/>
              <a:t>t</a:t>
            </a:r>
            <a:endParaRPr lang="en-US" sz="5400" b="1" dirty="0">
              <a:solidFill>
                <a:srgbClr val="E6A8D1"/>
              </a:solidFill>
            </a:endParaRPr>
          </a:p>
          <a:p>
            <a:endParaRPr lang="en-US" sz="5400" dirty="0"/>
          </a:p>
        </p:txBody>
      </p:sp>
      <p:sp>
        <p:nvSpPr>
          <p:cNvPr id="7" name="Down Arrow 6"/>
          <p:cNvSpPr/>
          <p:nvPr/>
        </p:nvSpPr>
        <p:spPr>
          <a:xfrm>
            <a:off x="3733800" y="2667000"/>
            <a:ext cx="685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36664" y="3810000"/>
            <a:ext cx="6019800" cy="86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GB" sz="5400" kern="0" dirty="0" smtClean="0"/>
              <a:t>v = v</a:t>
            </a:r>
            <a:r>
              <a:rPr lang="en-GB" sz="5400" kern="0" baseline="-33000" dirty="0" smtClean="0"/>
              <a:t>0</a:t>
            </a:r>
            <a:r>
              <a:rPr lang="en-GB" sz="5400" kern="0" dirty="0" smtClean="0">
                <a:solidFill>
                  <a:srgbClr val="FF0000"/>
                </a:solidFill>
              </a:rPr>
              <a:t>- </a:t>
            </a:r>
            <a:r>
              <a:rPr lang="en-GB" sz="5400" kern="0" dirty="0" err="1" smtClean="0">
                <a:solidFill>
                  <a:srgbClr val="FF0000"/>
                </a:solidFill>
              </a:rPr>
              <a:t>g</a:t>
            </a:r>
            <a:r>
              <a:rPr lang="en-GB" sz="5400" kern="0" dirty="0" err="1" smtClean="0"/>
              <a:t>t</a:t>
            </a:r>
            <a:endParaRPr lang="en-US" sz="5400" b="1" kern="0" dirty="0" smtClean="0">
              <a:solidFill>
                <a:srgbClr val="E6A8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23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1" y="27709"/>
            <a:ext cx="6172200" cy="1143000"/>
          </a:xfrm>
        </p:spPr>
        <p:txBody>
          <a:bodyPr/>
          <a:lstStyle/>
          <a:p>
            <a:r>
              <a:rPr lang="en-US" dirty="0" smtClean="0"/>
              <a:t>Formula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2944091" y="2667000"/>
            <a:ext cx="6858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08709" y="1752600"/>
            <a:ext cx="6019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GB" sz="4800" kern="0" dirty="0" smtClean="0"/>
              <a:t>3) v</a:t>
            </a:r>
            <a:r>
              <a:rPr lang="en-GB" sz="4800" kern="0" baseline="33000" dirty="0" smtClean="0"/>
              <a:t>2 </a:t>
            </a:r>
            <a:r>
              <a:rPr lang="en-GB" sz="4800" kern="0" dirty="0" smtClean="0"/>
              <a:t>= v</a:t>
            </a:r>
            <a:r>
              <a:rPr lang="en-GB" sz="4800" kern="0" baseline="-33000" dirty="0" smtClean="0"/>
              <a:t>0</a:t>
            </a:r>
            <a:r>
              <a:rPr lang="en-GB" sz="4800" kern="0" baseline="33000" dirty="0" smtClean="0"/>
              <a:t>2</a:t>
            </a:r>
            <a:r>
              <a:rPr lang="en-GB" sz="4800" kern="0" dirty="0" smtClean="0">
                <a:solidFill>
                  <a:srgbClr val="FF0000"/>
                </a:solidFill>
              </a:rPr>
              <a:t>+</a:t>
            </a:r>
            <a:r>
              <a:rPr lang="en-GB" sz="4800" kern="0" dirty="0" smtClean="0"/>
              <a:t>2</a:t>
            </a:r>
            <a:r>
              <a:rPr lang="en-GB" sz="4800" kern="0" dirty="0" smtClean="0">
                <a:solidFill>
                  <a:srgbClr val="FF0000"/>
                </a:solidFill>
              </a:rPr>
              <a:t>aΔx</a:t>
            </a:r>
            <a:endParaRPr lang="en-US" sz="4800" b="1" kern="0" dirty="0">
              <a:solidFill>
                <a:srgbClr val="FF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77091" y="3810000"/>
            <a:ext cx="6019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GB" sz="4800" kern="0" dirty="0" smtClean="0"/>
              <a:t>v</a:t>
            </a:r>
            <a:r>
              <a:rPr lang="en-GB" sz="4800" kern="0" baseline="33000" dirty="0" smtClean="0"/>
              <a:t>2 </a:t>
            </a:r>
            <a:r>
              <a:rPr lang="en-GB" sz="4800" kern="0" dirty="0" smtClean="0"/>
              <a:t>= </a:t>
            </a:r>
            <a:r>
              <a:rPr lang="en-GB" sz="4800" kern="0" dirty="0" smtClean="0"/>
              <a:t>v</a:t>
            </a:r>
            <a:r>
              <a:rPr lang="en-GB" sz="4800" kern="0" baseline="-33000" dirty="0" smtClean="0"/>
              <a:t>0</a:t>
            </a:r>
            <a:r>
              <a:rPr lang="en-GB" sz="4800" kern="0" baseline="33000" dirty="0" smtClean="0"/>
              <a:t>2</a:t>
            </a:r>
            <a:r>
              <a:rPr lang="en-GB" sz="4800" kern="0" dirty="0" smtClean="0">
                <a:solidFill>
                  <a:srgbClr val="FF0000"/>
                </a:solidFill>
              </a:rPr>
              <a:t>-</a:t>
            </a:r>
            <a:r>
              <a:rPr lang="en-GB" sz="4800" kern="0" dirty="0" smtClean="0"/>
              <a:t>2</a:t>
            </a:r>
            <a:r>
              <a:rPr lang="en-GB" sz="4800" kern="0" dirty="0" smtClean="0">
                <a:solidFill>
                  <a:srgbClr val="FF0000"/>
                </a:solidFill>
              </a:rPr>
              <a:t>gΔy</a:t>
            </a:r>
            <a:endParaRPr lang="en-US" sz="48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796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5334000" cy="1143000"/>
          </a:xfrm>
        </p:spPr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6248400" cy="2819401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 smtClean="0"/>
              <a:t>FREEFALL OR NOT ???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xmlns="" val="56093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State whether the following is an example of freefall or not.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Assumptions</a:t>
            </a:r>
          </a:p>
          <a:p>
            <a:r>
              <a:rPr lang="en-US" dirty="0" smtClean="0"/>
              <a:t>Neglect air resistance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857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52400"/>
            <a:ext cx="6629400" cy="1143000"/>
          </a:xfrm>
        </p:spPr>
        <p:txBody>
          <a:bodyPr/>
          <a:lstStyle/>
          <a:p>
            <a:r>
              <a:rPr lang="en-US" sz="4000" dirty="0" smtClean="0"/>
              <a:t>1. A ball fell downward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724400"/>
            <a:ext cx="6019800" cy="1600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Consider the time after the ball was released from the hand of the thrower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71600" y="1752600"/>
            <a:ext cx="1066800" cy="10668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461655" y="2819400"/>
            <a:ext cx="914400" cy="12538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200400" y="2105891"/>
            <a:ext cx="298565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4000" kern="0" dirty="0" smtClean="0">
                <a:solidFill>
                  <a:srgbClr val="FF0000"/>
                </a:solidFill>
              </a:rPr>
              <a:t>FREEFALL</a:t>
            </a:r>
            <a:endParaRPr lang="en-US" sz="40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234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52400"/>
            <a:ext cx="6629400" cy="1143000"/>
          </a:xfrm>
        </p:spPr>
        <p:txBody>
          <a:bodyPr/>
          <a:lstStyle/>
          <a:p>
            <a:r>
              <a:rPr lang="en-US" sz="4000" dirty="0" smtClean="0"/>
              <a:t>2. A ball thrown downward with initial velocity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724400"/>
            <a:ext cx="6019800" cy="1600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Consider the time </a:t>
            </a:r>
            <a:r>
              <a:rPr lang="en-US" b="1" u="sng" dirty="0" smtClean="0">
                <a:solidFill>
                  <a:srgbClr val="FF0000"/>
                </a:solidFill>
              </a:rPr>
              <a:t>after</a:t>
            </a:r>
            <a:r>
              <a:rPr lang="en-US" dirty="0" smtClean="0"/>
              <a:t> the ball was released from the hand of the thrower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71600" y="2029691"/>
            <a:ext cx="1066800" cy="10668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447800" y="3096491"/>
            <a:ext cx="914400" cy="1239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813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52400"/>
            <a:ext cx="6629400" cy="1143000"/>
          </a:xfrm>
        </p:spPr>
        <p:txBody>
          <a:bodyPr/>
          <a:lstStyle/>
          <a:p>
            <a:r>
              <a:rPr lang="en-US" sz="4000" dirty="0" smtClean="0"/>
              <a:t>2. A ball thrown downward with initial velocity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724400"/>
            <a:ext cx="6019800" cy="16002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After</a:t>
            </a:r>
            <a:r>
              <a:rPr lang="en-US" dirty="0" smtClean="0"/>
              <a:t> the ball was released from the hand, </a:t>
            </a:r>
            <a:r>
              <a:rPr lang="en-US" u="sng" dirty="0" smtClean="0">
                <a:solidFill>
                  <a:srgbClr val="FF0000"/>
                </a:solidFill>
              </a:rPr>
              <a:t>NO</a:t>
            </a:r>
            <a:r>
              <a:rPr lang="en-US" dirty="0" smtClean="0"/>
              <a:t> other forces acts on it except </a:t>
            </a:r>
            <a:r>
              <a:rPr lang="en-US" b="1" u="sng" dirty="0" smtClean="0">
                <a:solidFill>
                  <a:srgbClr val="FF0000"/>
                </a:solidFill>
              </a:rPr>
              <a:t>gravity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371600" y="2029691"/>
            <a:ext cx="1066800" cy="10668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447800" y="3096491"/>
            <a:ext cx="914400" cy="1239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318162" y="2438400"/>
            <a:ext cx="298565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4000" kern="0" dirty="0" smtClean="0">
                <a:solidFill>
                  <a:srgbClr val="FF0000"/>
                </a:solidFill>
              </a:rPr>
              <a:t>FREEFALL</a:t>
            </a:r>
            <a:endParaRPr lang="en-US" sz="40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318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724400"/>
            <a:ext cx="6019800" cy="1600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Consider the time </a:t>
            </a:r>
            <a:r>
              <a:rPr lang="en-US" b="1" u="sng" dirty="0" smtClean="0">
                <a:solidFill>
                  <a:srgbClr val="FF0000"/>
                </a:solidFill>
              </a:rPr>
              <a:t>after</a:t>
            </a:r>
            <a:r>
              <a:rPr lang="en-US" dirty="0" smtClean="0"/>
              <a:t> the ball was released from the hand of the thrower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19200" y="3235036"/>
            <a:ext cx="1066800" cy="10668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flipV="1">
            <a:off x="1295400" y="1676400"/>
            <a:ext cx="914400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0500" y="152400"/>
            <a:ext cx="6629400" cy="1143000"/>
          </a:xfrm>
        </p:spPr>
        <p:txBody>
          <a:bodyPr/>
          <a:lstStyle/>
          <a:p>
            <a:r>
              <a:rPr lang="en-US" sz="4000" dirty="0" smtClean="0"/>
              <a:t>3. A ball thrown upward with initial velocity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147597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6172200" cy="1143000"/>
          </a:xfrm>
        </p:spPr>
        <p:txBody>
          <a:bodyPr/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180" y="1143000"/>
            <a:ext cx="6019800" cy="71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 smtClean="0"/>
              <a:t>x =  x</a:t>
            </a:r>
            <a:r>
              <a:rPr lang="en-US" sz="4800" baseline="-25000" dirty="0" smtClean="0"/>
              <a:t>o</a:t>
            </a:r>
            <a:r>
              <a:rPr lang="en-US" sz="4800" dirty="0" smtClean="0"/>
              <a:t> + v t</a:t>
            </a:r>
            <a:endParaRPr lang="en-US" sz="4800" dirty="0"/>
          </a:p>
        </p:txBody>
      </p:sp>
      <p:grpSp>
        <p:nvGrpSpPr>
          <p:cNvPr id="9" name="Group 8"/>
          <p:cNvGrpSpPr/>
          <p:nvPr/>
        </p:nvGrpSpPr>
        <p:grpSpPr>
          <a:xfrm>
            <a:off x="2033150" y="2989394"/>
            <a:ext cx="3698875" cy="2643366"/>
            <a:chOff x="873125" y="1598611"/>
            <a:chExt cx="4912388" cy="3507321"/>
          </a:xfrm>
        </p:grpSpPr>
        <p:sp>
          <p:nvSpPr>
            <p:cNvPr id="4" name="Line 2"/>
            <p:cNvSpPr>
              <a:spLocks noChangeShapeType="1"/>
            </p:cNvSpPr>
            <p:nvPr/>
          </p:nvSpPr>
          <p:spPr bwMode="auto">
            <a:xfrm>
              <a:off x="1485900" y="1878189"/>
              <a:ext cx="1587" cy="25161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1480213" y="4392789"/>
              <a:ext cx="40386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H="1">
              <a:off x="1487486" y="2030588"/>
              <a:ext cx="3313113" cy="16286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873125" y="1598611"/>
              <a:ext cx="533400" cy="86395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1125"/>
                </a:spcBef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5000" dirty="0" smtClean="0">
                  <a:solidFill>
                    <a:srgbClr val="000000"/>
                  </a:solidFill>
                  <a:latin typeface="Verdana" pitchFamily="34" charset="0"/>
                  <a:ea typeface="msgothic" charset="0"/>
                  <a:cs typeface="msgothic" charset="0"/>
                </a:rPr>
                <a:t>x</a:t>
              </a:r>
              <a:endParaRPr lang="en-GB" sz="5000" dirty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5252113" y="4241977"/>
              <a:ext cx="533400" cy="86395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ts val="1125"/>
                </a:spcBef>
                <a:buFont typeface="Verdana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5000" dirty="0" smtClean="0">
                  <a:solidFill>
                    <a:srgbClr val="000000"/>
                  </a:solidFill>
                  <a:latin typeface="Verdana" pitchFamily="34" charset="0"/>
                  <a:ea typeface="msgothic" charset="0"/>
                  <a:cs typeface="msgothic" charset="0"/>
                </a:rPr>
                <a:t>t</a:t>
              </a:r>
              <a:endParaRPr lang="en-GB" sz="5000" dirty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endParaRP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838200" y="1981200"/>
            <a:ext cx="60198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kern="0" dirty="0" smtClean="0"/>
              <a:t>x</a:t>
            </a:r>
            <a:r>
              <a:rPr lang="en-US" sz="4000" kern="0" baseline="-25000" dirty="0" smtClean="0"/>
              <a:t>o</a:t>
            </a:r>
            <a:r>
              <a:rPr lang="en-US" sz="4000" kern="0" dirty="0" smtClean="0"/>
              <a:t> = initial velocity</a:t>
            </a:r>
            <a:endParaRPr lang="en-US" sz="4000" kern="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828800" y="4184410"/>
            <a:ext cx="8382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kern="0" dirty="0" smtClean="0"/>
              <a:t>x</a:t>
            </a:r>
            <a:r>
              <a:rPr lang="en-US" sz="4000" kern="0" baseline="-25000" dirty="0" smtClean="0"/>
              <a:t>o</a:t>
            </a:r>
            <a:endParaRPr lang="en-US" sz="4000" kern="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701517" y="3928677"/>
            <a:ext cx="30099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kern="0" dirty="0" smtClean="0"/>
              <a:t>v = slope</a:t>
            </a:r>
            <a:endParaRPr lang="en-US" sz="4000" kern="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990600" y="5791200"/>
            <a:ext cx="60198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kern="0" dirty="0"/>
              <a:t>x</a:t>
            </a:r>
            <a:r>
              <a:rPr lang="en-US" sz="4000" kern="0" dirty="0" smtClean="0"/>
              <a:t> vs t is </a:t>
            </a:r>
            <a:r>
              <a:rPr lang="en-US" sz="4000" u="sng" kern="0" dirty="0" smtClean="0">
                <a:solidFill>
                  <a:srgbClr val="FF0000"/>
                </a:solidFill>
              </a:rPr>
              <a:t>linear</a:t>
            </a:r>
            <a:endParaRPr lang="en-US" sz="4000" u="sng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74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724400"/>
            <a:ext cx="6019800" cy="16002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solidFill>
                  <a:srgbClr val="FF0000"/>
                </a:solidFill>
              </a:rPr>
              <a:t>After</a:t>
            </a:r>
            <a:r>
              <a:rPr lang="en-US" dirty="0"/>
              <a:t> the ball was released from the </a:t>
            </a:r>
            <a:r>
              <a:rPr lang="en-US" dirty="0" smtClean="0"/>
              <a:t>hand, </a:t>
            </a:r>
            <a:r>
              <a:rPr lang="en-US" u="sng" dirty="0">
                <a:solidFill>
                  <a:srgbClr val="FF0000"/>
                </a:solidFill>
              </a:rPr>
              <a:t>NO</a:t>
            </a:r>
            <a:r>
              <a:rPr lang="en-US" dirty="0"/>
              <a:t> other forces acts on it except </a:t>
            </a:r>
            <a:r>
              <a:rPr lang="en-US" b="1" u="sng" dirty="0">
                <a:solidFill>
                  <a:srgbClr val="FF0000"/>
                </a:solidFill>
              </a:rPr>
              <a:t>gravity</a:t>
            </a:r>
          </a:p>
        </p:txBody>
      </p:sp>
      <p:sp>
        <p:nvSpPr>
          <p:cNvPr id="4" name="Oval 3"/>
          <p:cNvSpPr/>
          <p:nvPr/>
        </p:nvSpPr>
        <p:spPr>
          <a:xfrm>
            <a:off x="1219200" y="3235036"/>
            <a:ext cx="1066800" cy="10668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flipV="1">
            <a:off x="1295400" y="1676400"/>
            <a:ext cx="914400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0500" y="152400"/>
            <a:ext cx="6629400" cy="1143000"/>
          </a:xfrm>
        </p:spPr>
        <p:txBody>
          <a:bodyPr/>
          <a:lstStyle/>
          <a:p>
            <a:r>
              <a:rPr lang="en-US" sz="4000" dirty="0" smtClean="0"/>
              <a:t>3. A ball thrown upward with initial velocity</a:t>
            </a:r>
            <a:endParaRPr lang="en-US" sz="4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338943" y="1950027"/>
            <a:ext cx="2985655" cy="716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4000" kern="0" dirty="0" smtClean="0">
                <a:solidFill>
                  <a:srgbClr val="FF0000"/>
                </a:solidFill>
              </a:rPr>
              <a:t>FREEFALL</a:t>
            </a:r>
          </a:p>
          <a:p>
            <a:pPr marL="0" indent="0">
              <a:buFontTx/>
              <a:buNone/>
            </a:pPr>
            <a:endParaRPr lang="en-US" sz="40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557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738746"/>
            <a:ext cx="4311370" cy="392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12817" y="152400"/>
            <a:ext cx="58674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latin typeface="Elephant" pitchFamily="18" charset="0"/>
              </a:rPr>
              <a:t>Tossing </a:t>
            </a:r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Elephant" pitchFamily="18" charset="0"/>
              </a:rPr>
              <a:t>a ball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414699" y="5791200"/>
            <a:ext cx="39624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Time up = time down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233599" y="1066800"/>
            <a:ext cx="6324600" cy="54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 smtClean="0">
                <a:solidFill>
                  <a:srgbClr val="FF0000"/>
                </a:solidFill>
              </a:rPr>
              <a:t>Highest point </a:t>
            </a:r>
            <a:r>
              <a:rPr lang="en-US" kern="0" dirty="0" smtClean="0">
                <a:solidFill>
                  <a:srgbClr val="FF0000"/>
                </a:solidFill>
                <a:sym typeface="Symbol"/>
              </a:rPr>
              <a:t></a:t>
            </a:r>
            <a:r>
              <a:rPr lang="en-US" kern="0" dirty="0" smtClean="0">
                <a:solidFill>
                  <a:srgbClr val="FF0000"/>
                </a:solidFill>
              </a:rPr>
              <a:t> V = 0 m/s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3200006" y="1614055"/>
            <a:ext cx="326867" cy="554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64059" y="2784766"/>
            <a:ext cx="1459940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 smtClean="0">
                <a:solidFill>
                  <a:srgbClr val="FF0000"/>
                </a:solidFill>
              </a:rPr>
              <a:t>V</a:t>
            </a:r>
            <a:r>
              <a:rPr lang="en-US" kern="0" dirty="0" smtClean="0">
                <a:solidFill>
                  <a:srgbClr val="FF0000"/>
                </a:solidFill>
                <a:sym typeface="Symbol"/>
              </a:rPr>
              <a:t></a:t>
            </a:r>
            <a:r>
              <a:rPr lang="en-US" kern="0" dirty="0" smtClean="0">
                <a:solidFill>
                  <a:srgbClr val="FF0000"/>
                </a:solidFill>
              </a:rPr>
              <a:t> = +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5122610" y="2462647"/>
            <a:ext cx="1494363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 smtClean="0">
                <a:solidFill>
                  <a:srgbClr val="FF0000"/>
                </a:solidFill>
              </a:rPr>
              <a:t>V</a:t>
            </a:r>
            <a:r>
              <a:rPr lang="en-US" kern="0" dirty="0" smtClean="0">
                <a:solidFill>
                  <a:srgbClr val="FF0000"/>
                </a:solidFill>
                <a:sym typeface="Symbol"/>
              </a:rPr>
              <a:t></a:t>
            </a:r>
            <a:r>
              <a:rPr lang="en-US" kern="0" dirty="0" smtClean="0">
                <a:solidFill>
                  <a:srgbClr val="FF0000"/>
                </a:solidFill>
              </a:rPr>
              <a:t> = </a:t>
            </a:r>
            <a:r>
              <a:rPr lang="en-US" sz="5400" kern="0" dirty="0" smtClean="0">
                <a:solidFill>
                  <a:srgbClr val="FF0000"/>
                </a:solidFill>
              </a:rPr>
              <a:t>-</a:t>
            </a:r>
            <a:endParaRPr lang="en-US" sz="5400" kern="0" dirty="0">
              <a:solidFill>
                <a:srgbClr val="FF0000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64058" y="3622965"/>
            <a:ext cx="1459941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 smtClean="0">
                <a:solidFill>
                  <a:srgbClr val="FF0000"/>
                </a:solidFill>
              </a:rPr>
              <a:t>a = </a:t>
            </a:r>
            <a:r>
              <a:rPr lang="en-US" kern="0" dirty="0" smtClean="0">
                <a:solidFill>
                  <a:srgbClr val="FF0000"/>
                </a:solidFill>
                <a:sym typeface="Symbol"/>
              </a:rPr>
              <a:t></a:t>
            </a:r>
            <a:r>
              <a:rPr lang="en-US" kern="0" dirty="0" smtClean="0">
                <a:solidFill>
                  <a:srgbClr val="FF0000"/>
                </a:solidFill>
              </a:rPr>
              <a:t>   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5150105" y="3519057"/>
            <a:ext cx="1459941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 smtClean="0">
                <a:solidFill>
                  <a:srgbClr val="FF0000"/>
                </a:solidFill>
              </a:rPr>
              <a:t>a = </a:t>
            </a:r>
            <a:r>
              <a:rPr lang="en-US" kern="0" dirty="0" smtClean="0">
                <a:solidFill>
                  <a:srgbClr val="FF0000"/>
                </a:solidFill>
                <a:sym typeface="Symbol"/>
              </a:rPr>
              <a:t></a:t>
            </a:r>
            <a:r>
              <a:rPr lang="en-US" kern="0" dirty="0" smtClean="0">
                <a:solidFill>
                  <a:srgbClr val="FF0000"/>
                </a:solidFill>
              </a:rPr>
              <a:t>   </a:t>
            </a:r>
            <a:endParaRPr lang="en-US" kern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OR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257800" cy="1752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/>
              <a:t>object thrown downwards has a greater acceleration than an object thrown upwards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88818" y="4038600"/>
            <a:ext cx="489758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err="1" smtClean="0"/>
              <a:t>Ans</a:t>
            </a:r>
            <a:r>
              <a:rPr lang="en-US" kern="0" dirty="0" smtClean="0"/>
              <a:t>: </a:t>
            </a:r>
            <a:r>
              <a:rPr lang="en-US" kern="0" dirty="0" smtClean="0">
                <a:solidFill>
                  <a:srgbClr val="FF0000"/>
                </a:solidFill>
              </a:rPr>
              <a:t>FALSE</a:t>
            </a:r>
          </a:p>
          <a:p>
            <a:pPr marL="0" indent="0">
              <a:buFontTx/>
              <a:buNone/>
            </a:pPr>
            <a:r>
              <a:rPr lang="en-US" kern="0" dirty="0" smtClean="0"/>
              <a:t>The acceleration is the same</a:t>
            </a:r>
            <a:endParaRPr lang="en-US" kern="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1097973"/>
            <a:ext cx="3200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0329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Basketball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048000" cy="4525963"/>
          </a:xfrm>
        </p:spPr>
        <p:txBody>
          <a:bodyPr/>
          <a:lstStyle/>
          <a:p>
            <a:r>
              <a:rPr lang="en-US" sz="2800" dirty="0" smtClean="0"/>
              <a:t>Kobe Bryant jumps up to take a shot.  If his total hang time lasts 1 second, how high did he jump?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581400" y="1828800"/>
            <a:ext cx="3003565" cy="3814465"/>
            <a:chOff x="3581400" y="1828800"/>
            <a:chExt cx="3003565" cy="3814465"/>
          </a:xfrm>
        </p:grpSpPr>
        <p:pic>
          <p:nvPicPr>
            <p:cNvPr id="4098" name="Picture 2" descr="http://www.howcelebritiesloseweight.com/wp-content/uploads/2009/06/kobe23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81400" y="1828800"/>
              <a:ext cx="2895600" cy="3609474"/>
            </a:xfrm>
            <a:prstGeom prst="rect">
              <a:avLst/>
            </a:prstGeom>
            <a:noFill/>
          </p:spPr>
        </p:pic>
        <p:sp>
          <p:nvSpPr>
            <p:cNvPr id="5" name="Rectangle 4"/>
            <p:cNvSpPr/>
            <p:nvPr/>
          </p:nvSpPr>
          <p:spPr>
            <a:xfrm>
              <a:off x="3733800" y="5181600"/>
              <a:ext cx="285116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</a:rPr>
                <a:t>www.howcelebritiesloseweight.com </a:t>
              </a:r>
            </a:p>
            <a:p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6172200" cy="1143000"/>
          </a:xfr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808" y="3771899"/>
            <a:ext cx="5715001" cy="13335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Total time = 1s</a:t>
            </a:r>
          </a:p>
          <a:p>
            <a:pPr marL="0" indent="0">
              <a:buNone/>
            </a:pPr>
            <a:r>
              <a:rPr lang="en-US" dirty="0" smtClean="0"/>
              <a:t>Time up = time down = 0.5 s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456709" y="253884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3571009" y="1548245"/>
            <a:ext cx="0" cy="99060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837709" y="1579418"/>
            <a:ext cx="0" cy="1073727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590800" y="990600"/>
            <a:ext cx="2514600" cy="54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>
                <a:solidFill>
                  <a:srgbClr val="FF0000"/>
                </a:solidFill>
              </a:rPr>
              <a:t>V = 0 m/s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46809" y="5105400"/>
            <a:ext cx="6019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kern="0" dirty="0" smtClean="0">
                <a:solidFill>
                  <a:srgbClr val="0070C0"/>
                </a:solidFill>
              </a:rPr>
              <a:t>Compute the initial velocity, then height</a:t>
            </a:r>
            <a:endParaRPr lang="en-US" sz="4000" b="1" kern="0" dirty="0" smtClean="0">
              <a:solidFill>
                <a:srgbClr val="0070C0"/>
              </a:solidFill>
            </a:endParaRPr>
          </a:p>
          <a:p>
            <a:endParaRPr lang="en-US" sz="4000" kern="0" dirty="0">
              <a:solidFill>
                <a:srgbClr val="0070C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2428009" y="2767445"/>
            <a:ext cx="2514600" cy="54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>
                <a:solidFill>
                  <a:srgbClr val="FF0000"/>
                </a:solidFill>
              </a:rPr>
              <a:t>V</a:t>
            </a:r>
            <a:r>
              <a:rPr lang="en-US" kern="0" baseline="-25000" dirty="0" smtClean="0">
                <a:solidFill>
                  <a:srgbClr val="FF0000"/>
                </a:solidFill>
              </a:rPr>
              <a:t>0</a:t>
            </a:r>
            <a:r>
              <a:rPr lang="en-US" kern="0" dirty="0" smtClean="0">
                <a:solidFill>
                  <a:srgbClr val="FF0000"/>
                </a:solidFill>
              </a:rPr>
              <a:t> = ??? m/s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114800" y="1769915"/>
            <a:ext cx="2514600" cy="54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>
                <a:solidFill>
                  <a:srgbClr val="FF0000"/>
                </a:solidFill>
              </a:rPr>
              <a:t>Height = ???</a:t>
            </a:r>
            <a:endParaRPr lang="en-US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884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82" y="0"/>
            <a:ext cx="6172200" cy="1143000"/>
          </a:xfrm>
        </p:spPr>
        <p:txBody>
          <a:bodyPr/>
          <a:lstStyle/>
          <a:p>
            <a:pPr algn="l"/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456709" y="200197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3571009" y="1011378"/>
            <a:ext cx="0" cy="99060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837709" y="1042551"/>
            <a:ext cx="0" cy="1073727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590800" y="453733"/>
            <a:ext cx="2514600" cy="54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>
                <a:solidFill>
                  <a:srgbClr val="FF0000"/>
                </a:solidFill>
              </a:rPr>
              <a:t>V = 0 m/s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46809" y="2667000"/>
            <a:ext cx="6019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kern="0" dirty="0" smtClean="0">
                <a:solidFill>
                  <a:srgbClr val="0070C0"/>
                </a:solidFill>
              </a:rPr>
              <a:t>initial velocity, Vo ???</a:t>
            </a:r>
            <a:endParaRPr lang="en-US" sz="4000" kern="0" dirty="0">
              <a:solidFill>
                <a:srgbClr val="0070C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2428009" y="2230578"/>
            <a:ext cx="2514600" cy="54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>
                <a:solidFill>
                  <a:srgbClr val="FF0000"/>
                </a:solidFill>
              </a:rPr>
              <a:t>V</a:t>
            </a:r>
            <a:r>
              <a:rPr lang="en-US" kern="0" baseline="-25000" dirty="0" smtClean="0">
                <a:solidFill>
                  <a:srgbClr val="FF0000"/>
                </a:solidFill>
              </a:rPr>
              <a:t>0</a:t>
            </a:r>
            <a:r>
              <a:rPr lang="en-US" kern="0" dirty="0" smtClean="0">
                <a:solidFill>
                  <a:srgbClr val="FF0000"/>
                </a:solidFill>
              </a:rPr>
              <a:t> = ??? m/s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114800" y="1233048"/>
            <a:ext cx="2514600" cy="54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>
                <a:solidFill>
                  <a:srgbClr val="FF0000"/>
                </a:solidFill>
              </a:rPr>
              <a:t>Height = ???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76200" y="1305786"/>
            <a:ext cx="3124200" cy="54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>
                <a:solidFill>
                  <a:srgbClr val="FF0000"/>
                </a:solidFill>
              </a:rPr>
              <a:t>Time up = 0.5 s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23455" y="3505200"/>
            <a:ext cx="6019800" cy="863423"/>
          </a:xfrm>
        </p:spPr>
        <p:txBody>
          <a:bodyPr/>
          <a:lstStyle/>
          <a:p>
            <a:pPr marL="0" indent="0" algn="ctr">
              <a:buNone/>
            </a:pPr>
            <a:r>
              <a:rPr lang="en-GB" sz="4800" dirty="0" smtClean="0"/>
              <a:t>v = v</a:t>
            </a:r>
            <a:r>
              <a:rPr lang="en-GB" sz="4800" baseline="-33000" dirty="0" smtClean="0"/>
              <a:t>0</a:t>
            </a:r>
            <a:r>
              <a:rPr lang="en-GB" sz="4800" dirty="0" smtClean="0"/>
              <a:t>- </a:t>
            </a:r>
            <a:r>
              <a:rPr lang="en-GB" sz="4800" dirty="0" err="1" smtClean="0"/>
              <a:t>gt</a:t>
            </a:r>
            <a:endParaRPr lang="en-US" sz="4800" b="1" dirty="0">
              <a:solidFill>
                <a:srgbClr val="E6A8D1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561109" y="4292688"/>
            <a:ext cx="6019800" cy="86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GB" sz="4800" kern="0" dirty="0" smtClean="0"/>
              <a:t>v</a:t>
            </a:r>
            <a:r>
              <a:rPr lang="en-GB" sz="4800" kern="0" baseline="-33000" dirty="0" smtClean="0"/>
              <a:t>0</a:t>
            </a:r>
            <a:r>
              <a:rPr lang="en-GB" sz="4800" kern="0" dirty="0" smtClean="0"/>
              <a:t>= v+ </a:t>
            </a:r>
            <a:r>
              <a:rPr lang="en-GB" sz="4800" kern="0" dirty="0" err="1" smtClean="0"/>
              <a:t>gt</a:t>
            </a:r>
            <a:endParaRPr lang="en-US" sz="4800" b="1" kern="0" dirty="0">
              <a:solidFill>
                <a:srgbClr val="E6A8D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623455" y="5156111"/>
            <a:ext cx="6019800" cy="86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GB" sz="4800" kern="0" dirty="0" smtClean="0"/>
              <a:t>v</a:t>
            </a:r>
            <a:r>
              <a:rPr lang="en-GB" sz="4800" kern="0" baseline="-33000" dirty="0" smtClean="0"/>
              <a:t>0</a:t>
            </a:r>
            <a:r>
              <a:rPr lang="en-GB" sz="4800" kern="0" dirty="0" smtClean="0"/>
              <a:t>= 0 + 9.8m/s</a:t>
            </a:r>
            <a:r>
              <a:rPr lang="en-GB" sz="4800" kern="0" baseline="30000" dirty="0" smtClean="0"/>
              <a:t>2</a:t>
            </a:r>
            <a:r>
              <a:rPr lang="en-GB" sz="4800" kern="0" dirty="0" smtClean="0"/>
              <a:t>(0.5s)</a:t>
            </a:r>
            <a:endParaRPr lang="en-US" sz="4800" b="1" kern="0" dirty="0">
              <a:solidFill>
                <a:srgbClr val="E6A8D1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75855" y="5994577"/>
            <a:ext cx="6019800" cy="86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GB" sz="4800" kern="0" dirty="0" smtClean="0">
                <a:solidFill>
                  <a:srgbClr val="FF0000"/>
                </a:solidFill>
              </a:rPr>
              <a:t>v</a:t>
            </a:r>
            <a:r>
              <a:rPr lang="en-GB" sz="4800" kern="0" baseline="-33000" dirty="0" smtClean="0">
                <a:solidFill>
                  <a:srgbClr val="FF0000"/>
                </a:solidFill>
              </a:rPr>
              <a:t>0</a:t>
            </a:r>
            <a:r>
              <a:rPr lang="en-GB" sz="4800" kern="0" dirty="0" smtClean="0">
                <a:solidFill>
                  <a:srgbClr val="FF0000"/>
                </a:solidFill>
              </a:rPr>
              <a:t>= 4.9 m/s</a:t>
            </a:r>
            <a:endParaRPr lang="en-US" sz="48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01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/>
      <p:bldP spid="18" grpId="0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828799"/>
            <a:ext cx="6019800" cy="86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GB" sz="4800" kern="0" dirty="0" smtClean="0"/>
              <a:t>v</a:t>
            </a:r>
            <a:r>
              <a:rPr lang="en-GB" sz="4800" kern="0" baseline="30000" dirty="0" smtClean="0"/>
              <a:t>2</a:t>
            </a:r>
            <a:r>
              <a:rPr lang="en-GB" sz="4800" kern="0" dirty="0" smtClean="0"/>
              <a:t> = v</a:t>
            </a:r>
            <a:r>
              <a:rPr lang="en-GB" sz="4800" kern="0" baseline="-33000" dirty="0" smtClean="0"/>
              <a:t>0</a:t>
            </a:r>
            <a:r>
              <a:rPr lang="en-GB" sz="4800" kern="0" baseline="30000" dirty="0" smtClean="0"/>
              <a:t>2</a:t>
            </a:r>
            <a:r>
              <a:rPr lang="en-GB" sz="4800" kern="0" dirty="0" smtClean="0"/>
              <a:t>- 2gh</a:t>
            </a:r>
            <a:endParaRPr lang="en-US" sz="4800" b="1" kern="0" dirty="0">
              <a:solidFill>
                <a:srgbClr val="E6A8D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676400" y="1752600"/>
            <a:ext cx="762000" cy="93962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9600" y="2895600"/>
            <a:ext cx="6019800" cy="86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GB" sz="4800" kern="0" dirty="0"/>
              <a:t>h</a:t>
            </a:r>
            <a:r>
              <a:rPr lang="en-GB" sz="4800" kern="0" dirty="0" smtClean="0"/>
              <a:t> = v</a:t>
            </a:r>
            <a:r>
              <a:rPr lang="en-GB" sz="4800" kern="0" baseline="-33000" dirty="0" smtClean="0"/>
              <a:t>0</a:t>
            </a:r>
            <a:r>
              <a:rPr lang="en-GB" sz="4800" kern="0" baseline="30000" dirty="0" smtClean="0"/>
              <a:t>2 </a:t>
            </a:r>
            <a:r>
              <a:rPr lang="en-GB" sz="4800" kern="0" dirty="0" smtClean="0"/>
              <a:t>/ 2g</a:t>
            </a:r>
            <a:endParaRPr lang="en-US" sz="4800" b="1" kern="0" dirty="0">
              <a:solidFill>
                <a:srgbClr val="E6A8D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0" y="3911688"/>
            <a:ext cx="7086600" cy="86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GB" sz="4000" kern="0" dirty="0"/>
              <a:t>h</a:t>
            </a:r>
            <a:r>
              <a:rPr lang="en-GB" sz="4000" kern="0" dirty="0" smtClean="0"/>
              <a:t> = (4.9m/s) </a:t>
            </a:r>
            <a:r>
              <a:rPr lang="en-GB" sz="4000" kern="0" baseline="30000" dirty="0" smtClean="0"/>
              <a:t>2 </a:t>
            </a:r>
            <a:r>
              <a:rPr lang="en-GB" sz="4000" kern="0" dirty="0" smtClean="0"/>
              <a:t>/ 2 (9.8 m/s</a:t>
            </a:r>
            <a:r>
              <a:rPr lang="en-GB" sz="4000" kern="0" baseline="30000" dirty="0" smtClean="0"/>
              <a:t>2</a:t>
            </a:r>
            <a:r>
              <a:rPr lang="en-GB" sz="4000" kern="0" dirty="0" smtClean="0"/>
              <a:t>)</a:t>
            </a:r>
            <a:endParaRPr lang="en-US" sz="4000" b="1" kern="0" dirty="0">
              <a:solidFill>
                <a:srgbClr val="E6A8D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76200" y="4935414"/>
            <a:ext cx="7086600" cy="86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GB" sz="4000" kern="0" dirty="0">
                <a:solidFill>
                  <a:srgbClr val="FF0000"/>
                </a:solidFill>
              </a:rPr>
              <a:t>h</a:t>
            </a:r>
            <a:r>
              <a:rPr lang="en-GB" sz="4000" kern="0" dirty="0" smtClean="0">
                <a:solidFill>
                  <a:srgbClr val="FF0000"/>
                </a:solidFill>
              </a:rPr>
              <a:t> = 1.225m</a:t>
            </a:r>
            <a:endParaRPr lang="en-US" sz="40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043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  <p:bldP spid="8" grpId="0" build="p"/>
      <p:bldP spid="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52400"/>
            <a:ext cx="6629400" cy="1143000"/>
          </a:xfrm>
        </p:spPr>
        <p:txBody>
          <a:bodyPr/>
          <a:lstStyle/>
          <a:p>
            <a:r>
              <a:rPr lang="en-US" sz="4000" dirty="0" smtClean="0"/>
              <a:t>4. A ball thrown sideward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724400"/>
            <a:ext cx="6019800" cy="1600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Consider the time after the ball was released from the hand of the thrower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6800" y="3048000"/>
            <a:ext cx="1066800" cy="10668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3003167" flipV="1">
            <a:off x="2114718" y="2086245"/>
            <a:ext cx="914400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979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09600" y="685800"/>
            <a:ext cx="7848600" cy="5489377"/>
            <a:chOff x="609600" y="685800"/>
            <a:chExt cx="7848600" cy="5489377"/>
          </a:xfrm>
        </p:grpSpPr>
        <p:pic>
          <p:nvPicPr>
            <p:cNvPr id="30722" name="Picture 2" descr="http://www.colorado.edu/physics/phys1110/phys1110_fa07/images/weekr3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14400" y="685800"/>
              <a:ext cx="7213600" cy="5410200"/>
            </a:xfrm>
            <a:prstGeom prst="rect">
              <a:avLst/>
            </a:prstGeom>
            <a:noFill/>
          </p:spPr>
        </p:pic>
        <p:sp>
          <p:nvSpPr>
            <p:cNvPr id="5" name="Rectangle 4"/>
            <p:cNvSpPr/>
            <p:nvPr/>
          </p:nvSpPr>
          <p:spPr>
            <a:xfrm>
              <a:off x="609600" y="5867400"/>
              <a:ext cx="78486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sites.google.com/site/</a:t>
              </a:r>
              <a:r>
                <a:rPr lang="en-US" sz="1400" dirty="0" err="1" smtClean="0"/>
                <a:t>anrosphysics</a:t>
              </a:r>
              <a:r>
                <a:rPr lang="en-US" sz="1400" dirty="0" smtClean="0"/>
                <a:t>/</a:t>
              </a:r>
              <a:r>
                <a:rPr lang="en-US" sz="1400" dirty="0" err="1" smtClean="0"/>
                <a:t>ib</a:t>
              </a:r>
              <a:r>
                <a:rPr lang="en-US" sz="1400" dirty="0" smtClean="0"/>
                <a:t>-physics/topic-9-motion-in-fields-1/1-projectile-motion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19800" cy="1143000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PROJECTILE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35889" y="1295400"/>
            <a:ext cx="7089090" cy="1219200"/>
          </a:xfrm>
        </p:spPr>
        <p:txBody>
          <a:bodyPr>
            <a:noAutofit/>
          </a:bodyPr>
          <a:lstStyle/>
          <a:p>
            <a:pPr marL="548640" indent="-41148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" pitchFamily="2" charset="2"/>
              <a:buChar char="v"/>
              <a:defRPr/>
            </a:pPr>
            <a:r>
              <a:rPr lang="en-GB" sz="3200" b="1" dirty="0" smtClean="0">
                <a:solidFill>
                  <a:srgbClr val="C00000"/>
                </a:solidFill>
              </a:rPr>
              <a:t>Motion which is determined entirely by the effect of gravity.</a:t>
            </a:r>
          </a:p>
          <a:p>
            <a:pPr marL="548640" indent="-411480" eaLnBrk="1" fontAlgn="auto" hangingPunct="1">
              <a:spcBef>
                <a:spcPts val="58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13322" name="Picture 10" descr="http://3.bp.blogspot.com/-gS-fcQlokDM/TtsrRvu_HNI/AAAAAAAAAFQ/0xDIqJMi218/s1600/angrybird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618" y="2953957"/>
            <a:ext cx="5992076" cy="38901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564" y="1752600"/>
            <a:ext cx="5983287" cy="4068762"/>
          </a:xfrm>
        </p:spPr>
        <p:txBody>
          <a:bodyPr/>
          <a:lstStyle/>
          <a:p>
            <a:pPr marL="457200" indent="-457200" fontAlgn="auto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Motion </a:t>
            </a:r>
            <a:r>
              <a:rPr lang="en-US" sz="2800" dirty="0"/>
              <a:t>with constant change in </a:t>
            </a:r>
            <a:r>
              <a:rPr lang="en-US" sz="2800" dirty="0" smtClean="0"/>
              <a:t>velocity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2800" dirty="0" smtClean="0"/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dirty="0" smtClean="0"/>
              <a:t>Two cases:</a:t>
            </a:r>
          </a:p>
          <a:p>
            <a:pPr marL="514350" indent="-514350" fontAlgn="auto">
              <a:lnSpc>
                <a:spcPct val="9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b="1" dirty="0" smtClean="0"/>
              <a:t>Uniformly </a:t>
            </a:r>
            <a:r>
              <a:rPr lang="en-US" sz="2800" b="1" dirty="0"/>
              <a:t>accelerated rectilinear </a:t>
            </a:r>
            <a:r>
              <a:rPr lang="en-US" sz="2800" b="1" dirty="0" smtClean="0"/>
              <a:t>motion (UARM) </a:t>
            </a:r>
            <a:r>
              <a:rPr lang="en-US" sz="2800" dirty="0" smtClean="0"/>
              <a:t>– varying speed, constant direction</a:t>
            </a:r>
          </a:p>
          <a:p>
            <a:pPr marL="514350" indent="-514350" fontAlgn="auto">
              <a:lnSpc>
                <a:spcPct val="9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b="1" dirty="0" smtClean="0"/>
              <a:t>Uniform Circular Motion (UCM)</a:t>
            </a:r>
            <a:r>
              <a:rPr lang="en-US" sz="2800" dirty="0" smtClean="0"/>
              <a:t>– constant speed, varying direction</a:t>
            </a:r>
            <a:endParaRPr lang="en-US" sz="2800" dirty="0"/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 bwMode="auto">
          <a:xfrm>
            <a:off x="228600" y="274638"/>
            <a:ext cx="655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kern="0" dirty="0" smtClean="0"/>
              <a:t>Constant/ UNIFORM Acceleration</a:t>
            </a: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6172200" cy="1447799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PROJECTILE MOTION</a:t>
            </a: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/>
          <a:srcRect l="10938" t="19792" r="42187" b="18750"/>
          <a:stretch>
            <a:fillRect/>
          </a:stretch>
        </p:blipFill>
        <p:spPr bwMode="auto">
          <a:xfrm>
            <a:off x="3167172" y="2514600"/>
            <a:ext cx="3684370" cy="362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21672" y="2895600"/>
            <a:ext cx="2902528" cy="22860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kern="0" dirty="0" smtClean="0"/>
              <a:t>Y -component</a:t>
            </a:r>
          </a:p>
          <a:p>
            <a:pPr marL="0" indent="0">
              <a:buNone/>
            </a:pPr>
            <a:r>
              <a:rPr lang="en-US" kern="0" dirty="0" smtClean="0"/>
              <a:t>Freefall (1D)</a:t>
            </a:r>
          </a:p>
          <a:p>
            <a:pPr marL="0" indent="0">
              <a:buNone/>
            </a:pPr>
            <a:r>
              <a:rPr lang="en-US" kern="0" dirty="0" smtClean="0"/>
              <a:t>(Constant Acceleration)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43348" y="1149927"/>
            <a:ext cx="3332018" cy="13716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kern="0" dirty="0" smtClean="0"/>
              <a:t>x -component</a:t>
            </a:r>
          </a:p>
          <a:p>
            <a:pPr marL="0" indent="0">
              <a:buNone/>
            </a:pPr>
            <a:r>
              <a:rPr lang="en-US" kern="0" dirty="0" smtClean="0"/>
              <a:t>Constant velocity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b="1" dirty="0" smtClean="0"/>
              <a:t>Assumptions: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486400" cy="4873625"/>
          </a:xfrm>
        </p:spPr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dirty="0" smtClean="0"/>
              <a:t>the free-fall acceleration </a:t>
            </a:r>
            <a:r>
              <a:rPr lang="en-US" b="1" dirty="0" smtClean="0"/>
              <a:t>g</a:t>
            </a:r>
            <a:r>
              <a:rPr lang="en-US" dirty="0" smtClean="0"/>
              <a:t> is </a:t>
            </a:r>
            <a:r>
              <a:rPr lang="en-US" b="1" u="sng" dirty="0" smtClean="0">
                <a:solidFill>
                  <a:srgbClr val="FF0000"/>
                </a:solidFill>
              </a:rPr>
              <a:t>constan</a:t>
            </a:r>
            <a:r>
              <a:rPr lang="en-US" dirty="0" smtClean="0"/>
              <a:t>t over the range of motion and is directed downward</a:t>
            </a:r>
          </a:p>
          <a:p>
            <a:pPr eaLnBrk="1" hangingPunct="1"/>
            <a:endParaRPr lang="en-US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en-US" dirty="0" smtClean="0"/>
              <a:t>the effect of air resistance is negligible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http://3.bp.blogspot.com/-gS-fcQlokDM/TtsrRvu_HNI/AAAAAAAAAFQ/0xDIqJMi218/s1600/angrybird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018" y="3106357"/>
            <a:ext cx="5583382" cy="362485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24600" cy="1143000"/>
          </a:xfrm>
        </p:spPr>
        <p:txBody>
          <a:bodyPr/>
          <a:lstStyle/>
          <a:p>
            <a:r>
              <a:rPr lang="en-US" dirty="0" smtClean="0"/>
              <a:t>Projectile Motion</a:t>
            </a:r>
            <a:endParaRPr lang="en-US" dirty="0"/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304800" y="1295400"/>
            <a:ext cx="6934200" cy="649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eaLnBrk="0" fontAlgn="auto" hangingPunct="0">
              <a:spcBef>
                <a:spcPts val="1250"/>
              </a:spcBef>
              <a:spcAft>
                <a:spcPts val="0"/>
              </a:spcAft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3600" b="1" dirty="0">
                <a:latin typeface="Rockwell" pitchFamily="18" charset="0"/>
                <a:ea typeface="msgothic" charset="0"/>
                <a:cs typeface="msgothic" charset="0"/>
              </a:rPr>
              <a:t>Projectile-</a:t>
            </a:r>
            <a:r>
              <a:rPr lang="en-GB" sz="3600" b="1" dirty="0">
                <a:latin typeface="Rockwell" pitchFamily="18" charset="0"/>
              </a:rPr>
              <a:t> </a:t>
            </a:r>
            <a:r>
              <a:rPr lang="en-GB" sz="2400" b="1" dirty="0">
                <a:solidFill>
                  <a:schemeClr val="bg2">
                    <a:lumMod val="10000"/>
                  </a:schemeClr>
                </a:solidFill>
                <a:latin typeface="Rockwell" pitchFamily="18" charset="0"/>
              </a:rPr>
              <a:t>object being launched or projected</a:t>
            </a:r>
            <a:endParaRPr lang="en-GB" sz="2400" b="1" dirty="0">
              <a:solidFill>
                <a:schemeClr val="bg2">
                  <a:lumMod val="10000"/>
                </a:schemeClr>
              </a:solidFill>
              <a:latin typeface="Rockwell" pitchFamily="18" charset="0"/>
              <a:ea typeface="msgothic" charset="0"/>
              <a:cs typeface="msgothic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990600" y="2133600"/>
            <a:ext cx="5334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2667000" y="2390926"/>
            <a:ext cx="6248400" cy="10793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 eaLnBrk="0" hangingPunct="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b="1" dirty="0">
                <a:latin typeface="Century Schoolbook" pitchFamily="18" charset="0"/>
                <a:ea typeface="msgothic" charset="0"/>
                <a:cs typeface="msgothic" charset="0"/>
              </a:rPr>
              <a:t>Trajectory - </a:t>
            </a:r>
            <a:r>
              <a:rPr lang="en-GB" sz="3200" b="1" dirty="0">
                <a:latin typeface="Century Schoolbook" pitchFamily="18" charset="0"/>
              </a:rPr>
              <a:t>path of projectile motion; usually a </a:t>
            </a:r>
            <a:r>
              <a:rPr lang="en-GB" sz="3200" b="1" u="sng" dirty="0">
                <a:latin typeface="Century Schoolbook" pitchFamily="18" charset="0"/>
              </a:rPr>
              <a:t>parabola</a:t>
            </a:r>
            <a:endParaRPr lang="en-GB" sz="3200" b="1" u="sng" dirty="0">
              <a:latin typeface="Century Schoolbook" pitchFamily="18" charset="0"/>
              <a:ea typeface="msgothic" charset="0"/>
              <a:cs typeface="msgothic" charset="0"/>
            </a:endParaRPr>
          </a:p>
        </p:txBody>
      </p:sp>
      <p:sp>
        <p:nvSpPr>
          <p:cNvPr id="8" name="Down Arrow 7"/>
          <p:cNvSpPr/>
          <p:nvPr/>
        </p:nvSpPr>
        <p:spPr>
          <a:xfrm rot="1919970">
            <a:off x="5327341" y="3536393"/>
            <a:ext cx="5334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266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http://3.bp.blogspot.com/-gS-fcQlokDM/TtsrRvu_HNI/AAAAAAAAAFQ/0xDIqJMi218/s1600/angrybird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8847"/>
            <a:ext cx="5583382" cy="362485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6172200" cy="1143000"/>
          </a:xfrm>
        </p:spPr>
        <p:txBody>
          <a:bodyPr/>
          <a:lstStyle/>
          <a:p>
            <a:r>
              <a:rPr lang="en-US" dirty="0" smtClean="0"/>
              <a:t>Projectile Motion</a:t>
            </a:r>
            <a:endParaRPr lang="en-US" dirty="0"/>
          </a:p>
        </p:txBody>
      </p:sp>
      <p:sp>
        <p:nvSpPr>
          <p:cNvPr id="9" name="Rectangle 31"/>
          <p:cNvSpPr>
            <a:spLocks noChangeArrowheads="1"/>
          </p:cNvSpPr>
          <p:nvPr/>
        </p:nvSpPr>
        <p:spPr bwMode="auto">
          <a:xfrm>
            <a:off x="1496291" y="5762756"/>
            <a:ext cx="4828309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b="1" dirty="0">
                <a:latin typeface="Rockwell" pitchFamily="18" charset="0"/>
                <a:ea typeface="msgothic" charset="0"/>
                <a:cs typeface="msgothic" charset="0"/>
              </a:rPr>
              <a:t>Range- </a:t>
            </a:r>
            <a:r>
              <a:rPr lang="en-GB" sz="2400" b="1" dirty="0">
                <a:solidFill>
                  <a:srgbClr val="000000"/>
                </a:solidFill>
                <a:latin typeface="Rockwell" pitchFamily="18" charset="0"/>
              </a:rPr>
              <a:t>horizontal displacement</a:t>
            </a:r>
          </a:p>
        </p:txBody>
      </p:sp>
      <p:sp>
        <p:nvSpPr>
          <p:cNvPr id="3" name="Right Brace 2"/>
          <p:cNvSpPr/>
          <p:nvPr/>
        </p:nvSpPr>
        <p:spPr>
          <a:xfrm rot="5400000">
            <a:off x="3481322" y="3071878"/>
            <a:ext cx="733555" cy="4648200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1"/>
          <p:cNvSpPr>
            <a:spLocks noChangeArrowheads="1"/>
          </p:cNvSpPr>
          <p:nvPr/>
        </p:nvSpPr>
        <p:spPr bwMode="auto">
          <a:xfrm>
            <a:off x="6733309" y="2882665"/>
            <a:ext cx="1420091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b="1" dirty="0" smtClean="0">
                <a:latin typeface="Rockwell" pitchFamily="18" charset="0"/>
                <a:ea typeface="msgothic" charset="0"/>
                <a:cs typeface="msgothic" charset="0"/>
              </a:rPr>
              <a:t>Height</a:t>
            </a:r>
            <a:endParaRPr lang="en-GB" sz="2400" b="1" dirty="0">
              <a:solidFill>
                <a:srgbClr val="000000"/>
              </a:solidFill>
              <a:latin typeface="Rockwell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477000" y="2590800"/>
            <a:ext cx="0" cy="228600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38600" y="25908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2971800" y="1316747"/>
            <a:ext cx="2909456" cy="58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3200" b="1" dirty="0" smtClean="0">
                <a:latin typeface="Rockwell" pitchFamily="18" charset="0"/>
                <a:ea typeface="msgothic" charset="0"/>
                <a:cs typeface="msgothic" charset="0"/>
              </a:rPr>
              <a:t>Initial velocity </a:t>
            </a:r>
            <a:endParaRPr lang="en-GB" sz="2400" b="1" dirty="0">
              <a:solidFill>
                <a:srgbClr val="000000"/>
              </a:solidFill>
              <a:latin typeface="Rockwell" pitchFamily="18" charset="0"/>
            </a:endParaRPr>
          </a:p>
        </p:txBody>
      </p:sp>
      <p:sp>
        <p:nvSpPr>
          <p:cNvPr id="18" name="Down Arrow 17"/>
          <p:cNvSpPr/>
          <p:nvPr/>
        </p:nvSpPr>
        <p:spPr>
          <a:xfrm rot="2420902">
            <a:off x="2286000" y="1641763"/>
            <a:ext cx="533400" cy="796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906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19800" cy="1143000"/>
          </a:xfrm>
        </p:spPr>
        <p:txBody>
          <a:bodyPr/>
          <a:lstStyle/>
          <a:p>
            <a:r>
              <a:rPr lang="en-US" dirty="0" smtClean="0"/>
              <a:t>Initial Velocity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6174165" cy="4270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4041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248400" cy="838200"/>
          </a:xfrm>
        </p:spPr>
        <p:txBody>
          <a:bodyPr/>
          <a:lstStyle/>
          <a:p>
            <a:r>
              <a:rPr lang="en-US" dirty="0" smtClean="0"/>
              <a:t>Initial velocity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560618" y="3927763"/>
            <a:ext cx="609600" cy="609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865418" y="2320636"/>
            <a:ext cx="2133600" cy="191192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 bwMode="auto">
          <a:xfrm>
            <a:off x="5105400" y="1496291"/>
            <a:ext cx="2133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/>
              <a:t>V</a:t>
            </a:r>
            <a:r>
              <a:rPr lang="en-US" kern="0" baseline="-25000" dirty="0" smtClean="0"/>
              <a:t>o</a:t>
            </a:r>
            <a:endParaRPr lang="en-US" kern="0" baseline="-250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170218" y="3463636"/>
            <a:ext cx="93518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ym typeface="Symbol"/>
              </a:rPr>
              <a:t></a:t>
            </a:r>
            <a:endParaRPr lang="en-US" kern="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865418" y="4232563"/>
            <a:ext cx="2743200" cy="0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865418" y="1711036"/>
            <a:ext cx="0" cy="2521530"/>
          </a:xfrm>
          <a:prstGeom prst="line">
            <a:avLst/>
          </a:prstGeom>
          <a:ln w="571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999018" y="2320636"/>
            <a:ext cx="0" cy="1821872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17818" y="2320636"/>
            <a:ext cx="1981200" cy="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 bwMode="auto">
          <a:xfrm>
            <a:off x="3276600" y="4869873"/>
            <a:ext cx="33874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err="1" smtClean="0"/>
              <a:t>V</a:t>
            </a:r>
            <a:r>
              <a:rPr lang="en-US" kern="0" baseline="-25000" dirty="0" err="1" smtClean="0"/>
              <a:t>x</a:t>
            </a:r>
            <a:r>
              <a:rPr lang="en-US" kern="0" dirty="0" smtClean="0"/>
              <a:t> =</a:t>
            </a:r>
            <a:r>
              <a:rPr lang="en-US" kern="0" dirty="0" err="1" smtClean="0"/>
              <a:t>V</a:t>
            </a:r>
            <a:r>
              <a:rPr lang="en-US" kern="0" baseline="-25000" dirty="0" err="1" smtClean="0"/>
              <a:t>o</a:t>
            </a:r>
            <a:r>
              <a:rPr lang="en-US" kern="0" dirty="0" err="1" smtClean="0"/>
              <a:t>cos</a:t>
            </a:r>
            <a:r>
              <a:rPr lang="en-US" kern="0" dirty="0" smtClean="0"/>
              <a:t> </a:t>
            </a:r>
            <a:r>
              <a:rPr lang="en-US" kern="0" dirty="0" smtClean="0">
                <a:sym typeface="Symbol"/>
              </a:rPr>
              <a:t></a:t>
            </a:r>
            <a:endParaRPr lang="en-US" kern="0" dirty="0"/>
          </a:p>
        </p:txBody>
      </p:sp>
      <p:sp>
        <p:nvSpPr>
          <p:cNvPr id="30" name="Right Brace 29"/>
          <p:cNvSpPr/>
          <p:nvPr/>
        </p:nvSpPr>
        <p:spPr>
          <a:xfrm rot="5400000">
            <a:off x="4731328" y="3726875"/>
            <a:ext cx="761996" cy="177338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/>
          <p:cNvSpPr txBox="1">
            <a:spLocks/>
          </p:cNvSpPr>
          <p:nvPr/>
        </p:nvSpPr>
        <p:spPr bwMode="auto">
          <a:xfrm>
            <a:off x="0" y="2632363"/>
            <a:ext cx="312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4000" kern="0" dirty="0" err="1" smtClean="0"/>
              <a:t>V</a:t>
            </a:r>
            <a:r>
              <a:rPr lang="en-US" sz="4000" kern="0" baseline="-25000" dirty="0" err="1" smtClean="0"/>
              <a:t>y</a:t>
            </a:r>
            <a:r>
              <a:rPr lang="en-US" sz="4000" kern="0" dirty="0" smtClean="0"/>
              <a:t> = </a:t>
            </a:r>
            <a:r>
              <a:rPr lang="en-US" sz="4000" kern="0" dirty="0" err="1" smtClean="0"/>
              <a:t>V</a:t>
            </a:r>
            <a:r>
              <a:rPr lang="en-US" sz="4000" kern="0" baseline="-25000" dirty="0" err="1" smtClean="0"/>
              <a:t>o</a:t>
            </a:r>
            <a:r>
              <a:rPr lang="en-US" sz="4000" kern="0" dirty="0" err="1" smtClean="0"/>
              <a:t>sin</a:t>
            </a:r>
            <a:r>
              <a:rPr lang="en-US" sz="4000" kern="0" dirty="0" smtClean="0"/>
              <a:t> </a:t>
            </a:r>
            <a:r>
              <a:rPr lang="en-US" sz="4000" kern="0" dirty="0" smtClean="0">
                <a:sym typeface="Symbol"/>
              </a:rPr>
              <a:t></a:t>
            </a:r>
            <a:endParaRPr lang="en-US" sz="4000" kern="0" dirty="0"/>
          </a:p>
        </p:txBody>
      </p:sp>
      <p:sp>
        <p:nvSpPr>
          <p:cNvPr id="32" name="Right Brace 31"/>
          <p:cNvSpPr/>
          <p:nvPr/>
        </p:nvSpPr>
        <p:spPr>
          <a:xfrm rot="10800000">
            <a:off x="2971800" y="2320636"/>
            <a:ext cx="761996" cy="177338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1"/>
          <p:cNvSpPr txBox="1">
            <a:spLocks/>
          </p:cNvSpPr>
          <p:nvPr/>
        </p:nvSpPr>
        <p:spPr bwMode="auto">
          <a:xfrm>
            <a:off x="4197926" y="3463636"/>
            <a:ext cx="93518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 smtClean="0">
                <a:sym typeface="Symbol"/>
              </a:rPr>
              <a:t>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xmlns="" val="74609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1143000"/>
          </a:xfrm>
        </p:spPr>
        <p:txBody>
          <a:bodyPr/>
          <a:lstStyle/>
          <a:p>
            <a:r>
              <a:rPr lang="en-US" dirty="0" smtClean="0"/>
              <a:t>Projectile Motion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893618" y="1524000"/>
            <a:ext cx="303414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kern="0" dirty="0" smtClean="0">
                <a:sym typeface="Symbol"/>
              </a:rPr>
              <a:t>Highest Height ( = 90) </a:t>
            </a:r>
            <a:endParaRPr lang="en-US" sz="3200" kern="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33400" y="2667000"/>
            <a:ext cx="6303818" cy="3877589"/>
            <a:chOff x="-55418" y="2286000"/>
            <a:chExt cx="6303818" cy="3877589"/>
          </a:xfrm>
        </p:grpSpPr>
        <p:grpSp>
          <p:nvGrpSpPr>
            <p:cNvPr id="9" name="Group 8"/>
            <p:cNvGrpSpPr/>
            <p:nvPr/>
          </p:nvGrpSpPr>
          <p:grpSpPr>
            <a:xfrm>
              <a:off x="304800" y="2286000"/>
              <a:ext cx="5943600" cy="3877589"/>
              <a:chOff x="457200" y="1752598"/>
              <a:chExt cx="5943600" cy="3877589"/>
            </a:xfrm>
          </p:grpSpPr>
          <p:pic>
            <p:nvPicPr>
              <p:cNvPr id="3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57200" y="1752598"/>
                <a:ext cx="5943600" cy="3877589"/>
              </a:xfrm>
              <a:prstGeom prst="rect">
                <a:avLst/>
              </a:prstGeom>
              <a:noFill/>
              <a:ln w="9525">
                <a:solidFill>
                  <a:schemeClr val="accent4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/>
            </p:spPr>
          </p:pic>
          <p:cxnSp>
            <p:nvCxnSpPr>
              <p:cNvPr id="5" name="Straight Arrow Connector 4"/>
              <p:cNvCxnSpPr/>
              <p:nvPr/>
            </p:nvCxnSpPr>
            <p:spPr>
              <a:xfrm flipV="1">
                <a:off x="1066800" y="4343400"/>
                <a:ext cx="0" cy="91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1066800" y="3124200"/>
                <a:ext cx="0" cy="121920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itle 1"/>
            <p:cNvSpPr txBox="1">
              <a:spLocks/>
            </p:cNvSpPr>
            <p:nvPr/>
          </p:nvSpPr>
          <p:spPr bwMode="auto">
            <a:xfrm>
              <a:off x="-55418" y="3366657"/>
              <a:ext cx="1427018" cy="900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cs typeface="Arial" charset="0"/>
                </a:defRPr>
              </a:lvl2pPr>
              <a:lvl3pPr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cs typeface="Arial" charset="0"/>
                </a:defRPr>
              </a:lvl3pPr>
              <a:lvl4pPr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cs typeface="Arial" charset="0"/>
                </a:defRPr>
              </a:lvl4pPr>
              <a:lvl5pPr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cs typeface="Arial" charset="0"/>
                </a:defRPr>
              </a:lvl5pPr>
              <a:lvl6pPr marL="4572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cs typeface="Arial" charset="0"/>
                </a:defRPr>
              </a:lvl6pPr>
              <a:lvl7pPr marL="9144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cs typeface="Arial" charset="0"/>
                </a:defRPr>
              </a:lvl7pPr>
              <a:lvl8pPr marL="13716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cs typeface="Arial" charset="0"/>
                </a:defRPr>
              </a:lvl8pPr>
              <a:lvl9pPr marL="1828800" algn="ctr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400" kern="0" dirty="0" smtClean="0">
                  <a:sym typeface="Symbol"/>
                </a:rPr>
                <a:t>90</a:t>
              </a:r>
              <a:endParaRPr lang="en-US" sz="2400" kern="0" dirty="0"/>
            </a:p>
          </p:txBody>
        </p:sp>
      </p:grpSp>
      <p:sp>
        <p:nvSpPr>
          <p:cNvPr id="12" name="Down Arrow 11"/>
          <p:cNvSpPr/>
          <p:nvPr/>
        </p:nvSpPr>
        <p:spPr>
          <a:xfrm rot="2330056">
            <a:off x="1617519" y="2859334"/>
            <a:ext cx="6858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3207326" y="3103420"/>
            <a:ext cx="3616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kern="0" dirty="0" smtClean="0">
                <a:sym typeface="Symbol"/>
              </a:rPr>
              <a:t>Farthest Range </a:t>
            </a:r>
          </a:p>
          <a:p>
            <a:r>
              <a:rPr lang="en-US" sz="3200" kern="0" dirty="0" smtClean="0">
                <a:sym typeface="Symbol"/>
              </a:rPr>
              <a:t>( = 45) </a:t>
            </a:r>
            <a:endParaRPr lang="en-US" sz="3200" kern="0" dirty="0"/>
          </a:p>
        </p:txBody>
      </p:sp>
      <p:sp>
        <p:nvSpPr>
          <p:cNvPr id="15" name="Down Arrow 14"/>
          <p:cNvSpPr/>
          <p:nvPr/>
        </p:nvSpPr>
        <p:spPr>
          <a:xfrm rot="2330056">
            <a:off x="4741719" y="4523710"/>
            <a:ext cx="6858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715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371600"/>
            <a:ext cx="3886200" cy="3331029"/>
          </a:xfrm>
          <a:prstGeom prst="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952500" y="5100257"/>
            <a:ext cx="6858000" cy="1325620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4000" b="1" i="1" dirty="0" smtClean="0">
                <a:solidFill>
                  <a:schemeClr val="accent5">
                    <a:lumMod val="25000"/>
                  </a:schemeClr>
                </a:solidFill>
              </a:rPr>
              <a:t>fall </a:t>
            </a:r>
            <a:r>
              <a:rPr lang="en-GB" sz="4000" b="1" i="1" dirty="0">
                <a:solidFill>
                  <a:schemeClr val="accent5">
                    <a:lumMod val="25000"/>
                  </a:schemeClr>
                </a:solidFill>
              </a:rPr>
              <a:t>short of </a:t>
            </a:r>
            <a:r>
              <a:rPr lang="en-GB" sz="4000" b="1" i="1" dirty="0" smtClean="0">
                <a:solidFill>
                  <a:schemeClr val="accent5">
                    <a:lumMod val="25000"/>
                  </a:schemeClr>
                </a:solidFill>
              </a:rPr>
              <a:t>the </a:t>
            </a:r>
            <a:r>
              <a:rPr lang="en-GB" sz="4000" b="1" i="1" dirty="0">
                <a:solidFill>
                  <a:schemeClr val="accent5">
                    <a:lumMod val="25000"/>
                  </a:schemeClr>
                </a:solidFill>
              </a:rPr>
              <a:t>parabolic path</a:t>
            </a:r>
            <a:endParaRPr lang="en-GB" sz="4000" dirty="0"/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b="1" dirty="0" smtClean="0"/>
              <a:t>With air resistance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304800"/>
            <a:ext cx="6477000" cy="1143000"/>
          </a:xfrm>
        </p:spPr>
        <p:txBody>
          <a:bodyPr/>
          <a:lstStyle/>
          <a:p>
            <a:r>
              <a:rPr lang="en-US" dirty="0" smtClean="0"/>
              <a:t>Fall first at the bottom?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6337" y="1752600"/>
            <a:ext cx="1382663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ym typeface="Symbol"/>
              </a:rPr>
              <a:t> = 0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105400" y="2057400"/>
            <a:ext cx="990600" cy="990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304800" y="2495605"/>
            <a:ext cx="6248400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C:\Users\Marvin\AppData\Local\Microsoft\Windows\Temporary Internet Files\Content.IE5\V54BB4K7\MC90041752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499331">
            <a:off x="763492" y="1934683"/>
            <a:ext cx="1128952" cy="112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2122537" y="2495605"/>
            <a:ext cx="1154063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" y="5410200"/>
            <a:ext cx="6248400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3399" y="2495605"/>
            <a:ext cx="76201" cy="2914595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762000" y="4114800"/>
            <a:ext cx="1828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>
                <a:sym typeface="Symbol"/>
              </a:rPr>
              <a:t>H = 5m</a:t>
            </a:r>
            <a:endParaRPr lang="en-US" kern="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614555" y="2472251"/>
            <a:ext cx="76201" cy="2914595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471555" y="1330036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>
                <a:sym typeface="Symbol"/>
              </a:rPr>
              <a:t>Vo = 0 m/s</a:t>
            </a:r>
            <a:endParaRPr lang="en-US" kern="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1921646" y="2765766"/>
            <a:ext cx="2421754" cy="96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err="1" smtClean="0">
                <a:sym typeface="Symbol"/>
              </a:rPr>
              <a:t>V</a:t>
            </a:r>
            <a:r>
              <a:rPr lang="en-US" kern="0" baseline="-25000" dirty="0" err="1" smtClean="0">
                <a:sym typeface="Symbol"/>
              </a:rPr>
              <a:t>ox</a:t>
            </a:r>
            <a:r>
              <a:rPr lang="en-US" kern="0" dirty="0" smtClean="0">
                <a:sym typeface="Symbol"/>
              </a:rPr>
              <a:t> = 5 m/s</a:t>
            </a:r>
            <a:endParaRPr lang="en-US" kern="0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3861956" y="4114800"/>
            <a:ext cx="1828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>
                <a:sym typeface="Symbol"/>
              </a:rPr>
              <a:t>H = 5m</a:t>
            </a:r>
            <a:endParaRPr lang="en-US" kern="0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1905000" y="3200400"/>
            <a:ext cx="2421754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err="1" smtClean="0">
                <a:sym typeface="Symbol"/>
              </a:rPr>
              <a:t>V</a:t>
            </a:r>
            <a:r>
              <a:rPr lang="en-US" kern="0" baseline="-25000" dirty="0" err="1" smtClean="0">
                <a:sym typeface="Symbol"/>
              </a:rPr>
              <a:t>oy</a:t>
            </a:r>
            <a:r>
              <a:rPr lang="en-US" kern="0" dirty="0" smtClean="0">
                <a:sym typeface="Symbol"/>
              </a:rPr>
              <a:t> = 0 m/s</a:t>
            </a:r>
            <a:endParaRPr lang="en-US" kern="0" dirty="0"/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883227" y="5524500"/>
            <a:ext cx="1600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5400" kern="0" dirty="0" smtClean="0"/>
              <a:t>a </a:t>
            </a:r>
            <a:endParaRPr lang="en-US" sz="5400" kern="0" dirty="0"/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4814455" y="5576455"/>
            <a:ext cx="1600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cap="none" spc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5400" kern="0" dirty="0" smtClean="0"/>
              <a:t>b </a:t>
            </a:r>
            <a:endParaRPr lang="en-US" sz="5400" kern="0" dirty="0"/>
          </a:p>
        </p:txBody>
      </p:sp>
    </p:spTree>
    <p:extLst>
      <p:ext uri="{BB962C8B-B14F-4D97-AF65-F5344CB8AC3E}">
        <p14:creationId xmlns:p14="http://schemas.microsoft.com/office/powerpoint/2010/main" xmlns="" val="2013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304800"/>
            <a:ext cx="6477000" cy="1143000"/>
          </a:xfrm>
        </p:spPr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6337" y="1752600"/>
            <a:ext cx="1382663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ym typeface="Symbol"/>
              </a:rPr>
              <a:t> = 0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105400" y="2057400"/>
            <a:ext cx="990600" cy="990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304800" y="2495605"/>
            <a:ext cx="6248400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C:\Users\Marvin\AppData\Local\Microsoft\Windows\Temporary Internet Files\Content.IE5\V54BB4K7\MC90041752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499331">
            <a:off x="763492" y="1934683"/>
            <a:ext cx="1128952" cy="112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2122537" y="2495605"/>
            <a:ext cx="1154063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471555" y="1330036"/>
            <a:ext cx="2286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>
                <a:sym typeface="Symbol"/>
              </a:rPr>
              <a:t>Vo = 0 m/s</a:t>
            </a:r>
            <a:endParaRPr lang="en-US" kern="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1921646" y="2765766"/>
            <a:ext cx="2421754" cy="96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err="1" smtClean="0">
                <a:sym typeface="Symbol"/>
              </a:rPr>
              <a:t>V</a:t>
            </a:r>
            <a:r>
              <a:rPr lang="en-US" kern="0" baseline="-25000" dirty="0" err="1" smtClean="0">
                <a:sym typeface="Symbol"/>
              </a:rPr>
              <a:t>ox</a:t>
            </a:r>
            <a:r>
              <a:rPr lang="en-US" kern="0" dirty="0" smtClean="0">
                <a:sym typeface="Symbol"/>
              </a:rPr>
              <a:t> = 5 m/s</a:t>
            </a:r>
            <a:endParaRPr lang="en-US" kern="0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1928573" y="3249782"/>
            <a:ext cx="2421754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err="1" smtClean="0">
                <a:sym typeface="Symbol"/>
              </a:rPr>
              <a:t>V</a:t>
            </a:r>
            <a:r>
              <a:rPr lang="en-US" kern="0" baseline="-25000" dirty="0" err="1" smtClean="0">
                <a:sym typeface="Symbol"/>
              </a:rPr>
              <a:t>oy</a:t>
            </a:r>
            <a:r>
              <a:rPr lang="en-US" kern="0" dirty="0" smtClean="0">
                <a:sym typeface="Symbol"/>
              </a:rPr>
              <a:t> = 0 m/s</a:t>
            </a:r>
            <a:endParaRPr lang="en-US" kern="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533397" y="4191000"/>
            <a:ext cx="579120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b="1" u="sng" kern="0" dirty="0" smtClean="0">
                <a:solidFill>
                  <a:srgbClr val="FF0000"/>
                </a:solidFill>
                <a:sym typeface="Symbol"/>
              </a:rPr>
              <a:t>Same!!! </a:t>
            </a:r>
            <a:r>
              <a:rPr lang="en-US" kern="0" dirty="0" smtClean="0">
                <a:sym typeface="Symbol"/>
              </a:rPr>
              <a:t>They have the </a:t>
            </a:r>
            <a:r>
              <a:rPr lang="en-US" u="sng" kern="0" dirty="0" smtClean="0">
                <a:solidFill>
                  <a:srgbClr val="FF0000"/>
                </a:solidFill>
                <a:sym typeface="Symbol"/>
              </a:rPr>
              <a:t>same</a:t>
            </a:r>
            <a:r>
              <a:rPr lang="en-US" kern="0" dirty="0" smtClean="0">
                <a:sym typeface="Symbol"/>
              </a:rPr>
              <a:t> initial velocity along the </a:t>
            </a:r>
            <a:r>
              <a:rPr lang="en-US" u="sng" kern="0" dirty="0" smtClean="0">
                <a:solidFill>
                  <a:srgbClr val="FF0000"/>
                </a:solidFill>
                <a:sym typeface="Symbol"/>
              </a:rPr>
              <a:t>y-axis</a:t>
            </a:r>
            <a:r>
              <a:rPr lang="en-US" kern="0" dirty="0" smtClean="0">
                <a:sym typeface="Symbol"/>
              </a:rPr>
              <a:t> which is zero.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xmlns="" val="117020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72200" cy="1249362"/>
          </a:xfrm>
        </p:spPr>
        <p:txBody>
          <a:bodyPr/>
          <a:lstStyle/>
          <a:p>
            <a:r>
              <a:rPr lang="en-US" dirty="0"/>
              <a:t>Uniformly Accelerated Rectilinear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6019800" cy="1981200"/>
          </a:xfrm>
        </p:spPr>
        <p:txBody>
          <a:bodyPr/>
          <a:lstStyle/>
          <a:p>
            <a:r>
              <a:rPr lang="en-US" sz="2800" dirty="0" smtClean="0"/>
              <a:t>Motion with constant acceleration in 1D. </a:t>
            </a:r>
          </a:p>
          <a:p>
            <a:r>
              <a:rPr lang="en-US" sz="2800" dirty="0" smtClean="0"/>
              <a:t>Velocity constantly changes with time</a:t>
            </a:r>
            <a:endParaRPr lang="en-US" sz="2400" dirty="0"/>
          </a:p>
        </p:txBody>
      </p:sp>
      <p:graphicFrame>
        <p:nvGraphicFramePr>
          <p:cNvPr id="3584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58675094"/>
              </p:ext>
            </p:extLst>
          </p:nvPr>
        </p:nvGraphicFramePr>
        <p:xfrm>
          <a:off x="152400" y="2057400"/>
          <a:ext cx="6611937" cy="1461222"/>
        </p:xfrm>
        <a:graphic>
          <a:graphicData uri="http://schemas.openxmlformats.org/presentationml/2006/ole">
            <p:oleObj spid="_x0000_s35994" name="Photo Editor Photo" r:id="rId3" imgW="7973538" imgH="176237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www.ux1.eiu.edu/~cfadd/1150/05UCMGrav/Images/FrsWh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143" y="457200"/>
            <a:ext cx="4435057" cy="2703364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65347" y="3352800"/>
            <a:ext cx="4201853" cy="3327975"/>
            <a:chOff x="0" y="2743200"/>
            <a:chExt cx="4201853" cy="3327975"/>
          </a:xfrm>
        </p:grpSpPr>
        <p:pic>
          <p:nvPicPr>
            <p:cNvPr id="55298" name="Picture 2" descr="http://cnx.org/content/m42245/latest/Figure_17_06_01a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2743200"/>
              <a:ext cx="4167188" cy="3124200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3276600" y="5486400"/>
              <a:ext cx="9252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cnx.org</a:t>
              </a:r>
            </a:p>
            <a:p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00600" y="457200"/>
            <a:ext cx="4038600" cy="2743200"/>
            <a:chOff x="5029200" y="304800"/>
            <a:chExt cx="3664260" cy="2438400"/>
          </a:xfrm>
        </p:grpSpPr>
        <p:pic>
          <p:nvPicPr>
            <p:cNvPr id="55300" name="Picture 4" descr="http://t1.gstatic.com/images?q=tbn:ANd9GcTshQLucUZNsfPm7KDQgd1-7B_LLKBrBYZHf3cx2ONmQYdW08Dt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29200" y="304800"/>
              <a:ext cx="3664260" cy="2438400"/>
            </a:xfrm>
            <a:prstGeom prst="rect">
              <a:avLst/>
            </a:prstGeom>
            <a:noFill/>
          </p:spPr>
        </p:pic>
        <p:sp>
          <p:nvSpPr>
            <p:cNvPr id="9" name="Rectangle 8"/>
            <p:cNvSpPr/>
            <p:nvPr/>
          </p:nvSpPr>
          <p:spPr>
            <a:xfrm>
              <a:off x="6553200" y="2438400"/>
              <a:ext cx="2118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www.apartmenttherapy.com 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43400" y="3352800"/>
            <a:ext cx="4648200" cy="3352800"/>
            <a:chOff x="4038600" y="3048000"/>
            <a:chExt cx="4648200" cy="3352800"/>
          </a:xfrm>
        </p:grpSpPr>
        <p:pic>
          <p:nvPicPr>
            <p:cNvPr id="55302" name="Picture 6" descr="http://1912bungalow.com/wp-content/uploads/2009/01/spinning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38600" y="3048000"/>
              <a:ext cx="4648200" cy="3095625"/>
            </a:xfrm>
            <a:prstGeom prst="rect">
              <a:avLst/>
            </a:prstGeom>
            <a:noFill/>
          </p:spPr>
        </p:pic>
        <p:sp>
          <p:nvSpPr>
            <p:cNvPr id="13" name="Rectangle 12"/>
            <p:cNvSpPr/>
            <p:nvPr/>
          </p:nvSpPr>
          <p:spPr>
            <a:xfrm>
              <a:off x="7107111" y="5939135"/>
              <a:ext cx="15034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1912bungalow.com</a:t>
              </a:r>
            </a:p>
            <a:p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014" y="3352800"/>
            <a:ext cx="4201853" cy="3327975"/>
            <a:chOff x="0" y="2743200"/>
            <a:chExt cx="4201853" cy="3327975"/>
          </a:xfrm>
        </p:grpSpPr>
        <p:pic>
          <p:nvPicPr>
            <p:cNvPr id="15" name="Picture 2" descr="http://cnx.org/content/m42245/latest/Figure_17_06_01a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2743200"/>
              <a:ext cx="4167188" cy="3124200"/>
            </a:xfrm>
            <a:prstGeom prst="rect">
              <a:avLst/>
            </a:prstGeom>
            <a:noFill/>
          </p:spPr>
        </p:pic>
        <p:sp>
          <p:nvSpPr>
            <p:cNvPr id="16" name="Rectangle 15"/>
            <p:cNvSpPr/>
            <p:nvPr/>
          </p:nvSpPr>
          <p:spPr>
            <a:xfrm>
              <a:off x="3276600" y="5486400"/>
              <a:ext cx="9252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</a:rPr>
                <a:t>cnx.org</a:t>
              </a:r>
            </a:p>
            <a:p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CIRCULAR MOTION (UCM)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6248400" cy="4525963"/>
          </a:xfrm>
        </p:spPr>
        <p:txBody>
          <a:bodyPr/>
          <a:lstStyle/>
          <a:p>
            <a:r>
              <a:rPr lang="en-US" dirty="0" smtClean="0"/>
              <a:t>Motion around a </a:t>
            </a:r>
            <a:r>
              <a:rPr lang="en-US" b="1" u="sng" dirty="0" smtClean="0"/>
              <a:t>circle</a:t>
            </a:r>
            <a:r>
              <a:rPr lang="en-US" dirty="0" smtClean="0"/>
              <a:t> with </a:t>
            </a:r>
            <a:r>
              <a:rPr lang="en-US" b="1" u="sng" dirty="0" smtClean="0"/>
              <a:t>constant speed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 is </a:t>
            </a:r>
            <a:r>
              <a:rPr lang="en-US" b="1" u="sng" dirty="0" smtClean="0"/>
              <a:t>accelerating</a:t>
            </a:r>
            <a:r>
              <a:rPr lang="en-US" dirty="0" smtClean="0"/>
              <a:t> because the </a:t>
            </a:r>
            <a:r>
              <a:rPr lang="en-US" b="1" u="sng" dirty="0" smtClean="0"/>
              <a:t>direction</a:t>
            </a:r>
            <a:r>
              <a:rPr lang="en-US" dirty="0" smtClean="0"/>
              <a:t> is constantly </a:t>
            </a:r>
            <a:r>
              <a:rPr lang="en-US" b="1" u="sng" dirty="0" smtClean="0"/>
              <a:t>changing</a:t>
            </a:r>
          </a:p>
          <a:p>
            <a:r>
              <a:rPr lang="en-US" dirty="0" smtClean="0"/>
              <a:t>Velocity is </a:t>
            </a:r>
            <a:r>
              <a:rPr lang="en-US" b="1" u="sng" dirty="0" smtClean="0"/>
              <a:t>not</a:t>
            </a:r>
            <a:r>
              <a:rPr lang="en-US" dirty="0" smtClean="0"/>
              <a:t> constant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Centripetal Acceleration, a</a:t>
            </a:r>
            <a:r>
              <a:rPr lang="en-US" baseline="-25000" dirty="0" smtClean="0"/>
              <a:t>c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6485164" cy="1371600"/>
          </a:xfrm>
        </p:spPr>
        <p:txBody>
          <a:bodyPr/>
          <a:lstStyle/>
          <a:p>
            <a:r>
              <a:rPr lang="en-US" sz="2800" dirty="0" smtClean="0"/>
              <a:t>The acceleration needed to </a:t>
            </a:r>
            <a:r>
              <a:rPr lang="en-US" sz="2800" b="1" u="sng" dirty="0" smtClean="0"/>
              <a:t>keep</a:t>
            </a:r>
            <a:r>
              <a:rPr lang="en-US" sz="2800" dirty="0" smtClean="0"/>
              <a:t> an object moving in </a:t>
            </a:r>
            <a:r>
              <a:rPr lang="en-US" sz="2800" b="1" u="sng" dirty="0" smtClean="0"/>
              <a:t>circular</a:t>
            </a:r>
            <a:r>
              <a:rPr lang="en-US" sz="2800" dirty="0" smtClean="0"/>
              <a:t> motion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3327" y="3200400"/>
            <a:ext cx="3581400" cy="22873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5307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Centripetal Acceleration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6485164" cy="2209800"/>
          </a:xfrm>
        </p:spPr>
        <p:txBody>
          <a:bodyPr/>
          <a:lstStyle/>
          <a:p>
            <a:r>
              <a:rPr lang="en-US" sz="2800" dirty="0"/>
              <a:t>h</a:t>
            </a:r>
            <a:r>
              <a:rPr lang="en-US" sz="2800" dirty="0" smtClean="0"/>
              <a:t>as </a:t>
            </a:r>
            <a:r>
              <a:rPr lang="en-US" sz="2800" b="1" u="sng" dirty="0" smtClean="0"/>
              <a:t>constant</a:t>
            </a:r>
            <a:r>
              <a:rPr lang="en-US" sz="2800" dirty="0" smtClean="0"/>
              <a:t> magnitude throughout the entire UCM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Direction: </a:t>
            </a:r>
            <a:r>
              <a:rPr lang="en-US" sz="2800" b="1" u="sng" dirty="0" smtClean="0">
                <a:solidFill>
                  <a:schemeClr val="tx1"/>
                </a:solidFill>
              </a:rPr>
              <a:t>towards</a:t>
            </a:r>
            <a:r>
              <a:rPr lang="en-US" sz="2800" dirty="0" smtClean="0">
                <a:solidFill>
                  <a:schemeClr val="tx1"/>
                </a:solidFill>
              </a:rPr>
              <a:t> the center of the circular path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438400" y="3733800"/>
            <a:ext cx="2743200" cy="26670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0"/>
          </p:cNvCxnSpPr>
          <p:nvPr/>
        </p:nvCxnSpPr>
        <p:spPr>
          <a:xfrm>
            <a:off x="3810000" y="3733800"/>
            <a:ext cx="0" cy="12192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971800" y="3886200"/>
            <a:ext cx="121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kern="0" dirty="0" smtClean="0"/>
              <a:t>a</a:t>
            </a:r>
            <a:r>
              <a:rPr lang="en-US" sz="5400" kern="0" baseline="-25000" dirty="0" smtClean="0"/>
              <a:t>c</a:t>
            </a:r>
            <a:endParaRPr lang="en-US" sz="5400" kern="0" baseline="-25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10000" y="3733800"/>
            <a:ext cx="1295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5105400" y="3200400"/>
            <a:ext cx="60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kern="0" dirty="0" smtClean="0"/>
              <a:t>v</a:t>
            </a:r>
            <a:endParaRPr lang="en-US" sz="5400" kern="0" baseline="-25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810000" y="4305300"/>
            <a:ext cx="1066800" cy="6477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53000" y="4267200"/>
            <a:ext cx="762000" cy="990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/>
      <p:bldP spid="1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3481" y="1524000"/>
            <a:ext cx="38195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TextBox 6"/>
          <p:cNvSpPr txBox="1">
            <a:spLocks noChangeArrowheads="1"/>
          </p:cNvSpPr>
          <p:nvPr/>
        </p:nvSpPr>
        <p:spPr bwMode="auto">
          <a:xfrm>
            <a:off x="457200" y="3962400"/>
            <a:ext cx="6400801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</a:t>
            </a:r>
            <a:r>
              <a:rPr lang="en-US" sz="4000" dirty="0" smtClean="0"/>
              <a:t>angent to the path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u="sng" dirty="0" smtClean="0"/>
              <a:t>perpendicular</a:t>
            </a:r>
            <a:r>
              <a:rPr lang="en-US" sz="4000" dirty="0" smtClean="0"/>
              <a:t> to the </a:t>
            </a:r>
            <a:r>
              <a:rPr lang="en-US" sz="4000" b="1" u="sng" dirty="0" smtClean="0"/>
              <a:t>radius</a:t>
            </a:r>
            <a:r>
              <a:rPr lang="en-US" sz="4000" dirty="0" smtClean="0"/>
              <a:t> and </a:t>
            </a:r>
            <a:r>
              <a:rPr lang="en-US" sz="4000" b="1" u="sng" dirty="0" smtClean="0"/>
              <a:t>centripetal acceleration</a:t>
            </a:r>
            <a:endParaRPr lang="en-US" sz="4000" b="1" u="sng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72200" cy="1143000"/>
          </a:xfrm>
        </p:spPr>
        <p:txBody>
          <a:bodyPr/>
          <a:lstStyle/>
          <a:p>
            <a:r>
              <a:rPr lang="en-US" dirty="0" smtClean="0"/>
              <a:t>Velocity</a:t>
            </a:r>
            <a:endParaRPr lang="en-US" baseline="-2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72200" cy="1143000"/>
          </a:xfrm>
        </p:spPr>
        <p:txBody>
          <a:bodyPr/>
          <a:lstStyle/>
          <a:p>
            <a:r>
              <a:rPr lang="en-US" dirty="0" smtClean="0"/>
              <a:t>Centripetal Acceleration, a</a:t>
            </a:r>
            <a:r>
              <a:rPr lang="en-US" baseline="-25000" dirty="0" smtClean="0"/>
              <a:t>c</a:t>
            </a:r>
            <a:endParaRPr lang="en-US" baseline="-25000" dirty="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33399" y="3962400"/>
            <a:ext cx="266700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 smtClean="0"/>
              <a:t>v = speed</a:t>
            </a:r>
          </a:p>
          <a:p>
            <a:r>
              <a:rPr lang="en-US" sz="4000" dirty="0"/>
              <a:t>r</a:t>
            </a:r>
            <a:r>
              <a:rPr lang="en-US" sz="4000" dirty="0" smtClean="0"/>
              <a:t> = radius</a:t>
            </a:r>
            <a:endParaRPr lang="en-US" sz="4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03288205"/>
              </p:ext>
            </p:extLst>
          </p:nvPr>
        </p:nvGraphicFramePr>
        <p:xfrm>
          <a:off x="990600" y="1905000"/>
          <a:ext cx="1981200" cy="1676401"/>
        </p:xfrm>
        <a:graphic>
          <a:graphicData uri="http://schemas.openxmlformats.org/presentationml/2006/ole">
            <p:oleObj spid="_x0000_s62500" name="Equation" r:id="rId3" imgW="495000" imgH="419040" progId="Equation.3">
              <p:embed/>
            </p:oleObj>
          </a:graphicData>
        </a:graphic>
      </p:graphicFrame>
      <p:pic>
        <p:nvPicPr>
          <p:cNvPr id="14" name="Picture 2" descr="http://4.bp.blogspot.com/_Z3sIduaUxWU/SulFg3YB7PI/AAAAAAAADlU/lpzRAUZ_yF8/s400/Carniva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2070651"/>
            <a:ext cx="3733800" cy="3014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078760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 (T)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019800" cy="1295400"/>
          </a:xfrm>
        </p:spPr>
        <p:txBody>
          <a:bodyPr/>
          <a:lstStyle/>
          <a:p>
            <a:r>
              <a:rPr lang="en-US" dirty="0" smtClean="0"/>
              <a:t>Time of one complete revolution</a:t>
            </a:r>
            <a:endParaRPr lang="en-US" dirty="0"/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685800" y="4610264"/>
            <a:ext cx="266700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dirty="0" smtClean="0"/>
              <a:t>v = speed</a:t>
            </a:r>
          </a:p>
          <a:p>
            <a:r>
              <a:rPr lang="en-US" sz="4000" dirty="0"/>
              <a:t>r</a:t>
            </a:r>
            <a:r>
              <a:rPr lang="en-US" sz="4000" dirty="0" smtClean="0"/>
              <a:t> = radius</a:t>
            </a:r>
            <a:endParaRPr lang="en-US" sz="40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31183113"/>
              </p:ext>
            </p:extLst>
          </p:nvPr>
        </p:nvGraphicFramePr>
        <p:xfrm>
          <a:off x="990600" y="2819400"/>
          <a:ext cx="3146322" cy="1524000"/>
        </p:xfrm>
        <a:graphic>
          <a:graphicData uri="http://schemas.openxmlformats.org/presentationml/2006/ole">
            <p:oleObj spid="_x0000_s63522" name="Equation" r:id="rId3" imgW="812520" imgH="393480" progId="Equation.3">
              <p:embed/>
            </p:oleObj>
          </a:graphicData>
        </a:graphic>
      </p:graphicFrame>
      <p:pic>
        <p:nvPicPr>
          <p:cNvPr id="13" name="Picture 2" descr="http://4.bp.blogspot.com/_Z3sIduaUxWU/SulFg3YB7PI/AAAAAAAADlU/lpzRAUZ_yF8/s400/Carniva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590800"/>
            <a:ext cx="3733800" cy="3014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8518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4.bp.blogspot.com/_Z3sIduaUxWU/SulFg3YB7PI/AAAAAAAADlU/lpzRAUZ_yF8/s400/Carniva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2995448"/>
            <a:ext cx="4229100" cy="3414877"/>
          </a:xfrm>
          <a:prstGeom prst="rect">
            <a:avLst/>
          </a:prstGeom>
          <a:noFill/>
        </p:spPr>
      </p:pic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/>
          <a:lstStyle/>
          <a:p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Exercise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571500" y="1447800"/>
            <a:ext cx="8077200" cy="18288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GB" sz="2800" dirty="0" smtClean="0"/>
              <a:t>	In a carnival ride, the passengers travel at constant speed in a circle of radius 5.0m. They make one complete circle in 4.0s. What is their velocity and acceleration?</a:t>
            </a:r>
          </a:p>
          <a:p>
            <a:pPr eaLnBrk="1" hangingPunct="1">
              <a:buFont typeface="Wingdings 2" pitchFamily="18" charset="2"/>
              <a:buNone/>
            </a:pPr>
            <a:endParaRPr lang="en-US" sz="2800" dirty="0" smtClean="0"/>
          </a:p>
          <a:p>
            <a:pPr>
              <a:buFont typeface="Georgia" pitchFamily="18" charset="0"/>
              <a:buNone/>
            </a:pPr>
            <a:endParaRPr lang="en-US" sz="2800" dirty="0" smtClean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3400" y="3733800"/>
            <a:ext cx="3733800" cy="25542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/>
              <a:t>GIVEN:</a:t>
            </a:r>
          </a:p>
          <a:p>
            <a:r>
              <a:rPr lang="en-US" sz="3200" dirty="0"/>
              <a:t>radius= 5.0 m</a:t>
            </a:r>
          </a:p>
          <a:p>
            <a:r>
              <a:rPr lang="en-US" sz="3200" dirty="0"/>
              <a:t>Period(T)= 4.0 s</a:t>
            </a:r>
          </a:p>
          <a:p>
            <a:endParaRPr lang="en-US" sz="3200" dirty="0"/>
          </a:p>
          <a:p>
            <a:r>
              <a:rPr lang="en-US" sz="3200" dirty="0" smtClean="0"/>
              <a:t>v </a:t>
            </a:r>
            <a:r>
              <a:rPr lang="en-US" sz="3200" dirty="0"/>
              <a:t>and </a:t>
            </a:r>
            <a:r>
              <a:rPr lang="en-US" sz="3200" dirty="0" smtClean="0"/>
              <a:t>a = ?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defRPr/>
            </a:pPr>
            <a:r>
              <a:rPr lang="en-GB" b="1" dirty="0" smtClean="0">
                <a:ln/>
                <a:solidFill>
                  <a:schemeClr val="accent3"/>
                </a:solidFill>
              </a:rPr>
              <a:t>SOLUTION :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66211708"/>
              </p:ext>
            </p:extLst>
          </p:nvPr>
        </p:nvGraphicFramePr>
        <p:xfrm>
          <a:off x="2476500" y="2898775"/>
          <a:ext cx="1600200" cy="1153477"/>
        </p:xfrm>
        <a:graphic>
          <a:graphicData uri="http://schemas.openxmlformats.org/presentationml/2006/ole">
            <p:oleObj spid="_x0000_s64595" name="Equation" r:id="rId3" imgW="545863" imgH="393529" progId="Equation.3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00836112"/>
              </p:ext>
            </p:extLst>
          </p:nvPr>
        </p:nvGraphicFramePr>
        <p:xfrm>
          <a:off x="2019300" y="4267200"/>
          <a:ext cx="2514600" cy="1146175"/>
        </p:xfrm>
        <a:graphic>
          <a:graphicData uri="http://schemas.openxmlformats.org/presentationml/2006/ole">
            <p:oleObj spid="_x0000_s64596" name="Equation" r:id="rId4" imgW="863225" imgH="393529" progId="Equation.3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63762286"/>
              </p:ext>
            </p:extLst>
          </p:nvPr>
        </p:nvGraphicFramePr>
        <p:xfrm>
          <a:off x="2019300" y="5653088"/>
          <a:ext cx="2908300" cy="715962"/>
        </p:xfrm>
        <a:graphic>
          <a:graphicData uri="http://schemas.openxmlformats.org/presentationml/2006/ole">
            <p:oleObj spid="_x0000_s64597" name="Equation" r:id="rId5" imgW="723272" imgH="177646" progId="Equation.3">
              <p:embed/>
            </p:oleObj>
          </a:graphicData>
        </a:graphic>
      </p:graphicFrame>
      <p:grpSp>
        <p:nvGrpSpPr>
          <p:cNvPr id="3" name="Group 8"/>
          <p:cNvGrpSpPr/>
          <p:nvPr/>
        </p:nvGrpSpPr>
        <p:grpSpPr>
          <a:xfrm>
            <a:off x="2476500" y="1527175"/>
            <a:ext cx="1600200" cy="1182688"/>
            <a:chOff x="7162800" y="2895600"/>
            <a:chExt cx="1600200" cy="1182688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7162800" y="2895600"/>
              <a:ext cx="1600200" cy="6429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2250"/>
                </a:spcBef>
                <a:buClr>
                  <a:srgbClr val="FFFF99"/>
                </a:buClr>
                <a:buFont typeface="Century Gothic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3600" i="1" dirty="0">
                  <a:latin typeface="Times New Roman" pitchFamily="18" charset="0"/>
                  <a:ea typeface="msgothic" charset="0"/>
                  <a:cs typeface="Times New Roman" pitchFamily="18" charset="0"/>
                </a:rPr>
                <a:t>T= </a:t>
              </a:r>
              <a:r>
                <a:rPr lang="en-GB" sz="3600" i="1" u="sng" dirty="0" smtClean="0">
                  <a:latin typeface="Times New Roman" pitchFamily="18" charset="0"/>
                  <a:ea typeface="msgothic" charset="0"/>
                  <a:cs typeface="Times New Roman" pitchFamily="18" charset="0"/>
                </a:rPr>
                <a:t>2</a:t>
              </a:r>
              <a:r>
                <a:rPr lang="en-GB" sz="3600" i="1" u="sng" dirty="0" smtClean="0">
                  <a:latin typeface="Times New Roman" pitchFamily="18" charset="0"/>
                  <a:cs typeface="Times New Roman" pitchFamily="18" charset="0"/>
                </a:rPr>
                <a:t>π</a:t>
              </a:r>
              <a:r>
                <a:rPr lang="en-GB" sz="3600" i="1" u="sng" dirty="0" smtClean="0">
                  <a:latin typeface="Times New Roman" pitchFamily="18" charset="0"/>
                  <a:ea typeface="msgothic" charset="0"/>
                  <a:cs typeface="Times New Roman" pitchFamily="18" charset="0"/>
                </a:rPr>
                <a:t>R</a:t>
              </a:r>
              <a:endParaRPr lang="en-GB" sz="3600" i="1" u="sng" baseline="30000" dirty="0">
                <a:latin typeface="Times New Roman" pitchFamily="18" charset="0"/>
                <a:ea typeface="msgothic" charset="0"/>
                <a:cs typeface="Times New Roman" pitchFamily="18" charset="0"/>
              </a:endParaRP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7924800" y="3429000"/>
              <a:ext cx="381000" cy="6492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ts val="2250"/>
                </a:spcBef>
                <a:buClr>
                  <a:srgbClr val="FFFF99"/>
                </a:buClr>
                <a:buFont typeface="Century Gothic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3600" i="1" dirty="0">
                  <a:latin typeface="Times New Roman" pitchFamily="18" charset="0"/>
                  <a:ea typeface="msgothic" charset="0"/>
                  <a:cs typeface="Times New Roman" pitchFamily="18" charset="0"/>
                </a:rPr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720789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6172200" cy="1143000"/>
          </a:xfrm>
        </p:spPr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defRPr/>
            </a:pPr>
            <a:r>
              <a:rPr lang="en-GB" b="1" dirty="0" smtClean="0">
                <a:ln/>
                <a:solidFill>
                  <a:schemeClr val="accent3"/>
                </a:solidFill>
              </a:rPr>
              <a:t>SOLUTION :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01308182"/>
              </p:ext>
            </p:extLst>
          </p:nvPr>
        </p:nvGraphicFramePr>
        <p:xfrm>
          <a:off x="2286000" y="1524000"/>
          <a:ext cx="2133600" cy="1530350"/>
        </p:xfrm>
        <a:graphic>
          <a:graphicData uri="http://schemas.openxmlformats.org/presentationml/2006/ole">
            <p:oleObj spid="_x0000_s56123" name="Equation" r:id="rId3" imgW="583947" imgH="418918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99616615"/>
              </p:ext>
            </p:extLst>
          </p:nvPr>
        </p:nvGraphicFramePr>
        <p:xfrm>
          <a:off x="2438400" y="3200400"/>
          <a:ext cx="3429000" cy="1389062"/>
        </p:xfrm>
        <a:graphic>
          <a:graphicData uri="http://schemas.openxmlformats.org/presentationml/2006/ole">
            <p:oleObj spid="_x0000_s56124" name="Equation" r:id="rId4" imgW="1066800" imgH="431800" progId="Equation.3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56414785"/>
              </p:ext>
            </p:extLst>
          </p:nvPr>
        </p:nvGraphicFramePr>
        <p:xfrm>
          <a:off x="2057400" y="4876800"/>
          <a:ext cx="3886200" cy="1055687"/>
        </p:xfrm>
        <a:graphic>
          <a:graphicData uri="http://schemas.openxmlformats.org/presentationml/2006/ole">
            <p:oleObj spid="_x0000_s56125" name="Equation" r:id="rId5" imgW="888614" imgH="241195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60198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GB" sz="4800" dirty="0" smtClean="0"/>
              <a:t>x </a:t>
            </a:r>
            <a:r>
              <a:rPr lang="en-GB" sz="4800" dirty="0"/>
              <a:t>= </a:t>
            </a:r>
            <a:r>
              <a:rPr lang="en-GB" sz="4800" dirty="0" smtClean="0"/>
              <a:t>x</a:t>
            </a:r>
            <a:r>
              <a:rPr lang="en-GB" sz="4800" baseline="-25000" dirty="0" smtClean="0"/>
              <a:t>0</a:t>
            </a:r>
            <a:r>
              <a:rPr lang="en-GB" sz="4800" dirty="0" smtClean="0"/>
              <a:t> + v</a:t>
            </a:r>
            <a:r>
              <a:rPr lang="en-GB" sz="4800" baseline="-33000" dirty="0" smtClean="0"/>
              <a:t>0</a:t>
            </a:r>
            <a:r>
              <a:rPr lang="en-GB" sz="4800" dirty="0" smtClean="0"/>
              <a:t>t </a:t>
            </a:r>
            <a:r>
              <a:rPr lang="en-GB" sz="4800" dirty="0"/>
              <a:t>+ ½ at</a:t>
            </a:r>
            <a:r>
              <a:rPr lang="en-GB" sz="4800" baseline="30000" dirty="0"/>
              <a:t>2</a:t>
            </a:r>
            <a:endParaRPr lang="en-US" sz="4800" b="1" dirty="0">
              <a:solidFill>
                <a:srgbClr val="E6A8D1"/>
              </a:solidFill>
            </a:endParaRPr>
          </a:p>
          <a:p>
            <a:pPr marL="0" indent="0">
              <a:buNone/>
            </a:pPr>
            <a:endParaRPr lang="en-US" sz="4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52332" y="5277160"/>
            <a:ext cx="6019800" cy="1218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/>
              <a:t>Position changes with time in </a:t>
            </a:r>
            <a:r>
              <a:rPr lang="en-US" b="1" u="sng" kern="0" dirty="0" smtClean="0">
                <a:solidFill>
                  <a:srgbClr val="FF0000"/>
                </a:solidFill>
              </a:rPr>
              <a:t>parabolic</a:t>
            </a:r>
            <a:r>
              <a:rPr lang="en-US" kern="0" dirty="0" smtClean="0"/>
              <a:t> manner</a:t>
            </a:r>
            <a:endParaRPr lang="en-US" kern="0" dirty="0"/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 flipH="1">
            <a:off x="948879" y="2282457"/>
            <a:ext cx="5688" cy="23637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954567" y="4636142"/>
            <a:ext cx="29393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81000" y="2075960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x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295532" y="4399350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t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10" name="Arc 9"/>
          <p:cNvSpPr/>
          <p:nvPr/>
        </p:nvSpPr>
        <p:spPr>
          <a:xfrm flipV="1">
            <a:off x="-1156856" y="1110002"/>
            <a:ext cx="4222845" cy="3350155"/>
          </a:xfrm>
          <a:prstGeom prst="arc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28932" y="2282457"/>
            <a:ext cx="3205713" cy="2392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GB" kern="0" dirty="0" smtClean="0"/>
              <a:t>x</a:t>
            </a:r>
            <a:r>
              <a:rPr lang="en-GB" kern="0" baseline="-25000" dirty="0" smtClean="0"/>
              <a:t>0</a:t>
            </a:r>
            <a:r>
              <a:rPr lang="en-GB" kern="0" dirty="0" smtClean="0"/>
              <a:t> = initial position</a:t>
            </a:r>
          </a:p>
          <a:p>
            <a:pPr marL="0" indent="0" algn="ctr">
              <a:buFontTx/>
              <a:buNone/>
            </a:pPr>
            <a:r>
              <a:rPr lang="en-GB" kern="0" dirty="0" smtClean="0"/>
              <a:t>v</a:t>
            </a:r>
            <a:r>
              <a:rPr lang="en-GB" kern="0" baseline="-25000" dirty="0" smtClean="0"/>
              <a:t>0</a:t>
            </a:r>
            <a:r>
              <a:rPr lang="en-GB" kern="0" dirty="0" smtClean="0"/>
              <a:t> = initial velocity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xmlns="" val="235778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264" y="1295399"/>
            <a:ext cx="6019800" cy="863423"/>
          </a:xfrm>
        </p:spPr>
        <p:txBody>
          <a:bodyPr/>
          <a:lstStyle/>
          <a:p>
            <a:pPr marL="0" indent="0" algn="ctr">
              <a:buNone/>
            </a:pPr>
            <a:r>
              <a:rPr lang="en-GB" sz="5400" dirty="0" smtClean="0"/>
              <a:t>v = v</a:t>
            </a:r>
            <a:r>
              <a:rPr lang="en-GB" sz="5400" baseline="-33000" dirty="0" smtClean="0"/>
              <a:t>0</a:t>
            </a:r>
            <a:r>
              <a:rPr lang="en-GB" sz="5400" dirty="0" smtClean="0"/>
              <a:t>+ at</a:t>
            </a:r>
            <a:endParaRPr lang="en-US" sz="5400" b="1" dirty="0">
              <a:solidFill>
                <a:srgbClr val="E6A8D1"/>
              </a:solidFill>
            </a:endParaRPr>
          </a:p>
          <a:p>
            <a:endParaRPr lang="en-US" sz="5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84264" y="5437012"/>
            <a:ext cx="6019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 smtClean="0"/>
              <a:t>V vs t is </a:t>
            </a:r>
            <a:r>
              <a:rPr lang="en-US" b="1" u="sng" kern="0" dirty="0" smtClean="0">
                <a:solidFill>
                  <a:srgbClr val="FF0000"/>
                </a:solidFill>
              </a:rPr>
              <a:t>linear</a:t>
            </a:r>
            <a:endParaRPr lang="en-US" b="1" u="sng" kern="0" dirty="0">
              <a:solidFill>
                <a:srgbClr val="FF0000"/>
              </a:solidFill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1492827" y="2438401"/>
            <a:ext cx="1587" cy="2238199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1474864" y="4675012"/>
            <a:ext cx="4038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1524575" y="2590800"/>
            <a:ext cx="3054351" cy="1779411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80052" y="2158823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v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502091" y="4370211"/>
            <a:ext cx="533400" cy="863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125"/>
              </a:spcBef>
              <a:buFont typeface="Verdana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5000" dirty="0" smtClean="0">
                <a:solidFill>
                  <a:srgbClr val="000000"/>
                </a:solidFill>
                <a:latin typeface="Verdana" pitchFamily="34" charset="0"/>
                <a:ea typeface="msgothic" charset="0"/>
                <a:cs typeface="msgothic" charset="0"/>
              </a:rPr>
              <a:t>t</a:t>
            </a:r>
            <a:endParaRPr lang="en-GB" sz="5000" dirty="0">
              <a:solidFill>
                <a:srgbClr val="000000"/>
              </a:solidFill>
              <a:latin typeface="Verdana" pitchFamily="34" charset="0"/>
              <a:ea typeface="msgothic" charset="0"/>
              <a:cs typeface="ms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702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VELOCITY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60198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GB" sz="4800" dirty="0"/>
              <a:t>v</a:t>
            </a:r>
            <a:r>
              <a:rPr lang="en-GB" sz="4800" baseline="33000" dirty="0"/>
              <a:t>2 </a:t>
            </a:r>
            <a:r>
              <a:rPr lang="en-GB" sz="4800" dirty="0"/>
              <a:t>= </a:t>
            </a:r>
            <a:r>
              <a:rPr lang="en-GB" sz="4800" dirty="0" smtClean="0"/>
              <a:t>v</a:t>
            </a:r>
            <a:r>
              <a:rPr lang="en-GB" sz="4800" baseline="-33000" dirty="0" smtClean="0"/>
              <a:t>0</a:t>
            </a:r>
            <a:r>
              <a:rPr lang="en-GB" sz="4800" baseline="33000" dirty="0" smtClean="0"/>
              <a:t>2</a:t>
            </a:r>
            <a:r>
              <a:rPr lang="en-GB" sz="4800" dirty="0" smtClean="0"/>
              <a:t>+2aΔx</a:t>
            </a:r>
            <a:endParaRPr lang="en-US" sz="4800" b="1" dirty="0">
              <a:solidFill>
                <a:srgbClr val="E6A8D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19545" y="2895600"/>
            <a:ext cx="6019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GB" dirty="0" err="1" smtClean="0"/>
              <a:t>Δx</a:t>
            </a:r>
            <a:r>
              <a:rPr lang="en-GB" dirty="0" smtClean="0"/>
              <a:t> = change in position</a:t>
            </a:r>
            <a:endParaRPr lang="en-US" kern="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4267200"/>
            <a:ext cx="6019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70C0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B050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smtClean="0"/>
              <a:t>Velocity as function of position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xmlns="" val="346638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6172200" cy="1143000"/>
          </a:xfrm>
        </p:spPr>
        <p:txBody>
          <a:bodyPr/>
          <a:lstStyle/>
          <a:p>
            <a:r>
              <a:rPr lang="en-US" dirty="0" smtClean="0"/>
              <a:t>EX 1 : Race Car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6019800" cy="4525963"/>
          </a:xfrm>
        </p:spPr>
        <p:txBody>
          <a:bodyPr/>
          <a:lstStyle/>
          <a:p>
            <a:r>
              <a:rPr lang="en-US" sz="2800" dirty="0" smtClean="0"/>
              <a:t>From rest, a race car accelerated at 8 m/s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 for 10 seconds. 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a) What is the position of the car at the end of the 10 seconds? 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b) What is the velocity of the car at the end of the 10 seconds?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6568083"/>
              </p:ext>
            </p:extLst>
          </p:nvPr>
        </p:nvGraphicFramePr>
        <p:xfrm>
          <a:off x="304800" y="4876800"/>
          <a:ext cx="6611938" cy="1460500"/>
        </p:xfrm>
        <a:graphic>
          <a:graphicData uri="http://schemas.openxmlformats.org/presentationml/2006/ole">
            <p:oleObj spid="_x0000_s56455" name="Photo Editor Photo" r:id="rId3" imgW="7973538" imgH="176237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oller coaster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387025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roller coaster</Template>
  <TotalTime>2326</TotalTime>
  <Words>1134</Words>
  <Application>Microsoft Office PowerPoint</Application>
  <PresentationFormat>On-screen Show (4:3)</PresentationFormat>
  <Paragraphs>258</Paragraphs>
  <Slides>59</Slides>
  <Notes>0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2" baseType="lpstr">
      <vt:lpstr>roller coaster</vt:lpstr>
      <vt:lpstr>Photo Editor Photo</vt:lpstr>
      <vt:lpstr>Equation</vt:lpstr>
      <vt:lpstr>Physics in the amusement park and sports (part 2)</vt:lpstr>
      <vt:lpstr>Constant Velocity</vt:lpstr>
      <vt:lpstr>Position</vt:lpstr>
      <vt:lpstr>Slide 4</vt:lpstr>
      <vt:lpstr>Uniformly Accelerated Rectilinear Motion</vt:lpstr>
      <vt:lpstr>POSITION</vt:lpstr>
      <vt:lpstr>VELOCITY</vt:lpstr>
      <vt:lpstr>VELOCITY</vt:lpstr>
      <vt:lpstr>EX 1 : Race Car</vt:lpstr>
      <vt:lpstr>Answer</vt:lpstr>
      <vt:lpstr>Answer</vt:lpstr>
      <vt:lpstr>EX 2 : Don’t drink and …</vt:lpstr>
      <vt:lpstr>Answer</vt:lpstr>
      <vt:lpstr>Answer</vt:lpstr>
      <vt:lpstr>Example of uniformly accelerated motion </vt:lpstr>
      <vt:lpstr>Free Fall</vt:lpstr>
      <vt:lpstr>Free Fall</vt:lpstr>
      <vt:lpstr>Acceleration</vt:lpstr>
      <vt:lpstr>Fall Faster</vt:lpstr>
      <vt:lpstr>Limitation of freefall</vt:lpstr>
      <vt:lpstr>Formula</vt:lpstr>
      <vt:lpstr>Formula</vt:lpstr>
      <vt:lpstr>Formula</vt:lpstr>
      <vt:lpstr>ACTIVITY</vt:lpstr>
      <vt:lpstr>MECHANICS</vt:lpstr>
      <vt:lpstr>1. A ball fell downward</vt:lpstr>
      <vt:lpstr>2. A ball thrown downward with initial velocity</vt:lpstr>
      <vt:lpstr>2. A ball thrown downward with initial velocity</vt:lpstr>
      <vt:lpstr>3. A ball thrown upward with initial velocity</vt:lpstr>
      <vt:lpstr>3. A ball thrown upward with initial velocity</vt:lpstr>
      <vt:lpstr>Slide 31</vt:lpstr>
      <vt:lpstr>TRUE OR FALSE</vt:lpstr>
      <vt:lpstr>Basketball</vt:lpstr>
      <vt:lpstr>Answer</vt:lpstr>
      <vt:lpstr>Answer</vt:lpstr>
      <vt:lpstr>Height?</vt:lpstr>
      <vt:lpstr>4. A ball thrown sideward</vt:lpstr>
      <vt:lpstr>Slide 38</vt:lpstr>
      <vt:lpstr>PROJECTILE MOTION</vt:lpstr>
      <vt:lpstr>PROJECTILE MOTION</vt:lpstr>
      <vt:lpstr>Assumptions:</vt:lpstr>
      <vt:lpstr>Projectile Motion</vt:lpstr>
      <vt:lpstr>Projectile Motion</vt:lpstr>
      <vt:lpstr>Initial Velocity</vt:lpstr>
      <vt:lpstr>Initial velocity</vt:lpstr>
      <vt:lpstr>Projectile Motion</vt:lpstr>
      <vt:lpstr>With air resistance</vt:lpstr>
      <vt:lpstr>Fall first at the bottom? </vt:lpstr>
      <vt:lpstr>Answer</vt:lpstr>
      <vt:lpstr>Slide 50</vt:lpstr>
      <vt:lpstr>UNIFORM CIRCULAR MOTION (UCM)</vt:lpstr>
      <vt:lpstr>Centripetal Acceleration, ac</vt:lpstr>
      <vt:lpstr>Centripetal Acceleration</vt:lpstr>
      <vt:lpstr>Velocity</vt:lpstr>
      <vt:lpstr>Centripetal Acceleration, ac</vt:lpstr>
      <vt:lpstr>Period (T)</vt:lpstr>
      <vt:lpstr>Exercise</vt:lpstr>
      <vt:lpstr>SOLUTION :</vt:lpstr>
      <vt:lpstr>SOLUTION 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in the amusement park and sports (part 2)</dc:title>
  <dc:creator>Carmi</dc:creator>
  <cp:lastModifiedBy>MCOILC08</cp:lastModifiedBy>
  <cp:revision>254</cp:revision>
  <dcterms:created xsi:type="dcterms:W3CDTF">2013-07-03T01:04:26Z</dcterms:created>
  <dcterms:modified xsi:type="dcterms:W3CDTF">2016-02-05T07:48:44Z</dcterms:modified>
</cp:coreProperties>
</file>