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378" r:id="rId4"/>
    <p:sldId id="405" r:id="rId5"/>
    <p:sldId id="406" r:id="rId6"/>
    <p:sldId id="407" r:id="rId7"/>
    <p:sldId id="362" r:id="rId8"/>
    <p:sldId id="365" r:id="rId9"/>
    <p:sldId id="364" r:id="rId10"/>
    <p:sldId id="363" r:id="rId11"/>
    <p:sldId id="371" r:id="rId12"/>
    <p:sldId id="377" r:id="rId13"/>
    <p:sldId id="366" r:id="rId14"/>
    <p:sldId id="367" r:id="rId15"/>
    <p:sldId id="368" r:id="rId16"/>
    <p:sldId id="369" r:id="rId17"/>
    <p:sldId id="370" r:id="rId18"/>
    <p:sldId id="372" r:id="rId19"/>
    <p:sldId id="373" r:id="rId20"/>
    <p:sldId id="399" r:id="rId21"/>
    <p:sldId id="323" r:id="rId22"/>
    <p:sldId id="374" r:id="rId23"/>
    <p:sldId id="375" r:id="rId24"/>
    <p:sldId id="317" r:id="rId25"/>
    <p:sldId id="328" r:id="rId26"/>
    <p:sldId id="379" r:id="rId27"/>
    <p:sldId id="380" r:id="rId28"/>
    <p:sldId id="401" r:id="rId29"/>
    <p:sldId id="402" r:id="rId30"/>
    <p:sldId id="342" r:id="rId31"/>
    <p:sldId id="400" r:id="rId32"/>
    <p:sldId id="403" r:id="rId33"/>
    <p:sldId id="404" r:id="rId34"/>
    <p:sldId id="381" r:id="rId35"/>
    <p:sldId id="382" r:id="rId36"/>
    <p:sldId id="383" r:id="rId37"/>
    <p:sldId id="339" r:id="rId38"/>
    <p:sldId id="384" r:id="rId39"/>
    <p:sldId id="385" r:id="rId40"/>
    <p:sldId id="386" r:id="rId41"/>
    <p:sldId id="340" r:id="rId42"/>
    <p:sldId id="292" r:id="rId43"/>
    <p:sldId id="293" r:id="rId44"/>
    <p:sldId id="294" r:id="rId45"/>
    <p:sldId id="295" r:id="rId46"/>
    <p:sldId id="296" r:id="rId47"/>
    <p:sldId id="298" r:id="rId48"/>
    <p:sldId id="299" r:id="rId49"/>
    <p:sldId id="387" r:id="rId50"/>
    <p:sldId id="408" r:id="rId51"/>
    <p:sldId id="409" r:id="rId52"/>
    <p:sldId id="388" r:id="rId53"/>
    <p:sldId id="348" r:id="rId54"/>
    <p:sldId id="392" r:id="rId55"/>
    <p:sldId id="389" r:id="rId56"/>
    <p:sldId id="351" r:id="rId57"/>
    <p:sldId id="391" r:id="rId58"/>
    <p:sldId id="306" r:id="rId59"/>
    <p:sldId id="394" r:id="rId60"/>
    <p:sldId id="398" r:id="rId61"/>
    <p:sldId id="361"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02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EEC406-2477-4DE8-B55C-D61D8CB0213B}" type="doc">
      <dgm:prSet loTypeId="urn:microsoft.com/office/officeart/2005/8/layout/orgChart1" loCatId="hierarchy" qsTypeId="urn:microsoft.com/office/officeart/2005/8/quickstyle/3d2" qsCatId="3D" csTypeId="urn:microsoft.com/office/officeart/2005/8/colors/accent2_4" csCatId="accent2" phldr="1"/>
      <dgm:spPr/>
      <dgm:t>
        <a:bodyPr/>
        <a:lstStyle/>
        <a:p>
          <a:endParaRPr lang="en-US"/>
        </a:p>
      </dgm:t>
    </dgm:pt>
    <dgm:pt modelId="{30AAB8D0-08F7-4CDD-87F1-F68C2A75B395}">
      <dgm:prSet phldrT="[Text]"/>
      <dgm:spPr/>
      <dgm:t>
        <a:bodyPr/>
        <a:lstStyle/>
        <a:p>
          <a:r>
            <a:rPr lang="en-US" dirty="0" smtClean="0"/>
            <a:t>Mechanics</a:t>
          </a:r>
          <a:endParaRPr lang="en-US" dirty="0"/>
        </a:p>
      </dgm:t>
    </dgm:pt>
    <dgm:pt modelId="{67B5D9AB-9C8D-46A7-88CD-DD8EDBFD0A1B}" type="parTrans" cxnId="{977B64EA-A4F2-4E36-BA86-1C5F434AFDFF}">
      <dgm:prSet/>
      <dgm:spPr/>
      <dgm:t>
        <a:bodyPr/>
        <a:lstStyle/>
        <a:p>
          <a:endParaRPr lang="en-US"/>
        </a:p>
      </dgm:t>
    </dgm:pt>
    <dgm:pt modelId="{393C82D3-9720-4D3C-BCB2-5275FCC222C8}" type="sibTrans" cxnId="{977B64EA-A4F2-4E36-BA86-1C5F434AFDFF}">
      <dgm:prSet/>
      <dgm:spPr/>
      <dgm:t>
        <a:bodyPr/>
        <a:lstStyle/>
        <a:p>
          <a:endParaRPr lang="en-US"/>
        </a:p>
      </dgm:t>
    </dgm:pt>
    <dgm:pt modelId="{05D7C87F-881D-4E1B-97C2-81ECB35F94F7}">
      <dgm:prSet phldrT="[Text]" custT="1"/>
      <dgm:spPr/>
      <dgm:t>
        <a:bodyPr/>
        <a:lstStyle/>
        <a:p>
          <a:r>
            <a:rPr lang="en-US" sz="3800" dirty="0" smtClean="0"/>
            <a:t>Kinematics</a:t>
          </a:r>
        </a:p>
        <a:p>
          <a:r>
            <a:rPr lang="en-US" sz="2400" dirty="0" smtClean="0"/>
            <a:t>(Study of  description of motion)</a:t>
          </a:r>
          <a:endParaRPr lang="en-US" sz="3800" dirty="0"/>
        </a:p>
      </dgm:t>
    </dgm:pt>
    <dgm:pt modelId="{29388164-00F0-4280-B1F6-D63C7BBDF4D5}" type="parTrans" cxnId="{BF17AF61-4A34-493A-AE02-43E6C4FACFDA}">
      <dgm:prSet/>
      <dgm:spPr/>
      <dgm:t>
        <a:bodyPr/>
        <a:lstStyle/>
        <a:p>
          <a:endParaRPr lang="en-US"/>
        </a:p>
      </dgm:t>
    </dgm:pt>
    <dgm:pt modelId="{355BEA51-8F13-4A5D-B2DE-683647B2BF6B}" type="sibTrans" cxnId="{BF17AF61-4A34-493A-AE02-43E6C4FACFDA}">
      <dgm:prSet/>
      <dgm:spPr/>
      <dgm:t>
        <a:bodyPr/>
        <a:lstStyle/>
        <a:p>
          <a:endParaRPr lang="en-US"/>
        </a:p>
      </dgm:t>
    </dgm:pt>
    <dgm:pt modelId="{0C7B14AE-C430-49F0-984B-1CADA26DB33F}">
      <dgm:prSet phldrT="[Text]" custT="1"/>
      <dgm:spPr/>
      <dgm:t>
        <a:bodyPr/>
        <a:lstStyle/>
        <a:p>
          <a:r>
            <a:rPr lang="en-US" sz="3600" dirty="0" smtClean="0"/>
            <a:t>Dynamics</a:t>
          </a:r>
        </a:p>
        <a:p>
          <a:r>
            <a:rPr lang="en-US" sz="2700" dirty="0" smtClean="0"/>
            <a:t>(Study of  the cause of motion)</a:t>
          </a:r>
          <a:endParaRPr lang="en-US" sz="2700" dirty="0"/>
        </a:p>
      </dgm:t>
    </dgm:pt>
    <dgm:pt modelId="{CB6482A7-B635-4785-9A7C-D92AE024E70E}" type="parTrans" cxnId="{D146EE45-337B-4544-AE87-2A56B17408AC}">
      <dgm:prSet/>
      <dgm:spPr/>
      <dgm:t>
        <a:bodyPr/>
        <a:lstStyle/>
        <a:p>
          <a:endParaRPr lang="en-US"/>
        </a:p>
      </dgm:t>
    </dgm:pt>
    <dgm:pt modelId="{D174607C-ECE3-42DF-8B23-EC5A518800A4}" type="sibTrans" cxnId="{D146EE45-337B-4544-AE87-2A56B17408AC}">
      <dgm:prSet/>
      <dgm:spPr/>
      <dgm:t>
        <a:bodyPr/>
        <a:lstStyle/>
        <a:p>
          <a:endParaRPr lang="en-US"/>
        </a:p>
      </dgm:t>
    </dgm:pt>
    <dgm:pt modelId="{A6C5A2F7-5003-433E-9125-24F207900D02}" type="pres">
      <dgm:prSet presAssocID="{A2EEC406-2477-4DE8-B55C-D61D8CB0213B}" presName="hierChild1" presStyleCnt="0">
        <dgm:presLayoutVars>
          <dgm:orgChart val="1"/>
          <dgm:chPref val="1"/>
          <dgm:dir/>
          <dgm:animOne val="branch"/>
          <dgm:animLvl val="lvl"/>
          <dgm:resizeHandles/>
        </dgm:presLayoutVars>
      </dgm:prSet>
      <dgm:spPr/>
      <dgm:t>
        <a:bodyPr/>
        <a:lstStyle/>
        <a:p>
          <a:endParaRPr lang="en-US"/>
        </a:p>
      </dgm:t>
    </dgm:pt>
    <dgm:pt modelId="{6B41AEB0-220D-4673-A739-7EF00DDE5FFA}" type="pres">
      <dgm:prSet presAssocID="{30AAB8D0-08F7-4CDD-87F1-F68C2A75B395}" presName="hierRoot1" presStyleCnt="0">
        <dgm:presLayoutVars>
          <dgm:hierBranch val="init"/>
        </dgm:presLayoutVars>
      </dgm:prSet>
      <dgm:spPr/>
    </dgm:pt>
    <dgm:pt modelId="{AB09E77A-8A24-4294-9F09-50C3D62B9BC8}" type="pres">
      <dgm:prSet presAssocID="{30AAB8D0-08F7-4CDD-87F1-F68C2A75B395}" presName="rootComposite1" presStyleCnt="0"/>
      <dgm:spPr/>
    </dgm:pt>
    <dgm:pt modelId="{C5AD5385-37D7-492A-BE35-B61480EA6D84}" type="pres">
      <dgm:prSet presAssocID="{30AAB8D0-08F7-4CDD-87F1-F68C2A75B395}" presName="rootText1" presStyleLbl="node0" presStyleIdx="0" presStyleCnt="1">
        <dgm:presLayoutVars>
          <dgm:chPref val="3"/>
        </dgm:presLayoutVars>
      </dgm:prSet>
      <dgm:spPr/>
      <dgm:t>
        <a:bodyPr/>
        <a:lstStyle/>
        <a:p>
          <a:endParaRPr lang="en-US"/>
        </a:p>
      </dgm:t>
    </dgm:pt>
    <dgm:pt modelId="{C66587DC-98B6-44F5-9751-D3E31F541DBD}" type="pres">
      <dgm:prSet presAssocID="{30AAB8D0-08F7-4CDD-87F1-F68C2A75B395}" presName="rootConnector1" presStyleLbl="node1" presStyleIdx="0" presStyleCnt="0"/>
      <dgm:spPr/>
      <dgm:t>
        <a:bodyPr/>
        <a:lstStyle/>
        <a:p>
          <a:endParaRPr lang="en-US"/>
        </a:p>
      </dgm:t>
    </dgm:pt>
    <dgm:pt modelId="{A2289C06-EF9E-4430-B78C-13CAD3AB8AA4}" type="pres">
      <dgm:prSet presAssocID="{30AAB8D0-08F7-4CDD-87F1-F68C2A75B395}" presName="hierChild2" presStyleCnt="0"/>
      <dgm:spPr/>
    </dgm:pt>
    <dgm:pt modelId="{7E91758B-6D35-45FC-BC3F-9EB78F56649B}" type="pres">
      <dgm:prSet presAssocID="{29388164-00F0-4280-B1F6-D63C7BBDF4D5}" presName="Name37" presStyleLbl="parChTrans1D2" presStyleIdx="0" presStyleCnt="2"/>
      <dgm:spPr/>
      <dgm:t>
        <a:bodyPr/>
        <a:lstStyle/>
        <a:p>
          <a:endParaRPr lang="en-US"/>
        </a:p>
      </dgm:t>
    </dgm:pt>
    <dgm:pt modelId="{4B18B18C-71B8-470B-A532-5BDAF219B0B9}" type="pres">
      <dgm:prSet presAssocID="{05D7C87F-881D-4E1B-97C2-81ECB35F94F7}" presName="hierRoot2" presStyleCnt="0">
        <dgm:presLayoutVars>
          <dgm:hierBranch val="init"/>
        </dgm:presLayoutVars>
      </dgm:prSet>
      <dgm:spPr/>
    </dgm:pt>
    <dgm:pt modelId="{344FEF2C-99D8-4B5C-BB1F-07EE63BEBABD}" type="pres">
      <dgm:prSet presAssocID="{05D7C87F-881D-4E1B-97C2-81ECB35F94F7}" presName="rootComposite" presStyleCnt="0"/>
      <dgm:spPr/>
    </dgm:pt>
    <dgm:pt modelId="{77F6A055-0B23-459F-93DF-265396BB4C6A}" type="pres">
      <dgm:prSet presAssocID="{05D7C87F-881D-4E1B-97C2-81ECB35F94F7}" presName="rootText" presStyleLbl="node2" presStyleIdx="0" presStyleCnt="2" custScaleX="136125">
        <dgm:presLayoutVars>
          <dgm:chPref val="3"/>
        </dgm:presLayoutVars>
      </dgm:prSet>
      <dgm:spPr/>
      <dgm:t>
        <a:bodyPr/>
        <a:lstStyle/>
        <a:p>
          <a:endParaRPr lang="en-US"/>
        </a:p>
      </dgm:t>
    </dgm:pt>
    <dgm:pt modelId="{936AC853-3FA5-49F1-9F35-9B19F6F2551E}" type="pres">
      <dgm:prSet presAssocID="{05D7C87F-881D-4E1B-97C2-81ECB35F94F7}" presName="rootConnector" presStyleLbl="node2" presStyleIdx="0" presStyleCnt="2"/>
      <dgm:spPr/>
      <dgm:t>
        <a:bodyPr/>
        <a:lstStyle/>
        <a:p>
          <a:endParaRPr lang="en-US"/>
        </a:p>
      </dgm:t>
    </dgm:pt>
    <dgm:pt modelId="{144B9949-EC92-463A-A4A6-E090245BE484}" type="pres">
      <dgm:prSet presAssocID="{05D7C87F-881D-4E1B-97C2-81ECB35F94F7}" presName="hierChild4" presStyleCnt="0"/>
      <dgm:spPr/>
    </dgm:pt>
    <dgm:pt modelId="{198E6BE5-855E-47F7-971E-24CAB45FA9FD}" type="pres">
      <dgm:prSet presAssocID="{05D7C87F-881D-4E1B-97C2-81ECB35F94F7}" presName="hierChild5" presStyleCnt="0"/>
      <dgm:spPr/>
    </dgm:pt>
    <dgm:pt modelId="{9398F98D-5D4A-40ED-A824-407228873373}" type="pres">
      <dgm:prSet presAssocID="{CB6482A7-B635-4785-9A7C-D92AE024E70E}" presName="Name37" presStyleLbl="parChTrans1D2" presStyleIdx="1" presStyleCnt="2"/>
      <dgm:spPr/>
      <dgm:t>
        <a:bodyPr/>
        <a:lstStyle/>
        <a:p>
          <a:endParaRPr lang="en-US"/>
        </a:p>
      </dgm:t>
    </dgm:pt>
    <dgm:pt modelId="{9410DA0D-828E-41F5-88B1-DD34D8106FD0}" type="pres">
      <dgm:prSet presAssocID="{0C7B14AE-C430-49F0-984B-1CADA26DB33F}" presName="hierRoot2" presStyleCnt="0">
        <dgm:presLayoutVars>
          <dgm:hierBranch val="init"/>
        </dgm:presLayoutVars>
      </dgm:prSet>
      <dgm:spPr/>
    </dgm:pt>
    <dgm:pt modelId="{DFF661A7-B585-4081-8919-D97C094242C5}" type="pres">
      <dgm:prSet presAssocID="{0C7B14AE-C430-49F0-984B-1CADA26DB33F}" presName="rootComposite" presStyleCnt="0"/>
      <dgm:spPr/>
    </dgm:pt>
    <dgm:pt modelId="{FE432550-493E-4CEA-9D3A-347DD55D6D5C}" type="pres">
      <dgm:prSet presAssocID="{0C7B14AE-C430-49F0-984B-1CADA26DB33F}" presName="rootText" presStyleLbl="node2" presStyleIdx="1" presStyleCnt="2" custScaleX="139997">
        <dgm:presLayoutVars>
          <dgm:chPref val="3"/>
        </dgm:presLayoutVars>
      </dgm:prSet>
      <dgm:spPr/>
      <dgm:t>
        <a:bodyPr/>
        <a:lstStyle/>
        <a:p>
          <a:endParaRPr lang="en-US"/>
        </a:p>
      </dgm:t>
    </dgm:pt>
    <dgm:pt modelId="{3956876B-381A-46FA-9163-B6F8122F5210}" type="pres">
      <dgm:prSet presAssocID="{0C7B14AE-C430-49F0-984B-1CADA26DB33F}" presName="rootConnector" presStyleLbl="node2" presStyleIdx="1" presStyleCnt="2"/>
      <dgm:spPr/>
      <dgm:t>
        <a:bodyPr/>
        <a:lstStyle/>
        <a:p>
          <a:endParaRPr lang="en-US"/>
        </a:p>
      </dgm:t>
    </dgm:pt>
    <dgm:pt modelId="{19A289F4-B747-47E8-B6E4-BECB44C52376}" type="pres">
      <dgm:prSet presAssocID="{0C7B14AE-C430-49F0-984B-1CADA26DB33F}" presName="hierChild4" presStyleCnt="0"/>
      <dgm:spPr/>
    </dgm:pt>
    <dgm:pt modelId="{B8AF2519-1793-44DB-BB6C-3B2162CFE281}" type="pres">
      <dgm:prSet presAssocID="{0C7B14AE-C430-49F0-984B-1CADA26DB33F}" presName="hierChild5" presStyleCnt="0"/>
      <dgm:spPr/>
    </dgm:pt>
    <dgm:pt modelId="{78079B97-13A5-47F2-8839-40332BD74AC9}" type="pres">
      <dgm:prSet presAssocID="{30AAB8D0-08F7-4CDD-87F1-F68C2A75B395}" presName="hierChild3" presStyleCnt="0"/>
      <dgm:spPr/>
    </dgm:pt>
  </dgm:ptLst>
  <dgm:cxnLst>
    <dgm:cxn modelId="{55256FC8-27CF-4884-A279-6A3326F6A2C2}" type="presOf" srcId="{A2EEC406-2477-4DE8-B55C-D61D8CB0213B}" destId="{A6C5A2F7-5003-433E-9125-24F207900D02}" srcOrd="0" destOrd="0" presId="urn:microsoft.com/office/officeart/2005/8/layout/orgChart1"/>
    <dgm:cxn modelId="{977B64EA-A4F2-4E36-BA86-1C5F434AFDFF}" srcId="{A2EEC406-2477-4DE8-B55C-D61D8CB0213B}" destId="{30AAB8D0-08F7-4CDD-87F1-F68C2A75B395}" srcOrd="0" destOrd="0" parTransId="{67B5D9AB-9C8D-46A7-88CD-DD8EDBFD0A1B}" sibTransId="{393C82D3-9720-4D3C-BCB2-5275FCC222C8}"/>
    <dgm:cxn modelId="{D146EE45-337B-4544-AE87-2A56B17408AC}" srcId="{30AAB8D0-08F7-4CDD-87F1-F68C2A75B395}" destId="{0C7B14AE-C430-49F0-984B-1CADA26DB33F}" srcOrd="1" destOrd="0" parTransId="{CB6482A7-B635-4785-9A7C-D92AE024E70E}" sibTransId="{D174607C-ECE3-42DF-8B23-EC5A518800A4}"/>
    <dgm:cxn modelId="{B553B2EC-9DCE-4AA6-B4C6-D29A2AE47CAA}" type="presOf" srcId="{29388164-00F0-4280-B1F6-D63C7BBDF4D5}" destId="{7E91758B-6D35-45FC-BC3F-9EB78F56649B}" srcOrd="0" destOrd="0" presId="urn:microsoft.com/office/officeart/2005/8/layout/orgChart1"/>
    <dgm:cxn modelId="{58FF92CE-474A-4175-8D10-10430AED4F9A}" type="presOf" srcId="{0C7B14AE-C430-49F0-984B-1CADA26DB33F}" destId="{3956876B-381A-46FA-9163-B6F8122F5210}" srcOrd="1" destOrd="0" presId="urn:microsoft.com/office/officeart/2005/8/layout/orgChart1"/>
    <dgm:cxn modelId="{8FA5009C-1E61-4890-A822-3026268CCB2E}" type="presOf" srcId="{30AAB8D0-08F7-4CDD-87F1-F68C2A75B395}" destId="{C5AD5385-37D7-492A-BE35-B61480EA6D84}" srcOrd="0" destOrd="0" presId="urn:microsoft.com/office/officeart/2005/8/layout/orgChart1"/>
    <dgm:cxn modelId="{2628FD1D-B917-4A0E-A918-AD1F13FC2C5F}" type="presOf" srcId="{05D7C87F-881D-4E1B-97C2-81ECB35F94F7}" destId="{936AC853-3FA5-49F1-9F35-9B19F6F2551E}" srcOrd="1" destOrd="0" presId="urn:microsoft.com/office/officeart/2005/8/layout/orgChart1"/>
    <dgm:cxn modelId="{21404A5F-E532-453D-9A6D-39B9B1386854}" type="presOf" srcId="{30AAB8D0-08F7-4CDD-87F1-F68C2A75B395}" destId="{C66587DC-98B6-44F5-9751-D3E31F541DBD}" srcOrd="1" destOrd="0" presId="urn:microsoft.com/office/officeart/2005/8/layout/orgChart1"/>
    <dgm:cxn modelId="{BF17AF61-4A34-493A-AE02-43E6C4FACFDA}" srcId="{30AAB8D0-08F7-4CDD-87F1-F68C2A75B395}" destId="{05D7C87F-881D-4E1B-97C2-81ECB35F94F7}" srcOrd="0" destOrd="0" parTransId="{29388164-00F0-4280-B1F6-D63C7BBDF4D5}" sibTransId="{355BEA51-8F13-4A5D-B2DE-683647B2BF6B}"/>
    <dgm:cxn modelId="{34262240-878B-4F69-9B47-8124AB2B631A}" type="presOf" srcId="{0C7B14AE-C430-49F0-984B-1CADA26DB33F}" destId="{FE432550-493E-4CEA-9D3A-347DD55D6D5C}" srcOrd="0" destOrd="0" presId="urn:microsoft.com/office/officeart/2005/8/layout/orgChart1"/>
    <dgm:cxn modelId="{92105644-95BA-4A0D-982B-D25E48EDB935}" type="presOf" srcId="{CB6482A7-B635-4785-9A7C-D92AE024E70E}" destId="{9398F98D-5D4A-40ED-A824-407228873373}" srcOrd="0" destOrd="0" presId="urn:microsoft.com/office/officeart/2005/8/layout/orgChart1"/>
    <dgm:cxn modelId="{1301084D-60C7-4DA1-B22B-B74C4EC44B57}" type="presOf" srcId="{05D7C87F-881D-4E1B-97C2-81ECB35F94F7}" destId="{77F6A055-0B23-459F-93DF-265396BB4C6A}" srcOrd="0" destOrd="0" presId="urn:microsoft.com/office/officeart/2005/8/layout/orgChart1"/>
    <dgm:cxn modelId="{A2DCECCA-B6CB-48DB-8AE3-4037666F4461}" type="presParOf" srcId="{A6C5A2F7-5003-433E-9125-24F207900D02}" destId="{6B41AEB0-220D-4673-A739-7EF00DDE5FFA}" srcOrd="0" destOrd="0" presId="urn:microsoft.com/office/officeart/2005/8/layout/orgChart1"/>
    <dgm:cxn modelId="{3E8D90F3-4C86-4BC2-A2C0-62F503C104E9}" type="presParOf" srcId="{6B41AEB0-220D-4673-A739-7EF00DDE5FFA}" destId="{AB09E77A-8A24-4294-9F09-50C3D62B9BC8}" srcOrd="0" destOrd="0" presId="urn:microsoft.com/office/officeart/2005/8/layout/orgChart1"/>
    <dgm:cxn modelId="{E161EC9A-1B8E-4DCB-8F59-CE74D94AD861}" type="presParOf" srcId="{AB09E77A-8A24-4294-9F09-50C3D62B9BC8}" destId="{C5AD5385-37D7-492A-BE35-B61480EA6D84}" srcOrd="0" destOrd="0" presId="urn:microsoft.com/office/officeart/2005/8/layout/orgChart1"/>
    <dgm:cxn modelId="{D27A21CE-E65F-4AA0-94E3-EFC6690B22F3}" type="presParOf" srcId="{AB09E77A-8A24-4294-9F09-50C3D62B9BC8}" destId="{C66587DC-98B6-44F5-9751-D3E31F541DBD}" srcOrd="1" destOrd="0" presId="urn:microsoft.com/office/officeart/2005/8/layout/orgChart1"/>
    <dgm:cxn modelId="{B04389E3-9290-4FF3-8B47-5BCB02406863}" type="presParOf" srcId="{6B41AEB0-220D-4673-A739-7EF00DDE5FFA}" destId="{A2289C06-EF9E-4430-B78C-13CAD3AB8AA4}" srcOrd="1" destOrd="0" presId="urn:microsoft.com/office/officeart/2005/8/layout/orgChart1"/>
    <dgm:cxn modelId="{EDC43070-D4AF-482B-A146-630818CA137B}" type="presParOf" srcId="{A2289C06-EF9E-4430-B78C-13CAD3AB8AA4}" destId="{7E91758B-6D35-45FC-BC3F-9EB78F56649B}" srcOrd="0" destOrd="0" presId="urn:microsoft.com/office/officeart/2005/8/layout/orgChart1"/>
    <dgm:cxn modelId="{8F671B3B-F807-4456-A82A-92437369DAAE}" type="presParOf" srcId="{A2289C06-EF9E-4430-B78C-13CAD3AB8AA4}" destId="{4B18B18C-71B8-470B-A532-5BDAF219B0B9}" srcOrd="1" destOrd="0" presId="urn:microsoft.com/office/officeart/2005/8/layout/orgChart1"/>
    <dgm:cxn modelId="{D4AFB048-522B-4850-8147-8DF8B1EFD141}" type="presParOf" srcId="{4B18B18C-71B8-470B-A532-5BDAF219B0B9}" destId="{344FEF2C-99D8-4B5C-BB1F-07EE63BEBABD}" srcOrd="0" destOrd="0" presId="urn:microsoft.com/office/officeart/2005/8/layout/orgChart1"/>
    <dgm:cxn modelId="{4E4B3BD3-667D-4641-9BC5-3B4B81001CDD}" type="presParOf" srcId="{344FEF2C-99D8-4B5C-BB1F-07EE63BEBABD}" destId="{77F6A055-0B23-459F-93DF-265396BB4C6A}" srcOrd="0" destOrd="0" presId="urn:microsoft.com/office/officeart/2005/8/layout/orgChart1"/>
    <dgm:cxn modelId="{548B1AB1-C9B1-4F90-90E2-96D3264CFC95}" type="presParOf" srcId="{344FEF2C-99D8-4B5C-BB1F-07EE63BEBABD}" destId="{936AC853-3FA5-49F1-9F35-9B19F6F2551E}" srcOrd="1" destOrd="0" presId="urn:microsoft.com/office/officeart/2005/8/layout/orgChart1"/>
    <dgm:cxn modelId="{BF8BA54E-0C7F-4432-8A47-2BD1056CD010}" type="presParOf" srcId="{4B18B18C-71B8-470B-A532-5BDAF219B0B9}" destId="{144B9949-EC92-463A-A4A6-E090245BE484}" srcOrd="1" destOrd="0" presId="urn:microsoft.com/office/officeart/2005/8/layout/orgChart1"/>
    <dgm:cxn modelId="{1A42A047-7B90-4121-A1E3-B5762303ECC6}" type="presParOf" srcId="{4B18B18C-71B8-470B-A532-5BDAF219B0B9}" destId="{198E6BE5-855E-47F7-971E-24CAB45FA9FD}" srcOrd="2" destOrd="0" presId="urn:microsoft.com/office/officeart/2005/8/layout/orgChart1"/>
    <dgm:cxn modelId="{94D35E79-3592-420E-9CFC-64957B2BF060}" type="presParOf" srcId="{A2289C06-EF9E-4430-B78C-13CAD3AB8AA4}" destId="{9398F98D-5D4A-40ED-A824-407228873373}" srcOrd="2" destOrd="0" presId="urn:microsoft.com/office/officeart/2005/8/layout/orgChart1"/>
    <dgm:cxn modelId="{47558451-9FC4-4AAF-9B1B-EF2C8441A2BB}" type="presParOf" srcId="{A2289C06-EF9E-4430-B78C-13CAD3AB8AA4}" destId="{9410DA0D-828E-41F5-88B1-DD34D8106FD0}" srcOrd="3" destOrd="0" presId="urn:microsoft.com/office/officeart/2005/8/layout/orgChart1"/>
    <dgm:cxn modelId="{25841D71-97DB-467A-80DC-779162359464}" type="presParOf" srcId="{9410DA0D-828E-41F5-88B1-DD34D8106FD0}" destId="{DFF661A7-B585-4081-8919-D97C094242C5}" srcOrd="0" destOrd="0" presId="urn:microsoft.com/office/officeart/2005/8/layout/orgChart1"/>
    <dgm:cxn modelId="{7606C3BE-35CF-439C-B6F9-FA3909F1F48D}" type="presParOf" srcId="{DFF661A7-B585-4081-8919-D97C094242C5}" destId="{FE432550-493E-4CEA-9D3A-347DD55D6D5C}" srcOrd="0" destOrd="0" presId="urn:microsoft.com/office/officeart/2005/8/layout/orgChart1"/>
    <dgm:cxn modelId="{4FCC3405-0CD3-4BB0-89CA-05A67839AF14}" type="presParOf" srcId="{DFF661A7-B585-4081-8919-D97C094242C5}" destId="{3956876B-381A-46FA-9163-B6F8122F5210}" srcOrd="1" destOrd="0" presId="urn:microsoft.com/office/officeart/2005/8/layout/orgChart1"/>
    <dgm:cxn modelId="{E7E70A30-482C-4FC7-B825-8C1B21B9AC60}" type="presParOf" srcId="{9410DA0D-828E-41F5-88B1-DD34D8106FD0}" destId="{19A289F4-B747-47E8-B6E4-BECB44C52376}" srcOrd="1" destOrd="0" presId="urn:microsoft.com/office/officeart/2005/8/layout/orgChart1"/>
    <dgm:cxn modelId="{E048D99D-F5B6-4102-A0F1-3190D137FDD7}" type="presParOf" srcId="{9410DA0D-828E-41F5-88B1-DD34D8106FD0}" destId="{B8AF2519-1793-44DB-BB6C-3B2162CFE281}" srcOrd="2" destOrd="0" presId="urn:microsoft.com/office/officeart/2005/8/layout/orgChart1"/>
    <dgm:cxn modelId="{FF6029C8-4570-4B6E-AB92-2F97DB568303}" type="presParOf" srcId="{6B41AEB0-220D-4673-A739-7EF00DDE5FFA}" destId="{78079B97-13A5-47F2-8839-40332BD74AC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8F98D-5D4A-40ED-A824-407228873373}">
      <dsp:nvSpPr>
        <dsp:cNvPr id="0" name=""/>
        <dsp:cNvSpPr/>
      </dsp:nvSpPr>
      <dsp:spPr>
        <a:xfrm>
          <a:off x="4114800" y="1335226"/>
          <a:ext cx="2095408" cy="560109"/>
        </a:xfrm>
        <a:custGeom>
          <a:avLst/>
          <a:gdLst/>
          <a:ahLst/>
          <a:cxnLst/>
          <a:rect l="0" t="0" r="0" b="0"/>
          <a:pathLst>
            <a:path>
              <a:moveTo>
                <a:pt x="0" y="0"/>
              </a:moveTo>
              <a:lnTo>
                <a:pt x="0" y="280054"/>
              </a:lnTo>
              <a:lnTo>
                <a:pt x="2095408" y="280054"/>
              </a:lnTo>
              <a:lnTo>
                <a:pt x="2095408" y="560109"/>
              </a:lnTo>
            </a:path>
          </a:pathLst>
        </a:custGeom>
        <a:noFill/>
        <a:ln w="25400" cap="flat" cmpd="sng" algn="ctr">
          <a:solidFill>
            <a:schemeClr val="accent2">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E91758B-6D35-45FC-BC3F-9EB78F56649B}">
      <dsp:nvSpPr>
        <dsp:cNvPr id="0" name=""/>
        <dsp:cNvSpPr/>
      </dsp:nvSpPr>
      <dsp:spPr>
        <a:xfrm>
          <a:off x="1967755" y="1335226"/>
          <a:ext cx="2147044" cy="560109"/>
        </a:xfrm>
        <a:custGeom>
          <a:avLst/>
          <a:gdLst/>
          <a:ahLst/>
          <a:cxnLst/>
          <a:rect l="0" t="0" r="0" b="0"/>
          <a:pathLst>
            <a:path>
              <a:moveTo>
                <a:pt x="2147044" y="0"/>
              </a:moveTo>
              <a:lnTo>
                <a:pt x="2147044" y="280054"/>
              </a:lnTo>
              <a:lnTo>
                <a:pt x="0" y="280054"/>
              </a:lnTo>
              <a:lnTo>
                <a:pt x="0" y="560109"/>
              </a:lnTo>
            </a:path>
          </a:pathLst>
        </a:custGeom>
        <a:noFill/>
        <a:ln w="25400" cap="flat" cmpd="sng" algn="ctr">
          <a:solidFill>
            <a:schemeClr val="accent2">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5AD5385-37D7-492A-BE35-B61480EA6D84}">
      <dsp:nvSpPr>
        <dsp:cNvPr id="0" name=""/>
        <dsp:cNvSpPr/>
      </dsp:nvSpPr>
      <dsp:spPr>
        <a:xfrm>
          <a:off x="2781206" y="1633"/>
          <a:ext cx="2667186" cy="1333593"/>
        </a:xfrm>
        <a:prstGeom prst="rect">
          <a:avLst/>
        </a:prstGeom>
        <a:gradFill rotWithShape="0">
          <a:gsLst>
            <a:gs pos="0">
              <a:schemeClr val="accent2">
                <a:shade val="60000"/>
                <a:hueOff val="0"/>
                <a:satOff val="0"/>
                <a:lumOff val="0"/>
                <a:alphaOff val="0"/>
                <a:shade val="51000"/>
                <a:satMod val="130000"/>
              </a:schemeClr>
            </a:gs>
            <a:gs pos="80000">
              <a:schemeClr val="accent2">
                <a:shade val="60000"/>
                <a:hueOff val="0"/>
                <a:satOff val="0"/>
                <a:lumOff val="0"/>
                <a:alphaOff val="0"/>
                <a:shade val="93000"/>
                <a:satMod val="130000"/>
              </a:schemeClr>
            </a:gs>
            <a:gs pos="100000">
              <a:schemeClr val="accent2">
                <a:shade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845" tIns="29845" rIns="29845" bIns="29845" numCol="1" spcCol="1270" anchor="ctr" anchorCtr="0">
          <a:noAutofit/>
        </a:bodyPr>
        <a:lstStyle/>
        <a:p>
          <a:pPr lvl="0" algn="ctr" defTabSz="2089150">
            <a:lnSpc>
              <a:spcPct val="90000"/>
            </a:lnSpc>
            <a:spcBef>
              <a:spcPct val="0"/>
            </a:spcBef>
            <a:spcAft>
              <a:spcPct val="35000"/>
            </a:spcAft>
          </a:pPr>
          <a:r>
            <a:rPr lang="en-US" sz="4700" kern="1200" dirty="0" smtClean="0"/>
            <a:t>Mechanics</a:t>
          </a:r>
          <a:endParaRPr lang="en-US" sz="4700" kern="1200" dirty="0"/>
        </a:p>
      </dsp:txBody>
      <dsp:txXfrm>
        <a:off x="2781206" y="1633"/>
        <a:ext cx="2667186" cy="1333593"/>
      </dsp:txXfrm>
    </dsp:sp>
    <dsp:sp modelId="{77F6A055-0B23-459F-93DF-265396BB4C6A}">
      <dsp:nvSpPr>
        <dsp:cNvPr id="0" name=""/>
        <dsp:cNvSpPr/>
      </dsp:nvSpPr>
      <dsp:spPr>
        <a:xfrm>
          <a:off x="152401" y="1895336"/>
          <a:ext cx="3630706" cy="1333593"/>
        </a:xfrm>
        <a:prstGeom prst="rect">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kern="1200" dirty="0" smtClean="0"/>
            <a:t>Kinematics</a:t>
          </a:r>
        </a:p>
        <a:p>
          <a:pPr lvl="0" algn="ctr" defTabSz="1689100">
            <a:lnSpc>
              <a:spcPct val="90000"/>
            </a:lnSpc>
            <a:spcBef>
              <a:spcPct val="0"/>
            </a:spcBef>
            <a:spcAft>
              <a:spcPct val="35000"/>
            </a:spcAft>
          </a:pPr>
          <a:r>
            <a:rPr lang="en-US" sz="2400" kern="1200" dirty="0" smtClean="0"/>
            <a:t>(Study of  description of motion)</a:t>
          </a:r>
          <a:endParaRPr lang="en-US" sz="3800" kern="1200" dirty="0"/>
        </a:p>
      </dsp:txBody>
      <dsp:txXfrm>
        <a:off x="152401" y="1895336"/>
        <a:ext cx="3630706" cy="1333593"/>
      </dsp:txXfrm>
    </dsp:sp>
    <dsp:sp modelId="{FE432550-493E-4CEA-9D3A-347DD55D6D5C}">
      <dsp:nvSpPr>
        <dsp:cNvPr id="0" name=""/>
        <dsp:cNvSpPr/>
      </dsp:nvSpPr>
      <dsp:spPr>
        <a:xfrm>
          <a:off x="4343217" y="1895336"/>
          <a:ext cx="3733980" cy="1333593"/>
        </a:xfrm>
        <a:prstGeom prst="rect">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Dynamics</a:t>
          </a:r>
        </a:p>
        <a:p>
          <a:pPr lvl="0" algn="ctr" defTabSz="1600200">
            <a:lnSpc>
              <a:spcPct val="90000"/>
            </a:lnSpc>
            <a:spcBef>
              <a:spcPct val="0"/>
            </a:spcBef>
            <a:spcAft>
              <a:spcPct val="35000"/>
            </a:spcAft>
          </a:pPr>
          <a:r>
            <a:rPr lang="en-US" sz="2700" kern="1200" dirty="0" smtClean="0"/>
            <a:t>(Study of  the cause of motion)</a:t>
          </a:r>
          <a:endParaRPr lang="en-US" sz="2700" kern="1200" dirty="0"/>
        </a:p>
      </dsp:txBody>
      <dsp:txXfrm>
        <a:off x="4343217" y="1895336"/>
        <a:ext cx="3733980" cy="133359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7C1A1D-4B14-4D5E-8090-514D134A38F1}" type="datetimeFigureOut">
              <a:rPr lang="en-US" smtClean="0"/>
              <a:pPr/>
              <a:t>2/19/2016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44940C-1149-488A-B994-98523180B920}" type="slidenum">
              <a:rPr lang="en-US" smtClean="0"/>
              <a:pPr/>
              <a:t>‹#›</a:t>
            </a:fld>
            <a:endParaRPr lang="en-US"/>
          </a:p>
        </p:txBody>
      </p:sp>
    </p:spTree>
    <p:extLst>
      <p:ext uri="{BB962C8B-B14F-4D97-AF65-F5344CB8AC3E}">
        <p14:creationId xmlns:p14="http://schemas.microsoft.com/office/powerpoint/2010/main" val="330815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0" y="-5172075"/>
            <a:ext cx="1588" cy="11731625"/>
          </a:xfrm>
          <a:prstGeom prst="rect">
            <a:avLst/>
          </a:prstGeom>
          <a:solidFill>
            <a:srgbClr val="FFFFFF"/>
          </a:solidFill>
          <a:ln w="9360">
            <a:solidFill>
              <a:srgbClr val="000000"/>
            </a:solidFill>
            <a:miter lim="800000"/>
            <a:headEnd/>
            <a:tailEnd/>
          </a:ln>
        </p:spPr>
        <p:txBody>
          <a:bodyPr wrap="none" anchor="ctr"/>
          <a:lstStyle/>
          <a:p>
            <a:endParaRPr lang="en-US">
              <a:ea typeface="msgothic" charset="0"/>
              <a:cs typeface="msgothic" charset="0"/>
            </a:endParaRPr>
          </a:p>
        </p:txBody>
      </p:sp>
      <p:sp>
        <p:nvSpPr>
          <p:cNvPr id="98307" name="Rectangle 2"/>
          <p:cNvSpPr>
            <a:spLocks noGrp="1" noChangeArrowheads="1"/>
          </p:cNvSpPr>
          <p:nvPr>
            <p:ph type="body"/>
          </p:nvPr>
        </p:nvSpPr>
        <p:spPr>
          <a:xfrm>
            <a:off x="685800" y="4343400"/>
            <a:ext cx="5483225" cy="4114800"/>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Text Box 1"/>
          <p:cNvSpPr txBox="1">
            <a:spLocks noChangeArrowheads="1"/>
          </p:cNvSpPr>
          <p:nvPr/>
        </p:nvSpPr>
        <p:spPr bwMode="auto">
          <a:xfrm>
            <a:off x="0" y="-5172075"/>
            <a:ext cx="1588" cy="11731625"/>
          </a:xfrm>
          <a:prstGeom prst="rect">
            <a:avLst/>
          </a:prstGeom>
          <a:solidFill>
            <a:srgbClr val="FFFFFF"/>
          </a:solidFill>
          <a:ln w="9360">
            <a:solidFill>
              <a:srgbClr val="000000"/>
            </a:solidFill>
            <a:miter lim="800000"/>
            <a:headEnd/>
            <a:tailEnd/>
          </a:ln>
        </p:spPr>
        <p:txBody>
          <a:bodyPr wrap="none" anchor="ctr"/>
          <a:lstStyle/>
          <a:p>
            <a:endParaRPr lang="en-US">
              <a:ea typeface="msgothic" charset="0"/>
              <a:cs typeface="msgothic" charset="0"/>
            </a:endParaRPr>
          </a:p>
        </p:txBody>
      </p:sp>
      <p:sp>
        <p:nvSpPr>
          <p:cNvPr id="97283" name="Rectangle 2"/>
          <p:cNvSpPr>
            <a:spLocks noGrp="1" noChangeArrowheads="1"/>
          </p:cNvSpPr>
          <p:nvPr>
            <p:ph type="body"/>
          </p:nvPr>
        </p:nvSpPr>
        <p:spPr>
          <a:xfrm>
            <a:off x="685800" y="4343400"/>
            <a:ext cx="5483225" cy="4114800"/>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Text Box 1"/>
          <p:cNvSpPr txBox="1">
            <a:spLocks noChangeArrowheads="1"/>
          </p:cNvSpPr>
          <p:nvPr/>
        </p:nvSpPr>
        <p:spPr bwMode="auto">
          <a:xfrm>
            <a:off x="0" y="-5172075"/>
            <a:ext cx="1588" cy="11731625"/>
          </a:xfrm>
          <a:prstGeom prst="rect">
            <a:avLst/>
          </a:prstGeom>
          <a:solidFill>
            <a:srgbClr val="FFFFFF"/>
          </a:solidFill>
          <a:ln w="9360">
            <a:solidFill>
              <a:srgbClr val="000000"/>
            </a:solidFill>
            <a:miter lim="800000"/>
            <a:headEnd/>
            <a:tailEnd/>
          </a:ln>
        </p:spPr>
        <p:txBody>
          <a:bodyPr wrap="none" anchor="ctr"/>
          <a:lstStyle/>
          <a:p>
            <a:endParaRPr lang="en-US">
              <a:ea typeface="msgothic" charset="0"/>
              <a:cs typeface="msgothic" charset="0"/>
            </a:endParaRPr>
          </a:p>
        </p:txBody>
      </p:sp>
      <p:sp>
        <p:nvSpPr>
          <p:cNvPr id="99331" name="Rectangle 2"/>
          <p:cNvSpPr>
            <a:spLocks noGrp="1" noChangeArrowheads="1"/>
          </p:cNvSpPr>
          <p:nvPr>
            <p:ph type="body"/>
          </p:nvPr>
        </p:nvSpPr>
        <p:spPr>
          <a:xfrm>
            <a:off x="685800" y="4343400"/>
            <a:ext cx="5483225" cy="4114800"/>
          </a:xfrm>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0" y="-5172075"/>
            <a:ext cx="1588" cy="11731625"/>
          </a:xfrm>
          <a:prstGeom prst="rect">
            <a:avLst/>
          </a:prstGeom>
          <a:solidFill>
            <a:srgbClr val="FFFFFF"/>
          </a:solidFill>
          <a:ln w="9360">
            <a:solidFill>
              <a:srgbClr val="000000"/>
            </a:solidFill>
            <a:miter lim="800000"/>
            <a:headEnd/>
            <a:tailEnd/>
          </a:ln>
        </p:spPr>
        <p:txBody>
          <a:bodyPr wrap="none" anchor="ctr"/>
          <a:lstStyle/>
          <a:p>
            <a:endParaRPr lang="en-US">
              <a:ea typeface="msgothic" charset="0"/>
              <a:cs typeface="msgothic" charset="0"/>
            </a:endParaRPr>
          </a:p>
        </p:txBody>
      </p:sp>
      <p:sp>
        <p:nvSpPr>
          <p:cNvPr id="100355" name="Rectangle 2"/>
          <p:cNvSpPr>
            <a:spLocks noGrp="1" noChangeArrowheads="1"/>
          </p:cNvSpPr>
          <p:nvPr>
            <p:ph type="body"/>
          </p:nvPr>
        </p:nvSpPr>
        <p:spPr>
          <a:xfrm>
            <a:off x="685800" y="4343400"/>
            <a:ext cx="5483225" cy="4114800"/>
          </a:xfrm>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Text Box 1"/>
          <p:cNvSpPr txBox="1">
            <a:spLocks noChangeArrowheads="1"/>
          </p:cNvSpPr>
          <p:nvPr/>
        </p:nvSpPr>
        <p:spPr bwMode="auto">
          <a:xfrm>
            <a:off x="0" y="-5172075"/>
            <a:ext cx="1588" cy="11731625"/>
          </a:xfrm>
          <a:prstGeom prst="rect">
            <a:avLst/>
          </a:prstGeom>
          <a:solidFill>
            <a:srgbClr val="FFFFFF"/>
          </a:solidFill>
          <a:ln w="9360">
            <a:solidFill>
              <a:srgbClr val="000000"/>
            </a:solidFill>
            <a:miter lim="800000"/>
            <a:headEnd/>
            <a:tailEnd/>
          </a:ln>
        </p:spPr>
        <p:txBody>
          <a:bodyPr wrap="none" anchor="ctr"/>
          <a:lstStyle/>
          <a:p>
            <a:endParaRPr lang="en-US">
              <a:ea typeface="msgothic" charset="0"/>
              <a:cs typeface="msgothic" charset="0"/>
            </a:endParaRPr>
          </a:p>
        </p:txBody>
      </p:sp>
      <p:sp>
        <p:nvSpPr>
          <p:cNvPr id="101379" name="Rectangle 2"/>
          <p:cNvSpPr>
            <a:spLocks noGrp="1" noChangeArrowheads="1"/>
          </p:cNvSpPr>
          <p:nvPr>
            <p:ph type="body"/>
          </p:nvPr>
        </p:nvSpPr>
        <p:spPr>
          <a:xfrm>
            <a:off x="685800" y="4343400"/>
            <a:ext cx="5483225" cy="4114800"/>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Text Box 1"/>
          <p:cNvSpPr txBox="1">
            <a:spLocks noChangeArrowheads="1"/>
          </p:cNvSpPr>
          <p:nvPr/>
        </p:nvSpPr>
        <p:spPr bwMode="auto">
          <a:xfrm>
            <a:off x="0" y="-5172075"/>
            <a:ext cx="1588" cy="11731625"/>
          </a:xfrm>
          <a:prstGeom prst="rect">
            <a:avLst/>
          </a:prstGeom>
          <a:solidFill>
            <a:srgbClr val="FFFFFF"/>
          </a:solidFill>
          <a:ln w="9360">
            <a:solidFill>
              <a:srgbClr val="000000"/>
            </a:solidFill>
            <a:miter lim="800000"/>
            <a:headEnd/>
            <a:tailEnd/>
          </a:ln>
        </p:spPr>
        <p:txBody>
          <a:bodyPr wrap="none" anchor="ctr"/>
          <a:lstStyle/>
          <a:p>
            <a:endParaRPr lang="en-US">
              <a:ea typeface="msgothic" charset="0"/>
              <a:cs typeface="msgothic" charset="0"/>
            </a:endParaRPr>
          </a:p>
        </p:txBody>
      </p:sp>
      <p:sp>
        <p:nvSpPr>
          <p:cNvPr id="102403" name="Rectangle 2"/>
          <p:cNvSpPr>
            <a:spLocks noGrp="1" noChangeArrowheads="1"/>
          </p:cNvSpPr>
          <p:nvPr>
            <p:ph type="body"/>
          </p:nvPr>
        </p:nvSpPr>
        <p:spPr>
          <a:xfrm>
            <a:off x="685800" y="4343400"/>
            <a:ext cx="5483225" cy="4114800"/>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B51E38-8BA6-4B31-8DF0-3890CB54148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77029-48B4-4405-93F4-5F015E37E6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51E38-8BA6-4B31-8DF0-3890CB54148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77029-48B4-4405-93F4-5F015E37E6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51E38-8BA6-4B31-8DF0-3890CB54148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77029-48B4-4405-93F4-5F015E37E6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sz="48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981200"/>
            <a:ext cx="8229600" cy="4144963"/>
          </a:xfrm>
        </p:spPr>
        <p:txBody>
          <a:bodyPr/>
          <a:lstStyle>
            <a:lvl2pPr>
              <a:defRPr>
                <a:solidFill>
                  <a:schemeClr val="accent6">
                    <a:lumMod val="75000"/>
                  </a:schemeClr>
                </a:solidFill>
              </a:defRPr>
            </a:lvl2pPr>
            <a:lvl3pPr>
              <a:defRPr>
                <a:solidFill>
                  <a:srgbClr val="0070C0"/>
                </a:solidFill>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2B51E38-8BA6-4B31-8DF0-3890CB54148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77029-48B4-4405-93F4-5F015E37E6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B51E38-8BA6-4B31-8DF0-3890CB54148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77029-48B4-4405-93F4-5F015E37E6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B51E38-8BA6-4B31-8DF0-3890CB541489}" type="datetimeFigureOut">
              <a:rPr lang="en-US" smtClean="0"/>
              <a:pPr/>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77029-48B4-4405-93F4-5F015E37E6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B51E38-8BA6-4B31-8DF0-3890CB541489}" type="datetimeFigureOut">
              <a:rPr lang="en-US" smtClean="0"/>
              <a:pPr/>
              <a:t>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77029-48B4-4405-93F4-5F015E37E6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B51E38-8BA6-4B31-8DF0-3890CB541489}" type="datetimeFigureOut">
              <a:rPr lang="en-US" smtClean="0"/>
              <a:pPr/>
              <a:t>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77029-48B4-4405-93F4-5F015E37E6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51E38-8BA6-4B31-8DF0-3890CB541489}" type="datetimeFigureOut">
              <a:rPr lang="en-US" smtClean="0"/>
              <a:pPr/>
              <a:t>2/19/2016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77029-48B4-4405-93F4-5F015E37E6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B51E38-8BA6-4B31-8DF0-3890CB541489}" type="datetimeFigureOut">
              <a:rPr lang="en-US" smtClean="0"/>
              <a:pPr/>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77029-48B4-4405-93F4-5F015E37E6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B51E38-8BA6-4B31-8DF0-3890CB541489}" type="datetimeFigureOut">
              <a:rPr lang="en-US" smtClean="0"/>
              <a:pPr/>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77029-48B4-4405-93F4-5F015E37E6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81200"/>
            <a:ext cx="8229600"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51E38-8BA6-4B31-8DF0-3890CB541489}" type="datetimeFigureOut">
              <a:rPr lang="en-US" smtClean="0"/>
              <a:pPr/>
              <a:t>2/19/2016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77029-48B4-4405-93F4-5F015E37E6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4">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PHYSICS IN AMUSEMENT PARKS AND SPORTS</a:t>
            </a:r>
            <a:b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(part 3)</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Newton’s 1</a:t>
            </a:r>
            <a:r>
              <a:rPr lang="en-US" baseline="30000" dirty="0" smtClean="0"/>
              <a:t>st</a:t>
            </a:r>
            <a:r>
              <a:rPr lang="en-US" dirty="0" smtClean="0"/>
              <a:t> Law: Law of Inertia</a:t>
            </a:r>
            <a:endParaRPr lang="en-US" dirty="0"/>
          </a:p>
        </p:txBody>
      </p:sp>
      <p:sp>
        <p:nvSpPr>
          <p:cNvPr id="3" name="Content Placeholder 2"/>
          <p:cNvSpPr>
            <a:spLocks noGrp="1"/>
          </p:cNvSpPr>
          <p:nvPr>
            <p:ph idx="1"/>
          </p:nvPr>
        </p:nvSpPr>
        <p:spPr>
          <a:xfrm>
            <a:off x="457200" y="1981201"/>
            <a:ext cx="8229600" cy="2895600"/>
          </a:xfrm>
        </p:spPr>
        <p:txBody>
          <a:bodyPr>
            <a:normAutofit/>
          </a:bodyPr>
          <a:lstStyle/>
          <a:p>
            <a:pPr marL="457200" lvl="1" indent="0">
              <a:buNone/>
            </a:pPr>
            <a:r>
              <a:rPr lang="en-US" sz="4000" dirty="0">
                <a:solidFill>
                  <a:schemeClr val="tx1"/>
                </a:solidFill>
              </a:rPr>
              <a:t>When </a:t>
            </a:r>
            <a:r>
              <a:rPr lang="en-US" sz="4000" dirty="0" smtClean="0">
                <a:solidFill>
                  <a:schemeClr val="tx1"/>
                </a:solidFill>
              </a:rPr>
              <a:t>the </a:t>
            </a:r>
            <a:r>
              <a:rPr lang="en-US" sz="4000" b="1" u="sng" dirty="0" smtClean="0">
                <a:solidFill>
                  <a:srgbClr val="FF0000"/>
                </a:solidFill>
              </a:rPr>
              <a:t>net external force</a:t>
            </a:r>
            <a:r>
              <a:rPr lang="en-US" sz="4000" b="1" u="sng" dirty="0" smtClean="0">
                <a:solidFill>
                  <a:schemeClr val="tx1"/>
                </a:solidFill>
              </a:rPr>
              <a:t> </a:t>
            </a:r>
            <a:r>
              <a:rPr lang="en-US" sz="4000" dirty="0">
                <a:solidFill>
                  <a:schemeClr val="tx1"/>
                </a:solidFill>
              </a:rPr>
              <a:t>acting on an </a:t>
            </a:r>
            <a:r>
              <a:rPr lang="en-US" sz="4000" dirty="0" smtClean="0">
                <a:solidFill>
                  <a:schemeClr val="tx1"/>
                </a:solidFill>
              </a:rPr>
              <a:t>object is </a:t>
            </a:r>
            <a:r>
              <a:rPr lang="en-US" sz="4000" b="1" u="sng" dirty="0" smtClean="0">
                <a:solidFill>
                  <a:srgbClr val="FF0000"/>
                </a:solidFill>
              </a:rPr>
              <a:t>zero</a:t>
            </a:r>
            <a:r>
              <a:rPr lang="en-US" sz="4000" dirty="0" smtClean="0">
                <a:solidFill>
                  <a:schemeClr val="tx1"/>
                </a:solidFill>
              </a:rPr>
              <a:t>, </a:t>
            </a:r>
            <a:r>
              <a:rPr lang="en-US" sz="4000" dirty="0">
                <a:solidFill>
                  <a:schemeClr val="tx1"/>
                </a:solidFill>
              </a:rPr>
              <a:t>the </a:t>
            </a:r>
            <a:r>
              <a:rPr lang="en-US" sz="4000" b="1" u="sng" dirty="0">
                <a:solidFill>
                  <a:srgbClr val="FF0000"/>
                </a:solidFill>
              </a:rPr>
              <a:t>acceleration</a:t>
            </a:r>
            <a:r>
              <a:rPr lang="en-US" sz="4000" dirty="0">
                <a:solidFill>
                  <a:schemeClr val="tx1"/>
                </a:solidFill>
              </a:rPr>
              <a:t> of the object is </a:t>
            </a:r>
            <a:r>
              <a:rPr lang="en-US" sz="4000" b="1" u="sng" dirty="0">
                <a:solidFill>
                  <a:srgbClr val="FF0000"/>
                </a:solidFill>
              </a:rPr>
              <a:t>zero</a:t>
            </a:r>
            <a:r>
              <a:rPr lang="en-US" sz="4000" dirty="0">
                <a:solidFill>
                  <a:schemeClr val="tx1"/>
                </a:solidFill>
              </a:rPr>
              <a:t>.</a:t>
            </a:r>
          </a:p>
        </p:txBody>
      </p:sp>
      <p:pic>
        <p:nvPicPr>
          <p:cNvPr id="4" name="Picture 3"/>
          <p:cNvPicPr>
            <a:picLocks noChangeAspect="1" noChangeArrowheads="1"/>
          </p:cNvPicPr>
          <p:nvPr/>
        </p:nvPicPr>
        <p:blipFill>
          <a:blip r:embed="rId2" cstate="print"/>
          <a:srcRect/>
          <a:stretch>
            <a:fillRect/>
          </a:stretch>
        </p:blipFill>
        <p:spPr bwMode="auto">
          <a:xfrm>
            <a:off x="2639291" y="4443412"/>
            <a:ext cx="3562350" cy="1019175"/>
          </a:xfrm>
          <a:prstGeom prst="rect">
            <a:avLst/>
          </a:prstGeom>
          <a:noFill/>
          <a:ln w="9525">
            <a:noFill/>
            <a:miter lim="800000"/>
            <a:headEnd/>
            <a:tailEnd/>
          </a:ln>
          <a:effectLst/>
        </p:spPr>
      </p:pic>
    </p:spTree>
    <p:extLst>
      <p:ext uri="{BB962C8B-B14F-4D97-AF65-F5344CB8AC3E}">
        <p14:creationId xmlns:p14="http://schemas.microsoft.com/office/powerpoint/2010/main" val="367144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Newton’s 1</a:t>
            </a:r>
            <a:r>
              <a:rPr lang="en-US" baseline="30000" dirty="0" smtClean="0"/>
              <a:t>st</a:t>
            </a:r>
            <a:r>
              <a:rPr lang="en-US" dirty="0" smtClean="0"/>
              <a:t> Law</a:t>
            </a:r>
            <a:endParaRPr lang="en-US" dirty="0"/>
          </a:p>
        </p:txBody>
      </p:sp>
      <p:sp>
        <p:nvSpPr>
          <p:cNvPr id="3" name="Content Placeholder 2"/>
          <p:cNvSpPr>
            <a:spLocks noGrp="1"/>
          </p:cNvSpPr>
          <p:nvPr>
            <p:ph idx="1"/>
          </p:nvPr>
        </p:nvSpPr>
        <p:spPr>
          <a:xfrm>
            <a:off x="457200" y="1981201"/>
            <a:ext cx="8229600" cy="1676399"/>
          </a:xfrm>
        </p:spPr>
        <p:txBody>
          <a:bodyPr>
            <a:normAutofit/>
          </a:bodyPr>
          <a:lstStyle/>
          <a:p>
            <a:pPr marL="457200" lvl="1" indent="0">
              <a:buNone/>
            </a:pPr>
            <a:r>
              <a:rPr lang="en-US" sz="3200" dirty="0">
                <a:solidFill>
                  <a:schemeClr val="tx1"/>
                </a:solidFill>
              </a:rPr>
              <a:t>When </a:t>
            </a:r>
            <a:r>
              <a:rPr lang="en-US" sz="3200" dirty="0" smtClean="0">
                <a:solidFill>
                  <a:schemeClr val="tx1"/>
                </a:solidFill>
              </a:rPr>
              <a:t>the </a:t>
            </a:r>
            <a:r>
              <a:rPr lang="en-US" sz="3200" b="1" u="sng" dirty="0" smtClean="0">
                <a:solidFill>
                  <a:srgbClr val="FF0000"/>
                </a:solidFill>
              </a:rPr>
              <a:t>net external force</a:t>
            </a:r>
            <a:r>
              <a:rPr lang="en-US" sz="3200" b="1" u="sng" dirty="0" smtClean="0">
                <a:solidFill>
                  <a:schemeClr val="tx1"/>
                </a:solidFill>
              </a:rPr>
              <a:t> </a:t>
            </a:r>
            <a:r>
              <a:rPr lang="en-US" sz="3200" dirty="0">
                <a:solidFill>
                  <a:schemeClr val="tx1"/>
                </a:solidFill>
              </a:rPr>
              <a:t>acting on an </a:t>
            </a:r>
            <a:r>
              <a:rPr lang="en-US" sz="3200" dirty="0" smtClean="0">
                <a:solidFill>
                  <a:schemeClr val="tx1"/>
                </a:solidFill>
              </a:rPr>
              <a:t>object is </a:t>
            </a:r>
            <a:r>
              <a:rPr lang="en-US" sz="3200" b="1" u="sng" dirty="0" smtClean="0">
                <a:solidFill>
                  <a:srgbClr val="FF0000"/>
                </a:solidFill>
              </a:rPr>
              <a:t>zero</a:t>
            </a:r>
            <a:r>
              <a:rPr lang="en-US" sz="3200" dirty="0" smtClean="0">
                <a:solidFill>
                  <a:schemeClr val="tx1"/>
                </a:solidFill>
              </a:rPr>
              <a:t>, the object will </a:t>
            </a:r>
            <a:r>
              <a:rPr lang="en-US" sz="3200" b="1" u="sng" dirty="0" smtClean="0">
                <a:solidFill>
                  <a:srgbClr val="FF0000"/>
                </a:solidFill>
              </a:rPr>
              <a:t>continue its “original” motion </a:t>
            </a:r>
            <a:r>
              <a:rPr lang="en-US" sz="3200" dirty="0" smtClean="0">
                <a:solidFill>
                  <a:schemeClr val="tx1"/>
                </a:solidFill>
              </a:rPr>
              <a:t>(zero acceleration).</a:t>
            </a:r>
            <a:endParaRPr lang="en-US" sz="3200" dirty="0">
              <a:solidFill>
                <a:schemeClr val="tx1"/>
              </a:solidFill>
            </a:endParaRPr>
          </a:p>
        </p:txBody>
      </p:sp>
      <p:sp>
        <p:nvSpPr>
          <p:cNvPr id="4" name="Content Placeholder 2"/>
          <p:cNvSpPr txBox="1">
            <a:spLocks/>
          </p:cNvSpPr>
          <p:nvPr/>
        </p:nvSpPr>
        <p:spPr>
          <a:xfrm>
            <a:off x="457200" y="4038600"/>
            <a:ext cx="8229600" cy="1676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US" sz="3200" dirty="0" smtClean="0">
                <a:solidFill>
                  <a:schemeClr val="tx1"/>
                </a:solidFill>
              </a:rPr>
              <a:t>At </a:t>
            </a:r>
            <a:r>
              <a:rPr lang="en-US" sz="3200" b="1" u="sng" dirty="0" smtClean="0">
                <a:solidFill>
                  <a:srgbClr val="FF0000"/>
                </a:solidFill>
              </a:rPr>
              <a:t>rest</a:t>
            </a:r>
            <a:r>
              <a:rPr lang="en-US" sz="3200" dirty="0" smtClean="0">
                <a:solidFill>
                  <a:schemeClr val="tx1"/>
                </a:solidFill>
              </a:rPr>
              <a:t> – continue to be at </a:t>
            </a:r>
            <a:r>
              <a:rPr lang="en-US" sz="3200" b="1" u="sng" dirty="0" smtClean="0">
                <a:solidFill>
                  <a:srgbClr val="FF0000"/>
                </a:solidFill>
              </a:rPr>
              <a:t>rest</a:t>
            </a:r>
          </a:p>
          <a:p>
            <a:pPr marL="457200" lvl="1" indent="0">
              <a:buFont typeface="Arial" pitchFamily="34" charset="0"/>
              <a:buNone/>
            </a:pPr>
            <a:r>
              <a:rPr lang="en-US" sz="3200" b="1" u="sng" dirty="0" smtClean="0">
                <a:solidFill>
                  <a:srgbClr val="FF0000"/>
                </a:solidFill>
              </a:rPr>
              <a:t>Moving</a:t>
            </a:r>
            <a:r>
              <a:rPr lang="en-US" sz="3200" dirty="0" smtClean="0">
                <a:solidFill>
                  <a:schemeClr val="tx1"/>
                </a:solidFill>
              </a:rPr>
              <a:t> – continue </a:t>
            </a:r>
            <a:r>
              <a:rPr lang="en-US" sz="3200" b="1" u="sng" dirty="0" smtClean="0">
                <a:solidFill>
                  <a:srgbClr val="FF0000"/>
                </a:solidFill>
              </a:rPr>
              <a:t>moving</a:t>
            </a:r>
            <a:r>
              <a:rPr lang="en-US" sz="3200" dirty="0" smtClean="0">
                <a:solidFill>
                  <a:schemeClr val="tx1"/>
                </a:solidFill>
              </a:rPr>
              <a:t> at same velocity</a:t>
            </a:r>
            <a:endParaRPr lang="en-US" sz="3200" dirty="0">
              <a:solidFill>
                <a:schemeClr val="tx1"/>
              </a:solidFill>
            </a:endParaRPr>
          </a:p>
        </p:txBody>
      </p:sp>
    </p:spTree>
    <p:extLst>
      <p:ext uri="{BB962C8B-B14F-4D97-AF65-F5344CB8AC3E}">
        <p14:creationId xmlns:p14="http://schemas.microsoft.com/office/powerpoint/2010/main" val="3631135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316" y="228600"/>
            <a:ext cx="8229600" cy="1143000"/>
          </a:xfrm>
        </p:spPr>
        <p:txBody>
          <a:bodyPr/>
          <a:lstStyle/>
          <a:p>
            <a:r>
              <a:rPr lang="en-US" dirty="0"/>
              <a:t>Newton’s 1</a:t>
            </a:r>
            <a:r>
              <a:rPr lang="en-US" baseline="30000" dirty="0"/>
              <a:t>st</a:t>
            </a:r>
            <a:r>
              <a:rPr lang="en-US" dirty="0"/>
              <a:t> Law</a:t>
            </a:r>
          </a:p>
        </p:txBody>
      </p:sp>
      <p:sp>
        <p:nvSpPr>
          <p:cNvPr id="8" name="Content Placeholder 2"/>
          <p:cNvSpPr txBox="1">
            <a:spLocks/>
          </p:cNvSpPr>
          <p:nvPr/>
        </p:nvSpPr>
        <p:spPr>
          <a:xfrm>
            <a:off x="775854" y="3429000"/>
            <a:ext cx="7391400" cy="20955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b="1" dirty="0" smtClean="0"/>
              <a:t>Describes motion in </a:t>
            </a:r>
            <a:r>
              <a:rPr lang="en-US" sz="4000" b="1" u="sng" dirty="0" smtClean="0"/>
              <a:t>equilibrium </a:t>
            </a:r>
          </a:p>
          <a:p>
            <a:pPr marL="0" indent="0">
              <a:buFont typeface="Arial" pitchFamily="34" charset="0"/>
              <a:buNone/>
            </a:pPr>
            <a:r>
              <a:rPr lang="en-US" sz="4000" b="1" dirty="0" smtClean="0"/>
              <a:t>Equilibrium - does not change motion (constant velocity)</a:t>
            </a:r>
            <a:endParaRPr lang="en-US" sz="4000" dirty="0" smtClean="0"/>
          </a:p>
          <a:p>
            <a:pPr marL="0" indent="0">
              <a:buFont typeface="Arial" pitchFamily="34" charset="0"/>
              <a:buNone/>
            </a:pPr>
            <a:endParaRPr lang="en-US" sz="4000" dirty="0" smtClean="0"/>
          </a:p>
        </p:txBody>
      </p:sp>
      <p:pic>
        <p:nvPicPr>
          <p:cNvPr id="10" name="Picture 9"/>
          <p:cNvPicPr>
            <a:picLocks noChangeAspect="1" noChangeArrowheads="1"/>
          </p:cNvPicPr>
          <p:nvPr/>
        </p:nvPicPr>
        <p:blipFill>
          <a:blip r:embed="rId2" cstate="print"/>
          <a:srcRect/>
          <a:stretch>
            <a:fillRect/>
          </a:stretch>
        </p:blipFill>
        <p:spPr bwMode="auto">
          <a:xfrm>
            <a:off x="2514600" y="2133600"/>
            <a:ext cx="3562350" cy="1019175"/>
          </a:xfrm>
          <a:prstGeom prst="rect">
            <a:avLst/>
          </a:prstGeom>
          <a:noFill/>
          <a:ln w="9525">
            <a:noFill/>
            <a:miter lim="800000"/>
            <a:headEnd/>
            <a:tailEnd/>
          </a:ln>
          <a:effectLst/>
        </p:spPr>
      </p:pic>
    </p:spTree>
    <p:extLst>
      <p:ext uri="{BB962C8B-B14F-4D97-AF65-F5344CB8AC3E}">
        <p14:creationId xmlns:p14="http://schemas.microsoft.com/office/powerpoint/2010/main" val="408040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316" y="228600"/>
            <a:ext cx="8229600" cy="1143000"/>
          </a:xfrm>
        </p:spPr>
        <p:txBody>
          <a:bodyPr/>
          <a:lstStyle/>
          <a:p>
            <a:r>
              <a:rPr lang="en-US" dirty="0"/>
              <a:t>Newton’s 1</a:t>
            </a:r>
            <a:r>
              <a:rPr lang="en-US" baseline="30000" dirty="0"/>
              <a:t>st</a:t>
            </a:r>
            <a:r>
              <a:rPr lang="en-US" dirty="0"/>
              <a:t> Law</a:t>
            </a:r>
          </a:p>
        </p:txBody>
      </p:sp>
      <p:sp>
        <p:nvSpPr>
          <p:cNvPr id="3" name="Content Placeholder 2"/>
          <p:cNvSpPr>
            <a:spLocks noGrp="1"/>
          </p:cNvSpPr>
          <p:nvPr>
            <p:ph idx="1"/>
          </p:nvPr>
        </p:nvSpPr>
        <p:spPr>
          <a:xfrm>
            <a:off x="5638800" y="1905000"/>
            <a:ext cx="2590800" cy="1600200"/>
          </a:xfrm>
        </p:spPr>
        <p:txBody>
          <a:bodyPr>
            <a:normAutofit/>
          </a:bodyPr>
          <a:lstStyle/>
          <a:p>
            <a:pPr marL="0" indent="0">
              <a:buNone/>
            </a:pPr>
            <a:r>
              <a:rPr lang="en-US" sz="8000" dirty="0" smtClean="0"/>
              <a:t>F = 0</a:t>
            </a:r>
          </a:p>
          <a:p>
            <a:pPr marL="0" indent="0">
              <a:buNone/>
            </a:pPr>
            <a:endParaRPr lang="en-US" sz="8000" dirty="0" smtClean="0"/>
          </a:p>
        </p:txBody>
      </p:sp>
      <p:grpSp>
        <p:nvGrpSpPr>
          <p:cNvPr id="12" name="Group 11"/>
          <p:cNvGrpSpPr/>
          <p:nvPr/>
        </p:nvGrpSpPr>
        <p:grpSpPr>
          <a:xfrm>
            <a:off x="6019800" y="2209800"/>
            <a:ext cx="1447800" cy="914400"/>
            <a:chOff x="6172200" y="3124200"/>
            <a:chExt cx="1447800" cy="914400"/>
          </a:xfrm>
        </p:grpSpPr>
        <p:cxnSp>
          <p:nvCxnSpPr>
            <p:cNvPr id="6" name="Straight Connector 5"/>
            <p:cNvCxnSpPr/>
            <p:nvPr/>
          </p:nvCxnSpPr>
          <p:spPr>
            <a:xfrm>
              <a:off x="6172200" y="3124200"/>
              <a:ext cx="1447800" cy="9144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6248401" y="3124200"/>
              <a:ext cx="1219199" cy="9144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Content Placeholder 2"/>
          <p:cNvSpPr txBox="1">
            <a:spLocks/>
          </p:cNvSpPr>
          <p:nvPr/>
        </p:nvSpPr>
        <p:spPr>
          <a:xfrm>
            <a:off x="762000" y="4114800"/>
            <a:ext cx="7391400" cy="16002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0" b="1" u="sng" dirty="0" smtClean="0"/>
              <a:t>“Zero net external force” </a:t>
            </a:r>
            <a:r>
              <a:rPr lang="en-US" sz="8000" dirty="0" smtClean="0"/>
              <a:t>does not means </a:t>
            </a:r>
            <a:r>
              <a:rPr lang="en-US" sz="8000" b="1" u="sng" dirty="0" smtClean="0"/>
              <a:t>“no force”</a:t>
            </a:r>
            <a:r>
              <a:rPr lang="en-US" sz="8000" dirty="0" smtClean="0"/>
              <a:t> </a:t>
            </a:r>
          </a:p>
          <a:p>
            <a:pPr marL="0" indent="0">
              <a:buFont typeface="Arial" pitchFamily="34" charset="0"/>
              <a:buNone/>
            </a:pPr>
            <a:endParaRPr lang="en-US" sz="8000" dirty="0" smtClean="0"/>
          </a:p>
        </p:txBody>
      </p:sp>
      <p:pic>
        <p:nvPicPr>
          <p:cNvPr id="14" name="Picture 13"/>
          <p:cNvPicPr>
            <a:picLocks noChangeAspect="1" noChangeArrowheads="1"/>
          </p:cNvPicPr>
          <p:nvPr/>
        </p:nvPicPr>
        <p:blipFill>
          <a:blip r:embed="rId2" cstate="print"/>
          <a:srcRect/>
          <a:stretch>
            <a:fillRect/>
          </a:stretch>
        </p:blipFill>
        <p:spPr bwMode="auto">
          <a:xfrm>
            <a:off x="1295400" y="2209800"/>
            <a:ext cx="3562350" cy="1019175"/>
          </a:xfrm>
          <a:prstGeom prst="rect">
            <a:avLst/>
          </a:prstGeom>
          <a:noFill/>
          <a:ln w="9525">
            <a:noFill/>
            <a:miter lim="800000"/>
            <a:headEnd/>
            <a:tailEnd/>
          </a:ln>
          <a:effectLst/>
        </p:spPr>
      </p:pic>
    </p:spTree>
    <p:extLst>
      <p:ext uri="{BB962C8B-B14F-4D97-AF65-F5344CB8AC3E}">
        <p14:creationId xmlns:p14="http://schemas.microsoft.com/office/powerpoint/2010/main" val="238035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r>
              <a:rPr lang="en-GB" kern="0" dirty="0"/>
              <a:t>A spacecraft engine dies when it is moving in the vacuum of outer space far from any planet (We assume that no force is acting on the system). Will the spacecraft stop? What does Newton’s first law say about this?</a:t>
            </a:r>
          </a:p>
          <a:p>
            <a:endParaRPr lang="en-US" dirty="0"/>
          </a:p>
        </p:txBody>
      </p:sp>
    </p:spTree>
    <p:extLst>
      <p:ext uri="{BB962C8B-B14F-4D97-AF65-F5344CB8AC3E}">
        <p14:creationId xmlns:p14="http://schemas.microsoft.com/office/powerpoint/2010/main" val="2460492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GB" b="1" u="sng" dirty="0"/>
              <a:t>No</a:t>
            </a:r>
            <a:r>
              <a:rPr lang="en-GB" dirty="0"/>
              <a:t>, the spacecraft will not stop. According to Newton’s first law, if </a:t>
            </a:r>
            <a:r>
              <a:rPr lang="en-GB" b="1" u="sng" dirty="0"/>
              <a:t>net force is zero</a:t>
            </a:r>
            <a:r>
              <a:rPr lang="en-GB" dirty="0"/>
              <a:t>, the object’s motion will not change and since the spacecraft is moving </a:t>
            </a:r>
            <a:r>
              <a:rPr lang="en-GB" b="1" u="sng" dirty="0"/>
              <a:t>it will just continue moving</a:t>
            </a:r>
            <a:r>
              <a:rPr lang="en-GB" dirty="0"/>
              <a:t>. </a:t>
            </a:r>
          </a:p>
          <a:p>
            <a:endParaRPr lang="en-US" dirty="0"/>
          </a:p>
        </p:txBody>
      </p:sp>
    </p:spTree>
    <p:extLst>
      <p:ext uri="{BB962C8B-B14F-4D97-AF65-F5344CB8AC3E}">
        <p14:creationId xmlns:p14="http://schemas.microsoft.com/office/powerpoint/2010/main" val="931365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 2</a:t>
            </a:r>
            <a:endParaRPr lang="en-US" dirty="0"/>
          </a:p>
        </p:txBody>
      </p:sp>
      <p:sp>
        <p:nvSpPr>
          <p:cNvPr id="3" name="Content Placeholder 2"/>
          <p:cNvSpPr>
            <a:spLocks noGrp="1"/>
          </p:cNvSpPr>
          <p:nvPr>
            <p:ph idx="1"/>
          </p:nvPr>
        </p:nvSpPr>
        <p:spPr>
          <a:xfrm>
            <a:off x="457200" y="1828800"/>
            <a:ext cx="8229600" cy="4144963"/>
          </a:xfrm>
        </p:spPr>
        <p:txBody>
          <a:bodyPr>
            <a:normAutofit/>
          </a:bodyPr>
          <a:lstStyle/>
          <a:p>
            <a:pPr marL="0" indent="0">
              <a:buNone/>
            </a:pPr>
            <a:r>
              <a:rPr lang="en-US" sz="4000" dirty="0" smtClean="0"/>
              <a:t>The net external force of a moving car becomes zero. The frictional force is </a:t>
            </a:r>
            <a:r>
              <a:rPr lang="en-US" sz="4000" b="1" u="sng" dirty="0" smtClean="0">
                <a:solidFill>
                  <a:srgbClr val="FF0000"/>
                </a:solidFill>
              </a:rPr>
              <a:t>not negligible</a:t>
            </a:r>
            <a:r>
              <a:rPr lang="en-US" sz="4000" dirty="0" smtClean="0"/>
              <a:t>. What will happen to the car?</a:t>
            </a:r>
          </a:p>
          <a:p>
            <a:pPr marL="971550" lvl="1" indent="-514350">
              <a:buAutoNum type="alphaLcParenR"/>
            </a:pPr>
            <a:r>
              <a:rPr lang="en-US" sz="4000" dirty="0" smtClean="0">
                <a:solidFill>
                  <a:schemeClr val="tx1"/>
                </a:solidFill>
              </a:rPr>
              <a:t>It will move slowly until it stop</a:t>
            </a:r>
          </a:p>
          <a:p>
            <a:pPr marL="971550" lvl="1" indent="-514350">
              <a:buAutoNum type="alphaLcParenR"/>
            </a:pPr>
            <a:r>
              <a:rPr lang="en-US" sz="4000" dirty="0" smtClean="0">
                <a:solidFill>
                  <a:schemeClr val="tx1"/>
                </a:solidFill>
              </a:rPr>
              <a:t>It will continue to move  </a:t>
            </a:r>
            <a:endParaRPr lang="en-US" sz="4000" dirty="0">
              <a:solidFill>
                <a:schemeClr val="tx1"/>
              </a:solidFill>
            </a:endParaRPr>
          </a:p>
        </p:txBody>
      </p:sp>
    </p:spTree>
    <p:extLst>
      <p:ext uri="{BB962C8B-B14F-4D97-AF65-F5344CB8AC3E}">
        <p14:creationId xmlns:p14="http://schemas.microsoft.com/office/powerpoint/2010/main" val="3862613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a:xfrm>
            <a:off x="457200" y="1828800"/>
            <a:ext cx="8229600" cy="4144963"/>
          </a:xfrm>
        </p:spPr>
        <p:txBody>
          <a:bodyPr/>
          <a:lstStyle/>
          <a:p>
            <a:pPr marL="0" indent="0">
              <a:buNone/>
            </a:pPr>
            <a:r>
              <a:rPr lang="en-US" sz="4400" dirty="0" smtClean="0"/>
              <a:t>(b) It will continue to move</a:t>
            </a:r>
          </a:p>
          <a:p>
            <a:pPr marL="0" indent="0">
              <a:buNone/>
            </a:pPr>
            <a:endParaRPr lang="en-US" dirty="0"/>
          </a:p>
          <a:p>
            <a:pPr marL="0" indent="0">
              <a:buNone/>
            </a:pPr>
            <a:r>
              <a:rPr lang="en-US" dirty="0" smtClean="0"/>
              <a:t>Since the </a:t>
            </a:r>
            <a:r>
              <a:rPr lang="en-US" b="1" u="sng" dirty="0" smtClean="0">
                <a:solidFill>
                  <a:srgbClr val="FF0000"/>
                </a:solidFill>
              </a:rPr>
              <a:t>net external force becomes zero</a:t>
            </a:r>
            <a:r>
              <a:rPr lang="en-US" dirty="0" smtClean="0"/>
              <a:t>, then the car will just </a:t>
            </a:r>
            <a:r>
              <a:rPr lang="en-US" b="1" u="sng" dirty="0" smtClean="0">
                <a:solidFill>
                  <a:srgbClr val="FF0000"/>
                </a:solidFill>
              </a:rPr>
              <a:t>continue its motion </a:t>
            </a:r>
          </a:p>
          <a:p>
            <a:pPr marL="0" indent="0">
              <a:buNone/>
            </a:pPr>
            <a:endParaRPr lang="en-US" b="1" u="sng" dirty="0">
              <a:solidFill>
                <a:srgbClr val="FF0000"/>
              </a:solidFill>
            </a:endParaRPr>
          </a:p>
          <a:p>
            <a:pPr marL="0" indent="0" algn="ctr">
              <a:buNone/>
            </a:pPr>
            <a:r>
              <a:rPr lang="en-US" b="1" u="sng" dirty="0" smtClean="0"/>
              <a:t>“Zero </a:t>
            </a:r>
            <a:r>
              <a:rPr lang="en-US" b="1" u="sng" dirty="0"/>
              <a:t>n</a:t>
            </a:r>
            <a:r>
              <a:rPr lang="en-US" b="1" u="sng" dirty="0" smtClean="0"/>
              <a:t>et external force” </a:t>
            </a:r>
            <a:r>
              <a:rPr lang="en-US" dirty="0" smtClean="0"/>
              <a:t>does not means </a:t>
            </a:r>
            <a:r>
              <a:rPr lang="en-US" b="1" u="sng" dirty="0" smtClean="0"/>
              <a:t>“no force”</a:t>
            </a:r>
            <a:endParaRPr lang="en-US" b="1" u="sng" dirty="0"/>
          </a:p>
        </p:txBody>
      </p:sp>
    </p:spTree>
    <p:extLst>
      <p:ext uri="{BB962C8B-B14F-4D97-AF65-F5344CB8AC3E}">
        <p14:creationId xmlns:p14="http://schemas.microsoft.com/office/powerpoint/2010/main" val="19342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 3</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ball was thrown upward with an initial velocity. While moving upward, the net external force acting on the ball became zero. What will happen to the ball?</a:t>
            </a:r>
          </a:p>
          <a:p>
            <a:pPr marL="971550" lvl="1" indent="-514350">
              <a:buAutoNum type="alphaLcParenR"/>
            </a:pPr>
            <a:r>
              <a:rPr lang="en-US" sz="4000" dirty="0" smtClean="0">
                <a:solidFill>
                  <a:schemeClr val="tx1"/>
                </a:solidFill>
              </a:rPr>
              <a:t>It will fall</a:t>
            </a:r>
          </a:p>
          <a:p>
            <a:pPr marL="971550" lvl="1" indent="-514350">
              <a:buAutoNum type="alphaLcParenR"/>
            </a:pPr>
            <a:r>
              <a:rPr lang="en-US" sz="4000" dirty="0" smtClean="0">
                <a:solidFill>
                  <a:schemeClr val="tx1"/>
                </a:solidFill>
              </a:rPr>
              <a:t>It will stop</a:t>
            </a:r>
          </a:p>
          <a:p>
            <a:pPr marL="971550" lvl="1" indent="-514350">
              <a:buAutoNum type="alphaLcParenR"/>
            </a:pPr>
            <a:r>
              <a:rPr lang="en-US" sz="4000" dirty="0" smtClean="0">
                <a:solidFill>
                  <a:schemeClr val="tx1"/>
                </a:solidFill>
              </a:rPr>
              <a:t>It will move upward</a:t>
            </a:r>
            <a:endParaRPr lang="en-US" sz="4000" dirty="0">
              <a:solidFill>
                <a:schemeClr val="tx1"/>
              </a:solidFill>
            </a:endParaRPr>
          </a:p>
        </p:txBody>
      </p:sp>
    </p:spTree>
    <p:extLst>
      <p:ext uri="{BB962C8B-B14F-4D97-AF65-F5344CB8AC3E}">
        <p14:creationId xmlns:p14="http://schemas.microsoft.com/office/powerpoint/2010/main" val="3043895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4000" dirty="0" smtClean="0"/>
              <a:t>c) It will move upward</a:t>
            </a:r>
          </a:p>
          <a:p>
            <a:pPr marL="0" indent="0">
              <a:buNone/>
            </a:pPr>
            <a:endParaRPr lang="en-US" sz="4000" dirty="0" smtClean="0"/>
          </a:p>
          <a:p>
            <a:pPr marL="0" indent="0">
              <a:buNone/>
            </a:pPr>
            <a:r>
              <a:rPr lang="en-US" sz="4000" dirty="0" smtClean="0"/>
              <a:t>Since </a:t>
            </a:r>
            <a:r>
              <a:rPr lang="en-US" sz="4000" dirty="0"/>
              <a:t>the </a:t>
            </a:r>
            <a:r>
              <a:rPr lang="en-US" sz="4000" b="1" u="sng" dirty="0">
                <a:solidFill>
                  <a:srgbClr val="FF0000"/>
                </a:solidFill>
              </a:rPr>
              <a:t>net force becomes zero</a:t>
            </a:r>
            <a:r>
              <a:rPr lang="en-US" sz="4000" dirty="0"/>
              <a:t>, then the </a:t>
            </a:r>
            <a:r>
              <a:rPr lang="en-US" sz="4000" dirty="0" smtClean="0"/>
              <a:t>ball </a:t>
            </a:r>
            <a:r>
              <a:rPr lang="en-US" sz="4000" dirty="0"/>
              <a:t>will just </a:t>
            </a:r>
            <a:r>
              <a:rPr lang="en-US" sz="4000" b="1" u="sng" dirty="0">
                <a:solidFill>
                  <a:srgbClr val="FF0000"/>
                </a:solidFill>
              </a:rPr>
              <a:t>continue </a:t>
            </a:r>
            <a:r>
              <a:rPr lang="en-US" sz="4000" b="1" u="sng" dirty="0" smtClean="0">
                <a:solidFill>
                  <a:srgbClr val="FF0000"/>
                </a:solidFill>
              </a:rPr>
              <a:t>moving upward</a:t>
            </a:r>
            <a:endParaRPr lang="en-US" sz="4000" b="1" u="sng" dirty="0">
              <a:solidFill>
                <a:srgbClr val="FF0000"/>
              </a:solidFill>
            </a:endParaRPr>
          </a:p>
          <a:p>
            <a:pPr marL="0" indent="0">
              <a:buNone/>
            </a:pPr>
            <a:endParaRPr lang="en-US" sz="4000" b="1" u="sng" dirty="0">
              <a:solidFill>
                <a:srgbClr val="FF0000"/>
              </a:solidFill>
            </a:endParaRPr>
          </a:p>
          <a:p>
            <a:pPr marL="0" indent="0" algn="ctr">
              <a:buNone/>
            </a:pPr>
            <a:r>
              <a:rPr lang="en-US" sz="4000" b="1" u="sng" dirty="0"/>
              <a:t>“Zero net external force” </a:t>
            </a:r>
            <a:r>
              <a:rPr lang="en-US" sz="4000" dirty="0"/>
              <a:t>does not means </a:t>
            </a:r>
            <a:r>
              <a:rPr lang="en-US" sz="4000" b="1" u="sng" dirty="0"/>
              <a:t>“no force”</a:t>
            </a:r>
          </a:p>
          <a:p>
            <a:pPr marL="0" indent="0">
              <a:buNone/>
            </a:pPr>
            <a:endParaRPr lang="en-US" sz="4000" dirty="0"/>
          </a:p>
        </p:txBody>
      </p:sp>
    </p:spTree>
    <p:extLst>
      <p:ext uri="{BB962C8B-B14F-4D97-AF65-F5344CB8AC3E}">
        <p14:creationId xmlns:p14="http://schemas.microsoft.com/office/powerpoint/2010/main" val="84185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a:t>
            </a:r>
            <a:endParaRPr lang="en-US" dirty="0"/>
          </a:p>
        </p:txBody>
      </p:sp>
      <p:graphicFrame>
        <p:nvGraphicFramePr>
          <p:cNvPr id="4" name="Content Placeholder 3"/>
          <p:cNvGraphicFramePr>
            <a:graphicFrameLocks noGrp="1"/>
          </p:cNvGraphicFramePr>
          <p:nvPr>
            <p:ph idx="1"/>
          </p:nvPr>
        </p:nvGraphicFramePr>
        <p:xfrm>
          <a:off x="533400" y="2057400"/>
          <a:ext cx="8229600" cy="3230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800" b="1" kern="1200"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defRPr>
            </a:lvl1pPr>
          </a:lstStyle>
          <a:p>
            <a:r>
              <a:rPr lang="en-US" dirty="0" smtClean="0"/>
              <a:t>INERTIA </a:t>
            </a:r>
            <a:endParaRPr lang="en-US" dirty="0"/>
          </a:p>
        </p:txBody>
      </p:sp>
      <p:sp>
        <p:nvSpPr>
          <p:cNvPr id="5" name="Content Placeholder 2"/>
          <p:cNvSpPr txBox="1">
            <a:spLocks/>
          </p:cNvSpPr>
          <p:nvPr/>
        </p:nvSpPr>
        <p:spPr>
          <a:xfrm>
            <a:off x="457200" y="164623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smtClean="0"/>
              <a:t>One famous “magical” effect is the feat of removing a tablecloth from a set table without breaking the dishes on top. </a:t>
            </a:r>
            <a:endParaRPr lang="en-US" sz="2800" dirty="0"/>
          </a:p>
        </p:txBody>
      </p:sp>
      <p:pic>
        <p:nvPicPr>
          <p:cNvPr id="6" name="Picture 2"/>
          <p:cNvPicPr>
            <a:picLocks noChangeAspect="1" noChangeArrowheads="1"/>
          </p:cNvPicPr>
          <p:nvPr/>
        </p:nvPicPr>
        <p:blipFill>
          <a:blip r:embed="rId2" cstate="print"/>
          <a:srcRect/>
          <a:stretch>
            <a:fillRect/>
          </a:stretch>
        </p:blipFill>
        <p:spPr bwMode="auto">
          <a:xfrm>
            <a:off x="1219200" y="2971800"/>
            <a:ext cx="6934200" cy="3009900"/>
          </a:xfrm>
          <a:prstGeom prst="rect">
            <a:avLst/>
          </a:prstGeom>
          <a:noFill/>
          <a:ln w="9525">
            <a:noFill/>
            <a:miter lim="800000"/>
            <a:headEnd/>
            <a:tailEnd/>
          </a:ln>
        </p:spPr>
      </p:pic>
    </p:spTree>
    <p:extLst>
      <p:ext uri="{BB962C8B-B14F-4D97-AF65-F5344CB8AC3E}">
        <p14:creationId xmlns:p14="http://schemas.microsoft.com/office/powerpoint/2010/main" val="362278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NEWTON’S 2</a:t>
            </a:r>
            <a:r>
              <a:rPr lang="en-US" baseline="30000" dirty="0" smtClean="0"/>
              <a:t>nd</a:t>
            </a:r>
            <a:r>
              <a:rPr lang="en-US" dirty="0" smtClean="0"/>
              <a:t> LAW</a:t>
            </a:r>
            <a:endParaRPr lang="en-US" dirty="0"/>
          </a:p>
        </p:txBody>
      </p:sp>
      <p:sp>
        <p:nvSpPr>
          <p:cNvPr id="3" name="Content Placeholder 2"/>
          <p:cNvSpPr>
            <a:spLocks noGrp="1"/>
          </p:cNvSpPr>
          <p:nvPr>
            <p:ph idx="1"/>
          </p:nvPr>
        </p:nvSpPr>
        <p:spPr/>
        <p:txBody>
          <a:bodyPr/>
          <a:lstStyle/>
          <a:p>
            <a:pPr marL="336550" indent="-336550">
              <a:lnSpc>
                <a:spcPct val="93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GB" b="1" dirty="0" smtClean="0">
                <a:solidFill>
                  <a:srgbClr val="002060"/>
                </a:solidFill>
              </a:rPr>
              <a:t>The Law of Acceleration</a:t>
            </a:r>
            <a:endParaRPr lang="en-GB" dirty="0" smtClean="0">
              <a:solidFill>
                <a:srgbClr val="002060"/>
              </a:solidFill>
            </a:endParaRPr>
          </a:p>
          <a:p>
            <a:pPr marL="336550" indent="-336550" algn="ctr">
              <a:lnSpc>
                <a:spcPct val="93000"/>
              </a:lnSpc>
              <a:buNone/>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GB" sz="4800" b="1" dirty="0" err="1" smtClean="0">
                <a:solidFill>
                  <a:srgbClr val="002060"/>
                </a:solidFill>
              </a:rPr>
              <a:t>F</a:t>
            </a:r>
            <a:r>
              <a:rPr lang="en-GB" sz="4800" b="1" baseline="-33000" dirty="0" err="1" smtClean="0">
                <a:solidFill>
                  <a:srgbClr val="002060"/>
                </a:solidFill>
              </a:rPr>
              <a:t>net</a:t>
            </a:r>
            <a:r>
              <a:rPr lang="en-GB" sz="4800" dirty="0" smtClean="0">
                <a:solidFill>
                  <a:srgbClr val="002060"/>
                </a:solidFill>
              </a:rPr>
              <a:t> = m </a:t>
            </a:r>
            <a:r>
              <a:rPr lang="en-GB" sz="4800" b="1" dirty="0" smtClean="0">
                <a:solidFill>
                  <a:srgbClr val="002060"/>
                </a:solidFill>
              </a:rPr>
              <a:t>a</a:t>
            </a:r>
            <a:endParaRPr lang="en-GB" sz="4800" dirty="0" smtClean="0">
              <a:solidFill>
                <a:srgbClr val="002060"/>
              </a:solidFill>
            </a:endParaRPr>
          </a:p>
          <a:p>
            <a:endParaRPr lang="en-US" dirty="0" smtClean="0">
              <a:solidFill>
                <a:srgbClr val="002060"/>
              </a:solidFill>
            </a:endParaRPr>
          </a:p>
          <a:p>
            <a:r>
              <a:rPr lang="en-US" dirty="0" smtClean="0">
                <a:solidFill>
                  <a:srgbClr val="002060"/>
                </a:solidFill>
              </a:rPr>
              <a:t>“</a:t>
            </a:r>
            <a:r>
              <a:rPr lang="en-GB" dirty="0" smtClean="0">
                <a:solidFill>
                  <a:srgbClr val="002060"/>
                </a:solidFill>
              </a:rPr>
              <a:t>The </a:t>
            </a:r>
            <a:r>
              <a:rPr lang="en-GB" b="1" dirty="0" smtClean="0">
                <a:solidFill>
                  <a:srgbClr val="002060"/>
                </a:solidFill>
              </a:rPr>
              <a:t>magnitude of the net external force</a:t>
            </a:r>
            <a:r>
              <a:rPr lang="en-GB" dirty="0" smtClean="0">
                <a:solidFill>
                  <a:srgbClr val="002060"/>
                </a:solidFill>
              </a:rPr>
              <a:t> (</a:t>
            </a:r>
            <a:r>
              <a:rPr lang="en-GB" dirty="0" err="1" smtClean="0">
                <a:solidFill>
                  <a:srgbClr val="002060"/>
                </a:solidFill>
              </a:rPr>
              <a:t>F</a:t>
            </a:r>
            <a:r>
              <a:rPr lang="en-GB" baseline="-25000" dirty="0" err="1" smtClean="0">
                <a:solidFill>
                  <a:srgbClr val="002060"/>
                </a:solidFill>
              </a:rPr>
              <a:t>net</a:t>
            </a:r>
            <a:r>
              <a:rPr lang="en-GB" dirty="0" smtClean="0">
                <a:solidFill>
                  <a:srgbClr val="002060"/>
                </a:solidFill>
              </a:rPr>
              <a:t>) is the product of the mass of the object and the magnitude of its acceleration (a) </a:t>
            </a:r>
            <a:r>
              <a:rPr lang="en-US" dirty="0" smtClean="0">
                <a:solidFill>
                  <a:srgbClr val="002060"/>
                </a:solidFill>
              </a:rPr>
              <a:t>”</a:t>
            </a:r>
            <a:endParaRPr lang="en-GB" dirty="0" smtClean="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2</a:t>
            </a:r>
            <a:r>
              <a:rPr lang="en-US" baseline="30000" dirty="0"/>
              <a:t>nd</a:t>
            </a:r>
            <a:r>
              <a:rPr lang="en-US" dirty="0"/>
              <a:t> LAW</a:t>
            </a:r>
          </a:p>
        </p:txBody>
      </p:sp>
      <p:sp>
        <p:nvSpPr>
          <p:cNvPr id="3" name="Content Placeholder 2"/>
          <p:cNvSpPr>
            <a:spLocks noGrp="1"/>
          </p:cNvSpPr>
          <p:nvPr>
            <p:ph idx="1"/>
          </p:nvPr>
        </p:nvSpPr>
        <p:spPr>
          <a:xfrm>
            <a:off x="533400" y="2057400"/>
            <a:ext cx="8229600" cy="2209800"/>
          </a:xfrm>
        </p:spPr>
        <p:txBody>
          <a:bodyPr>
            <a:normAutofit/>
          </a:bodyPr>
          <a:lstStyle/>
          <a:p>
            <a:pPr marL="457200" lvl="1" indent="0" eaLnBrk="0" hangingPunct="0">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200" dirty="0">
                <a:solidFill>
                  <a:schemeClr val="tx1"/>
                </a:solidFill>
              </a:rPr>
              <a:t>Describes motion of a body that is </a:t>
            </a:r>
            <a:r>
              <a:rPr lang="en-GB" sz="3200" b="1" u="sng" dirty="0">
                <a:solidFill>
                  <a:schemeClr val="tx1"/>
                </a:solidFill>
              </a:rPr>
              <a:t>not</a:t>
            </a:r>
            <a:r>
              <a:rPr lang="en-GB" sz="3200" dirty="0">
                <a:solidFill>
                  <a:schemeClr val="tx1"/>
                </a:solidFill>
              </a:rPr>
              <a:t> in </a:t>
            </a:r>
            <a:r>
              <a:rPr lang="en-GB" sz="3200" b="1" u="sng" dirty="0">
                <a:solidFill>
                  <a:schemeClr val="tx1"/>
                </a:solidFill>
              </a:rPr>
              <a:t>equilibrium</a:t>
            </a:r>
            <a:r>
              <a:rPr lang="en-GB" sz="3200" dirty="0">
                <a:solidFill>
                  <a:schemeClr val="tx1"/>
                </a:solidFill>
              </a:rPr>
              <a:t>.</a:t>
            </a:r>
          </a:p>
          <a:p>
            <a:pPr marL="457200" lvl="1" indent="0" eaLnBrk="0" hangingPunct="0">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200" kern="0" dirty="0" smtClean="0">
                <a:solidFill>
                  <a:schemeClr val="tx1"/>
                </a:solidFill>
              </a:rPr>
              <a:t>If </a:t>
            </a:r>
            <a:r>
              <a:rPr lang="en-GB" sz="3200" kern="0" dirty="0">
                <a:solidFill>
                  <a:schemeClr val="tx1"/>
                </a:solidFill>
              </a:rPr>
              <a:t>a </a:t>
            </a:r>
            <a:r>
              <a:rPr lang="en-GB" sz="3200" b="1" u="sng" kern="0" dirty="0">
                <a:solidFill>
                  <a:schemeClr val="tx1"/>
                </a:solidFill>
              </a:rPr>
              <a:t>net external force </a:t>
            </a:r>
            <a:r>
              <a:rPr lang="en-GB" sz="3200" kern="0" dirty="0">
                <a:solidFill>
                  <a:schemeClr val="tx1"/>
                </a:solidFill>
              </a:rPr>
              <a:t>acts on a body, the body </a:t>
            </a:r>
            <a:r>
              <a:rPr lang="en-GB" sz="3200" b="1" i="1" u="sng" kern="0" dirty="0" smtClean="0">
                <a:solidFill>
                  <a:schemeClr val="tx1"/>
                </a:solidFill>
              </a:rPr>
              <a:t>accelerates (change motion)</a:t>
            </a:r>
            <a:r>
              <a:rPr lang="en-GB" sz="3200" kern="0" dirty="0" smtClean="0">
                <a:solidFill>
                  <a:schemeClr val="tx1"/>
                </a:solidFill>
              </a:rPr>
              <a:t>. </a:t>
            </a:r>
            <a:endParaRPr lang="en-GB" sz="3200" kern="0" dirty="0">
              <a:solidFill>
                <a:schemeClr val="tx1"/>
              </a:solidFill>
            </a:endParaRPr>
          </a:p>
        </p:txBody>
      </p:sp>
      <p:sp>
        <p:nvSpPr>
          <p:cNvPr id="4" name="Content Placeholder 2"/>
          <p:cNvSpPr txBox="1">
            <a:spLocks/>
          </p:cNvSpPr>
          <p:nvPr/>
        </p:nvSpPr>
        <p:spPr>
          <a:xfrm>
            <a:off x="456662" y="4267200"/>
            <a:ext cx="82296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800" dirty="0" smtClean="0"/>
              <a:t>“</a:t>
            </a:r>
            <a:r>
              <a:rPr lang="en-US" sz="4800" dirty="0" err="1" smtClean="0"/>
              <a:t>F</a:t>
            </a:r>
            <a:r>
              <a:rPr lang="en-US" sz="4800" baseline="-25000" dirty="0" err="1" smtClean="0"/>
              <a:t>net</a:t>
            </a:r>
            <a:r>
              <a:rPr lang="en-US" sz="4800" dirty="0" smtClean="0"/>
              <a:t> = ma”   not  “F = ma”</a:t>
            </a:r>
            <a:endParaRPr lang="en-US" sz="4800" dirty="0"/>
          </a:p>
        </p:txBody>
      </p:sp>
    </p:spTree>
    <p:extLst>
      <p:ext uri="{BB962C8B-B14F-4D97-AF65-F5344CB8AC3E}">
        <p14:creationId xmlns:p14="http://schemas.microsoft.com/office/powerpoint/2010/main" val="1089253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2</a:t>
            </a:r>
            <a:r>
              <a:rPr lang="en-US" baseline="30000" dirty="0"/>
              <a:t>nd</a:t>
            </a:r>
            <a:r>
              <a:rPr lang="en-US" dirty="0"/>
              <a:t> LAW</a:t>
            </a:r>
          </a:p>
        </p:txBody>
      </p:sp>
      <p:sp>
        <p:nvSpPr>
          <p:cNvPr id="3" name="Content Placeholder 2"/>
          <p:cNvSpPr>
            <a:spLocks noGrp="1"/>
          </p:cNvSpPr>
          <p:nvPr>
            <p:ph idx="1"/>
          </p:nvPr>
        </p:nvSpPr>
        <p:spPr>
          <a:xfrm>
            <a:off x="533400" y="1905000"/>
            <a:ext cx="8229600" cy="1249363"/>
          </a:xfrm>
        </p:spPr>
        <p:txBody>
          <a:bodyPr>
            <a:normAutofit/>
          </a:bodyPr>
          <a:lstStyle/>
          <a:p>
            <a:pPr marL="457200" lvl="1" indent="0" eaLnBrk="0" hangingPunct="0">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200" kern="0" dirty="0" smtClean="0">
                <a:solidFill>
                  <a:srgbClr val="002060"/>
                </a:solidFill>
              </a:rPr>
              <a:t>The </a:t>
            </a:r>
            <a:r>
              <a:rPr lang="en-GB" sz="3200" b="1" u="sng" kern="0" dirty="0">
                <a:solidFill>
                  <a:srgbClr val="002060"/>
                </a:solidFill>
              </a:rPr>
              <a:t>direction of acceleration</a:t>
            </a:r>
            <a:r>
              <a:rPr lang="en-GB" sz="3200" kern="0" dirty="0">
                <a:solidFill>
                  <a:srgbClr val="002060"/>
                </a:solidFill>
              </a:rPr>
              <a:t> is the </a:t>
            </a:r>
            <a:r>
              <a:rPr lang="en-GB" sz="3200" b="1" kern="0" dirty="0">
                <a:solidFill>
                  <a:srgbClr val="C00000"/>
                </a:solidFill>
              </a:rPr>
              <a:t>same</a:t>
            </a:r>
            <a:r>
              <a:rPr lang="en-GB" sz="3200" kern="0" dirty="0">
                <a:solidFill>
                  <a:srgbClr val="002060"/>
                </a:solidFill>
              </a:rPr>
              <a:t> as the </a:t>
            </a:r>
            <a:r>
              <a:rPr lang="en-GB" sz="3200" b="1" u="sng" kern="0" dirty="0">
                <a:solidFill>
                  <a:srgbClr val="002060"/>
                </a:solidFill>
              </a:rPr>
              <a:t>direction of the </a:t>
            </a:r>
            <a:r>
              <a:rPr lang="en-GB" sz="3200" b="1" u="sng" kern="0" dirty="0" smtClean="0">
                <a:solidFill>
                  <a:srgbClr val="002060"/>
                </a:solidFill>
              </a:rPr>
              <a:t>NET </a:t>
            </a:r>
            <a:r>
              <a:rPr lang="en-GB" sz="3200" b="1" u="sng" kern="0" dirty="0">
                <a:solidFill>
                  <a:srgbClr val="002060"/>
                </a:solidFill>
              </a:rPr>
              <a:t>force</a:t>
            </a:r>
            <a:r>
              <a:rPr lang="en-GB" sz="3200" kern="0" dirty="0">
                <a:solidFill>
                  <a:srgbClr val="002060"/>
                </a:solidFill>
              </a:rPr>
              <a:t>. </a:t>
            </a:r>
          </a:p>
        </p:txBody>
      </p:sp>
      <p:sp>
        <p:nvSpPr>
          <p:cNvPr id="4" name="Rectangle 3"/>
          <p:cNvSpPr/>
          <p:nvPr/>
        </p:nvSpPr>
        <p:spPr>
          <a:xfrm>
            <a:off x="4114800" y="45720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286000" y="4572000"/>
            <a:ext cx="1828800" cy="9144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1905000" y="3505200"/>
            <a:ext cx="1828800" cy="1249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ctr" eaLnBrk="0" hangingPunct="0">
              <a:spcBef>
                <a:spcPts val="700"/>
              </a:spcBef>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200" b="1" kern="0" dirty="0" smtClean="0">
                <a:solidFill>
                  <a:srgbClr val="FF0000"/>
                </a:solidFill>
              </a:rPr>
              <a:t>Net Force</a:t>
            </a:r>
            <a:endParaRPr lang="en-GB" sz="3200" b="1" kern="0" dirty="0">
              <a:solidFill>
                <a:srgbClr val="FF0000"/>
              </a:solidFill>
            </a:endParaRPr>
          </a:p>
        </p:txBody>
      </p:sp>
      <p:sp>
        <p:nvSpPr>
          <p:cNvPr id="7" name="Right Arrow 6"/>
          <p:cNvSpPr/>
          <p:nvPr/>
        </p:nvSpPr>
        <p:spPr>
          <a:xfrm>
            <a:off x="5219700" y="4032898"/>
            <a:ext cx="990600" cy="31988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Content Placeholder 2"/>
          <p:cNvSpPr txBox="1">
            <a:spLocks/>
          </p:cNvSpPr>
          <p:nvPr/>
        </p:nvSpPr>
        <p:spPr>
          <a:xfrm>
            <a:off x="5029200" y="3276600"/>
            <a:ext cx="914400" cy="6246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ctr" eaLnBrk="0" hangingPunct="0">
              <a:spcBef>
                <a:spcPts val="700"/>
              </a:spcBef>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5400" b="1" kern="0" dirty="0" smtClean="0">
                <a:solidFill>
                  <a:srgbClr val="0070C0"/>
                </a:solidFill>
              </a:rPr>
              <a:t>a</a:t>
            </a:r>
            <a:endParaRPr lang="en-GB" sz="5400" b="1" kern="0" dirty="0">
              <a:solidFill>
                <a:srgbClr val="0070C0"/>
              </a:solidFill>
            </a:endParaRPr>
          </a:p>
        </p:txBody>
      </p:sp>
    </p:spTree>
    <p:extLst>
      <p:ext uri="{BB962C8B-B14F-4D97-AF65-F5344CB8AC3E}">
        <p14:creationId xmlns:p14="http://schemas.microsoft.com/office/powerpoint/2010/main" val="3207649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Inertia and Mass</a:t>
            </a:r>
            <a:endParaRPr lang="en-US" dirty="0"/>
          </a:p>
        </p:txBody>
      </p:sp>
      <p:sp>
        <p:nvSpPr>
          <p:cNvPr id="3" name="Content Placeholder 2"/>
          <p:cNvSpPr>
            <a:spLocks noGrp="1"/>
          </p:cNvSpPr>
          <p:nvPr>
            <p:ph idx="1"/>
          </p:nvPr>
        </p:nvSpPr>
        <p:spPr>
          <a:xfrm>
            <a:off x="457200" y="2743200"/>
            <a:ext cx="8229600" cy="3352800"/>
          </a:xfrm>
        </p:spPr>
        <p:txBody>
          <a:bodyPr/>
          <a:lstStyle/>
          <a:p>
            <a:r>
              <a:rPr lang="en-US" b="1" u="sng" dirty="0" smtClean="0"/>
              <a:t>Inertia</a:t>
            </a:r>
            <a:r>
              <a:rPr lang="en-US" dirty="0" smtClean="0"/>
              <a:t> is the tendency of an object to </a:t>
            </a:r>
            <a:r>
              <a:rPr lang="en-US" b="1" u="sng" dirty="0" smtClean="0"/>
              <a:t>resist change </a:t>
            </a:r>
            <a:r>
              <a:rPr lang="en-US" dirty="0" smtClean="0"/>
              <a:t>in motion</a:t>
            </a:r>
          </a:p>
          <a:p>
            <a:endParaRPr lang="en-US" dirty="0" smtClean="0"/>
          </a:p>
          <a:p>
            <a:r>
              <a:rPr lang="en-US" b="1" u="sng" dirty="0" smtClean="0"/>
              <a:t>Mass</a:t>
            </a:r>
            <a:r>
              <a:rPr lang="en-US" dirty="0" smtClean="0"/>
              <a:t> is a measure of the </a:t>
            </a:r>
            <a:r>
              <a:rPr lang="en-US" b="1" u="sng" dirty="0" smtClean="0"/>
              <a:t>inertia</a:t>
            </a:r>
            <a:endParaRPr lang="en-US" b="1" u="sng" dirty="0"/>
          </a:p>
        </p:txBody>
      </p:sp>
      <p:sp>
        <p:nvSpPr>
          <p:cNvPr id="4" name="Slide Number Placeholder 3"/>
          <p:cNvSpPr>
            <a:spLocks noGrp="1"/>
          </p:cNvSpPr>
          <p:nvPr>
            <p:ph type="sldNum" sz="quarter" idx="12"/>
          </p:nvPr>
        </p:nvSpPr>
        <p:spPr/>
        <p:txBody>
          <a:bodyPr/>
          <a:lstStyle/>
          <a:p>
            <a:fld id="{2CA0AF51-F214-4588-BB0A-2F4BA918FE56}" type="slidenum">
              <a:rPr lang="en-US" smtClean="0"/>
              <a:pPr/>
              <a:t>24</a:t>
            </a:fld>
            <a:endParaRPr lang="en-US" dirty="0"/>
          </a:p>
        </p:txBody>
      </p:sp>
      <p:sp>
        <p:nvSpPr>
          <p:cNvPr id="5" name="Content Placeholder 2"/>
          <p:cNvSpPr txBox="1">
            <a:spLocks/>
          </p:cNvSpPr>
          <p:nvPr/>
        </p:nvSpPr>
        <p:spPr>
          <a:xfrm>
            <a:off x="2133600" y="1752600"/>
            <a:ext cx="3962938"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800" dirty="0" smtClean="0"/>
              <a:t>“</a:t>
            </a:r>
            <a:r>
              <a:rPr lang="en-US" sz="4800" dirty="0" err="1" smtClean="0"/>
              <a:t>F</a:t>
            </a:r>
            <a:r>
              <a:rPr lang="en-US" sz="4800" baseline="-25000" dirty="0" err="1" smtClean="0"/>
              <a:t>net</a:t>
            </a:r>
            <a:r>
              <a:rPr lang="en-US" sz="4800" dirty="0" smtClean="0"/>
              <a:t> = ma”</a:t>
            </a:r>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Inertia and Mass</a:t>
            </a:r>
            <a:endParaRPr lang="en-US" dirty="0"/>
          </a:p>
        </p:txBody>
      </p:sp>
      <p:sp>
        <p:nvSpPr>
          <p:cNvPr id="3" name="Content Placeholder 2"/>
          <p:cNvSpPr>
            <a:spLocks noGrp="1"/>
          </p:cNvSpPr>
          <p:nvPr>
            <p:ph idx="1"/>
          </p:nvPr>
        </p:nvSpPr>
        <p:spPr>
          <a:xfrm>
            <a:off x="456662" y="1905000"/>
            <a:ext cx="8229600" cy="1524000"/>
          </a:xfrm>
        </p:spPr>
        <p:txBody>
          <a:bodyPr>
            <a:normAutofit lnSpcReduction="10000"/>
          </a:bodyPr>
          <a:lstStyle/>
          <a:p>
            <a:r>
              <a:rPr lang="en-US" dirty="0" smtClean="0">
                <a:solidFill>
                  <a:schemeClr val="tx1">
                    <a:lumMod val="85000"/>
                    <a:lumOff val="15000"/>
                  </a:schemeClr>
                </a:solidFill>
                <a:latin typeface="+mj-lt"/>
              </a:rPr>
              <a:t>The </a:t>
            </a:r>
            <a:r>
              <a:rPr lang="en-US" b="1" u="sng" dirty="0" smtClean="0">
                <a:solidFill>
                  <a:schemeClr val="tx1">
                    <a:lumMod val="85000"/>
                    <a:lumOff val="15000"/>
                  </a:schemeClr>
                </a:solidFill>
                <a:latin typeface="+mj-lt"/>
              </a:rPr>
              <a:t>greater</a:t>
            </a:r>
            <a:r>
              <a:rPr lang="en-US" dirty="0" smtClean="0">
                <a:solidFill>
                  <a:schemeClr val="tx1">
                    <a:lumMod val="85000"/>
                    <a:lumOff val="15000"/>
                  </a:schemeClr>
                </a:solidFill>
                <a:latin typeface="+mj-lt"/>
              </a:rPr>
              <a:t> the </a:t>
            </a:r>
            <a:r>
              <a:rPr lang="en-US" b="1" u="sng" dirty="0" smtClean="0">
                <a:solidFill>
                  <a:schemeClr val="tx1">
                    <a:lumMod val="85000"/>
                    <a:lumOff val="15000"/>
                  </a:schemeClr>
                </a:solidFill>
                <a:latin typeface="+mj-lt"/>
              </a:rPr>
              <a:t>mass</a:t>
            </a:r>
            <a:r>
              <a:rPr lang="en-US" dirty="0" smtClean="0">
                <a:solidFill>
                  <a:schemeClr val="tx1">
                    <a:lumMod val="85000"/>
                    <a:lumOff val="15000"/>
                  </a:schemeClr>
                </a:solidFill>
                <a:latin typeface="+mj-lt"/>
              </a:rPr>
              <a:t>, the </a:t>
            </a:r>
            <a:r>
              <a:rPr lang="en-US" b="1" u="sng" dirty="0" smtClean="0">
                <a:solidFill>
                  <a:schemeClr val="tx1">
                    <a:lumMod val="85000"/>
                    <a:lumOff val="15000"/>
                  </a:schemeClr>
                </a:solidFill>
                <a:latin typeface="+mj-lt"/>
              </a:rPr>
              <a:t>smaller</a:t>
            </a:r>
            <a:r>
              <a:rPr lang="en-US" dirty="0" smtClean="0">
                <a:solidFill>
                  <a:schemeClr val="tx1">
                    <a:lumMod val="85000"/>
                    <a:lumOff val="15000"/>
                  </a:schemeClr>
                </a:solidFill>
                <a:latin typeface="+mj-lt"/>
              </a:rPr>
              <a:t> the </a:t>
            </a:r>
            <a:r>
              <a:rPr lang="en-US" b="1" u="sng" dirty="0" smtClean="0">
                <a:solidFill>
                  <a:schemeClr val="tx1">
                    <a:lumMod val="85000"/>
                    <a:lumOff val="15000"/>
                  </a:schemeClr>
                </a:solidFill>
                <a:latin typeface="+mj-lt"/>
              </a:rPr>
              <a:t>acceleration (change in motion)</a:t>
            </a:r>
            <a:r>
              <a:rPr lang="en-US" dirty="0" smtClean="0">
                <a:solidFill>
                  <a:schemeClr val="tx1">
                    <a:lumMod val="85000"/>
                    <a:lumOff val="15000"/>
                  </a:schemeClr>
                </a:solidFill>
                <a:latin typeface="+mj-lt"/>
              </a:rPr>
              <a:t> for a given amount of force</a:t>
            </a:r>
          </a:p>
          <a:p>
            <a:endParaRPr lang="en-US" dirty="0">
              <a:solidFill>
                <a:schemeClr val="tx1">
                  <a:lumMod val="85000"/>
                  <a:lumOff val="15000"/>
                </a:schemeClr>
              </a:solidFill>
              <a:latin typeface="+mj-lt"/>
            </a:endParaRPr>
          </a:p>
        </p:txBody>
      </p:sp>
      <p:sp>
        <p:nvSpPr>
          <p:cNvPr id="4" name="Slide Number Placeholder 3"/>
          <p:cNvSpPr>
            <a:spLocks noGrp="1"/>
          </p:cNvSpPr>
          <p:nvPr>
            <p:ph type="sldNum" sz="quarter" idx="12"/>
          </p:nvPr>
        </p:nvSpPr>
        <p:spPr/>
        <p:txBody>
          <a:bodyPr/>
          <a:lstStyle/>
          <a:p>
            <a:fld id="{2CA0AF51-F214-4588-BB0A-2F4BA918FE56}" type="slidenum">
              <a:rPr lang="en-US" smtClean="0"/>
              <a:pPr/>
              <a:t>25</a:t>
            </a:fld>
            <a:endParaRPr lang="en-US" dirty="0"/>
          </a:p>
        </p:txBody>
      </p:sp>
      <p:pic>
        <p:nvPicPr>
          <p:cNvPr id="5" name="Picture 9" descr="elephant"/>
          <p:cNvPicPr>
            <a:picLocks noChangeAspect="1" noChangeArrowheads="1"/>
          </p:cNvPicPr>
          <p:nvPr/>
        </p:nvPicPr>
        <p:blipFill>
          <a:blip r:embed="rId2" cstate="print"/>
          <a:srcRect/>
          <a:stretch>
            <a:fillRect/>
          </a:stretch>
        </p:blipFill>
        <p:spPr bwMode="auto">
          <a:xfrm>
            <a:off x="2895600" y="3429000"/>
            <a:ext cx="3351724" cy="20466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3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9" dur="3000" fill="hold"/>
                                        <p:tgtEl>
                                          <p:spTgt spid="5"/>
                                        </p:tgtEl>
                                        <p:attrNameLst>
                                          <p:attrName>ppt_y</p:attrName>
                                        </p:attrNameLst>
                                      </p:cBhvr>
                                      <p:tavLst>
                                        <p:tav tm="0">
                                          <p:val>
                                            <p:strVal val="#ppt_y"/>
                                          </p:val>
                                        </p:tav>
                                        <p:tav tm="100000">
                                          <p:val>
                                            <p:strVal val="#ppt_y"/>
                                          </p:val>
                                        </p:tav>
                                      </p:tavLst>
                                    </p:anim>
                                    <p:animEffect transition="in" filter="fade">
                                      <p:cBhvr>
                                        <p:cTn id="10"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Test</a:t>
            </a:r>
            <a:endParaRPr lang="en-US" dirty="0"/>
          </a:p>
        </p:txBody>
      </p:sp>
      <p:sp>
        <p:nvSpPr>
          <p:cNvPr id="3" name="Content Placeholder 2"/>
          <p:cNvSpPr>
            <a:spLocks noGrp="1"/>
          </p:cNvSpPr>
          <p:nvPr>
            <p:ph idx="1"/>
          </p:nvPr>
        </p:nvSpPr>
        <p:spPr/>
        <p:txBody>
          <a:bodyPr/>
          <a:lstStyle/>
          <a:p>
            <a:r>
              <a:rPr lang="en-US" dirty="0">
                <a:latin typeface="Verdana" pitchFamily="34" charset="0"/>
              </a:rPr>
              <a:t>A car rounds a curve while maintaining a constant speed. Is there a net force on the car as it rounds the curve?</a:t>
            </a:r>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114800"/>
            <a:ext cx="426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2349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a:t>
            </a:r>
            <a:endParaRPr lang="en-US" dirty="0"/>
          </a:p>
        </p:txBody>
      </p:sp>
      <p:sp>
        <p:nvSpPr>
          <p:cNvPr id="3" name="Content Placeholder 2"/>
          <p:cNvSpPr>
            <a:spLocks noGrp="1"/>
          </p:cNvSpPr>
          <p:nvPr>
            <p:ph idx="1"/>
          </p:nvPr>
        </p:nvSpPr>
        <p:spPr>
          <a:xfrm>
            <a:off x="457200" y="1752600"/>
            <a:ext cx="8229600" cy="4144963"/>
          </a:xfrm>
        </p:spPr>
        <p:txBody>
          <a:bodyPr/>
          <a:lstStyle/>
          <a:p>
            <a:pPr marL="0" indent="0">
              <a:buNone/>
            </a:pPr>
            <a:r>
              <a:rPr lang="en-US" dirty="0" smtClean="0">
                <a:latin typeface="Verdana" pitchFamily="34" charset="0"/>
              </a:rPr>
              <a:t>Yes</a:t>
            </a:r>
          </a:p>
          <a:p>
            <a:pPr marL="0" indent="0">
              <a:buNone/>
            </a:pPr>
            <a:r>
              <a:rPr lang="en-US" dirty="0">
                <a:latin typeface="Times New Roman" pitchFamily="18" charset="0"/>
              </a:rPr>
              <a:t>Acceleration is a change in the speed and/or </a:t>
            </a:r>
            <a:r>
              <a:rPr lang="en-US" b="1" u="sng" dirty="0" smtClean="0">
                <a:latin typeface="Times New Roman" pitchFamily="18" charset="0"/>
              </a:rPr>
              <a:t>direction</a:t>
            </a:r>
            <a:r>
              <a:rPr lang="en-US" dirty="0" smtClean="0">
                <a:latin typeface="Times New Roman" pitchFamily="18" charset="0"/>
              </a:rPr>
              <a:t>. </a:t>
            </a:r>
            <a:r>
              <a:rPr lang="en-US" dirty="0">
                <a:latin typeface="Times New Roman" pitchFamily="18" charset="0"/>
              </a:rPr>
              <a:t>Thus, because its direction has changed, the car has accelerated and a </a:t>
            </a:r>
            <a:r>
              <a:rPr lang="en-US" dirty="0" smtClean="0">
                <a:latin typeface="Times New Roman" pitchFamily="18" charset="0"/>
              </a:rPr>
              <a:t>net force </a:t>
            </a:r>
            <a:r>
              <a:rPr lang="en-US" dirty="0">
                <a:latin typeface="Times New Roman" pitchFamily="18" charset="0"/>
              </a:rPr>
              <a:t>must have been exerted on it.</a:t>
            </a:r>
          </a:p>
          <a:p>
            <a:endParaRPr lang="en-US" dirty="0">
              <a:latin typeface="Verdana" pitchFamily="34" charset="0"/>
            </a:endParaRPr>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495800"/>
            <a:ext cx="426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902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a:xfrm>
            <a:off x="457200" y="1981200"/>
            <a:ext cx="8229600" cy="3429000"/>
          </a:xfrm>
        </p:spPr>
        <p:txBody>
          <a:bodyPr>
            <a:normAutofit/>
          </a:bodyPr>
          <a:lstStyle/>
          <a:p>
            <a:r>
              <a:rPr lang="en-US" sz="4000" dirty="0" smtClean="0"/>
              <a:t>Dynamics – “understand” motion</a:t>
            </a:r>
          </a:p>
          <a:p>
            <a:r>
              <a:rPr lang="en-US" sz="4000" dirty="0" smtClean="0"/>
              <a:t>Force</a:t>
            </a:r>
            <a:r>
              <a:rPr lang="en-US" dirty="0" smtClean="0"/>
              <a:t> – measure of </a:t>
            </a:r>
            <a:r>
              <a:rPr lang="en-US" b="1" u="sng" dirty="0" smtClean="0">
                <a:solidFill>
                  <a:srgbClr val="FF0000"/>
                </a:solidFill>
              </a:rPr>
              <a:t>interaction</a:t>
            </a:r>
          </a:p>
          <a:p>
            <a:r>
              <a:rPr lang="en-US" dirty="0" smtClean="0"/>
              <a:t>Newton’s 1</a:t>
            </a:r>
            <a:r>
              <a:rPr lang="en-US" baseline="30000" dirty="0" smtClean="0"/>
              <a:t>st</a:t>
            </a:r>
            <a:r>
              <a:rPr lang="en-US" dirty="0" smtClean="0"/>
              <a:t> Law -  </a:t>
            </a:r>
            <a:r>
              <a:rPr lang="en-US" b="1" u="sng" dirty="0" smtClean="0">
                <a:solidFill>
                  <a:srgbClr val="FF0000"/>
                </a:solidFill>
              </a:rPr>
              <a:t>motional equilibrium </a:t>
            </a:r>
          </a:p>
          <a:p>
            <a:pPr marL="457200" lvl="1" indent="0">
              <a:buNone/>
            </a:pPr>
            <a:r>
              <a:rPr lang="en-US" sz="4000" dirty="0" smtClean="0">
                <a:solidFill>
                  <a:schemeClr val="tx1"/>
                </a:solidFill>
              </a:rPr>
              <a:t>          </a:t>
            </a:r>
            <a:r>
              <a:rPr lang="en-US" sz="4000" dirty="0" err="1" smtClean="0">
                <a:solidFill>
                  <a:schemeClr val="tx1"/>
                </a:solidFill>
              </a:rPr>
              <a:t>F</a:t>
            </a:r>
            <a:r>
              <a:rPr lang="en-US" sz="4000" baseline="-25000" dirty="0" err="1" smtClean="0">
                <a:solidFill>
                  <a:schemeClr val="tx1"/>
                </a:solidFill>
              </a:rPr>
              <a:t>net</a:t>
            </a:r>
            <a:r>
              <a:rPr lang="en-US" sz="4000" dirty="0" smtClean="0">
                <a:solidFill>
                  <a:schemeClr val="tx1"/>
                </a:solidFill>
              </a:rPr>
              <a:t> = 0  </a:t>
            </a:r>
            <a:r>
              <a:rPr lang="en-US" sz="4000" dirty="0" smtClean="0">
                <a:solidFill>
                  <a:schemeClr val="tx1"/>
                </a:solidFill>
                <a:sym typeface="Symbol"/>
              </a:rPr>
              <a:t>  constant velocity</a:t>
            </a:r>
            <a:endParaRPr lang="en-US" sz="4000" dirty="0" smtClean="0">
              <a:solidFill>
                <a:schemeClr val="tx1"/>
              </a:solidFill>
            </a:endParaRPr>
          </a:p>
          <a:p>
            <a:pPr marL="0" indent="0" algn="ctr">
              <a:buNone/>
            </a:pPr>
            <a:endParaRPr lang="en-US" sz="4000" dirty="0"/>
          </a:p>
        </p:txBody>
      </p:sp>
    </p:spTree>
    <p:extLst>
      <p:ext uri="{BB962C8B-B14F-4D97-AF65-F5344CB8AC3E}">
        <p14:creationId xmlns:p14="http://schemas.microsoft.com/office/powerpoint/2010/main" val="4247060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a:xfrm>
            <a:off x="457200" y="1981201"/>
            <a:ext cx="8229600" cy="1981200"/>
          </a:xfrm>
        </p:spPr>
        <p:txBody>
          <a:bodyPr/>
          <a:lstStyle/>
          <a:p>
            <a:r>
              <a:rPr lang="en-US" dirty="0" smtClean="0"/>
              <a:t>Newton’s 2</a:t>
            </a:r>
            <a:r>
              <a:rPr lang="en-US" baseline="30000" dirty="0" smtClean="0"/>
              <a:t>nd</a:t>
            </a:r>
            <a:r>
              <a:rPr lang="en-US" dirty="0" smtClean="0"/>
              <a:t> Law -  </a:t>
            </a:r>
            <a:r>
              <a:rPr lang="en-US" b="1" u="sng" dirty="0" smtClean="0">
                <a:solidFill>
                  <a:srgbClr val="FF0000"/>
                </a:solidFill>
              </a:rPr>
              <a:t>not</a:t>
            </a:r>
            <a:r>
              <a:rPr lang="en-US" dirty="0" smtClean="0"/>
              <a:t> in motional equilibrium</a:t>
            </a:r>
          </a:p>
          <a:p>
            <a:pPr marL="0" lvl="1" indent="0" algn="ctr">
              <a:buNone/>
            </a:pPr>
            <a:r>
              <a:rPr lang="en-US" sz="4000" dirty="0" err="1" smtClean="0">
                <a:solidFill>
                  <a:schemeClr val="tx1"/>
                </a:solidFill>
              </a:rPr>
              <a:t>F</a:t>
            </a:r>
            <a:r>
              <a:rPr lang="en-US" sz="4000" baseline="-25000" dirty="0" err="1" smtClean="0">
                <a:solidFill>
                  <a:schemeClr val="tx1"/>
                </a:solidFill>
              </a:rPr>
              <a:t>net</a:t>
            </a:r>
            <a:r>
              <a:rPr lang="en-US" sz="4000" dirty="0" smtClean="0">
                <a:solidFill>
                  <a:schemeClr val="tx1"/>
                </a:solidFill>
              </a:rPr>
              <a:t> </a:t>
            </a:r>
            <a:r>
              <a:rPr lang="en-US" sz="4000" dirty="0">
                <a:solidFill>
                  <a:schemeClr val="tx1"/>
                </a:solidFill>
              </a:rPr>
              <a:t>= </a:t>
            </a:r>
            <a:r>
              <a:rPr lang="en-US" sz="4000" dirty="0" smtClean="0">
                <a:solidFill>
                  <a:schemeClr val="tx1"/>
                </a:solidFill>
              </a:rPr>
              <a:t>ma </a:t>
            </a:r>
            <a:r>
              <a:rPr lang="en-US" sz="4000" dirty="0">
                <a:solidFill>
                  <a:schemeClr val="tx1"/>
                </a:solidFill>
                <a:sym typeface="Symbol"/>
              </a:rPr>
              <a:t>  </a:t>
            </a:r>
            <a:r>
              <a:rPr lang="en-US" sz="4000" dirty="0" smtClean="0">
                <a:solidFill>
                  <a:schemeClr val="tx1"/>
                </a:solidFill>
                <a:sym typeface="Symbol"/>
              </a:rPr>
              <a:t>acceleration</a:t>
            </a:r>
            <a:endParaRPr lang="en-US" sz="4000" dirty="0">
              <a:solidFill>
                <a:schemeClr val="tx1"/>
              </a:solidFill>
            </a:endParaRPr>
          </a:p>
          <a:p>
            <a:pPr marL="0" indent="0" algn="ctr">
              <a:buNone/>
            </a:pPr>
            <a:endParaRPr lang="en-US" sz="4000" dirty="0"/>
          </a:p>
        </p:txBody>
      </p:sp>
      <p:sp>
        <p:nvSpPr>
          <p:cNvPr id="4" name="Content Placeholder 2"/>
          <p:cNvSpPr txBox="1">
            <a:spLocks/>
          </p:cNvSpPr>
          <p:nvPr/>
        </p:nvSpPr>
        <p:spPr>
          <a:xfrm>
            <a:off x="914400" y="4114801"/>
            <a:ext cx="7696200" cy="1371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m = mass </a:t>
            </a:r>
            <a:r>
              <a:rPr lang="en-US" dirty="0" smtClean="0">
                <a:sym typeface="Symbol"/>
              </a:rPr>
              <a:t> </a:t>
            </a:r>
            <a:r>
              <a:rPr lang="en-US" b="1" u="sng" dirty="0" smtClean="0">
                <a:solidFill>
                  <a:srgbClr val="FF0000"/>
                </a:solidFill>
                <a:sym typeface="Symbol"/>
              </a:rPr>
              <a:t>inertia</a:t>
            </a:r>
            <a:r>
              <a:rPr lang="en-US" dirty="0" smtClean="0">
                <a:sym typeface="Symbol"/>
              </a:rPr>
              <a:t> (tendency to resist change in motion)</a:t>
            </a:r>
            <a:endParaRPr lang="en-US" sz="4000" dirty="0" smtClean="0">
              <a:solidFill>
                <a:schemeClr val="tx1"/>
              </a:solidFill>
            </a:endParaRPr>
          </a:p>
          <a:p>
            <a:pPr marL="0" indent="0" algn="ctr">
              <a:buFont typeface="Arial" pitchFamily="34" charset="0"/>
              <a:buNone/>
            </a:pPr>
            <a:endParaRPr lang="en-US" sz="4000" dirty="0"/>
          </a:p>
        </p:txBody>
      </p:sp>
    </p:spTree>
    <p:extLst>
      <p:ext uri="{BB962C8B-B14F-4D97-AF65-F5344CB8AC3E}">
        <p14:creationId xmlns:p14="http://schemas.microsoft.com/office/powerpoint/2010/main" val="299830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Velocity – measures </a:t>
            </a:r>
            <a:r>
              <a:rPr lang="en-US" u="sng" dirty="0" smtClean="0"/>
              <a:t>motion</a:t>
            </a:r>
          </a:p>
          <a:p>
            <a:r>
              <a:rPr lang="en-US" dirty="0" smtClean="0"/>
              <a:t>Acceleration – measures </a:t>
            </a:r>
            <a:r>
              <a:rPr lang="en-US" u="sng" dirty="0" smtClean="0"/>
              <a:t>change in motion </a:t>
            </a:r>
            <a:endParaRPr lang="en-US" u="sng" dirty="0"/>
          </a:p>
        </p:txBody>
      </p:sp>
    </p:spTree>
    <p:extLst>
      <p:ext uri="{BB962C8B-B14F-4D97-AF65-F5344CB8AC3E}">
        <p14:creationId xmlns:p14="http://schemas.microsoft.com/office/powerpoint/2010/main" val="715618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Newton’s Third Law: </a:t>
            </a:r>
            <a:br>
              <a:rPr lang="en-US" dirty="0" smtClean="0"/>
            </a:br>
            <a:r>
              <a:rPr lang="en-US" dirty="0" smtClean="0"/>
              <a:t>The Law of Interaction</a:t>
            </a:r>
            <a:endParaRPr lang="en-US" dirty="0"/>
          </a:p>
        </p:txBody>
      </p:sp>
      <p:sp>
        <p:nvSpPr>
          <p:cNvPr id="3" name="Content Placeholder 2"/>
          <p:cNvSpPr>
            <a:spLocks noGrp="1"/>
          </p:cNvSpPr>
          <p:nvPr>
            <p:ph idx="1"/>
          </p:nvPr>
        </p:nvSpPr>
        <p:spPr>
          <a:xfrm>
            <a:off x="533400" y="1828800"/>
            <a:ext cx="8229600" cy="2591116"/>
          </a:xfrm>
        </p:spPr>
        <p:txBody>
          <a:bodyPr>
            <a:normAutofit fontScale="92500" lnSpcReduction="10000"/>
          </a:bodyPr>
          <a:lstStyle/>
          <a:p>
            <a:pPr marL="336550" indent="-336550">
              <a:lnSpc>
                <a:spcPct val="93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GB" dirty="0" smtClean="0"/>
              <a:t>If object A </a:t>
            </a:r>
            <a:r>
              <a:rPr lang="en-GB" u="sng" dirty="0" smtClean="0">
                <a:solidFill>
                  <a:srgbClr val="FF0000"/>
                </a:solidFill>
              </a:rPr>
              <a:t>exerts</a:t>
            </a:r>
            <a:r>
              <a:rPr lang="en-GB" dirty="0" smtClean="0"/>
              <a:t> a force F on object B then object B </a:t>
            </a:r>
            <a:r>
              <a:rPr lang="en-GB" u="sng" dirty="0" smtClean="0">
                <a:solidFill>
                  <a:srgbClr val="FF0000"/>
                </a:solidFill>
              </a:rPr>
              <a:t>exerts</a:t>
            </a:r>
            <a:r>
              <a:rPr lang="en-GB" dirty="0" smtClean="0"/>
              <a:t> a force on A that is </a:t>
            </a:r>
            <a:r>
              <a:rPr lang="en-GB" b="1" u="sng" dirty="0" smtClean="0">
                <a:solidFill>
                  <a:srgbClr val="FF0000"/>
                </a:solidFill>
              </a:rPr>
              <a:t>equal</a:t>
            </a:r>
            <a:r>
              <a:rPr lang="en-GB" dirty="0" smtClean="0"/>
              <a:t> in magnitude and </a:t>
            </a:r>
            <a:r>
              <a:rPr lang="en-GB" b="1" u="sng" dirty="0" smtClean="0">
                <a:solidFill>
                  <a:srgbClr val="FF0000"/>
                </a:solidFill>
              </a:rPr>
              <a:t>opposite</a:t>
            </a:r>
            <a:r>
              <a:rPr lang="en-GB" dirty="0" smtClean="0"/>
              <a:t> in direction. </a:t>
            </a:r>
          </a:p>
          <a:p>
            <a:pPr marL="336550" indent="-336550" algn="ctr">
              <a:lnSpc>
                <a:spcPct val="93000"/>
              </a:lnSpc>
              <a:buNone/>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GB" sz="4800" b="1" dirty="0" smtClean="0">
                <a:solidFill>
                  <a:schemeClr val="accent6">
                    <a:lumMod val="75000"/>
                  </a:schemeClr>
                </a:solidFill>
              </a:rPr>
              <a:t>F</a:t>
            </a:r>
            <a:r>
              <a:rPr lang="en-GB" sz="4800" b="1" baseline="-33000" dirty="0" smtClean="0">
                <a:solidFill>
                  <a:schemeClr val="accent6">
                    <a:lumMod val="75000"/>
                  </a:schemeClr>
                </a:solidFill>
              </a:rPr>
              <a:t>BA</a:t>
            </a:r>
            <a:r>
              <a:rPr lang="en-GB" sz="4800" b="1" dirty="0" smtClean="0">
                <a:solidFill>
                  <a:schemeClr val="accent6">
                    <a:lumMod val="75000"/>
                  </a:schemeClr>
                </a:solidFill>
              </a:rPr>
              <a:t> = - F</a:t>
            </a:r>
            <a:r>
              <a:rPr lang="en-GB" sz="4800" b="1" baseline="-33000" dirty="0" smtClean="0">
                <a:solidFill>
                  <a:schemeClr val="accent6">
                    <a:lumMod val="75000"/>
                  </a:schemeClr>
                </a:solidFill>
              </a:rPr>
              <a:t>AB</a:t>
            </a:r>
            <a:endParaRPr lang="en-US" sz="4800" dirty="0" smtClean="0">
              <a:solidFill>
                <a:schemeClr val="accent6">
                  <a:lumMod val="75000"/>
                </a:schemeClr>
              </a:solidFill>
            </a:endParaRPr>
          </a:p>
          <a:p>
            <a:pPr marL="342900" lvl="1" indent="-342900">
              <a:buFont typeface="Arial" pitchFamily="34" charset="0"/>
              <a:buChar char="•"/>
            </a:pPr>
            <a:r>
              <a:rPr lang="en-GB" sz="3200" kern="0" dirty="0">
                <a:solidFill>
                  <a:schemeClr val="tx1"/>
                </a:solidFill>
              </a:rPr>
              <a:t>These two forces act on </a:t>
            </a:r>
            <a:r>
              <a:rPr lang="en-GB" sz="3200" b="1" u="sng" kern="0" dirty="0">
                <a:solidFill>
                  <a:srgbClr val="FF0000"/>
                </a:solidFill>
              </a:rPr>
              <a:t>different</a:t>
            </a:r>
            <a:r>
              <a:rPr lang="en-GB" sz="3200" kern="0" dirty="0">
                <a:solidFill>
                  <a:schemeClr val="tx1"/>
                </a:solidFill>
              </a:rPr>
              <a:t> bodies.</a:t>
            </a:r>
          </a:p>
          <a:p>
            <a:endParaRPr lang="en-US" dirty="0"/>
          </a:p>
        </p:txBody>
      </p:sp>
      <p:sp>
        <p:nvSpPr>
          <p:cNvPr id="4" name="Slide Number Placeholder 3"/>
          <p:cNvSpPr>
            <a:spLocks noGrp="1"/>
          </p:cNvSpPr>
          <p:nvPr>
            <p:ph type="sldNum" sz="quarter" idx="12"/>
          </p:nvPr>
        </p:nvSpPr>
        <p:spPr/>
        <p:txBody>
          <a:bodyPr/>
          <a:lstStyle/>
          <a:p>
            <a:fld id="{2CA0AF51-F214-4588-BB0A-2F4BA918FE56}" type="slidenum">
              <a:rPr lang="en-US" smtClean="0"/>
              <a:pPr/>
              <a:t>30</a:t>
            </a:fld>
            <a:endParaRPr lang="en-US" dirty="0"/>
          </a:p>
        </p:txBody>
      </p:sp>
      <p:sp>
        <p:nvSpPr>
          <p:cNvPr id="5" name="Oval 4"/>
          <p:cNvSpPr/>
          <p:nvPr/>
        </p:nvSpPr>
        <p:spPr>
          <a:xfrm>
            <a:off x="2971800" y="4495800"/>
            <a:ext cx="14478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72000" y="4495800"/>
            <a:ext cx="1447800" cy="1371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3429000" y="4800284"/>
            <a:ext cx="768927" cy="9147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3000"/>
              </a:lnSpc>
              <a:buNone/>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4800" dirty="0" smtClean="0"/>
              <a:t>A</a:t>
            </a:r>
            <a:endParaRPr lang="en-GB" sz="4800" kern="0" dirty="0" smtClean="0">
              <a:solidFill>
                <a:schemeClr val="tx1"/>
              </a:solidFill>
            </a:endParaRPr>
          </a:p>
          <a:p>
            <a:pPr marL="0" indent="0">
              <a:buNone/>
            </a:pPr>
            <a:endParaRPr lang="en-US" sz="4800" dirty="0"/>
          </a:p>
        </p:txBody>
      </p:sp>
      <p:sp>
        <p:nvSpPr>
          <p:cNvPr id="8" name="Content Placeholder 2"/>
          <p:cNvSpPr txBox="1">
            <a:spLocks/>
          </p:cNvSpPr>
          <p:nvPr/>
        </p:nvSpPr>
        <p:spPr>
          <a:xfrm>
            <a:off x="5022273" y="4800600"/>
            <a:ext cx="768927" cy="9147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3000"/>
              </a:lnSpc>
              <a:buNone/>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4800" dirty="0" smtClean="0"/>
              <a:t>B</a:t>
            </a:r>
            <a:endParaRPr lang="en-GB" sz="4800" kern="0" dirty="0" smtClean="0">
              <a:solidFill>
                <a:schemeClr val="tx1"/>
              </a:solidFill>
            </a:endParaRPr>
          </a:p>
          <a:p>
            <a:pPr marL="0" indent="0">
              <a:buNone/>
            </a:pPr>
            <a:endParaRPr lang="en-US" sz="4800" dirty="0"/>
          </a:p>
        </p:txBody>
      </p:sp>
      <p:sp>
        <p:nvSpPr>
          <p:cNvPr id="9" name="Right Arrow 8"/>
          <p:cNvSpPr/>
          <p:nvPr/>
        </p:nvSpPr>
        <p:spPr>
          <a:xfrm>
            <a:off x="4197927" y="4696691"/>
            <a:ext cx="685800" cy="4572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flipV="1">
            <a:off x="4114800" y="5105400"/>
            <a:ext cx="732561" cy="457357"/>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Newton’s Third Law: </a:t>
            </a:r>
            <a:br>
              <a:rPr lang="en-US" dirty="0"/>
            </a:br>
            <a:r>
              <a:rPr lang="en-US" dirty="0"/>
              <a:t>The Law of Interaction</a:t>
            </a:r>
          </a:p>
        </p:txBody>
      </p:sp>
      <p:pic>
        <p:nvPicPr>
          <p:cNvPr id="4" name="Picture 3"/>
          <p:cNvPicPr>
            <a:picLocks noChangeAspect="1"/>
          </p:cNvPicPr>
          <p:nvPr/>
        </p:nvPicPr>
        <p:blipFill rotWithShape="1">
          <a:blip r:embed="rId2"/>
          <a:srcRect t="14578"/>
          <a:stretch/>
        </p:blipFill>
        <p:spPr>
          <a:xfrm>
            <a:off x="1981200" y="2057400"/>
            <a:ext cx="4953000" cy="3572032"/>
          </a:xfrm>
          <a:prstGeom prst="rect">
            <a:avLst/>
          </a:prstGeom>
        </p:spPr>
      </p:pic>
    </p:spTree>
    <p:extLst>
      <p:ext uri="{BB962C8B-B14F-4D97-AF65-F5344CB8AC3E}">
        <p14:creationId xmlns:p14="http://schemas.microsoft.com/office/powerpoint/2010/main" val="456053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Newton’s Third Law: </a:t>
            </a:r>
            <a:br>
              <a:rPr lang="en-US" dirty="0"/>
            </a:br>
            <a:r>
              <a:rPr lang="en-US" dirty="0"/>
              <a:t>The Law of Interaction</a:t>
            </a:r>
          </a:p>
        </p:txBody>
      </p:sp>
      <p:pic>
        <p:nvPicPr>
          <p:cNvPr id="4" name="Picture 2" descr="http://sdsu-physics.org/physics180/physics195/Topics/images_motion/9_impulse.jpg"/>
          <p:cNvPicPr>
            <a:picLocks noChangeAspect="1" noChangeArrowheads="1"/>
          </p:cNvPicPr>
          <p:nvPr/>
        </p:nvPicPr>
        <p:blipFill rotWithShape="1">
          <a:blip r:embed="rId2" cstate="print"/>
          <a:srcRect t="67606" r="71665" b="7621"/>
          <a:stretch/>
        </p:blipFill>
        <p:spPr bwMode="auto">
          <a:xfrm>
            <a:off x="1371600" y="1981200"/>
            <a:ext cx="4724400" cy="3614167"/>
          </a:xfrm>
          <a:prstGeom prst="rect">
            <a:avLst/>
          </a:prstGeom>
          <a:noFill/>
        </p:spPr>
      </p:pic>
    </p:spTree>
    <p:extLst>
      <p:ext uri="{BB962C8B-B14F-4D97-AF65-F5344CB8AC3E}">
        <p14:creationId xmlns:p14="http://schemas.microsoft.com/office/powerpoint/2010/main" val="1912955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Newton’s Third Law: </a:t>
            </a:r>
            <a:br>
              <a:rPr lang="en-US" dirty="0"/>
            </a:br>
            <a:r>
              <a:rPr lang="en-US" dirty="0"/>
              <a:t>The Law of Interaction</a:t>
            </a:r>
          </a:p>
        </p:txBody>
      </p:sp>
      <p:grpSp>
        <p:nvGrpSpPr>
          <p:cNvPr id="4" name="Group 3"/>
          <p:cNvGrpSpPr/>
          <p:nvPr/>
        </p:nvGrpSpPr>
        <p:grpSpPr>
          <a:xfrm>
            <a:off x="2216646" y="2363304"/>
            <a:ext cx="4303347" cy="3429000"/>
            <a:chOff x="2362200" y="2895600"/>
            <a:chExt cx="4684347" cy="3203377"/>
          </a:xfrm>
        </p:grpSpPr>
        <p:pic>
          <p:nvPicPr>
            <p:cNvPr id="5" name="Picture 4" descr="http://www.blogging4jobs.com/wp-content/uploads/2012/09/work-motivation-theories.jpeg"/>
            <p:cNvPicPr>
              <a:picLocks noChangeAspect="1" noChangeArrowheads="1"/>
            </p:cNvPicPr>
            <p:nvPr/>
          </p:nvPicPr>
          <p:blipFill>
            <a:blip r:embed="rId2" cstate="print"/>
            <a:srcRect/>
            <a:stretch>
              <a:fillRect/>
            </a:stretch>
          </p:blipFill>
          <p:spPr bwMode="auto">
            <a:xfrm>
              <a:off x="2362200" y="2895600"/>
              <a:ext cx="4648200" cy="3086101"/>
            </a:xfrm>
            <a:prstGeom prst="rect">
              <a:avLst/>
            </a:prstGeom>
            <a:noFill/>
          </p:spPr>
        </p:pic>
        <p:sp>
          <p:nvSpPr>
            <p:cNvPr id="6" name="Rectangle 5"/>
            <p:cNvSpPr/>
            <p:nvPr/>
          </p:nvSpPr>
          <p:spPr>
            <a:xfrm>
              <a:off x="5029200" y="5791200"/>
              <a:ext cx="2017347" cy="307777"/>
            </a:xfrm>
            <a:prstGeom prst="rect">
              <a:avLst/>
            </a:prstGeom>
          </p:spPr>
          <p:txBody>
            <a:bodyPr wrap="none">
              <a:spAutoFit/>
            </a:bodyPr>
            <a:lstStyle/>
            <a:p>
              <a:r>
                <a:rPr lang="en-US" sz="1400" dirty="0" smtClean="0"/>
                <a:t>www.blogging4jobs.com </a:t>
              </a:r>
            </a:p>
          </p:txBody>
        </p:sp>
      </p:grpSp>
    </p:spTree>
    <p:extLst>
      <p:ext uri="{BB962C8B-B14F-4D97-AF65-F5344CB8AC3E}">
        <p14:creationId xmlns:p14="http://schemas.microsoft.com/office/powerpoint/2010/main" val="1019168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Newton’s Third Law: </a:t>
            </a:r>
            <a:br>
              <a:rPr lang="en-US" dirty="0"/>
            </a:br>
            <a:r>
              <a:rPr lang="en-US" dirty="0"/>
              <a:t>The Law of Interaction</a:t>
            </a:r>
          </a:p>
        </p:txBody>
      </p:sp>
      <p:sp>
        <p:nvSpPr>
          <p:cNvPr id="3" name="Content Placeholder 2"/>
          <p:cNvSpPr>
            <a:spLocks noGrp="1"/>
          </p:cNvSpPr>
          <p:nvPr>
            <p:ph idx="1"/>
          </p:nvPr>
        </p:nvSpPr>
        <p:spPr>
          <a:xfrm>
            <a:off x="457200" y="5029200"/>
            <a:ext cx="8229600" cy="1096963"/>
          </a:xfrm>
        </p:spPr>
        <p:txBody>
          <a:bodyPr/>
          <a:lstStyle/>
          <a:p>
            <a:endParaRPr lang="en-US" dirty="0"/>
          </a:p>
        </p:txBody>
      </p:sp>
      <p:pic>
        <p:nvPicPr>
          <p:cNvPr id="5" name="Picture 4"/>
          <p:cNvPicPr>
            <a:picLocks noChangeAspect="1"/>
          </p:cNvPicPr>
          <p:nvPr/>
        </p:nvPicPr>
        <p:blipFill rotWithShape="1">
          <a:blip r:embed="rId2"/>
          <a:srcRect l="18286" r="30693"/>
          <a:stretch/>
        </p:blipFill>
        <p:spPr>
          <a:xfrm>
            <a:off x="2951018" y="1828800"/>
            <a:ext cx="3131127" cy="4773168"/>
          </a:xfrm>
          <a:prstGeom prst="rect">
            <a:avLst/>
          </a:prstGeom>
        </p:spPr>
      </p:pic>
    </p:spTree>
    <p:extLst>
      <p:ext uri="{BB962C8B-B14F-4D97-AF65-F5344CB8AC3E}">
        <p14:creationId xmlns:p14="http://schemas.microsoft.com/office/powerpoint/2010/main" val="2751242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Colliding Bodies</a:t>
            </a:r>
            <a:endParaRPr lang="en-US" dirty="0"/>
          </a:p>
        </p:txBody>
      </p:sp>
      <p:sp>
        <p:nvSpPr>
          <p:cNvPr id="3" name="Content Placeholder 2"/>
          <p:cNvSpPr>
            <a:spLocks noGrp="1"/>
          </p:cNvSpPr>
          <p:nvPr>
            <p:ph idx="1"/>
          </p:nvPr>
        </p:nvSpPr>
        <p:spPr>
          <a:xfrm>
            <a:off x="457200" y="1981201"/>
            <a:ext cx="8229600" cy="1447799"/>
          </a:xfrm>
        </p:spPr>
        <p:txBody>
          <a:bodyPr>
            <a:normAutofit lnSpcReduction="10000"/>
          </a:bodyPr>
          <a:lstStyle/>
          <a:p>
            <a:pPr marL="0" indent="0">
              <a:buNone/>
            </a:pPr>
            <a:r>
              <a:rPr lang="en-US" dirty="0" smtClean="0"/>
              <a:t>A fast moving </a:t>
            </a:r>
            <a:r>
              <a:rPr lang="en-US" b="1" u="sng" dirty="0" smtClean="0"/>
              <a:t>heavy ball </a:t>
            </a:r>
            <a:r>
              <a:rPr lang="en-US" dirty="0" smtClean="0"/>
              <a:t>collides with a stationary </a:t>
            </a:r>
            <a:r>
              <a:rPr lang="en-US" b="1" u="sng" dirty="0" smtClean="0"/>
              <a:t>light ball</a:t>
            </a:r>
            <a:r>
              <a:rPr lang="en-US" dirty="0" smtClean="0"/>
              <a:t>. Which of the two balls experience larger force? </a:t>
            </a:r>
            <a:endParaRPr lang="en-US" dirty="0"/>
          </a:p>
        </p:txBody>
      </p:sp>
      <p:sp>
        <p:nvSpPr>
          <p:cNvPr id="4" name="Oval 3"/>
          <p:cNvSpPr/>
          <p:nvPr/>
        </p:nvSpPr>
        <p:spPr>
          <a:xfrm>
            <a:off x="2209800" y="3429000"/>
            <a:ext cx="1905000" cy="1752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62600" y="44958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1967345" y="5226627"/>
            <a:ext cx="2362200" cy="6199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Heavy Ball</a:t>
            </a:r>
            <a:endParaRPr lang="en-US" dirty="0"/>
          </a:p>
        </p:txBody>
      </p:sp>
      <p:sp>
        <p:nvSpPr>
          <p:cNvPr id="7" name="Right Arrow 6"/>
          <p:cNvSpPr/>
          <p:nvPr/>
        </p:nvSpPr>
        <p:spPr>
          <a:xfrm>
            <a:off x="838200" y="3886200"/>
            <a:ext cx="1295400" cy="969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4724400" y="5243945"/>
            <a:ext cx="2362200" cy="6199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Light Ball</a:t>
            </a:r>
            <a:endParaRPr lang="en-US" dirty="0"/>
          </a:p>
        </p:txBody>
      </p:sp>
    </p:spTree>
    <p:extLst>
      <p:ext uri="{BB962C8B-B14F-4D97-AF65-F5344CB8AC3E}">
        <p14:creationId xmlns:p14="http://schemas.microsoft.com/office/powerpoint/2010/main" val="882659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a:xfrm>
            <a:off x="457200" y="1981201"/>
            <a:ext cx="8229600" cy="761999"/>
          </a:xfrm>
        </p:spPr>
        <p:txBody>
          <a:bodyPr>
            <a:normAutofit/>
          </a:bodyPr>
          <a:lstStyle/>
          <a:p>
            <a:pPr marL="0" indent="0">
              <a:buNone/>
            </a:pPr>
            <a:r>
              <a:rPr lang="en-US" dirty="0" smtClean="0"/>
              <a:t>They experience the </a:t>
            </a:r>
            <a:r>
              <a:rPr lang="en-US" b="1" u="sng" dirty="0" smtClean="0">
                <a:solidFill>
                  <a:srgbClr val="FF0000"/>
                </a:solidFill>
              </a:rPr>
              <a:t>same</a:t>
            </a:r>
            <a:r>
              <a:rPr lang="en-US" dirty="0" smtClean="0"/>
              <a:t> amount of force</a:t>
            </a:r>
            <a:endParaRPr lang="en-US" dirty="0"/>
          </a:p>
        </p:txBody>
      </p:sp>
      <p:sp>
        <p:nvSpPr>
          <p:cNvPr id="4" name="Oval 3"/>
          <p:cNvSpPr/>
          <p:nvPr/>
        </p:nvSpPr>
        <p:spPr>
          <a:xfrm>
            <a:off x="2438400" y="2819400"/>
            <a:ext cx="1905000" cy="1752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791200" y="38862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2195945" y="4617027"/>
            <a:ext cx="2362200" cy="6199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Heavy Ball</a:t>
            </a:r>
            <a:endParaRPr lang="en-US" dirty="0"/>
          </a:p>
        </p:txBody>
      </p:sp>
      <p:sp>
        <p:nvSpPr>
          <p:cNvPr id="7" name="Right Arrow 6"/>
          <p:cNvSpPr/>
          <p:nvPr/>
        </p:nvSpPr>
        <p:spPr>
          <a:xfrm>
            <a:off x="1066800" y="3276600"/>
            <a:ext cx="1295400" cy="969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4953000" y="4634345"/>
            <a:ext cx="2362200" cy="6199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Light Ball</a:t>
            </a:r>
            <a:endParaRPr lang="en-US" dirty="0"/>
          </a:p>
        </p:txBody>
      </p:sp>
    </p:spTree>
    <p:extLst>
      <p:ext uri="{BB962C8B-B14F-4D97-AF65-F5344CB8AC3E}">
        <p14:creationId xmlns:p14="http://schemas.microsoft.com/office/powerpoint/2010/main" val="1291801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to think about</a:t>
            </a:r>
            <a:endParaRPr lang="en-US" dirty="0"/>
          </a:p>
        </p:txBody>
      </p:sp>
      <p:sp>
        <p:nvSpPr>
          <p:cNvPr id="3" name="Content Placeholder 2"/>
          <p:cNvSpPr>
            <a:spLocks noGrp="1"/>
          </p:cNvSpPr>
          <p:nvPr>
            <p:ph idx="1"/>
          </p:nvPr>
        </p:nvSpPr>
        <p:spPr>
          <a:xfrm>
            <a:off x="457200" y="1981201"/>
            <a:ext cx="8229600" cy="2133600"/>
          </a:xfrm>
        </p:spPr>
        <p:txBody>
          <a:bodyPr>
            <a:normAutofit/>
          </a:bodyPr>
          <a:lstStyle/>
          <a:p>
            <a:pPr marL="0" indent="0">
              <a:buNone/>
            </a:pPr>
            <a:r>
              <a:rPr lang="en-GB" dirty="0" smtClean="0"/>
              <a:t> A girl stated “if I exert a </a:t>
            </a:r>
            <a:r>
              <a:rPr lang="en-GB" b="1" u="sng" dirty="0" smtClean="0">
                <a:solidFill>
                  <a:srgbClr val="FF0000"/>
                </a:solidFill>
              </a:rPr>
              <a:t>force on a cart</a:t>
            </a:r>
            <a:r>
              <a:rPr lang="en-GB" b="1" dirty="0" smtClean="0">
                <a:solidFill>
                  <a:schemeClr val="accent6">
                    <a:lumMod val="75000"/>
                  </a:schemeClr>
                </a:solidFill>
              </a:rPr>
              <a:t> </a:t>
            </a:r>
            <a:r>
              <a:rPr lang="en-GB" dirty="0" smtClean="0"/>
              <a:t>by push it, then by </a:t>
            </a:r>
            <a:r>
              <a:rPr lang="en-GB" b="1" u="sng" dirty="0" smtClean="0"/>
              <a:t>Newton’s third law</a:t>
            </a:r>
            <a:r>
              <a:rPr lang="en-GB" dirty="0" smtClean="0"/>
              <a:t>, the </a:t>
            </a:r>
            <a:r>
              <a:rPr lang="en-GB" b="1" u="sng" dirty="0" smtClean="0">
                <a:solidFill>
                  <a:srgbClr val="FF0000"/>
                </a:solidFill>
              </a:rPr>
              <a:t>cart will also push me </a:t>
            </a:r>
            <a:r>
              <a:rPr lang="en-GB" dirty="0" smtClean="0"/>
              <a:t>with a force </a:t>
            </a:r>
            <a:r>
              <a:rPr lang="en-GB" b="1" u="sng" dirty="0" smtClean="0"/>
              <a:t>equal</a:t>
            </a:r>
            <a:r>
              <a:rPr lang="en-GB" dirty="0" smtClean="0"/>
              <a:t> in magnitude but in the </a:t>
            </a:r>
            <a:r>
              <a:rPr lang="en-GB" b="1" u="sng" dirty="0" smtClean="0"/>
              <a:t>opposite</a:t>
            </a:r>
            <a:r>
              <a:rPr lang="en-GB" dirty="0" smtClean="0"/>
              <a:t> direction. </a:t>
            </a:r>
          </a:p>
          <a:p>
            <a:pPr marL="0" indent="0">
              <a:buNone/>
            </a:pPr>
            <a:endParaRPr lang="en-US" dirty="0" smtClean="0"/>
          </a:p>
        </p:txBody>
      </p:sp>
      <p:sp>
        <p:nvSpPr>
          <p:cNvPr id="4" name="Slide Number Placeholder 3"/>
          <p:cNvSpPr>
            <a:spLocks noGrp="1"/>
          </p:cNvSpPr>
          <p:nvPr>
            <p:ph type="sldNum" sz="quarter" idx="12"/>
          </p:nvPr>
        </p:nvSpPr>
        <p:spPr/>
        <p:txBody>
          <a:bodyPr/>
          <a:lstStyle/>
          <a:p>
            <a:fld id="{2CA0AF51-F214-4588-BB0A-2F4BA918FE56}" type="slidenum">
              <a:rPr lang="en-US" smtClean="0"/>
              <a:pPr/>
              <a:t>37</a:t>
            </a:fld>
            <a:endParaRPr lang="en-US" dirty="0"/>
          </a:p>
        </p:txBody>
      </p:sp>
      <p:pic>
        <p:nvPicPr>
          <p:cNvPr id="36867" name="Picture 3" descr="C:\Users\Marvin\AppData\Local\Microsoft\Windows\Temporary Internet Files\Content.IE5\K226SKLA\MC90038336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4090988"/>
            <a:ext cx="1822450" cy="17954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to think about</a:t>
            </a:r>
            <a:endParaRPr lang="en-US" dirty="0"/>
          </a:p>
        </p:txBody>
      </p:sp>
      <p:sp>
        <p:nvSpPr>
          <p:cNvPr id="3" name="Content Placeholder 2"/>
          <p:cNvSpPr>
            <a:spLocks noGrp="1"/>
          </p:cNvSpPr>
          <p:nvPr>
            <p:ph idx="1"/>
          </p:nvPr>
        </p:nvSpPr>
        <p:spPr/>
        <p:txBody>
          <a:bodyPr>
            <a:normAutofit/>
          </a:bodyPr>
          <a:lstStyle/>
          <a:p>
            <a:pPr marL="0" indent="0">
              <a:buNone/>
            </a:pPr>
            <a:r>
              <a:rPr lang="en-GB" dirty="0" smtClean="0"/>
              <a:t>Thus, since there are two forces with </a:t>
            </a:r>
            <a:r>
              <a:rPr lang="en-GB" u="sng" dirty="0" smtClean="0">
                <a:solidFill>
                  <a:srgbClr val="FF0000"/>
                </a:solidFill>
              </a:rPr>
              <a:t>equal</a:t>
            </a:r>
            <a:r>
              <a:rPr lang="en-GB" dirty="0" smtClean="0"/>
              <a:t> in magnitude and </a:t>
            </a:r>
            <a:r>
              <a:rPr lang="en-GB" u="sng" dirty="0" smtClean="0">
                <a:solidFill>
                  <a:srgbClr val="FF0000"/>
                </a:solidFill>
              </a:rPr>
              <a:t>opposite</a:t>
            </a:r>
            <a:r>
              <a:rPr lang="en-GB" dirty="0" smtClean="0"/>
              <a:t> in direction, these forces will </a:t>
            </a:r>
            <a:r>
              <a:rPr lang="en-GB" b="1" u="sng" dirty="0" smtClean="0">
                <a:solidFill>
                  <a:srgbClr val="C00000"/>
                </a:solidFill>
              </a:rPr>
              <a:t>just cancel</a:t>
            </a:r>
            <a:r>
              <a:rPr lang="en-GB" b="1" dirty="0" smtClean="0">
                <a:solidFill>
                  <a:srgbClr val="C00000"/>
                </a:solidFill>
              </a:rPr>
              <a:t> </a:t>
            </a:r>
            <a:r>
              <a:rPr lang="en-GB" dirty="0" smtClean="0"/>
              <a:t>and the </a:t>
            </a:r>
            <a:r>
              <a:rPr lang="en-GB" b="1" u="sng" dirty="0" smtClean="0">
                <a:solidFill>
                  <a:srgbClr val="C00000"/>
                </a:solidFill>
              </a:rPr>
              <a:t>net force will be zero</a:t>
            </a:r>
            <a:r>
              <a:rPr lang="en-GB" u="sng" dirty="0" smtClean="0">
                <a:solidFill>
                  <a:srgbClr val="C00000"/>
                </a:solidFill>
              </a:rPr>
              <a:t>. </a:t>
            </a:r>
          </a:p>
          <a:p>
            <a:endParaRPr lang="en-US" dirty="0" smtClean="0"/>
          </a:p>
        </p:txBody>
      </p:sp>
      <p:sp>
        <p:nvSpPr>
          <p:cNvPr id="4" name="Slide Number Placeholder 3"/>
          <p:cNvSpPr>
            <a:spLocks noGrp="1"/>
          </p:cNvSpPr>
          <p:nvPr>
            <p:ph type="sldNum" sz="quarter" idx="12"/>
          </p:nvPr>
        </p:nvSpPr>
        <p:spPr/>
        <p:txBody>
          <a:bodyPr/>
          <a:lstStyle/>
          <a:p>
            <a:fld id="{2CA0AF51-F214-4588-BB0A-2F4BA918FE56}" type="slidenum">
              <a:rPr lang="en-US" smtClean="0"/>
              <a:pPr/>
              <a:t>38</a:t>
            </a:fld>
            <a:endParaRPr lang="en-US" dirty="0"/>
          </a:p>
        </p:txBody>
      </p:sp>
      <p:pic>
        <p:nvPicPr>
          <p:cNvPr id="5" name="Picture 3" descr="C:\Users\Marvin\AppData\Local\Microsoft\Windows\Temporary Internet Files\Content.IE5\K226SKLA\MC90038336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4090988"/>
            <a:ext cx="1822450" cy="1795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40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to think about</a:t>
            </a:r>
            <a:endParaRPr lang="en-US" dirty="0"/>
          </a:p>
        </p:txBody>
      </p:sp>
      <p:sp>
        <p:nvSpPr>
          <p:cNvPr id="3" name="Content Placeholder 2"/>
          <p:cNvSpPr>
            <a:spLocks noGrp="1"/>
          </p:cNvSpPr>
          <p:nvPr>
            <p:ph idx="1"/>
          </p:nvPr>
        </p:nvSpPr>
        <p:spPr>
          <a:xfrm>
            <a:off x="457200" y="1981201"/>
            <a:ext cx="8229600" cy="2209800"/>
          </a:xfrm>
        </p:spPr>
        <p:txBody>
          <a:bodyPr>
            <a:normAutofit/>
          </a:bodyPr>
          <a:lstStyle/>
          <a:p>
            <a:pPr marL="0" indent="0">
              <a:buNone/>
            </a:pPr>
            <a:r>
              <a:rPr lang="en-GB" dirty="0" smtClean="0"/>
              <a:t>If the </a:t>
            </a:r>
            <a:r>
              <a:rPr lang="en-GB" b="1" u="sng" dirty="0" smtClean="0"/>
              <a:t>net force</a:t>
            </a:r>
            <a:r>
              <a:rPr lang="en-GB" dirty="0" smtClean="0"/>
              <a:t> acting on the box is </a:t>
            </a:r>
            <a:r>
              <a:rPr lang="en-GB" b="1" u="sng" dirty="0" smtClean="0"/>
              <a:t>zero</a:t>
            </a:r>
            <a:r>
              <a:rPr lang="en-GB" dirty="0" smtClean="0"/>
              <a:t>, then the box </a:t>
            </a:r>
            <a:r>
              <a:rPr lang="en-GB" b="1" u="sng" dirty="0" smtClean="0">
                <a:solidFill>
                  <a:srgbClr val="CE0268"/>
                </a:solidFill>
              </a:rPr>
              <a:t>will not move</a:t>
            </a:r>
            <a:r>
              <a:rPr lang="en-GB" dirty="0" smtClean="0"/>
              <a:t>, and pushing the box will be </a:t>
            </a:r>
            <a:r>
              <a:rPr lang="en-GB" b="1" u="sng" dirty="0" smtClean="0">
                <a:solidFill>
                  <a:srgbClr val="FF0000"/>
                </a:solidFill>
              </a:rPr>
              <a:t>useless</a:t>
            </a:r>
            <a:r>
              <a:rPr lang="en-GB" dirty="0" smtClean="0"/>
              <a:t>.” </a:t>
            </a:r>
          </a:p>
          <a:p>
            <a:r>
              <a:rPr lang="en-GB" dirty="0" smtClean="0"/>
              <a:t>What do you think?</a:t>
            </a:r>
          </a:p>
          <a:p>
            <a:endParaRPr lang="en-US" dirty="0" smtClean="0"/>
          </a:p>
        </p:txBody>
      </p:sp>
      <p:sp>
        <p:nvSpPr>
          <p:cNvPr id="4" name="Slide Number Placeholder 3"/>
          <p:cNvSpPr>
            <a:spLocks noGrp="1"/>
          </p:cNvSpPr>
          <p:nvPr>
            <p:ph type="sldNum" sz="quarter" idx="12"/>
          </p:nvPr>
        </p:nvSpPr>
        <p:spPr/>
        <p:txBody>
          <a:bodyPr/>
          <a:lstStyle/>
          <a:p>
            <a:fld id="{2CA0AF51-F214-4588-BB0A-2F4BA918FE56}" type="slidenum">
              <a:rPr lang="en-US" smtClean="0"/>
              <a:pPr/>
              <a:t>39</a:t>
            </a:fld>
            <a:endParaRPr lang="en-US" dirty="0"/>
          </a:p>
        </p:txBody>
      </p:sp>
      <p:pic>
        <p:nvPicPr>
          <p:cNvPr id="5" name="Picture 3" descr="C:\Users\Marvin\AppData\Local\Microsoft\Windows\Temporary Internet Files\Content.IE5\K226SKLA\MC90038336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3352800"/>
            <a:ext cx="2438400" cy="2402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25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Velocity</a:t>
            </a:r>
            <a:endParaRPr lang="en-US" dirty="0"/>
          </a:p>
        </p:txBody>
      </p:sp>
      <p:sp>
        <p:nvSpPr>
          <p:cNvPr id="4" name="Content Placeholder 2"/>
          <p:cNvSpPr txBox="1">
            <a:spLocks/>
          </p:cNvSpPr>
          <p:nvPr/>
        </p:nvSpPr>
        <p:spPr>
          <a:xfrm>
            <a:off x="333620" y="2514600"/>
            <a:ext cx="6019800" cy="71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800" dirty="0" smtClean="0"/>
              <a:t>x =  x</a:t>
            </a:r>
            <a:r>
              <a:rPr lang="en-US" sz="4800" baseline="-25000" dirty="0" smtClean="0"/>
              <a:t>o</a:t>
            </a:r>
            <a:r>
              <a:rPr lang="en-US" sz="4800" dirty="0" smtClean="0"/>
              <a:t> + v t</a:t>
            </a:r>
            <a:endParaRPr lang="en-US" sz="4800" dirty="0"/>
          </a:p>
        </p:txBody>
      </p:sp>
      <p:grpSp>
        <p:nvGrpSpPr>
          <p:cNvPr id="15" name="Group 14"/>
          <p:cNvGrpSpPr/>
          <p:nvPr/>
        </p:nvGrpSpPr>
        <p:grpSpPr>
          <a:xfrm>
            <a:off x="3547870" y="2579819"/>
            <a:ext cx="4882617" cy="2643366"/>
            <a:chOff x="3343520" y="3347375"/>
            <a:chExt cx="4882617" cy="2643366"/>
          </a:xfrm>
        </p:grpSpPr>
        <p:grpSp>
          <p:nvGrpSpPr>
            <p:cNvPr id="5" name="Group 4"/>
            <p:cNvGrpSpPr/>
            <p:nvPr/>
          </p:nvGrpSpPr>
          <p:grpSpPr>
            <a:xfrm>
              <a:off x="3547870" y="3347375"/>
              <a:ext cx="3698875" cy="2643366"/>
              <a:chOff x="873125" y="1598611"/>
              <a:chExt cx="4912388" cy="3507321"/>
            </a:xfrm>
          </p:grpSpPr>
          <p:sp>
            <p:nvSpPr>
              <p:cNvPr id="6" name="Line 2"/>
              <p:cNvSpPr>
                <a:spLocks noChangeShapeType="1"/>
              </p:cNvSpPr>
              <p:nvPr/>
            </p:nvSpPr>
            <p:spPr bwMode="auto">
              <a:xfrm>
                <a:off x="1485900" y="1878189"/>
                <a:ext cx="1587" cy="2516188"/>
              </a:xfrm>
              <a:prstGeom prst="line">
                <a:avLst/>
              </a:prstGeom>
              <a:noFill/>
              <a:ln w="9360">
                <a:solidFill>
                  <a:srgbClr val="000000"/>
                </a:solidFill>
                <a:miter lim="800000"/>
                <a:headEnd/>
                <a:tailEnd/>
              </a:ln>
            </p:spPr>
            <p:txBody>
              <a:bodyPr/>
              <a:lstStyle/>
              <a:p>
                <a:endParaRPr lang="en-US"/>
              </a:p>
            </p:txBody>
          </p:sp>
          <p:sp>
            <p:nvSpPr>
              <p:cNvPr id="7" name="Line 3"/>
              <p:cNvSpPr>
                <a:spLocks noChangeShapeType="1"/>
              </p:cNvSpPr>
              <p:nvPr/>
            </p:nvSpPr>
            <p:spPr bwMode="auto">
              <a:xfrm>
                <a:off x="1480213" y="4392789"/>
                <a:ext cx="4038600" cy="1588"/>
              </a:xfrm>
              <a:prstGeom prst="line">
                <a:avLst/>
              </a:prstGeom>
              <a:noFill/>
              <a:ln w="9360">
                <a:solidFill>
                  <a:srgbClr val="000000"/>
                </a:solidFill>
                <a:miter lim="800000"/>
                <a:headEnd/>
                <a:tailEnd/>
              </a:ln>
            </p:spPr>
            <p:txBody>
              <a:bodyPr/>
              <a:lstStyle/>
              <a:p>
                <a:endParaRPr lang="en-US"/>
              </a:p>
            </p:txBody>
          </p:sp>
          <p:sp>
            <p:nvSpPr>
              <p:cNvPr id="8" name="Line 6"/>
              <p:cNvSpPr>
                <a:spLocks noChangeShapeType="1"/>
              </p:cNvSpPr>
              <p:nvPr/>
            </p:nvSpPr>
            <p:spPr bwMode="auto">
              <a:xfrm flipH="1">
                <a:off x="1487486" y="2030588"/>
                <a:ext cx="3313113" cy="1628600"/>
              </a:xfrm>
              <a:prstGeom prst="line">
                <a:avLst/>
              </a:prstGeom>
              <a:noFill/>
              <a:ln w="57150">
                <a:solidFill>
                  <a:srgbClr val="FF0000"/>
                </a:solidFill>
                <a:miter lim="800000"/>
                <a:headEnd/>
                <a:tailEnd/>
              </a:ln>
            </p:spPr>
            <p:txBody>
              <a:bodyPr/>
              <a:lstStyle/>
              <a:p>
                <a:endParaRPr lang="en-US"/>
              </a:p>
            </p:txBody>
          </p:sp>
          <p:sp>
            <p:nvSpPr>
              <p:cNvPr id="9" name="Text Box 7"/>
              <p:cNvSpPr txBox="1">
                <a:spLocks noChangeArrowheads="1"/>
              </p:cNvSpPr>
              <p:nvPr/>
            </p:nvSpPr>
            <p:spPr bwMode="auto">
              <a:xfrm>
                <a:off x="873125" y="1598611"/>
                <a:ext cx="533400" cy="863955"/>
              </a:xfrm>
              <a:prstGeom prst="rect">
                <a:avLst/>
              </a:prstGeom>
              <a:noFill/>
              <a:ln w="9525">
                <a:noFill/>
                <a:round/>
                <a:headEnd/>
                <a:tailEnd/>
              </a:ln>
            </p:spPr>
            <p:txBody>
              <a:bodyPr wrap="square" lIns="90000" tIns="46800" rIns="90000" bIns="46800">
                <a:spAutoFit/>
              </a:bodyPr>
              <a:lstStyle/>
              <a:p>
                <a:pPr>
                  <a:spcBef>
                    <a:spcPts val="1125"/>
                  </a:spcBef>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5000" dirty="0" smtClean="0">
                    <a:solidFill>
                      <a:srgbClr val="000000"/>
                    </a:solidFill>
                    <a:latin typeface="Verdana" pitchFamily="34" charset="0"/>
                    <a:ea typeface="msgothic" charset="0"/>
                    <a:cs typeface="msgothic" charset="0"/>
                  </a:rPr>
                  <a:t>x</a:t>
                </a:r>
                <a:endParaRPr lang="en-GB" sz="5000" dirty="0">
                  <a:solidFill>
                    <a:srgbClr val="000000"/>
                  </a:solidFill>
                  <a:latin typeface="Verdana" pitchFamily="34" charset="0"/>
                  <a:ea typeface="msgothic" charset="0"/>
                  <a:cs typeface="msgothic" charset="0"/>
                </a:endParaRPr>
              </a:p>
            </p:txBody>
          </p:sp>
          <p:sp>
            <p:nvSpPr>
              <p:cNvPr id="10" name="Text Box 7"/>
              <p:cNvSpPr txBox="1">
                <a:spLocks noChangeArrowheads="1"/>
              </p:cNvSpPr>
              <p:nvPr/>
            </p:nvSpPr>
            <p:spPr bwMode="auto">
              <a:xfrm>
                <a:off x="5252113" y="4241977"/>
                <a:ext cx="533400" cy="863955"/>
              </a:xfrm>
              <a:prstGeom prst="rect">
                <a:avLst/>
              </a:prstGeom>
              <a:noFill/>
              <a:ln w="9525">
                <a:noFill/>
                <a:round/>
                <a:headEnd/>
                <a:tailEnd/>
              </a:ln>
            </p:spPr>
            <p:txBody>
              <a:bodyPr wrap="square" lIns="90000" tIns="46800" rIns="90000" bIns="46800">
                <a:spAutoFit/>
              </a:bodyPr>
              <a:lstStyle/>
              <a:p>
                <a:pPr>
                  <a:spcBef>
                    <a:spcPts val="1125"/>
                  </a:spcBef>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5000" dirty="0" smtClean="0">
                    <a:solidFill>
                      <a:srgbClr val="000000"/>
                    </a:solidFill>
                    <a:latin typeface="Verdana" pitchFamily="34" charset="0"/>
                    <a:ea typeface="msgothic" charset="0"/>
                    <a:cs typeface="msgothic" charset="0"/>
                  </a:rPr>
                  <a:t>t</a:t>
                </a:r>
                <a:endParaRPr lang="en-GB" sz="5000" dirty="0">
                  <a:solidFill>
                    <a:srgbClr val="000000"/>
                  </a:solidFill>
                  <a:latin typeface="Verdana" pitchFamily="34" charset="0"/>
                  <a:ea typeface="msgothic" charset="0"/>
                  <a:cs typeface="msgothic" charset="0"/>
                </a:endParaRPr>
              </a:p>
            </p:txBody>
          </p:sp>
        </p:grpSp>
        <p:sp>
          <p:nvSpPr>
            <p:cNvPr id="12" name="Content Placeholder 2"/>
            <p:cNvSpPr txBox="1">
              <a:spLocks/>
            </p:cNvSpPr>
            <p:nvPr/>
          </p:nvSpPr>
          <p:spPr bwMode="auto">
            <a:xfrm>
              <a:off x="3343520" y="4542391"/>
              <a:ext cx="838200" cy="71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lumMod val="75000"/>
                      <a:lumOff val="25000"/>
                    </a:schemeClr>
                  </a:solidFill>
                  <a:latin typeface="+mn-lt"/>
                  <a:ea typeface="+mn-ea"/>
                  <a:cs typeface="+mn-cs"/>
                </a:defRPr>
              </a:lvl1pPr>
              <a:lvl2pPr marL="742950" indent="-285750" algn="l" rtl="0" eaLnBrk="1" fontAlgn="base" hangingPunct="1">
                <a:spcBef>
                  <a:spcPct val="20000"/>
                </a:spcBef>
                <a:spcAft>
                  <a:spcPct val="0"/>
                </a:spcAft>
                <a:buChar char="–"/>
                <a:defRPr sz="2800">
                  <a:solidFill>
                    <a:srgbClr val="0070C0"/>
                  </a:solidFill>
                  <a:latin typeface="+mn-lt"/>
                  <a:cs typeface="+mn-cs"/>
                </a:defRPr>
              </a:lvl2pPr>
              <a:lvl3pPr marL="1143000" indent="-228600" algn="l" rtl="0" eaLnBrk="1" fontAlgn="base" hangingPunct="1">
                <a:spcBef>
                  <a:spcPct val="20000"/>
                </a:spcBef>
                <a:spcAft>
                  <a:spcPct val="0"/>
                </a:spcAft>
                <a:buChar char="•"/>
                <a:defRPr sz="2400">
                  <a:solidFill>
                    <a:srgbClr val="00B050"/>
                  </a:solidFill>
                  <a:latin typeface="+mn-lt"/>
                  <a:cs typeface="+mn-cs"/>
                </a:defRPr>
              </a:lvl3pPr>
              <a:lvl4pPr marL="1600200" indent="-228600" algn="l" rtl="0" eaLnBrk="1" fontAlgn="base" hangingPunct="1">
                <a:spcBef>
                  <a:spcPct val="20000"/>
                </a:spcBef>
                <a:spcAft>
                  <a:spcPct val="0"/>
                </a:spcAft>
                <a:buChar char="–"/>
                <a:defRPr sz="2000">
                  <a:solidFill>
                    <a:schemeClr val="tx1">
                      <a:lumMod val="75000"/>
                      <a:lumOff val="25000"/>
                    </a:schemeClr>
                  </a:solidFill>
                  <a:latin typeface="+mn-lt"/>
                  <a:cs typeface="+mn-cs"/>
                </a:defRPr>
              </a:lvl4pPr>
              <a:lvl5pPr marL="2057400" indent="-228600" algn="l" rtl="0" eaLnBrk="1" fontAlgn="base" hangingPunct="1">
                <a:spcBef>
                  <a:spcPct val="20000"/>
                </a:spcBef>
                <a:spcAft>
                  <a:spcPct val="0"/>
                </a:spcAft>
                <a:buChar char="»"/>
                <a:defRPr sz="2000">
                  <a:solidFill>
                    <a:schemeClr val="tx1">
                      <a:lumMod val="75000"/>
                      <a:lumOff val="25000"/>
                    </a:schemeClr>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0" indent="0" algn="ctr">
                <a:buFontTx/>
                <a:buNone/>
              </a:pPr>
              <a:r>
                <a:rPr lang="en-US" sz="4000" kern="0" dirty="0" smtClean="0"/>
                <a:t>x</a:t>
              </a:r>
              <a:r>
                <a:rPr lang="en-US" sz="4000" kern="0" baseline="-25000" dirty="0" smtClean="0"/>
                <a:t>o</a:t>
              </a:r>
              <a:endParaRPr lang="en-US" sz="4000" kern="0" dirty="0"/>
            </a:p>
          </p:txBody>
        </p:sp>
        <p:sp>
          <p:nvSpPr>
            <p:cNvPr id="13" name="Content Placeholder 2"/>
            <p:cNvSpPr txBox="1">
              <a:spLocks/>
            </p:cNvSpPr>
            <p:nvPr/>
          </p:nvSpPr>
          <p:spPr bwMode="auto">
            <a:xfrm>
              <a:off x="5216237" y="4286658"/>
              <a:ext cx="3009900" cy="71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lumMod val="75000"/>
                      <a:lumOff val="25000"/>
                    </a:schemeClr>
                  </a:solidFill>
                  <a:latin typeface="+mn-lt"/>
                  <a:ea typeface="+mn-ea"/>
                  <a:cs typeface="+mn-cs"/>
                </a:defRPr>
              </a:lvl1pPr>
              <a:lvl2pPr marL="742950" indent="-285750" algn="l" rtl="0" eaLnBrk="1" fontAlgn="base" hangingPunct="1">
                <a:spcBef>
                  <a:spcPct val="20000"/>
                </a:spcBef>
                <a:spcAft>
                  <a:spcPct val="0"/>
                </a:spcAft>
                <a:buChar char="–"/>
                <a:defRPr sz="2800">
                  <a:solidFill>
                    <a:srgbClr val="0070C0"/>
                  </a:solidFill>
                  <a:latin typeface="+mn-lt"/>
                  <a:cs typeface="+mn-cs"/>
                </a:defRPr>
              </a:lvl2pPr>
              <a:lvl3pPr marL="1143000" indent="-228600" algn="l" rtl="0" eaLnBrk="1" fontAlgn="base" hangingPunct="1">
                <a:spcBef>
                  <a:spcPct val="20000"/>
                </a:spcBef>
                <a:spcAft>
                  <a:spcPct val="0"/>
                </a:spcAft>
                <a:buChar char="•"/>
                <a:defRPr sz="2400">
                  <a:solidFill>
                    <a:srgbClr val="00B050"/>
                  </a:solidFill>
                  <a:latin typeface="+mn-lt"/>
                  <a:cs typeface="+mn-cs"/>
                </a:defRPr>
              </a:lvl3pPr>
              <a:lvl4pPr marL="1600200" indent="-228600" algn="l" rtl="0" eaLnBrk="1" fontAlgn="base" hangingPunct="1">
                <a:spcBef>
                  <a:spcPct val="20000"/>
                </a:spcBef>
                <a:spcAft>
                  <a:spcPct val="0"/>
                </a:spcAft>
                <a:buChar char="–"/>
                <a:defRPr sz="2000">
                  <a:solidFill>
                    <a:schemeClr val="tx1">
                      <a:lumMod val="75000"/>
                      <a:lumOff val="25000"/>
                    </a:schemeClr>
                  </a:solidFill>
                  <a:latin typeface="+mn-lt"/>
                  <a:cs typeface="+mn-cs"/>
                </a:defRPr>
              </a:lvl4pPr>
              <a:lvl5pPr marL="2057400" indent="-228600" algn="l" rtl="0" eaLnBrk="1" fontAlgn="base" hangingPunct="1">
                <a:spcBef>
                  <a:spcPct val="20000"/>
                </a:spcBef>
                <a:spcAft>
                  <a:spcPct val="0"/>
                </a:spcAft>
                <a:buChar char="»"/>
                <a:defRPr sz="2000">
                  <a:solidFill>
                    <a:schemeClr val="tx1">
                      <a:lumMod val="75000"/>
                      <a:lumOff val="25000"/>
                    </a:schemeClr>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0" indent="0" algn="ctr">
                <a:buFontTx/>
                <a:buNone/>
              </a:pPr>
              <a:r>
                <a:rPr lang="en-US" sz="4000" kern="0" dirty="0" smtClean="0"/>
                <a:t>v = slope</a:t>
              </a:r>
              <a:endParaRPr lang="en-US" sz="4000" kern="0" dirty="0"/>
            </a:p>
          </p:txBody>
        </p:sp>
      </p:grpSp>
      <p:sp>
        <p:nvSpPr>
          <p:cNvPr id="14" name="Content Placeholder 2"/>
          <p:cNvSpPr txBox="1">
            <a:spLocks/>
          </p:cNvSpPr>
          <p:nvPr/>
        </p:nvSpPr>
        <p:spPr bwMode="auto">
          <a:xfrm>
            <a:off x="333620" y="1676400"/>
            <a:ext cx="6019800" cy="71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lumMod val="75000"/>
                    <a:lumOff val="25000"/>
                  </a:schemeClr>
                </a:solidFill>
                <a:latin typeface="+mn-lt"/>
                <a:ea typeface="+mn-ea"/>
                <a:cs typeface="+mn-cs"/>
              </a:defRPr>
            </a:lvl1pPr>
            <a:lvl2pPr marL="742950" indent="-285750" algn="l" rtl="0" eaLnBrk="1" fontAlgn="base" hangingPunct="1">
              <a:spcBef>
                <a:spcPct val="20000"/>
              </a:spcBef>
              <a:spcAft>
                <a:spcPct val="0"/>
              </a:spcAft>
              <a:buChar char="–"/>
              <a:defRPr sz="2800">
                <a:solidFill>
                  <a:srgbClr val="0070C0"/>
                </a:solidFill>
                <a:latin typeface="+mn-lt"/>
                <a:cs typeface="+mn-cs"/>
              </a:defRPr>
            </a:lvl2pPr>
            <a:lvl3pPr marL="1143000" indent="-228600" algn="l" rtl="0" eaLnBrk="1" fontAlgn="base" hangingPunct="1">
              <a:spcBef>
                <a:spcPct val="20000"/>
              </a:spcBef>
              <a:spcAft>
                <a:spcPct val="0"/>
              </a:spcAft>
              <a:buChar char="•"/>
              <a:defRPr sz="2400">
                <a:solidFill>
                  <a:srgbClr val="00B050"/>
                </a:solidFill>
                <a:latin typeface="+mn-lt"/>
                <a:cs typeface="+mn-cs"/>
              </a:defRPr>
            </a:lvl3pPr>
            <a:lvl4pPr marL="1600200" indent="-228600" algn="l" rtl="0" eaLnBrk="1" fontAlgn="base" hangingPunct="1">
              <a:spcBef>
                <a:spcPct val="20000"/>
              </a:spcBef>
              <a:spcAft>
                <a:spcPct val="0"/>
              </a:spcAft>
              <a:buChar char="–"/>
              <a:defRPr sz="2000">
                <a:solidFill>
                  <a:schemeClr val="tx1">
                    <a:lumMod val="75000"/>
                    <a:lumOff val="25000"/>
                  </a:schemeClr>
                </a:solidFill>
                <a:latin typeface="+mn-lt"/>
                <a:cs typeface="+mn-cs"/>
              </a:defRPr>
            </a:lvl4pPr>
            <a:lvl5pPr marL="2057400" indent="-228600" algn="l" rtl="0" eaLnBrk="1" fontAlgn="base" hangingPunct="1">
              <a:spcBef>
                <a:spcPct val="20000"/>
              </a:spcBef>
              <a:spcAft>
                <a:spcPct val="0"/>
              </a:spcAft>
              <a:buChar char="»"/>
              <a:defRPr sz="2000">
                <a:solidFill>
                  <a:schemeClr val="tx1">
                    <a:lumMod val="75000"/>
                    <a:lumOff val="25000"/>
                  </a:schemeClr>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0" indent="0">
              <a:buFontTx/>
              <a:buNone/>
            </a:pPr>
            <a:r>
              <a:rPr lang="en-US" sz="4000" kern="0" dirty="0"/>
              <a:t>x</a:t>
            </a:r>
            <a:r>
              <a:rPr lang="en-US" sz="4000" kern="0" dirty="0" smtClean="0"/>
              <a:t> vs t is </a:t>
            </a:r>
            <a:r>
              <a:rPr lang="en-US" sz="4000" u="sng" kern="0" dirty="0" smtClean="0">
                <a:solidFill>
                  <a:srgbClr val="FF0000"/>
                </a:solidFill>
              </a:rPr>
              <a:t>linear</a:t>
            </a:r>
            <a:endParaRPr lang="en-US" sz="4000" u="sng" kern="0" dirty="0">
              <a:solidFill>
                <a:srgbClr val="FF0000"/>
              </a:solidFill>
            </a:endParaRPr>
          </a:p>
        </p:txBody>
      </p:sp>
    </p:spTree>
    <p:extLst>
      <p:ext uri="{BB962C8B-B14F-4D97-AF65-F5344CB8AC3E}">
        <p14:creationId xmlns:p14="http://schemas.microsoft.com/office/powerpoint/2010/main" val="2842387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Is this logical ?</a:t>
            </a:r>
            <a:endParaRPr lang="en-US" dirty="0"/>
          </a:p>
        </p:txBody>
      </p:sp>
      <p:sp>
        <p:nvSpPr>
          <p:cNvPr id="3" name="Content Placeholder 2"/>
          <p:cNvSpPr>
            <a:spLocks noGrp="1"/>
          </p:cNvSpPr>
          <p:nvPr>
            <p:ph idx="1"/>
          </p:nvPr>
        </p:nvSpPr>
        <p:spPr>
          <a:xfrm>
            <a:off x="4724400" y="4082077"/>
            <a:ext cx="2971800" cy="566123"/>
          </a:xfrm>
        </p:spPr>
        <p:txBody>
          <a:bodyPr>
            <a:normAutofit lnSpcReduction="10000"/>
          </a:bodyPr>
          <a:lstStyle/>
          <a:p>
            <a:pPr marL="0" indent="0">
              <a:buNone/>
            </a:pPr>
            <a:r>
              <a:rPr lang="en-GB" dirty="0" smtClean="0"/>
              <a:t>Action Force, F</a:t>
            </a:r>
            <a:r>
              <a:rPr lang="en-GB" baseline="-25000" dirty="0" smtClean="0"/>
              <a:t>B</a:t>
            </a:r>
          </a:p>
          <a:p>
            <a:endParaRPr lang="en-US" dirty="0" smtClean="0"/>
          </a:p>
        </p:txBody>
      </p:sp>
      <p:sp>
        <p:nvSpPr>
          <p:cNvPr id="4" name="Slide Number Placeholder 3"/>
          <p:cNvSpPr>
            <a:spLocks noGrp="1"/>
          </p:cNvSpPr>
          <p:nvPr>
            <p:ph type="sldNum" sz="quarter" idx="12"/>
          </p:nvPr>
        </p:nvSpPr>
        <p:spPr/>
        <p:txBody>
          <a:bodyPr/>
          <a:lstStyle/>
          <a:p>
            <a:fld id="{2CA0AF51-F214-4588-BB0A-2F4BA918FE56}" type="slidenum">
              <a:rPr lang="en-US" smtClean="0"/>
              <a:pPr/>
              <a:t>40</a:t>
            </a:fld>
            <a:endParaRPr lang="en-US" dirty="0"/>
          </a:p>
        </p:txBody>
      </p:sp>
      <p:pic>
        <p:nvPicPr>
          <p:cNvPr id="5" name="Picture 3" descr="C:\Users\Marvin\AppData\Local\Microsoft\Windows\Temporary Internet Files\Content.IE5\K226SKLA\MC90038336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905000"/>
            <a:ext cx="2209800" cy="2177077"/>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381500" y="2917338"/>
            <a:ext cx="1600200" cy="8167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552700" y="2917338"/>
            <a:ext cx="1600200" cy="8167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1295400" y="4082077"/>
            <a:ext cx="3086100" cy="715154"/>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t>Reaction Force, F</a:t>
            </a:r>
            <a:r>
              <a:rPr lang="en-GB" baseline="-25000" dirty="0" smtClean="0"/>
              <a:t>B</a:t>
            </a:r>
          </a:p>
          <a:p>
            <a:endParaRPr lang="en-US" dirty="0" smtClean="0"/>
          </a:p>
        </p:txBody>
      </p:sp>
      <p:sp>
        <p:nvSpPr>
          <p:cNvPr id="9" name="Content Placeholder 2"/>
          <p:cNvSpPr txBox="1">
            <a:spLocks/>
          </p:cNvSpPr>
          <p:nvPr/>
        </p:nvSpPr>
        <p:spPr>
          <a:xfrm>
            <a:off x="5791200" y="2119745"/>
            <a:ext cx="24384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5400" dirty="0" err="1" smtClean="0"/>
              <a:t>F</a:t>
            </a:r>
            <a:r>
              <a:rPr lang="en-GB" sz="5400" baseline="-25000" dirty="0" err="1" smtClean="0"/>
              <a:t>net</a:t>
            </a:r>
            <a:r>
              <a:rPr lang="en-GB" sz="5400" dirty="0" smtClean="0"/>
              <a:t> = 0</a:t>
            </a:r>
          </a:p>
          <a:p>
            <a:endParaRPr lang="en-US" sz="5400" dirty="0" smtClean="0"/>
          </a:p>
        </p:txBody>
      </p:sp>
      <p:sp>
        <p:nvSpPr>
          <p:cNvPr id="10" name="Content Placeholder 2"/>
          <p:cNvSpPr txBox="1">
            <a:spLocks/>
          </p:cNvSpPr>
          <p:nvPr/>
        </p:nvSpPr>
        <p:spPr>
          <a:xfrm>
            <a:off x="3352800" y="4797231"/>
            <a:ext cx="291465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4800" dirty="0" smtClean="0"/>
              <a:t>F</a:t>
            </a:r>
            <a:r>
              <a:rPr lang="en-GB" sz="4800" baseline="-25000" dirty="0" smtClean="0"/>
              <a:t>A</a:t>
            </a:r>
            <a:r>
              <a:rPr lang="en-GB" sz="4800" dirty="0" smtClean="0"/>
              <a:t> – F</a:t>
            </a:r>
            <a:r>
              <a:rPr lang="en-GB" sz="4800" baseline="-25000" dirty="0" smtClean="0"/>
              <a:t>B</a:t>
            </a:r>
            <a:r>
              <a:rPr lang="en-GB" sz="4800" dirty="0" smtClean="0"/>
              <a:t> = 0</a:t>
            </a:r>
          </a:p>
          <a:p>
            <a:endParaRPr lang="en-US" sz="4800" dirty="0" smtClean="0"/>
          </a:p>
        </p:txBody>
      </p:sp>
    </p:spTree>
    <p:extLst>
      <p:ext uri="{BB962C8B-B14F-4D97-AF65-F5344CB8AC3E}">
        <p14:creationId xmlns:p14="http://schemas.microsoft.com/office/powerpoint/2010/main" val="231429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9" grpId="0" build="p"/>
      <p:bldP spid="1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ANSWER</a:t>
            </a:r>
            <a:endParaRPr lang="en-US" dirty="0"/>
          </a:p>
        </p:txBody>
      </p:sp>
      <p:sp>
        <p:nvSpPr>
          <p:cNvPr id="3" name="Content Placeholder 2"/>
          <p:cNvSpPr>
            <a:spLocks noGrp="1"/>
          </p:cNvSpPr>
          <p:nvPr>
            <p:ph idx="1"/>
          </p:nvPr>
        </p:nvSpPr>
        <p:spPr>
          <a:xfrm>
            <a:off x="457200" y="3810000"/>
            <a:ext cx="8229600" cy="2286316"/>
          </a:xfrm>
        </p:spPr>
        <p:txBody>
          <a:bodyPr>
            <a:normAutofit/>
          </a:bodyPr>
          <a:lstStyle/>
          <a:p>
            <a:r>
              <a:rPr lang="en-GB" sz="3600" b="1" dirty="0" smtClean="0">
                <a:solidFill>
                  <a:srgbClr val="C00000"/>
                </a:solidFill>
              </a:rPr>
              <a:t>Action</a:t>
            </a:r>
            <a:r>
              <a:rPr lang="en-GB" sz="3600" dirty="0" smtClean="0">
                <a:solidFill>
                  <a:srgbClr val="FFC000"/>
                </a:solidFill>
              </a:rPr>
              <a:t> </a:t>
            </a:r>
            <a:r>
              <a:rPr lang="en-GB" sz="3600" dirty="0" smtClean="0"/>
              <a:t>and</a:t>
            </a:r>
            <a:r>
              <a:rPr lang="en-GB" sz="3600" dirty="0" smtClean="0">
                <a:solidFill>
                  <a:srgbClr val="000000"/>
                </a:solidFill>
              </a:rPr>
              <a:t> </a:t>
            </a:r>
            <a:r>
              <a:rPr lang="en-GB" sz="3600" b="1" dirty="0" smtClean="0">
                <a:solidFill>
                  <a:srgbClr val="C00000"/>
                </a:solidFill>
              </a:rPr>
              <a:t>Reaction</a:t>
            </a:r>
            <a:r>
              <a:rPr lang="en-GB" sz="3600" dirty="0" smtClean="0">
                <a:solidFill>
                  <a:srgbClr val="FFC000"/>
                </a:solidFill>
              </a:rPr>
              <a:t> </a:t>
            </a:r>
            <a:r>
              <a:rPr lang="en-GB" sz="3600" dirty="0" smtClean="0"/>
              <a:t>forces </a:t>
            </a:r>
            <a:r>
              <a:rPr lang="en-GB" sz="3600" dirty="0" smtClean="0">
                <a:solidFill>
                  <a:srgbClr val="C00000"/>
                </a:solidFill>
              </a:rPr>
              <a:t>can </a:t>
            </a:r>
            <a:r>
              <a:rPr lang="en-GB" sz="3600" b="1" u="sng" dirty="0" smtClean="0">
                <a:solidFill>
                  <a:srgbClr val="C00000"/>
                </a:solidFill>
              </a:rPr>
              <a:t>NEVER CANCEL </a:t>
            </a:r>
            <a:r>
              <a:rPr lang="en-GB" sz="3600" dirty="0" smtClean="0"/>
              <a:t>each other because they </a:t>
            </a:r>
            <a:r>
              <a:rPr lang="en-GB" sz="3600" u="sng" dirty="0" smtClean="0"/>
              <a:t>act on different bodies</a:t>
            </a:r>
            <a:r>
              <a:rPr lang="en-GB" sz="3600" dirty="0" smtClean="0"/>
              <a:t>!</a:t>
            </a:r>
          </a:p>
          <a:p>
            <a:endParaRPr lang="en-US" sz="3600" dirty="0"/>
          </a:p>
        </p:txBody>
      </p:sp>
      <p:sp>
        <p:nvSpPr>
          <p:cNvPr id="4" name="Slide Number Placeholder 3"/>
          <p:cNvSpPr>
            <a:spLocks noGrp="1"/>
          </p:cNvSpPr>
          <p:nvPr>
            <p:ph type="sldNum" sz="quarter" idx="12"/>
          </p:nvPr>
        </p:nvSpPr>
        <p:spPr/>
        <p:txBody>
          <a:bodyPr/>
          <a:lstStyle/>
          <a:p>
            <a:fld id="{2CA0AF51-F214-4588-BB0A-2F4BA918FE56}" type="slidenum">
              <a:rPr lang="en-US" smtClean="0"/>
              <a:pPr/>
              <a:t>41</a:t>
            </a:fld>
            <a:endParaRPr lang="en-US" dirty="0"/>
          </a:p>
        </p:txBody>
      </p:sp>
      <p:pic>
        <p:nvPicPr>
          <p:cNvPr id="5" name="Picture 3" descr="C:\Users\Marvin\AppData\Local\Microsoft\Windows\Temporary Internet Files\Content.IE5\K226SKLA\MC90038336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1752600"/>
            <a:ext cx="2209800" cy="2177077"/>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5181600" y="2910411"/>
            <a:ext cx="1600200" cy="8167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286000"/>
            <a:ext cx="1600200" cy="8167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5486400" y="2204785"/>
            <a:ext cx="19812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600" b="1" dirty="0" smtClean="0">
                <a:solidFill>
                  <a:srgbClr val="C00000"/>
                </a:solidFill>
              </a:rPr>
              <a:t>Cart</a:t>
            </a:r>
            <a:endParaRPr lang="en-GB" sz="3600" dirty="0" smtClean="0"/>
          </a:p>
          <a:p>
            <a:pPr marL="0" indent="0">
              <a:buNone/>
            </a:pPr>
            <a:endParaRPr lang="en-US" sz="3600" dirty="0"/>
          </a:p>
        </p:txBody>
      </p:sp>
      <p:sp>
        <p:nvSpPr>
          <p:cNvPr id="9" name="Content Placeholder 2"/>
          <p:cNvSpPr txBox="1">
            <a:spLocks/>
          </p:cNvSpPr>
          <p:nvPr/>
        </p:nvSpPr>
        <p:spPr>
          <a:xfrm>
            <a:off x="2514600" y="1752600"/>
            <a:ext cx="9906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600" b="1" dirty="0" smtClean="0">
                <a:solidFill>
                  <a:srgbClr val="C00000"/>
                </a:solidFill>
              </a:rPr>
              <a:t>Girl</a:t>
            </a:r>
            <a:endParaRPr lang="en-GB" sz="3600" dirty="0" smtClean="0"/>
          </a:p>
          <a:p>
            <a:pPr marL="0" indent="0">
              <a:buNone/>
            </a:pPr>
            <a:endParaRPr lang="en-US" sz="3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Forces</a:t>
            </a:r>
            <a:endParaRPr lang="en-US" dirty="0"/>
          </a:p>
        </p:txBody>
      </p:sp>
      <p:sp>
        <p:nvSpPr>
          <p:cNvPr id="3" name="Content Placeholder 2"/>
          <p:cNvSpPr>
            <a:spLocks noGrp="1"/>
          </p:cNvSpPr>
          <p:nvPr>
            <p:ph idx="1"/>
          </p:nvPr>
        </p:nvSpPr>
        <p:spPr>
          <a:xfrm>
            <a:off x="457200" y="1828801"/>
            <a:ext cx="8362950" cy="4267199"/>
          </a:xfrm>
        </p:spPr>
        <p:txBody>
          <a:bodyPr>
            <a:normAutofit lnSpcReduction="10000"/>
          </a:bodyPr>
          <a:lstStyle/>
          <a:p>
            <a:pPr marL="333375" indent="-333375">
              <a:buNone/>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b="1" dirty="0" smtClean="0"/>
              <a:t>1. Weight/Gravitational Force</a:t>
            </a:r>
          </a:p>
          <a:p>
            <a:pPr marL="333375" indent="-333375">
              <a:buNone/>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b="1" dirty="0" smtClean="0"/>
              <a:t>2. Applied Force</a:t>
            </a:r>
          </a:p>
          <a:p>
            <a:pPr marL="333375" indent="-333375">
              <a:buNone/>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b="1" dirty="0" smtClean="0"/>
              <a:t>3. Tensile (Tension)</a:t>
            </a:r>
          </a:p>
          <a:p>
            <a:pPr marL="333375" indent="-333375">
              <a:buNone/>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b="1" dirty="0" smtClean="0"/>
              <a:t>4. Normal Force</a:t>
            </a:r>
          </a:p>
          <a:p>
            <a:pPr marL="333375" indent="-333375">
              <a:buNone/>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b="1" dirty="0" smtClean="0"/>
              <a:t>5. Frictional</a:t>
            </a:r>
          </a:p>
          <a:p>
            <a:pPr marL="333375" indent="-333375">
              <a:buNone/>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b="1" dirty="0" smtClean="0"/>
              <a:t>6. Spring Forces</a:t>
            </a:r>
          </a:p>
          <a:p>
            <a:pPr marL="733425" lvl="1" indent="-276225">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b="1" dirty="0" smtClean="0"/>
              <a:t>A. Compressive Spring Force</a:t>
            </a:r>
          </a:p>
          <a:p>
            <a:pPr marL="733425" lvl="1" indent="-276225">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b="1" dirty="0" smtClean="0"/>
              <a:t>B. Extensive Spring Force</a:t>
            </a:r>
          </a:p>
          <a:p>
            <a:pPr>
              <a:buNone/>
            </a:pPr>
            <a:endParaRPr lang="en-US" b="1" dirty="0"/>
          </a:p>
        </p:txBody>
      </p:sp>
      <p:sp>
        <p:nvSpPr>
          <p:cNvPr id="4" name="Slide Number Placeholder 3"/>
          <p:cNvSpPr>
            <a:spLocks noGrp="1"/>
          </p:cNvSpPr>
          <p:nvPr>
            <p:ph type="sldNum" sz="quarter" idx="12"/>
          </p:nvPr>
        </p:nvSpPr>
        <p:spPr/>
        <p:txBody>
          <a:bodyPr/>
          <a:lstStyle/>
          <a:p>
            <a:fld id="{2CA0AF51-F214-4588-BB0A-2F4BA918FE56}" type="slidenum">
              <a:rPr kumimoji="0" lang="en-US" smtClean="0"/>
              <a:pPr/>
              <a:t>42</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304800" y="655022"/>
            <a:ext cx="7645400" cy="738664"/>
          </a:xfrm>
        </p:spPr>
        <p:txBody>
          <a:bodyPr lIns="0" tIns="0" rIns="0" bIns="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1. Weight, W</a:t>
            </a:r>
          </a:p>
        </p:txBody>
      </p:sp>
      <p:sp>
        <p:nvSpPr>
          <p:cNvPr id="41987" name="Rectangle 2"/>
          <p:cNvSpPr>
            <a:spLocks noGrp="1" noChangeArrowheads="1"/>
          </p:cNvSpPr>
          <p:nvPr>
            <p:ph idx="1"/>
          </p:nvPr>
        </p:nvSpPr>
        <p:spPr>
          <a:xfrm>
            <a:off x="457200" y="1981200"/>
            <a:ext cx="7924800" cy="2362200"/>
          </a:xfrm>
        </p:spPr>
        <p:txBody>
          <a:bodyPr wrap="square" lIns="0" tIns="0" rIns="0" bIns="0">
            <a:normAutofit/>
          </a:bodyPr>
          <a:lstStyle/>
          <a:p>
            <a:pPr marL="333375" indent="-333375" eaLnBrk="1" hangingPunct="1">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2900" dirty="0" smtClean="0">
                <a:solidFill>
                  <a:schemeClr val="tx1"/>
                </a:solidFill>
                <a:latin typeface="Calibri" pitchFamily="34" charset="0"/>
              </a:rPr>
              <a:t>This is the force due to </a:t>
            </a:r>
            <a:r>
              <a:rPr lang="en-GB" sz="2900" b="1" u="sng" dirty="0" smtClean="0">
                <a:solidFill>
                  <a:schemeClr val="tx1"/>
                </a:solidFill>
                <a:latin typeface="Calibri" pitchFamily="34" charset="0"/>
              </a:rPr>
              <a:t>gravity</a:t>
            </a:r>
          </a:p>
          <a:p>
            <a:pPr marL="333375" indent="-333375" eaLnBrk="1" hangingPunct="1">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2900" dirty="0" smtClean="0">
                <a:solidFill>
                  <a:schemeClr val="tx1"/>
                </a:solidFill>
                <a:latin typeface="Calibri" pitchFamily="34" charset="0"/>
              </a:rPr>
              <a:t>Always directed </a:t>
            </a:r>
            <a:r>
              <a:rPr lang="en-GB" sz="2900" b="1" u="sng" dirty="0" smtClean="0">
                <a:solidFill>
                  <a:schemeClr val="tx1"/>
                </a:solidFill>
                <a:latin typeface="Calibri" pitchFamily="34" charset="0"/>
              </a:rPr>
              <a:t>downwards</a:t>
            </a:r>
            <a:r>
              <a:rPr lang="en-GB" sz="2900" dirty="0" smtClean="0">
                <a:solidFill>
                  <a:schemeClr val="tx1"/>
                </a:solidFill>
                <a:latin typeface="Calibri" pitchFamily="34" charset="0"/>
              </a:rPr>
              <a:t> (or towards the center of the earth/heavenly body)</a:t>
            </a:r>
          </a:p>
          <a:p>
            <a:pPr marL="733425" lvl="1" indent="-333375">
              <a:buNone/>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2900" b="1" dirty="0" smtClean="0">
                <a:solidFill>
                  <a:schemeClr val="accent6">
                    <a:lumMod val="75000"/>
                  </a:schemeClr>
                </a:solidFill>
                <a:latin typeface="Calibri" pitchFamily="34" charset="0"/>
              </a:rPr>
              <a:t>			</a:t>
            </a:r>
            <a:r>
              <a:rPr lang="en-GB" sz="4000" b="1" dirty="0" smtClean="0">
                <a:solidFill>
                  <a:srgbClr val="FF0000"/>
                </a:solidFill>
                <a:latin typeface="Calibri" pitchFamily="34" charset="0"/>
              </a:rPr>
              <a:t>W = mg</a:t>
            </a:r>
            <a:endParaRPr lang="en-GB" sz="4000" b="1" dirty="0" smtClean="0">
              <a:solidFill>
                <a:srgbClr val="FF0000"/>
              </a:solidFill>
            </a:endParaRPr>
          </a:p>
        </p:txBody>
      </p:sp>
      <p:sp>
        <p:nvSpPr>
          <p:cNvPr id="6" name="Slide Number Placeholder 5"/>
          <p:cNvSpPr>
            <a:spLocks noGrp="1"/>
          </p:cNvSpPr>
          <p:nvPr>
            <p:ph type="sldNum" sz="quarter" idx="12"/>
          </p:nvPr>
        </p:nvSpPr>
        <p:spPr/>
        <p:txBody>
          <a:bodyPr/>
          <a:lstStyle/>
          <a:p>
            <a:fld id="{2CA0AF51-F214-4588-BB0A-2F4BA918FE56}" type="slidenum">
              <a:rPr kumimoji="0" lang="en-US" smtClean="0"/>
              <a:pPr/>
              <a:t>43</a:t>
            </a:fld>
            <a:endParaRPr kumimoji="0" lang="en-US" dirty="0"/>
          </a:p>
        </p:txBody>
      </p:sp>
      <p:pic>
        <p:nvPicPr>
          <p:cNvPr id="10" name="Picture 2"/>
          <p:cNvPicPr>
            <a:picLocks noChangeAspect="1" noChangeArrowheads="1"/>
          </p:cNvPicPr>
          <p:nvPr/>
        </p:nvPicPr>
        <p:blipFill>
          <a:blip r:embed="rId3" cstate="print"/>
          <a:srcRect/>
          <a:stretch>
            <a:fillRect/>
          </a:stretch>
        </p:blipFill>
        <p:spPr bwMode="auto">
          <a:xfrm>
            <a:off x="3352800" y="3733800"/>
            <a:ext cx="5791200" cy="1913164"/>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457200" y="655022"/>
            <a:ext cx="7645400" cy="738664"/>
          </a:xfrm>
        </p:spPr>
        <p:txBody>
          <a:bodyPr lIns="0" tIns="0" rIns="0" bIns="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2. Applied Force, </a:t>
            </a:r>
            <a:r>
              <a:rPr lang="en-GB" dirty="0" err="1" smtClean="0"/>
              <a:t>F</a:t>
            </a:r>
            <a:r>
              <a:rPr lang="en-GB" baseline="-25000" dirty="0" err="1" smtClean="0"/>
              <a:t>a</a:t>
            </a:r>
            <a:endParaRPr lang="en-GB" baseline="-25000" dirty="0" smtClean="0"/>
          </a:p>
        </p:txBody>
      </p:sp>
      <p:sp>
        <p:nvSpPr>
          <p:cNvPr id="40963" name="Rectangle 2"/>
          <p:cNvSpPr>
            <a:spLocks noGrp="1" noChangeArrowheads="1"/>
          </p:cNvSpPr>
          <p:nvPr>
            <p:ph idx="1"/>
          </p:nvPr>
        </p:nvSpPr>
        <p:spPr>
          <a:xfrm>
            <a:off x="381000" y="1905000"/>
            <a:ext cx="8629650" cy="1477328"/>
          </a:xfrm>
        </p:spPr>
        <p:txBody>
          <a:bodyPr wrap="square" lIns="0" tIns="0" rIns="0" bIns="0">
            <a:spAutoFit/>
          </a:bodyPr>
          <a:lstStyle/>
          <a:p>
            <a:pPr marL="333375" indent="-333375" eaLnBrk="1" hangingPunct="1">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3000" dirty="0" smtClean="0">
                <a:solidFill>
                  <a:schemeClr val="tx1"/>
                </a:solidFill>
              </a:rPr>
              <a:t>Forces that are applied to systems by </a:t>
            </a:r>
            <a:r>
              <a:rPr lang="en-GB" sz="3000" b="1" dirty="0" smtClean="0">
                <a:solidFill>
                  <a:schemeClr val="accent6">
                    <a:lumMod val="75000"/>
                  </a:schemeClr>
                </a:solidFill>
              </a:rPr>
              <a:t>force loads</a:t>
            </a:r>
            <a:r>
              <a:rPr lang="en-GB" sz="3000" dirty="0" smtClean="0">
                <a:solidFill>
                  <a:schemeClr val="tx1"/>
                </a:solidFill>
              </a:rPr>
              <a:t>, and can't be classified as other types of forces</a:t>
            </a:r>
          </a:p>
          <a:p>
            <a:pPr marL="333375" indent="-333375" eaLnBrk="1" hangingPunct="1">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3000" dirty="0" smtClean="0">
                <a:solidFill>
                  <a:schemeClr val="tx1"/>
                </a:solidFill>
              </a:rPr>
              <a:t>push or pull</a:t>
            </a:r>
          </a:p>
        </p:txBody>
      </p:sp>
      <p:sp>
        <p:nvSpPr>
          <p:cNvPr id="5" name="Slide Number Placeholder 4"/>
          <p:cNvSpPr>
            <a:spLocks noGrp="1"/>
          </p:cNvSpPr>
          <p:nvPr>
            <p:ph type="sldNum" sz="quarter" idx="12"/>
          </p:nvPr>
        </p:nvSpPr>
        <p:spPr/>
        <p:txBody>
          <a:bodyPr/>
          <a:lstStyle/>
          <a:p>
            <a:fld id="{2CA0AF51-F214-4588-BB0A-2F4BA918FE56}" type="slidenum">
              <a:rPr kumimoji="0" lang="en-US" smtClean="0"/>
              <a:pPr/>
              <a:t>44</a:t>
            </a:fld>
            <a:endParaRPr kumimoji="0" lang="en-US" dirty="0"/>
          </a:p>
        </p:txBody>
      </p:sp>
      <p:pic>
        <p:nvPicPr>
          <p:cNvPr id="204804" name="Picture 4" descr="http://t3.gstatic.com/images?q=tbn:ANd9GcSczRd1n0kTMlaIGm1AWUBIhFntvu6I7ctVPLuzC4jHHHSzKDkjAA"/>
          <p:cNvPicPr>
            <a:picLocks noChangeAspect="1" noChangeArrowheads="1"/>
          </p:cNvPicPr>
          <p:nvPr/>
        </p:nvPicPr>
        <p:blipFill>
          <a:blip r:embed="rId3" cstate="print"/>
          <a:srcRect/>
          <a:stretch>
            <a:fillRect/>
          </a:stretch>
        </p:blipFill>
        <p:spPr bwMode="auto">
          <a:xfrm>
            <a:off x="847576" y="3439299"/>
            <a:ext cx="3915937" cy="3276600"/>
          </a:xfrm>
          <a:prstGeom prst="rect">
            <a:avLst/>
          </a:prstGeom>
          <a:noFill/>
        </p:spPr>
      </p:pic>
      <p:sp>
        <p:nvSpPr>
          <p:cNvPr id="8" name="Rectangle 7"/>
          <p:cNvSpPr/>
          <p:nvPr/>
        </p:nvSpPr>
        <p:spPr>
          <a:xfrm>
            <a:off x="6324600" y="4800600"/>
            <a:ext cx="2201436" cy="276999"/>
          </a:xfrm>
          <a:prstGeom prst="rect">
            <a:avLst/>
          </a:prstGeom>
        </p:spPr>
        <p:txBody>
          <a:bodyPr wrap="none">
            <a:spAutoFit/>
          </a:bodyPr>
          <a:lstStyle/>
          <a:p>
            <a:r>
              <a:rPr lang="en-US" sz="1200" dirty="0" smtClean="0"/>
              <a:t>www.siliconbeachtraining.co.uk </a:t>
            </a:r>
          </a:p>
        </p:txBody>
      </p:sp>
      <p:pic>
        <p:nvPicPr>
          <p:cNvPr id="7" name="Picture 2"/>
          <p:cNvPicPr>
            <a:picLocks noChangeAspect="1" noChangeArrowheads="1"/>
          </p:cNvPicPr>
          <p:nvPr/>
        </p:nvPicPr>
        <p:blipFill>
          <a:blip r:embed="rId4" cstate="print"/>
          <a:srcRect/>
          <a:stretch>
            <a:fillRect/>
          </a:stretch>
        </p:blipFill>
        <p:spPr bwMode="auto">
          <a:xfrm>
            <a:off x="5029200" y="4096091"/>
            <a:ext cx="3829050" cy="1533525"/>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381000" y="578822"/>
            <a:ext cx="7645400" cy="738664"/>
          </a:xfrm>
        </p:spPr>
        <p:txBody>
          <a:bodyPr lIns="0" tIns="0" rIns="0" bIns="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3. Tension, T</a:t>
            </a:r>
          </a:p>
        </p:txBody>
      </p:sp>
      <p:sp>
        <p:nvSpPr>
          <p:cNvPr id="43011" name="Rectangle 2"/>
          <p:cNvSpPr>
            <a:spLocks noGrp="1" noChangeArrowheads="1"/>
          </p:cNvSpPr>
          <p:nvPr>
            <p:ph idx="1"/>
          </p:nvPr>
        </p:nvSpPr>
        <p:spPr>
          <a:xfrm>
            <a:off x="381000" y="2057400"/>
            <a:ext cx="8153400" cy="2133600"/>
          </a:xfrm>
        </p:spPr>
        <p:txBody>
          <a:bodyPr lIns="0" tIns="0" rIns="0" bIns="0">
            <a:normAutofit/>
          </a:bodyPr>
          <a:lstStyle/>
          <a:p>
            <a:pPr marL="333375" indent="-333375" eaLnBrk="1" hangingPunct="1">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dirty="0" smtClean="0">
                <a:solidFill>
                  <a:schemeClr val="tx1"/>
                </a:solidFill>
                <a:latin typeface="Calibri" pitchFamily="34" charset="0"/>
              </a:rPr>
              <a:t>It is a force that arises from </a:t>
            </a:r>
            <a:r>
              <a:rPr lang="en-GB" b="1" dirty="0" smtClean="0">
                <a:solidFill>
                  <a:srgbClr val="FF0000"/>
                </a:solidFill>
                <a:latin typeface="Calibri" pitchFamily="34" charset="0"/>
              </a:rPr>
              <a:t>pulling using strings. </a:t>
            </a:r>
          </a:p>
          <a:p>
            <a:pPr marL="333375" indent="-333375" eaLnBrk="1" hangingPunct="1">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dirty="0" smtClean="0">
                <a:solidFill>
                  <a:schemeClr val="tx1"/>
                </a:solidFill>
                <a:latin typeface="Calibri" pitchFamily="34" charset="0"/>
              </a:rPr>
              <a:t>It is always </a:t>
            </a:r>
            <a:r>
              <a:rPr lang="en-GB" b="1" dirty="0" smtClean="0">
                <a:solidFill>
                  <a:srgbClr val="FF0000"/>
                </a:solidFill>
                <a:latin typeface="Calibri" pitchFamily="34" charset="0"/>
              </a:rPr>
              <a:t>directed away</a:t>
            </a:r>
            <a:r>
              <a:rPr lang="en-GB" dirty="0" smtClean="0">
                <a:solidFill>
                  <a:schemeClr val="tx1"/>
                </a:solidFill>
                <a:latin typeface="Calibri" pitchFamily="34" charset="0"/>
              </a:rPr>
              <a:t> from the object being pulled.</a:t>
            </a:r>
          </a:p>
        </p:txBody>
      </p:sp>
      <p:sp>
        <p:nvSpPr>
          <p:cNvPr id="7" name="Slide Number Placeholder 6"/>
          <p:cNvSpPr>
            <a:spLocks noGrp="1"/>
          </p:cNvSpPr>
          <p:nvPr>
            <p:ph type="sldNum" sz="quarter" idx="12"/>
          </p:nvPr>
        </p:nvSpPr>
        <p:spPr/>
        <p:txBody>
          <a:bodyPr/>
          <a:lstStyle/>
          <a:p>
            <a:fld id="{2CA0AF51-F214-4588-BB0A-2F4BA918FE56}" type="slidenum">
              <a:rPr kumimoji="0" lang="en-US" smtClean="0"/>
              <a:pPr/>
              <a:t>45</a:t>
            </a:fld>
            <a:endParaRPr kumimoji="0" lang="en-US" dirty="0"/>
          </a:p>
        </p:txBody>
      </p:sp>
      <p:grpSp>
        <p:nvGrpSpPr>
          <p:cNvPr id="10" name="Group 9"/>
          <p:cNvGrpSpPr/>
          <p:nvPr/>
        </p:nvGrpSpPr>
        <p:grpSpPr>
          <a:xfrm>
            <a:off x="6148468" y="-34636"/>
            <a:ext cx="2995532" cy="1984177"/>
            <a:chOff x="4419600" y="2362200"/>
            <a:chExt cx="4367132" cy="2898577"/>
          </a:xfrm>
        </p:grpSpPr>
        <p:pic>
          <p:nvPicPr>
            <p:cNvPr id="202754" name="Picture 2" descr="http://t2.gstatic.com/images?q=tbn:ANd9GcTYpvn0P9F3yVtzRA6EGj_PGWKYI3w6bU0amnifllYdATcT9yGn"/>
            <p:cNvPicPr>
              <a:picLocks noChangeAspect="1" noChangeArrowheads="1"/>
            </p:cNvPicPr>
            <p:nvPr/>
          </p:nvPicPr>
          <p:blipFill>
            <a:blip r:embed="rId3" cstate="print"/>
            <a:srcRect/>
            <a:stretch>
              <a:fillRect/>
            </a:stretch>
          </p:blipFill>
          <p:spPr bwMode="auto">
            <a:xfrm>
              <a:off x="4419600" y="2362200"/>
              <a:ext cx="4367132" cy="2895600"/>
            </a:xfrm>
            <a:prstGeom prst="rect">
              <a:avLst/>
            </a:prstGeom>
            <a:noFill/>
          </p:spPr>
        </p:pic>
        <p:sp>
          <p:nvSpPr>
            <p:cNvPr id="9" name="Rectangle 8"/>
            <p:cNvSpPr/>
            <p:nvPr/>
          </p:nvSpPr>
          <p:spPr>
            <a:xfrm>
              <a:off x="7620000" y="4953000"/>
              <a:ext cx="1164999" cy="307777"/>
            </a:xfrm>
            <a:prstGeom prst="rect">
              <a:avLst/>
            </a:prstGeom>
          </p:spPr>
          <p:txBody>
            <a:bodyPr wrap="none">
              <a:spAutoFit/>
            </a:bodyPr>
            <a:lstStyle/>
            <a:p>
              <a:r>
                <a:rPr lang="en-US" sz="1400" dirty="0" err="1" smtClean="0"/>
                <a:t>kevincraig.us</a:t>
              </a:r>
              <a:r>
                <a:rPr lang="en-US" sz="1400" dirty="0" smtClean="0"/>
                <a:t> </a:t>
              </a:r>
            </a:p>
          </p:txBody>
        </p:sp>
      </p:grpSp>
      <p:grpSp>
        <p:nvGrpSpPr>
          <p:cNvPr id="11" name="Group 4"/>
          <p:cNvGrpSpPr>
            <a:grpSpLocks/>
          </p:cNvGrpSpPr>
          <p:nvPr/>
        </p:nvGrpSpPr>
        <p:grpSpPr bwMode="auto">
          <a:xfrm>
            <a:off x="3891849" y="3859839"/>
            <a:ext cx="4448908" cy="2806700"/>
            <a:chOff x="1440" y="13147"/>
            <a:chExt cx="3744" cy="1608"/>
          </a:xfrm>
        </p:grpSpPr>
        <p:grpSp>
          <p:nvGrpSpPr>
            <p:cNvPr id="12" name="Group 5"/>
            <p:cNvGrpSpPr>
              <a:grpSpLocks/>
            </p:cNvGrpSpPr>
            <p:nvPr/>
          </p:nvGrpSpPr>
          <p:grpSpPr bwMode="auto">
            <a:xfrm>
              <a:off x="1440" y="13147"/>
              <a:ext cx="3744" cy="1608"/>
              <a:chOff x="1440" y="12816"/>
              <a:chExt cx="3744" cy="1296"/>
            </a:xfrm>
          </p:grpSpPr>
          <p:sp>
            <p:nvSpPr>
              <p:cNvPr id="15" name="Text Box 6" descr="Diagonal brick"/>
              <p:cNvSpPr txBox="1">
                <a:spLocks noChangeArrowheads="1"/>
              </p:cNvSpPr>
              <p:nvPr/>
            </p:nvSpPr>
            <p:spPr bwMode="auto">
              <a:xfrm>
                <a:off x="1440" y="12816"/>
                <a:ext cx="3744" cy="144"/>
              </a:xfrm>
              <a:prstGeom prst="rect">
                <a:avLst/>
              </a:prstGeom>
              <a:pattFill prst="diagBrick">
                <a:fgClr>
                  <a:srgbClr val="000000"/>
                </a:fgClr>
                <a:bgClr>
                  <a:srgbClr val="FFFFFF"/>
                </a:bgClr>
              </a:pattFill>
              <a:ln w="9525">
                <a:solidFill>
                  <a:srgbClr val="000000"/>
                </a:solidFill>
                <a:miter lim="800000"/>
                <a:headEnd/>
                <a:tailEnd/>
              </a:ln>
            </p:spPr>
            <p:txBody>
              <a:bodyPr/>
              <a:lstStyle/>
              <a:p>
                <a:endParaRPr lang="en-US">
                  <a:latin typeface="Calibri" pitchFamily="34" charset="0"/>
                </a:endParaRPr>
              </a:p>
            </p:txBody>
          </p:sp>
          <p:sp>
            <p:nvSpPr>
              <p:cNvPr id="16" name="Line 7"/>
              <p:cNvSpPr>
                <a:spLocks noChangeShapeType="1"/>
              </p:cNvSpPr>
              <p:nvPr/>
            </p:nvSpPr>
            <p:spPr bwMode="auto">
              <a:xfrm>
                <a:off x="1728" y="12960"/>
                <a:ext cx="1440" cy="720"/>
              </a:xfrm>
              <a:prstGeom prst="line">
                <a:avLst/>
              </a:prstGeom>
              <a:noFill/>
              <a:ln w="19050">
                <a:solidFill>
                  <a:srgbClr val="000000"/>
                </a:solidFill>
                <a:round/>
                <a:headEnd/>
                <a:tailEnd/>
              </a:ln>
            </p:spPr>
            <p:txBody>
              <a:bodyPr/>
              <a:lstStyle/>
              <a:p>
                <a:endParaRPr lang="en-US"/>
              </a:p>
            </p:txBody>
          </p:sp>
          <p:sp>
            <p:nvSpPr>
              <p:cNvPr id="17" name="Line 8"/>
              <p:cNvSpPr>
                <a:spLocks noChangeShapeType="1"/>
              </p:cNvSpPr>
              <p:nvPr/>
            </p:nvSpPr>
            <p:spPr bwMode="auto">
              <a:xfrm flipV="1">
                <a:off x="3168" y="12960"/>
                <a:ext cx="1152" cy="720"/>
              </a:xfrm>
              <a:prstGeom prst="line">
                <a:avLst/>
              </a:prstGeom>
              <a:noFill/>
              <a:ln w="19050">
                <a:solidFill>
                  <a:srgbClr val="000000"/>
                </a:solidFill>
                <a:round/>
                <a:headEnd/>
                <a:tailEnd/>
              </a:ln>
            </p:spPr>
            <p:txBody>
              <a:bodyPr/>
              <a:lstStyle/>
              <a:p>
                <a:endParaRPr lang="en-US"/>
              </a:p>
            </p:txBody>
          </p:sp>
          <p:sp>
            <p:nvSpPr>
              <p:cNvPr id="18" name="Rectangle 9" descr="Divot"/>
              <p:cNvSpPr>
                <a:spLocks noChangeArrowheads="1"/>
              </p:cNvSpPr>
              <p:nvPr/>
            </p:nvSpPr>
            <p:spPr bwMode="auto">
              <a:xfrm>
                <a:off x="2592" y="13680"/>
                <a:ext cx="1152" cy="432"/>
              </a:xfrm>
              <a:prstGeom prst="rect">
                <a:avLst/>
              </a:prstGeom>
              <a:pattFill prst="divot">
                <a:fgClr>
                  <a:srgbClr val="000000"/>
                </a:fgClr>
                <a:bgClr>
                  <a:srgbClr val="FFFFFF"/>
                </a:bgClr>
              </a:pattFill>
              <a:ln w="9525">
                <a:solidFill>
                  <a:srgbClr val="000000"/>
                </a:solidFill>
                <a:miter lim="800000"/>
                <a:headEnd/>
                <a:tailEnd/>
              </a:ln>
            </p:spPr>
            <p:txBody>
              <a:bodyPr/>
              <a:lstStyle/>
              <a:p>
                <a:endParaRPr lang="en-US">
                  <a:latin typeface="Calibri" pitchFamily="34" charset="0"/>
                </a:endParaRPr>
              </a:p>
            </p:txBody>
          </p:sp>
          <p:sp>
            <p:nvSpPr>
              <p:cNvPr id="19" name="Rectangle 10"/>
              <p:cNvSpPr>
                <a:spLocks noChangeArrowheads="1"/>
              </p:cNvSpPr>
              <p:nvPr/>
            </p:nvSpPr>
            <p:spPr bwMode="auto">
              <a:xfrm>
                <a:off x="2880" y="13824"/>
                <a:ext cx="576" cy="144"/>
              </a:xfrm>
              <a:prstGeom prst="rect">
                <a:avLst/>
              </a:prstGeom>
              <a:solidFill>
                <a:srgbClr val="FFFFFF"/>
              </a:solidFill>
              <a:ln w="9525">
                <a:solidFill>
                  <a:srgbClr val="000000"/>
                </a:solidFill>
                <a:miter lim="800000"/>
                <a:headEnd/>
                <a:tailEnd/>
              </a:ln>
            </p:spPr>
            <p:txBody>
              <a:bodyPr/>
              <a:lstStyle/>
              <a:p>
                <a:endParaRPr lang="en-US">
                  <a:latin typeface="Calibri" pitchFamily="34" charset="0"/>
                </a:endParaRPr>
              </a:p>
            </p:txBody>
          </p:sp>
          <p:sp>
            <p:nvSpPr>
              <p:cNvPr id="20" name="Arc 11"/>
              <p:cNvSpPr>
                <a:spLocks/>
              </p:cNvSpPr>
              <p:nvPr/>
            </p:nvSpPr>
            <p:spPr bwMode="auto">
              <a:xfrm flipV="1">
                <a:off x="2016" y="12960"/>
                <a:ext cx="288" cy="144"/>
              </a:xfrm>
              <a:custGeom>
                <a:avLst/>
                <a:gdLst>
                  <a:gd name="T0" fmla="*/ 0 w 21600"/>
                  <a:gd name="T1" fmla="*/ 0 h 21600"/>
                  <a:gd name="T2" fmla="*/ 4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latin typeface="Calibri" pitchFamily="34" charset="0"/>
                </a:endParaRPr>
              </a:p>
            </p:txBody>
          </p:sp>
          <p:sp>
            <p:nvSpPr>
              <p:cNvPr id="21" name="Arc 12"/>
              <p:cNvSpPr>
                <a:spLocks/>
              </p:cNvSpPr>
              <p:nvPr/>
            </p:nvSpPr>
            <p:spPr bwMode="auto">
              <a:xfrm flipH="1" flipV="1">
                <a:off x="3744" y="12960"/>
                <a:ext cx="288" cy="144"/>
              </a:xfrm>
              <a:custGeom>
                <a:avLst/>
                <a:gdLst>
                  <a:gd name="T0" fmla="*/ 0 w 21600"/>
                  <a:gd name="T1" fmla="*/ 0 h 21600"/>
                  <a:gd name="T2" fmla="*/ 4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latin typeface="Calibri" pitchFamily="34" charset="0"/>
                </a:endParaRPr>
              </a:p>
            </p:txBody>
          </p:sp>
          <p:sp>
            <p:nvSpPr>
              <p:cNvPr id="22" name="Text Box 13"/>
              <p:cNvSpPr txBox="1">
                <a:spLocks noChangeArrowheads="1"/>
              </p:cNvSpPr>
              <p:nvPr/>
            </p:nvSpPr>
            <p:spPr bwMode="auto">
              <a:xfrm>
                <a:off x="2304" y="12960"/>
                <a:ext cx="1440" cy="576"/>
              </a:xfrm>
              <a:prstGeom prst="rect">
                <a:avLst/>
              </a:prstGeom>
              <a:noFill/>
              <a:ln w="9525">
                <a:noFill/>
                <a:miter lim="800000"/>
                <a:headEnd/>
                <a:tailEnd/>
              </a:ln>
            </p:spPr>
            <p:txBody>
              <a:bodyPr/>
              <a:lstStyle/>
              <a:p>
                <a:r>
                  <a:rPr lang="en-US" sz="2000">
                    <a:latin typeface="Courier New" pitchFamily="49" charset="0"/>
                  </a:rPr>
                  <a:t>45</a:t>
                </a:r>
                <a:r>
                  <a:rPr lang="en-US" sz="2000">
                    <a:latin typeface="Courier New" pitchFamily="49" charset="0"/>
                    <a:sym typeface="Symbol" pitchFamily="18" charset="2"/>
                  </a:rPr>
                  <a:t></a:t>
                </a:r>
                <a:endParaRPr lang="en-US">
                  <a:latin typeface="Calibri" pitchFamily="34" charset="0"/>
                </a:endParaRPr>
              </a:p>
            </p:txBody>
          </p:sp>
          <p:sp>
            <p:nvSpPr>
              <p:cNvPr id="23" name="Text Box 14"/>
              <p:cNvSpPr txBox="1">
                <a:spLocks noChangeArrowheads="1"/>
              </p:cNvSpPr>
              <p:nvPr/>
            </p:nvSpPr>
            <p:spPr bwMode="auto">
              <a:xfrm>
                <a:off x="3312" y="12960"/>
                <a:ext cx="1440" cy="576"/>
              </a:xfrm>
              <a:prstGeom prst="rect">
                <a:avLst/>
              </a:prstGeom>
              <a:noFill/>
              <a:ln w="9525">
                <a:noFill/>
                <a:miter lim="800000"/>
                <a:headEnd/>
                <a:tailEnd/>
              </a:ln>
            </p:spPr>
            <p:txBody>
              <a:bodyPr/>
              <a:lstStyle/>
              <a:p>
                <a:r>
                  <a:rPr lang="en-US" sz="2000">
                    <a:latin typeface="Courier New" pitchFamily="49" charset="0"/>
                  </a:rPr>
                  <a:t>55</a:t>
                </a:r>
                <a:r>
                  <a:rPr lang="en-US" sz="2000">
                    <a:latin typeface="Courier New" pitchFamily="49" charset="0"/>
                    <a:sym typeface="Symbol" pitchFamily="18" charset="2"/>
                  </a:rPr>
                  <a:t></a:t>
                </a:r>
                <a:endParaRPr lang="en-US">
                  <a:latin typeface="Calibri" pitchFamily="34" charset="0"/>
                </a:endParaRPr>
              </a:p>
            </p:txBody>
          </p:sp>
        </p:grpSp>
        <p:sp>
          <p:nvSpPr>
            <p:cNvPr id="13" name="Text Box 15"/>
            <p:cNvSpPr txBox="1">
              <a:spLocks noChangeArrowheads="1"/>
            </p:cNvSpPr>
            <p:nvPr/>
          </p:nvSpPr>
          <p:spPr bwMode="auto">
            <a:xfrm>
              <a:off x="3744" y="13824"/>
              <a:ext cx="1296" cy="576"/>
            </a:xfrm>
            <a:prstGeom prst="rect">
              <a:avLst/>
            </a:prstGeom>
            <a:noFill/>
            <a:ln w="9525">
              <a:noFill/>
              <a:miter lim="800000"/>
              <a:headEnd/>
              <a:tailEnd/>
            </a:ln>
          </p:spPr>
          <p:txBody>
            <a:bodyPr/>
            <a:lstStyle/>
            <a:p>
              <a:r>
                <a:rPr lang="en-US" sz="2000">
                  <a:latin typeface="Courier New" pitchFamily="49" charset="0"/>
                </a:rPr>
                <a:t>Rope 2</a:t>
              </a:r>
              <a:endParaRPr lang="en-US">
                <a:latin typeface="Calibri" pitchFamily="34" charset="0"/>
              </a:endParaRPr>
            </a:p>
          </p:txBody>
        </p:sp>
        <p:sp>
          <p:nvSpPr>
            <p:cNvPr id="14" name="Text Box 16"/>
            <p:cNvSpPr txBox="1">
              <a:spLocks noChangeArrowheads="1"/>
            </p:cNvSpPr>
            <p:nvPr/>
          </p:nvSpPr>
          <p:spPr bwMode="auto">
            <a:xfrm>
              <a:off x="1584" y="13824"/>
              <a:ext cx="1296" cy="576"/>
            </a:xfrm>
            <a:prstGeom prst="rect">
              <a:avLst/>
            </a:prstGeom>
            <a:noFill/>
            <a:ln w="9525">
              <a:noFill/>
              <a:miter lim="800000"/>
              <a:headEnd/>
              <a:tailEnd/>
            </a:ln>
          </p:spPr>
          <p:txBody>
            <a:bodyPr/>
            <a:lstStyle/>
            <a:p>
              <a:r>
                <a:rPr lang="en-US" sz="2000" dirty="0">
                  <a:latin typeface="Courier New" pitchFamily="49" charset="0"/>
                </a:rPr>
                <a:t>Rope 1</a:t>
              </a:r>
              <a:endParaRPr lang="en-US" dirty="0">
                <a:latin typeface="Calibri" pitchFamily="34" charset="0"/>
              </a:endParaRPr>
            </a:p>
          </p:txBody>
        </p:sp>
      </p:grpSp>
      <p:cxnSp>
        <p:nvCxnSpPr>
          <p:cNvPr id="4" name="Straight Arrow Connector 3"/>
          <p:cNvCxnSpPr>
            <a:stCxn id="16" idx="1"/>
            <a:endCxn id="16" idx="0"/>
          </p:cNvCxnSpPr>
          <p:nvPr/>
        </p:nvCxnSpPr>
        <p:spPr>
          <a:xfrm flipH="1" flipV="1">
            <a:off x="4234073" y="4171695"/>
            <a:ext cx="1711118" cy="155927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8" idx="0"/>
          </p:cNvCxnSpPr>
          <p:nvPr/>
        </p:nvCxnSpPr>
        <p:spPr>
          <a:xfrm flipV="1">
            <a:off x="5945192" y="4171695"/>
            <a:ext cx="1368894" cy="155927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7" name="Rectangle 2"/>
          <p:cNvSpPr txBox="1">
            <a:spLocks noChangeArrowheads="1"/>
          </p:cNvSpPr>
          <p:nvPr/>
        </p:nvSpPr>
        <p:spPr>
          <a:xfrm>
            <a:off x="5260744" y="4582746"/>
            <a:ext cx="513335" cy="598854"/>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b="1" dirty="0" smtClean="0">
                <a:solidFill>
                  <a:srgbClr val="FF0000"/>
                </a:solidFill>
                <a:latin typeface="Calibri" pitchFamily="34" charset="0"/>
              </a:rPr>
              <a:t>T</a:t>
            </a:r>
            <a:r>
              <a:rPr lang="en-GB" b="1" baseline="-25000" dirty="0" smtClean="0">
                <a:solidFill>
                  <a:srgbClr val="FF0000"/>
                </a:solidFill>
                <a:latin typeface="Calibri" pitchFamily="34" charset="0"/>
              </a:rPr>
              <a:t>1</a:t>
            </a:r>
          </a:p>
        </p:txBody>
      </p:sp>
      <p:sp>
        <p:nvSpPr>
          <p:cNvPr id="28" name="Rectangle 2"/>
          <p:cNvSpPr txBox="1">
            <a:spLocks noChangeArrowheads="1"/>
          </p:cNvSpPr>
          <p:nvPr/>
        </p:nvSpPr>
        <p:spPr>
          <a:xfrm>
            <a:off x="6971863" y="4522006"/>
            <a:ext cx="513335" cy="598854"/>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b="1" dirty="0" smtClean="0">
                <a:solidFill>
                  <a:srgbClr val="FF0000"/>
                </a:solidFill>
                <a:latin typeface="Calibri" pitchFamily="34" charset="0"/>
              </a:rPr>
              <a:t>T</a:t>
            </a:r>
            <a:r>
              <a:rPr lang="en-GB" b="1" baseline="-25000" dirty="0" smtClean="0">
                <a:solidFill>
                  <a:srgbClr val="FF0000"/>
                </a:solidFill>
                <a:latin typeface="Calibri" pitchFamily="34" charset="0"/>
              </a:rPr>
              <a:t>2</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27" grpId="0" build="p"/>
      <p:bldP spid="2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533400" y="655022"/>
            <a:ext cx="7645400" cy="738664"/>
          </a:xfrm>
        </p:spPr>
        <p:txBody>
          <a:bodyPr lIns="0" tIns="0" rIns="0" bIns="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4. Normal Force, N</a:t>
            </a:r>
          </a:p>
        </p:txBody>
      </p:sp>
      <p:sp>
        <p:nvSpPr>
          <p:cNvPr id="44035" name="Rectangle 2"/>
          <p:cNvSpPr>
            <a:spLocks noGrp="1" noChangeArrowheads="1"/>
          </p:cNvSpPr>
          <p:nvPr>
            <p:ph idx="1"/>
          </p:nvPr>
        </p:nvSpPr>
        <p:spPr>
          <a:xfrm>
            <a:off x="533400" y="1905000"/>
            <a:ext cx="7645400" cy="1676400"/>
          </a:xfrm>
        </p:spPr>
        <p:txBody>
          <a:bodyPr wrap="square" lIns="0" tIns="0" rIns="0" bIns="0">
            <a:normAutofit/>
          </a:bodyPr>
          <a:lstStyle/>
          <a:p>
            <a:pPr marL="333375" indent="-333375" eaLnBrk="1" hangingPunct="1">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3000" dirty="0" smtClean="0">
                <a:solidFill>
                  <a:schemeClr val="tx1"/>
                </a:solidFill>
                <a:latin typeface="Calibri" pitchFamily="34" charset="0"/>
              </a:rPr>
              <a:t>This force is always directed </a:t>
            </a:r>
            <a:r>
              <a:rPr lang="en-GB" sz="3000" b="1" u="sng" dirty="0" smtClean="0">
                <a:solidFill>
                  <a:srgbClr val="FF0000"/>
                </a:solidFill>
                <a:latin typeface="Calibri" pitchFamily="34" charset="0"/>
              </a:rPr>
              <a:t>perpendicular</a:t>
            </a:r>
            <a:r>
              <a:rPr lang="en-GB" sz="3000" dirty="0" smtClean="0">
                <a:solidFill>
                  <a:schemeClr val="tx1"/>
                </a:solidFill>
                <a:latin typeface="Calibri" pitchFamily="34" charset="0"/>
              </a:rPr>
              <a:t> to the surface of contact.</a:t>
            </a:r>
          </a:p>
          <a:p>
            <a:pPr marL="333375" indent="-333375" eaLnBrk="1" hangingPunct="1">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3000" dirty="0" smtClean="0">
                <a:solidFill>
                  <a:schemeClr val="tx1"/>
                </a:solidFill>
                <a:latin typeface="Calibri" pitchFamily="34" charset="0"/>
              </a:rPr>
              <a:t>The normal force acts as a balancer or support.</a:t>
            </a:r>
          </a:p>
        </p:txBody>
      </p:sp>
      <p:sp>
        <p:nvSpPr>
          <p:cNvPr id="4" name="Slide Number Placeholder 3"/>
          <p:cNvSpPr>
            <a:spLocks noGrp="1"/>
          </p:cNvSpPr>
          <p:nvPr>
            <p:ph type="sldNum" sz="quarter" idx="12"/>
          </p:nvPr>
        </p:nvSpPr>
        <p:spPr/>
        <p:txBody>
          <a:bodyPr/>
          <a:lstStyle/>
          <a:p>
            <a:fld id="{2CA0AF51-F214-4588-BB0A-2F4BA918FE56}" type="slidenum">
              <a:rPr kumimoji="0" lang="en-US" smtClean="0"/>
              <a:pPr/>
              <a:t>46</a:t>
            </a:fld>
            <a:endParaRPr kumimoji="0" lang="en-US" dirty="0"/>
          </a:p>
        </p:txBody>
      </p:sp>
      <p:sp>
        <p:nvSpPr>
          <p:cNvPr id="2" name="Rectangle 1"/>
          <p:cNvSpPr/>
          <p:nvPr/>
        </p:nvSpPr>
        <p:spPr>
          <a:xfrm>
            <a:off x="1981200" y="4572000"/>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524000" y="5334000"/>
            <a:ext cx="1905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476500" y="3886200"/>
            <a:ext cx="0" cy="1066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2"/>
          <p:cNvSpPr txBox="1">
            <a:spLocks noChangeArrowheads="1"/>
          </p:cNvSpPr>
          <p:nvPr/>
        </p:nvSpPr>
        <p:spPr>
          <a:xfrm>
            <a:off x="1859973" y="3810000"/>
            <a:ext cx="533400" cy="609600"/>
          </a:xfrm>
          <a:prstGeom prst="rect">
            <a:avLst/>
          </a:prstGeom>
        </p:spPr>
        <p:txBody>
          <a:bodyPr vert="horz" wrap="square"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4000" dirty="0" smtClean="0">
                <a:latin typeface="Calibri" pitchFamily="34" charset="0"/>
              </a:rPr>
              <a:t>N</a:t>
            </a:r>
          </a:p>
        </p:txBody>
      </p:sp>
      <p:sp>
        <p:nvSpPr>
          <p:cNvPr id="13" name="Rectangle 12"/>
          <p:cNvSpPr/>
          <p:nvPr/>
        </p:nvSpPr>
        <p:spPr>
          <a:xfrm rot="19444567">
            <a:off x="5387129" y="4104329"/>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5410200" y="4191000"/>
            <a:ext cx="1447800" cy="1143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5257799" y="3657600"/>
            <a:ext cx="624630" cy="82772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2"/>
          <p:cNvSpPr txBox="1">
            <a:spLocks noChangeArrowheads="1"/>
          </p:cNvSpPr>
          <p:nvPr/>
        </p:nvSpPr>
        <p:spPr>
          <a:xfrm>
            <a:off x="4759036" y="3505200"/>
            <a:ext cx="533400" cy="609600"/>
          </a:xfrm>
          <a:prstGeom prst="rect">
            <a:avLst/>
          </a:prstGeom>
        </p:spPr>
        <p:txBody>
          <a:bodyPr vert="horz" wrap="square"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4000" dirty="0" smtClean="0">
                <a:latin typeface="Calibri" pitchFamily="34" charset="0"/>
              </a:rPr>
              <a:t>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12" grpId="0" build="p"/>
      <p:bldP spid="1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idx="1"/>
          </p:nvPr>
        </p:nvSpPr>
        <p:spPr>
          <a:xfrm>
            <a:off x="457200" y="1752601"/>
            <a:ext cx="8382000" cy="2209800"/>
          </a:xfrm>
        </p:spPr>
        <p:txBody>
          <a:bodyPr wrap="square" lIns="0" tIns="0" rIns="0" bIns="0">
            <a:normAutofit/>
          </a:bodyPr>
          <a:lstStyle/>
          <a:p>
            <a:pPr marL="333375" indent="-333375" eaLnBrk="1" hangingPunct="1">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dirty="0" smtClean="0">
                <a:solidFill>
                  <a:schemeClr val="tx1"/>
                </a:solidFill>
                <a:latin typeface="Calibri" pitchFamily="34" charset="0"/>
              </a:rPr>
              <a:t>Always directed </a:t>
            </a:r>
            <a:r>
              <a:rPr lang="en-GB" b="1" u="sng" dirty="0" smtClean="0">
                <a:solidFill>
                  <a:schemeClr val="tx1"/>
                </a:solidFill>
                <a:latin typeface="Calibri" pitchFamily="34" charset="0"/>
              </a:rPr>
              <a:t>parallel</a:t>
            </a:r>
            <a:r>
              <a:rPr lang="en-GB" dirty="0" smtClean="0">
                <a:solidFill>
                  <a:schemeClr val="tx1"/>
                </a:solidFill>
                <a:latin typeface="Calibri" pitchFamily="34" charset="0"/>
              </a:rPr>
              <a:t> to the </a:t>
            </a:r>
            <a:r>
              <a:rPr lang="en-GB" b="1" u="sng" dirty="0" smtClean="0">
                <a:solidFill>
                  <a:schemeClr val="tx1"/>
                </a:solidFill>
                <a:latin typeface="Calibri" pitchFamily="34" charset="0"/>
              </a:rPr>
              <a:t>surface</a:t>
            </a:r>
            <a:r>
              <a:rPr lang="en-GB" dirty="0" smtClean="0">
                <a:solidFill>
                  <a:schemeClr val="tx1"/>
                </a:solidFill>
                <a:latin typeface="Calibri" pitchFamily="34" charset="0"/>
              </a:rPr>
              <a:t> of contact. </a:t>
            </a:r>
          </a:p>
          <a:p>
            <a:pPr marL="333375" indent="-333375" eaLnBrk="1" hangingPunct="1">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dirty="0" smtClean="0">
                <a:solidFill>
                  <a:schemeClr val="tx1"/>
                </a:solidFill>
                <a:latin typeface="Calibri" pitchFamily="34" charset="0"/>
              </a:rPr>
              <a:t>Always directed </a:t>
            </a:r>
            <a:r>
              <a:rPr lang="en-GB" b="1" u="sng" dirty="0" smtClean="0">
                <a:solidFill>
                  <a:schemeClr val="tx1"/>
                </a:solidFill>
                <a:latin typeface="Calibri" pitchFamily="34" charset="0"/>
              </a:rPr>
              <a:t>against</a:t>
            </a:r>
            <a:r>
              <a:rPr lang="en-GB" dirty="0" smtClean="0">
                <a:solidFill>
                  <a:schemeClr val="tx1"/>
                </a:solidFill>
                <a:latin typeface="Calibri" pitchFamily="34" charset="0"/>
              </a:rPr>
              <a:t> the direction of motion</a:t>
            </a:r>
          </a:p>
          <a:p>
            <a:pPr marL="333375" indent="-333375" eaLnBrk="1" hangingPunct="1">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dirty="0" smtClean="0">
                <a:latin typeface="Calibri" pitchFamily="34" charset="0"/>
              </a:rPr>
              <a:t>Two types: Static (</a:t>
            </a:r>
            <a:r>
              <a:rPr lang="en-GB" dirty="0" err="1" smtClean="0">
                <a:latin typeface="Calibri" pitchFamily="34" charset="0"/>
              </a:rPr>
              <a:t>F</a:t>
            </a:r>
            <a:r>
              <a:rPr lang="en-GB" baseline="-25000" dirty="0" err="1" smtClean="0">
                <a:latin typeface="Calibri" pitchFamily="34" charset="0"/>
              </a:rPr>
              <a:t>s</a:t>
            </a:r>
            <a:r>
              <a:rPr lang="en-GB" dirty="0" smtClean="0">
                <a:latin typeface="Calibri" pitchFamily="34" charset="0"/>
              </a:rPr>
              <a:t>) and Kinetic (</a:t>
            </a:r>
            <a:r>
              <a:rPr lang="en-GB" dirty="0" err="1" smtClean="0">
                <a:latin typeface="Calibri" pitchFamily="34" charset="0"/>
              </a:rPr>
              <a:t>F</a:t>
            </a:r>
            <a:r>
              <a:rPr lang="en-GB" baseline="-25000" dirty="0" err="1" smtClean="0">
                <a:latin typeface="Calibri" pitchFamily="34" charset="0"/>
              </a:rPr>
              <a:t>k</a:t>
            </a:r>
            <a:r>
              <a:rPr lang="en-GB" dirty="0" smtClean="0">
                <a:latin typeface="Calibri" pitchFamily="34" charset="0"/>
              </a:rPr>
              <a:t>)</a:t>
            </a:r>
            <a:endParaRPr lang="en-GB" dirty="0" smtClean="0">
              <a:solidFill>
                <a:schemeClr val="tx1"/>
              </a:solidFill>
              <a:latin typeface="Calibri" pitchFamily="34" charset="0"/>
            </a:endParaRPr>
          </a:p>
          <a:p>
            <a:pPr marL="333375" indent="-333375" eaLnBrk="1" hangingPunct="1">
              <a:buFont typeface="Arial" charset="0"/>
              <a:buNone/>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GB" b="1" dirty="0" smtClean="0">
              <a:solidFill>
                <a:schemeClr val="tx1"/>
              </a:solidFill>
              <a:cs typeface="Arial" charset="0"/>
            </a:endParaRPr>
          </a:p>
        </p:txBody>
      </p:sp>
      <p:sp>
        <p:nvSpPr>
          <p:cNvPr id="5" name="Slide Number Placeholder 4"/>
          <p:cNvSpPr>
            <a:spLocks noGrp="1"/>
          </p:cNvSpPr>
          <p:nvPr>
            <p:ph type="sldNum" sz="quarter" idx="12"/>
          </p:nvPr>
        </p:nvSpPr>
        <p:spPr/>
        <p:txBody>
          <a:bodyPr/>
          <a:lstStyle/>
          <a:p>
            <a:fld id="{2CA0AF51-F214-4588-BB0A-2F4BA918FE56}" type="slidenum">
              <a:rPr kumimoji="0" lang="en-US" smtClean="0"/>
              <a:pPr/>
              <a:t>47</a:t>
            </a:fld>
            <a:endParaRPr kumimoji="0" lang="en-US" dirty="0"/>
          </a:p>
        </p:txBody>
      </p:sp>
      <p:sp>
        <p:nvSpPr>
          <p:cNvPr id="45058" name="Rectangle 1"/>
          <p:cNvSpPr>
            <a:spLocks noGrp="1" noChangeArrowheads="1"/>
          </p:cNvSpPr>
          <p:nvPr>
            <p:ph type="title"/>
          </p:nvPr>
        </p:nvSpPr>
        <p:spPr>
          <a:xfrm>
            <a:off x="304800" y="731222"/>
            <a:ext cx="7645400" cy="738664"/>
          </a:xfrm>
        </p:spPr>
        <p:txBody>
          <a:bodyPr lIns="0" tIns="0" rIns="0" bIns="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5. Frictional Force</a:t>
            </a:r>
          </a:p>
        </p:txBody>
      </p:sp>
      <p:sp>
        <p:nvSpPr>
          <p:cNvPr id="197634" name="AutoShape 2" descr="http://i.imgur.com/VohaU.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381000" y="655022"/>
            <a:ext cx="7645400" cy="738664"/>
          </a:xfrm>
        </p:spPr>
        <p:txBody>
          <a:bodyPr lIns="0" tIns="0" rIns="0" bIns="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6. Spring Force</a:t>
            </a:r>
          </a:p>
        </p:txBody>
      </p:sp>
      <p:sp>
        <p:nvSpPr>
          <p:cNvPr id="46083" name="Rectangle 2"/>
          <p:cNvSpPr>
            <a:spLocks noGrp="1" noChangeArrowheads="1"/>
          </p:cNvSpPr>
          <p:nvPr>
            <p:ph idx="1"/>
          </p:nvPr>
        </p:nvSpPr>
        <p:spPr>
          <a:xfrm>
            <a:off x="304800" y="1930319"/>
            <a:ext cx="6172200" cy="2289858"/>
          </a:xfrm>
        </p:spPr>
        <p:txBody>
          <a:bodyPr wrap="square" lIns="0" tIns="0" rIns="0" bIns="0">
            <a:spAutoFit/>
          </a:bodyPr>
          <a:lstStyle/>
          <a:p>
            <a:pPr marL="333375" indent="-333375" eaLnBrk="1" hangingPunct="1">
              <a:lnSpc>
                <a:spcPct val="93000"/>
              </a:lnSpc>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4000" dirty="0" smtClean="0">
                <a:latin typeface="Calibri" pitchFamily="34" charset="0"/>
              </a:rPr>
              <a:t>Force related to the ability of a spring (or any elastic material) to </a:t>
            </a:r>
            <a:r>
              <a:rPr lang="en-GB" sz="4000" b="1" u="sng" dirty="0" smtClean="0">
                <a:latin typeface="Calibri" pitchFamily="34" charset="0"/>
              </a:rPr>
              <a:t>return</a:t>
            </a:r>
            <a:r>
              <a:rPr lang="en-GB" sz="4000" dirty="0" smtClean="0">
                <a:latin typeface="Calibri" pitchFamily="34" charset="0"/>
              </a:rPr>
              <a:t> to its original state</a:t>
            </a:r>
            <a:endParaRPr lang="en-GB" sz="4000" dirty="0" smtClean="0">
              <a:solidFill>
                <a:schemeClr val="tx1"/>
              </a:solidFill>
              <a:latin typeface="Calibri" pitchFamily="34" charset="0"/>
            </a:endParaRPr>
          </a:p>
        </p:txBody>
      </p:sp>
      <p:sp>
        <p:nvSpPr>
          <p:cNvPr id="4" name="Slide Number Placeholder 3"/>
          <p:cNvSpPr>
            <a:spLocks noGrp="1"/>
          </p:cNvSpPr>
          <p:nvPr>
            <p:ph type="sldNum" sz="quarter" idx="12"/>
          </p:nvPr>
        </p:nvSpPr>
        <p:spPr/>
        <p:txBody>
          <a:bodyPr/>
          <a:lstStyle/>
          <a:p>
            <a:fld id="{2CA0AF51-F214-4588-BB0A-2F4BA918FE56}" type="slidenum">
              <a:rPr kumimoji="0" lang="en-US" smtClean="0"/>
              <a:pPr/>
              <a:t>48</a:t>
            </a:fld>
            <a:endParaRPr kumimoji="0" lang="en-US" dirty="0"/>
          </a:p>
        </p:txBody>
      </p:sp>
      <p:grpSp>
        <p:nvGrpSpPr>
          <p:cNvPr id="7" name="Group 6"/>
          <p:cNvGrpSpPr/>
          <p:nvPr/>
        </p:nvGrpSpPr>
        <p:grpSpPr>
          <a:xfrm>
            <a:off x="6324600" y="1676400"/>
            <a:ext cx="2520522" cy="3886200"/>
            <a:chOff x="6248400" y="1676400"/>
            <a:chExt cx="2520522" cy="3886200"/>
          </a:xfrm>
        </p:grpSpPr>
        <p:pic>
          <p:nvPicPr>
            <p:cNvPr id="195586" name="Picture 2" descr="http://t1.gstatic.com/images?q=tbn:ANd9GcRDPTH-tjJdPAoEoXfz4YFvquft7m_fyKzcfx9K79O-48W4IzuW"/>
            <p:cNvPicPr>
              <a:picLocks noChangeAspect="1" noChangeArrowheads="1"/>
            </p:cNvPicPr>
            <p:nvPr/>
          </p:nvPicPr>
          <p:blipFill>
            <a:blip r:embed="rId3" cstate="print"/>
            <a:srcRect/>
            <a:stretch>
              <a:fillRect/>
            </a:stretch>
          </p:blipFill>
          <p:spPr bwMode="auto">
            <a:xfrm>
              <a:off x="6324599" y="1676400"/>
              <a:ext cx="2444323" cy="3886200"/>
            </a:xfrm>
            <a:prstGeom prst="rect">
              <a:avLst/>
            </a:prstGeom>
            <a:noFill/>
          </p:spPr>
        </p:pic>
        <p:sp>
          <p:nvSpPr>
            <p:cNvPr id="6" name="Rectangle 5"/>
            <p:cNvSpPr/>
            <p:nvPr/>
          </p:nvSpPr>
          <p:spPr>
            <a:xfrm>
              <a:off x="6248400" y="4953000"/>
              <a:ext cx="2404504" cy="523220"/>
            </a:xfrm>
            <a:prstGeom prst="rect">
              <a:avLst/>
            </a:prstGeom>
          </p:spPr>
          <p:txBody>
            <a:bodyPr wrap="none">
              <a:spAutoFit/>
            </a:bodyPr>
            <a:lstStyle/>
            <a:p>
              <a:r>
                <a:rPr lang="en-US" sz="1400" dirty="0" smtClean="0"/>
                <a:t>racksandmooby.blogspot.com </a:t>
              </a:r>
            </a:p>
            <a:p>
              <a:endParaRPr lang="en-US" sz="1400" dirty="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Centripetal Force, F</a:t>
            </a:r>
            <a:r>
              <a:rPr lang="en-US" baseline="-25000" dirty="0" smtClean="0"/>
              <a:t>c</a:t>
            </a:r>
            <a:r>
              <a:rPr lang="en-US" dirty="0" smtClean="0"/>
              <a:t> </a:t>
            </a:r>
            <a:endParaRPr lang="en-US" dirty="0"/>
          </a:p>
        </p:txBody>
      </p:sp>
      <p:sp>
        <p:nvSpPr>
          <p:cNvPr id="3" name="Content Placeholder 2"/>
          <p:cNvSpPr>
            <a:spLocks noGrp="1"/>
          </p:cNvSpPr>
          <p:nvPr>
            <p:ph idx="1"/>
          </p:nvPr>
        </p:nvSpPr>
        <p:spPr>
          <a:xfrm>
            <a:off x="457200" y="1981201"/>
            <a:ext cx="8229600" cy="1752600"/>
          </a:xfrm>
        </p:spPr>
        <p:txBody>
          <a:bodyPr/>
          <a:lstStyle/>
          <a:p>
            <a:r>
              <a:rPr lang="en-US" b="1" i="1" u="sng" dirty="0">
                <a:solidFill>
                  <a:srgbClr val="000000"/>
                </a:solidFill>
                <a:cs typeface="Arial" pitchFamily="34" charset="0"/>
              </a:rPr>
              <a:t>Net</a:t>
            </a:r>
            <a:r>
              <a:rPr lang="en-US" b="1" i="1" dirty="0">
                <a:solidFill>
                  <a:srgbClr val="000000"/>
                </a:solidFill>
                <a:cs typeface="Arial" pitchFamily="34" charset="0"/>
              </a:rPr>
              <a:t> inward force </a:t>
            </a:r>
            <a:r>
              <a:rPr lang="en-US" b="1" dirty="0" smtClean="0">
                <a:solidFill>
                  <a:srgbClr val="000000"/>
                </a:solidFill>
                <a:cs typeface="Arial" pitchFamily="34" charset="0"/>
              </a:rPr>
              <a:t>which provides </a:t>
            </a:r>
            <a:r>
              <a:rPr lang="en-US" b="1" dirty="0">
                <a:solidFill>
                  <a:srgbClr val="000000"/>
                </a:solidFill>
                <a:cs typeface="Arial" pitchFamily="34" charset="0"/>
              </a:rPr>
              <a:t>centripetal </a:t>
            </a:r>
            <a:r>
              <a:rPr lang="en-US" b="1" dirty="0" smtClean="0">
                <a:solidFill>
                  <a:srgbClr val="000000"/>
                </a:solidFill>
                <a:cs typeface="Arial" pitchFamily="34" charset="0"/>
              </a:rPr>
              <a:t>acceleration (a</a:t>
            </a:r>
            <a:r>
              <a:rPr lang="en-US" b="1" baseline="-25000" dirty="0" smtClean="0">
                <a:solidFill>
                  <a:srgbClr val="000000"/>
                </a:solidFill>
                <a:cs typeface="Arial" pitchFamily="34" charset="0"/>
              </a:rPr>
              <a:t>c</a:t>
            </a:r>
            <a:r>
              <a:rPr lang="en-US" b="1" dirty="0" smtClean="0">
                <a:solidFill>
                  <a:srgbClr val="000000"/>
                </a:solidFill>
                <a:cs typeface="Arial" pitchFamily="34" charset="0"/>
              </a:rPr>
              <a:t>)</a:t>
            </a:r>
          </a:p>
          <a:p>
            <a:r>
              <a:rPr lang="en-US" b="1" dirty="0" smtClean="0">
                <a:solidFill>
                  <a:srgbClr val="000000"/>
                </a:solidFill>
                <a:cs typeface="Arial" pitchFamily="34" charset="0"/>
              </a:rPr>
              <a:t>Direction = towards the center</a:t>
            </a:r>
            <a:endParaRPr lang="en-US" b="1" dirty="0">
              <a:solidFill>
                <a:srgbClr val="000000"/>
              </a:solidFill>
              <a:cs typeface="Arial" pitchFamily="34" charset="0"/>
            </a:endParaRPr>
          </a:p>
          <a:p>
            <a:endParaRPr lang="en-US" dirty="0"/>
          </a:p>
        </p:txBody>
      </p:sp>
      <p:grpSp>
        <p:nvGrpSpPr>
          <p:cNvPr id="5" name="Group 4"/>
          <p:cNvGrpSpPr/>
          <p:nvPr/>
        </p:nvGrpSpPr>
        <p:grpSpPr>
          <a:xfrm>
            <a:off x="826059" y="3732893"/>
            <a:ext cx="3505200" cy="2462212"/>
            <a:chOff x="685800" y="3481388"/>
            <a:chExt cx="3733800" cy="3071812"/>
          </a:xfrm>
        </p:grpSpPr>
        <p:pic>
          <p:nvPicPr>
            <p:cNvPr id="6" name="Picture 4" descr="ucm"/>
            <p:cNvPicPr>
              <a:picLocks noChangeAspect="1" noChangeArrowheads="1"/>
            </p:cNvPicPr>
            <p:nvPr/>
          </p:nvPicPr>
          <p:blipFill>
            <a:blip r:embed="rId3"/>
            <a:srcRect/>
            <a:stretch>
              <a:fillRect/>
            </a:stretch>
          </p:blipFill>
          <p:spPr bwMode="auto">
            <a:xfrm>
              <a:off x="685800" y="3481388"/>
              <a:ext cx="3733800" cy="3071812"/>
            </a:xfrm>
            <a:prstGeom prst="rect">
              <a:avLst/>
            </a:prstGeom>
            <a:noFill/>
            <a:ln w="9525">
              <a:solidFill>
                <a:schemeClr val="accent1">
                  <a:lumMod val="75000"/>
                </a:schemeClr>
              </a:solidFill>
              <a:miter lim="800000"/>
              <a:headEnd/>
              <a:tailEnd/>
            </a:ln>
          </p:spPr>
        </p:pic>
        <p:sp>
          <p:nvSpPr>
            <p:cNvPr id="7" name="Line 5"/>
            <p:cNvSpPr>
              <a:spLocks noChangeShapeType="1"/>
            </p:cNvSpPr>
            <p:nvPr/>
          </p:nvSpPr>
          <p:spPr bwMode="auto">
            <a:xfrm flipH="1">
              <a:off x="3200400" y="4090988"/>
              <a:ext cx="762000" cy="228600"/>
            </a:xfrm>
            <a:prstGeom prst="line">
              <a:avLst/>
            </a:prstGeom>
            <a:noFill/>
            <a:ln w="57150">
              <a:solidFill>
                <a:schemeClr val="accent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Text Box 6"/>
            <p:cNvSpPr txBox="1">
              <a:spLocks noChangeArrowheads="1"/>
            </p:cNvSpPr>
            <p:nvPr/>
          </p:nvSpPr>
          <p:spPr bwMode="auto">
            <a:xfrm>
              <a:off x="3429000" y="416718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dirty="0">
                  <a:solidFill>
                    <a:srgbClr val="000000"/>
                  </a:solidFill>
                  <a:latin typeface="Arial Black" pitchFamily="34" charset="0"/>
                </a:rPr>
                <a:t>F</a:t>
              </a:r>
            </a:p>
          </p:txBody>
        </p:sp>
        <p:sp>
          <p:nvSpPr>
            <p:cNvPr id="9" name="Line 7"/>
            <p:cNvSpPr>
              <a:spLocks noChangeShapeType="1"/>
            </p:cNvSpPr>
            <p:nvPr/>
          </p:nvSpPr>
          <p:spPr bwMode="auto">
            <a:xfrm rot="10800000" flipH="1">
              <a:off x="914400" y="4776788"/>
              <a:ext cx="762000" cy="228600"/>
            </a:xfrm>
            <a:prstGeom prst="line">
              <a:avLst/>
            </a:prstGeom>
            <a:noFill/>
            <a:ln w="57150">
              <a:solidFill>
                <a:schemeClr val="accent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Text Box 8"/>
            <p:cNvSpPr txBox="1">
              <a:spLocks noChangeArrowheads="1"/>
            </p:cNvSpPr>
            <p:nvPr/>
          </p:nvSpPr>
          <p:spPr bwMode="auto">
            <a:xfrm>
              <a:off x="990600" y="447198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dirty="0">
                  <a:solidFill>
                    <a:srgbClr val="000000"/>
                  </a:solidFill>
                  <a:latin typeface="Arial Black" pitchFamily="34" charset="0"/>
                </a:rPr>
                <a:t>F</a:t>
              </a:r>
            </a:p>
          </p:txBody>
        </p:sp>
        <p:sp>
          <p:nvSpPr>
            <p:cNvPr id="11" name="Line 9"/>
            <p:cNvSpPr>
              <a:spLocks noChangeShapeType="1"/>
            </p:cNvSpPr>
            <p:nvPr/>
          </p:nvSpPr>
          <p:spPr bwMode="auto">
            <a:xfrm rot="14609045" flipH="1">
              <a:off x="1714500" y="3976688"/>
              <a:ext cx="762000" cy="228600"/>
            </a:xfrm>
            <a:prstGeom prst="line">
              <a:avLst/>
            </a:prstGeom>
            <a:noFill/>
            <a:ln w="57150">
              <a:solidFill>
                <a:schemeClr val="accent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10"/>
            <p:cNvSpPr txBox="1">
              <a:spLocks noChangeArrowheads="1"/>
            </p:cNvSpPr>
            <p:nvPr/>
          </p:nvSpPr>
          <p:spPr bwMode="auto">
            <a:xfrm>
              <a:off x="2133600" y="370998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a:solidFill>
                    <a:srgbClr val="000000"/>
                  </a:solidFill>
                  <a:latin typeface="Arial Black" pitchFamily="34" charset="0"/>
                </a:rPr>
                <a:t>F</a:t>
              </a:r>
            </a:p>
          </p:txBody>
        </p:sp>
        <p:sp>
          <p:nvSpPr>
            <p:cNvPr id="13" name="Text Box 11"/>
            <p:cNvSpPr txBox="1">
              <a:spLocks noChangeArrowheads="1"/>
            </p:cNvSpPr>
            <p:nvPr/>
          </p:nvSpPr>
          <p:spPr bwMode="auto">
            <a:xfrm>
              <a:off x="2743200" y="515778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a:solidFill>
                    <a:srgbClr val="000000"/>
                  </a:solidFill>
                  <a:latin typeface="Arial Black" pitchFamily="34" charset="0"/>
                </a:rPr>
                <a:t>F</a:t>
              </a:r>
            </a:p>
          </p:txBody>
        </p:sp>
        <p:sp>
          <p:nvSpPr>
            <p:cNvPr id="14" name="Line 12"/>
            <p:cNvSpPr>
              <a:spLocks noChangeShapeType="1"/>
            </p:cNvSpPr>
            <p:nvPr/>
          </p:nvSpPr>
          <p:spPr bwMode="auto">
            <a:xfrm rot="3657678" flipH="1">
              <a:off x="2857500" y="5195888"/>
              <a:ext cx="762000" cy="228600"/>
            </a:xfrm>
            <a:prstGeom prst="line">
              <a:avLst/>
            </a:prstGeom>
            <a:noFill/>
            <a:ln w="57150">
              <a:solidFill>
                <a:schemeClr val="accent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Oval 13"/>
            <p:cNvSpPr>
              <a:spLocks noChangeArrowheads="1"/>
            </p:cNvSpPr>
            <p:nvPr/>
          </p:nvSpPr>
          <p:spPr bwMode="auto">
            <a:xfrm>
              <a:off x="3810000" y="3938588"/>
              <a:ext cx="228600" cy="304800"/>
            </a:xfrm>
            <a:prstGeom prst="ellipse">
              <a:avLst/>
            </a:prstGeom>
            <a:solidFill>
              <a:srgbClr val="FF0000"/>
            </a:solidFill>
            <a:ln w="9525">
              <a:solidFill>
                <a:schemeClr val="tx1"/>
              </a:solidFill>
              <a:round/>
              <a:headEnd/>
              <a:tailEnd/>
            </a:ln>
          </p:spPr>
          <p:txBody>
            <a:bodyPr wrap="none" anchor="ctr"/>
            <a:lstStyle/>
            <a:p>
              <a:endParaRPr lang="en-US">
                <a:solidFill>
                  <a:srgbClr val="000000"/>
                </a:solidFill>
                <a:latin typeface="Calibri" pitchFamily="34" charset="0"/>
              </a:endParaRPr>
            </a:p>
          </p:txBody>
        </p:sp>
      </p:grpSp>
      <p:graphicFrame>
        <p:nvGraphicFramePr>
          <p:cNvPr id="18" name="Object 17"/>
          <p:cNvGraphicFramePr>
            <a:graphicFrameLocks noChangeAspect="1"/>
          </p:cNvGraphicFramePr>
          <p:nvPr>
            <p:extLst>
              <p:ext uri="{D42A27DB-BD31-4B8C-83A1-F6EECF244321}">
                <p14:modId xmlns:p14="http://schemas.microsoft.com/office/powerpoint/2010/main" val="4187570247"/>
              </p:ext>
            </p:extLst>
          </p:nvPr>
        </p:nvGraphicFramePr>
        <p:xfrm>
          <a:off x="4953000" y="3781562"/>
          <a:ext cx="3713353" cy="1124226"/>
        </p:xfrm>
        <a:graphic>
          <a:graphicData uri="http://schemas.openxmlformats.org/presentationml/2006/ole">
            <mc:AlternateContent xmlns:mc="http://schemas.openxmlformats.org/markup-compatibility/2006">
              <mc:Choice xmlns:v="urn:schemas-microsoft-com:vml" Requires="v">
                <p:oleObj spid="_x0000_s37963" name="Equation" r:id="rId4" imgW="1384200" imgH="419040" progId="Equation.3">
                  <p:embed/>
                </p:oleObj>
              </mc:Choice>
              <mc:Fallback>
                <p:oleObj name="Equation" r:id="rId4" imgW="1384200" imgH="419040" progId="Equation.3">
                  <p:embed/>
                  <p:pic>
                    <p:nvPicPr>
                      <p:cNvPr id="0" name=""/>
                      <p:cNvPicPr/>
                      <p:nvPr/>
                    </p:nvPicPr>
                    <p:blipFill>
                      <a:blip r:embed="rId5"/>
                      <a:stretch>
                        <a:fillRect/>
                      </a:stretch>
                    </p:blipFill>
                    <p:spPr>
                      <a:xfrm>
                        <a:off x="4953000" y="3781562"/>
                        <a:ext cx="3713353" cy="1124226"/>
                      </a:xfrm>
                      <a:prstGeom prst="rect">
                        <a:avLst/>
                      </a:prstGeom>
                    </p:spPr>
                  </p:pic>
                </p:oleObj>
              </mc:Fallback>
            </mc:AlternateContent>
          </a:graphicData>
        </a:graphic>
      </p:graphicFrame>
    </p:spTree>
    <p:extLst>
      <p:ext uri="{BB962C8B-B14F-4D97-AF65-F5344CB8AC3E}">
        <p14:creationId xmlns:p14="http://schemas.microsoft.com/office/powerpoint/2010/main" val="2987648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Acceleration</a:t>
            </a:r>
            <a:endParaRPr lang="en-US" dirty="0"/>
          </a:p>
        </p:txBody>
      </p:sp>
      <p:sp>
        <p:nvSpPr>
          <p:cNvPr id="16" name="Content Placeholder 2"/>
          <p:cNvSpPr>
            <a:spLocks noGrp="1"/>
          </p:cNvSpPr>
          <p:nvPr>
            <p:ph idx="1"/>
          </p:nvPr>
        </p:nvSpPr>
        <p:spPr>
          <a:xfrm>
            <a:off x="3562231" y="2294180"/>
            <a:ext cx="5494923" cy="762000"/>
          </a:xfrm>
        </p:spPr>
        <p:txBody>
          <a:bodyPr>
            <a:normAutofit lnSpcReduction="10000"/>
          </a:bodyPr>
          <a:lstStyle/>
          <a:p>
            <a:pPr marL="0" indent="0" algn="ctr">
              <a:buNone/>
            </a:pPr>
            <a:r>
              <a:rPr lang="en-GB" sz="4800" dirty="0" smtClean="0"/>
              <a:t>x </a:t>
            </a:r>
            <a:r>
              <a:rPr lang="en-GB" sz="4800" dirty="0"/>
              <a:t>= </a:t>
            </a:r>
            <a:r>
              <a:rPr lang="en-GB" sz="4800" dirty="0" smtClean="0"/>
              <a:t>x</a:t>
            </a:r>
            <a:r>
              <a:rPr lang="en-GB" sz="4800" baseline="-25000" dirty="0" smtClean="0"/>
              <a:t>0</a:t>
            </a:r>
            <a:r>
              <a:rPr lang="en-GB" sz="4800" dirty="0" smtClean="0"/>
              <a:t> + v</a:t>
            </a:r>
            <a:r>
              <a:rPr lang="en-GB" sz="4800" baseline="-33000" dirty="0" smtClean="0"/>
              <a:t>0</a:t>
            </a:r>
            <a:r>
              <a:rPr lang="en-GB" sz="4800" dirty="0" smtClean="0"/>
              <a:t>t </a:t>
            </a:r>
            <a:r>
              <a:rPr lang="en-GB" sz="4800" dirty="0"/>
              <a:t>+ ½ at</a:t>
            </a:r>
            <a:r>
              <a:rPr lang="en-GB" sz="4800" baseline="30000" dirty="0"/>
              <a:t>2</a:t>
            </a:r>
            <a:endParaRPr lang="en-US" sz="4800" b="1" dirty="0">
              <a:solidFill>
                <a:srgbClr val="E6A8D1"/>
              </a:solidFill>
            </a:endParaRPr>
          </a:p>
          <a:p>
            <a:pPr marL="0" indent="0">
              <a:buNone/>
            </a:pPr>
            <a:endParaRPr lang="en-US" sz="4800" dirty="0"/>
          </a:p>
        </p:txBody>
      </p:sp>
      <p:sp>
        <p:nvSpPr>
          <p:cNvPr id="17" name="Content Placeholder 2"/>
          <p:cNvSpPr txBox="1">
            <a:spLocks/>
          </p:cNvSpPr>
          <p:nvPr/>
        </p:nvSpPr>
        <p:spPr bwMode="auto">
          <a:xfrm>
            <a:off x="552332" y="5277160"/>
            <a:ext cx="8286868" cy="7426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lumMod val="75000"/>
                    <a:lumOff val="25000"/>
                  </a:schemeClr>
                </a:solidFill>
                <a:latin typeface="+mn-lt"/>
                <a:ea typeface="+mn-ea"/>
                <a:cs typeface="+mn-cs"/>
              </a:defRPr>
            </a:lvl1pPr>
            <a:lvl2pPr marL="742950" indent="-285750" algn="l" rtl="0" eaLnBrk="1" fontAlgn="base" hangingPunct="1">
              <a:spcBef>
                <a:spcPct val="20000"/>
              </a:spcBef>
              <a:spcAft>
                <a:spcPct val="0"/>
              </a:spcAft>
              <a:buChar char="–"/>
              <a:defRPr sz="2800">
                <a:solidFill>
                  <a:srgbClr val="0070C0"/>
                </a:solidFill>
                <a:latin typeface="+mn-lt"/>
                <a:cs typeface="+mn-cs"/>
              </a:defRPr>
            </a:lvl2pPr>
            <a:lvl3pPr marL="1143000" indent="-228600" algn="l" rtl="0" eaLnBrk="1" fontAlgn="base" hangingPunct="1">
              <a:spcBef>
                <a:spcPct val="20000"/>
              </a:spcBef>
              <a:spcAft>
                <a:spcPct val="0"/>
              </a:spcAft>
              <a:buChar char="•"/>
              <a:defRPr sz="2400">
                <a:solidFill>
                  <a:srgbClr val="00B050"/>
                </a:solidFill>
                <a:latin typeface="+mn-lt"/>
                <a:cs typeface="+mn-cs"/>
              </a:defRPr>
            </a:lvl3pPr>
            <a:lvl4pPr marL="1600200" indent="-228600" algn="l" rtl="0" eaLnBrk="1" fontAlgn="base" hangingPunct="1">
              <a:spcBef>
                <a:spcPct val="20000"/>
              </a:spcBef>
              <a:spcAft>
                <a:spcPct val="0"/>
              </a:spcAft>
              <a:buChar char="–"/>
              <a:defRPr sz="2000">
                <a:solidFill>
                  <a:schemeClr val="tx1">
                    <a:lumMod val="75000"/>
                    <a:lumOff val="25000"/>
                  </a:schemeClr>
                </a:solidFill>
                <a:latin typeface="+mn-lt"/>
                <a:cs typeface="+mn-cs"/>
              </a:defRPr>
            </a:lvl4pPr>
            <a:lvl5pPr marL="2057400" indent="-228600" algn="l" rtl="0" eaLnBrk="1" fontAlgn="base" hangingPunct="1">
              <a:spcBef>
                <a:spcPct val="20000"/>
              </a:spcBef>
              <a:spcAft>
                <a:spcPct val="0"/>
              </a:spcAft>
              <a:buChar char="»"/>
              <a:defRPr sz="2000">
                <a:solidFill>
                  <a:schemeClr val="tx1">
                    <a:lumMod val="75000"/>
                    <a:lumOff val="25000"/>
                  </a:schemeClr>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0" indent="0">
              <a:buFontTx/>
              <a:buNone/>
            </a:pPr>
            <a:r>
              <a:rPr lang="en-US" kern="0" dirty="0" smtClean="0"/>
              <a:t>Position changes with time in </a:t>
            </a:r>
            <a:r>
              <a:rPr lang="en-US" b="1" u="sng" kern="0" dirty="0" smtClean="0">
                <a:solidFill>
                  <a:srgbClr val="FF0000"/>
                </a:solidFill>
              </a:rPr>
              <a:t>parabolic</a:t>
            </a:r>
            <a:r>
              <a:rPr lang="en-US" kern="0" dirty="0" smtClean="0"/>
              <a:t> manner</a:t>
            </a:r>
            <a:endParaRPr lang="en-US" kern="0" dirty="0"/>
          </a:p>
        </p:txBody>
      </p:sp>
      <p:sp>
        <p:nvSpPr>
          <p:cNvPr id="18" name="Line 2"/>
          <p:cNvSpPr>
            <a:spLocks noChangeShapeType="1"/>
          </p:cNvSpPr>
          <p:nvPr/>
        </p:nvSpPr>
        <p:spPr bwMode="auto">
          <a:xfrm flipH="1">
            <a:off x="948879" y="2282457"/>
            <a:ext cx="5688" cy="2363788"/>
          </a:xfrm>
          <a:prstGeom prst="line">
            <a:avLst/>
          </a:prstGeom>
          <a:noFill/>
          <a:ln w="9360">
            <a:solidFill>
              <a:srgbClr val="000000"/>
            </a:solidFill>
            <a:miter lim="800000"/>
            <a:headEnd/>
            <a:tailEnd/>
          </a:ln>
        </p:spPr>
        <p:txBody>
          <a:bodyPr/>
          <a:lstStyle/>
          <a:p>
            <a:endParaRPr lang="en-US"/>
          </a:p>
        </p:txBody>
      </p:sp>
      <p:sp>
        <p:nvSpPr>
          <p:cNvPr id="19" name="Line 3"/>
          <p:cNvSpPr>
            <a:spLocks noChangeShapeType="1"/>
          </p:cNvSpPr>
          <p:nvPr/>
        </p:nvSpPr>
        <p:spPr bwMode="auto">
          <a:xfrm>
            <a:off x="954567" y="4636142"/>
            <a:ext cx="2939387" cy="1588"/>
          </a:xfrm>
          <a:prstGeom prst="line">
            <a:avLst/>
          </a:prstGeom>
          <a:noFill/>
          <a:ln w="9360">
            <a:solidFill>
              <a:srgbClr val="000000"/>
            </a:solidFill>
            <a:miter lim="800000"/>
            <a:headEnd/>
            <a:tailEnd/>
          </a:ln>
        </p:spPr>
        <p:txBody>
          <a:bodyPr/>
          <a:lstStyle/>
          <a:p>
            <a:endParaRPr lang="en-US"/>
          </a:p>
        </p:txBody>
      </p:sp>
      <p:sp>
        <p:nvSpPr>
          <p:cNvPr id="20" name="Text Box 7"/>
          <p:cNvSpPr txBox="1">
            <a:spLocks noChangeArrowheads="1"/>
          </p:cNvSpPr>
          <p:nvPr/>
        </p:nvSpPr>
        <p:spPr bwMode="auto">
          <a:xfrm>
            <a:off x="381000" y="2075960"/>
            <a:ext cx="533400" cy="863955"/>
          </a:xfrm>
          <a:prstGeom prst="rect">
            <a:avLst/>
          </a:prstGeom>
          <a:noFill/>
          <a:ln w="9525">
            <a:noFill/>
            <a:round/>
            <a:headEnd/>
            <a:tailEnd/>
          </a:ln>
        </p:spPr>
        <p:txBody>
          <a:bodyPr wrap="square" lIns="90000" tIns="46800" rIns="90000" bIns="46800">
            <a:spAutoFit/>
          </a:bodyPr>
          <a:lstStyle/>
          <a:p>
            <a:pPr>
              <a:spcBef>
                <a:spcPts val="1125"/>
              </a:spcBef>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5000" dirty="0" smtClean="0">
                <a:solidFill>
                  <a:srgbClr val="000000"/>
                </a:solidFill>
                <a:latin typeface="Verdana" pitchFamily="34" charset="0"/>
                <a:ea typeface="msgothic" charset="0"/>
                <a:cs typeface="msgothic" charset="0"/>
              </a:rPr>
              <a:t>x</a:t>
            </a:r>
            <a:endParaRPr lang="en-GB" sz="5000" dirty="0">
              <a:solidFill>
                <a:srgbClr val="000000"/>
              </a:solidFill>
              <a:latin typeface="Verdana" pitchFamily="34" charset="0"/>
              <a:ea typeface="msgothic" charset="0"/>
              <a:cs typeface="msgothic" charset="0"/>
            </a:endParaRPr>
          </a:p>
        </p:txBody>
      </p:sp>
      <p:sp>
        <p:nvSpPr>
          <p:cNvPr id="21" name="Text Box 7"/>
          <p:cNvSpPr txBox="1">
            <a:spLocks noChangeArrowheads="1"/>
          </p:cNvSpPr>
          <p:nvPr/>
        </p:nvSpPr>
        <p:spPr bwMode="auto">
          <a:xfrm>
            <a:off x="3295532" y="4399350"/>
            <a:ext cx="533400" cy="863955"/>
          </a:xfrm>
          <a:prstGeom prst="rect">
            <a:avLst/>
          </a:prstGeom>
          <a:noFill/>
          <a:ln w="9525">
            <a:noFill/>
            <a:round/>
            <a:headEnd/>
            <a:tailEnd/>
          </a:ln>
        </p:spPr>
        <p:txBody>
          <a:bodyPr wrap="square" lIns="90000" tIns="46800" rIns="90000" bIns="46800">
            <a:spAutoFit/>
          </a:bodyPr>
          <a:lstStyle/>
          <a:p>
            <a:pPr>
              <a:spcBef>
                <a:spcPts val="1125"/>
              </a:spcBef>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5000" dirty="0" smtClean="0">
                <a:solidFill>
                  <a:srgbClr val="000000"/>
                </a:solidFill>
                <a:latin typeface="Verdana" pitchFamily="34" charset="0"/>
                <a:ea typeface="msgothic" charset="0"/>
                <a:cs typeface="msgothic" charset="0"/>
              </a:rPr>
              <a:t>t</a:t>
            </a:r>
            <a:endParaRPr lang="en-GB" sz="5000" dirty="0">
              <a:solidFill>
                <a:srgbClr val="000000"/>
              </a:solidFill>
              <a:latin typeface="Verdana" pitchFamily="34" charset="0"/>
              <a:ea typeface="msgothic" charset="0"/>
              <a:cs typeface="msgothic" charset="0"/>
            </a:endParaRPr>
          </a:p>
        </p:txBody>
      </p:sp>
      <p:sp>
        <p:nvSpPr>
          <p:cNvPr id="23" name="Arc 22"/>
          <p:cNvSpPr/>
          <p:nvPr/>
        </p:nvSpPr>
        <p:spPr>
          <a:xfrm flipV="1">
            <a:off x="-1156856" y="1110002"/>
            <a:ext cx="4222845" cy="3350155"/>
          </a:xfrm>
          <a:prstGeom prst="arc">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86050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Unbanked Curve</a:t>
            </a:r>
            <a:endParaRPr lang="en-US" dirty="0"/>
          </a:p>
        </p:txBody>
      </p:sp>
      <p:pic>
        <p:nvPicPr>
          <p:cNvPr id="4" name="Picture 4"/>
          <p:cNvPicPr>
            <a:picLocks noChangeAspect="1" noChangeArrowheads="1"/>
          </p:cNvPicPr>
          <p:nvPr/>
        </p:nvPicPr>
        <p:blipFill>
          <a:blip r:embed="rId3"/>
          <a:srcRect/>
          <a:stretch>
            <a:fillRect/>
          </a:stretch>
        </p:blipFill>
        <p:spPr bwMode="auto">
          <a:xfrm>
            <a:off x="228600" y="1752600"/>
            <a:ext cx="3886200" cy="3624262"/>
          </a:xfrm>
          <a:prstGeom prst="rect">
            <a:avLst/>
          </a:prstGeom>
          <a:noFill/>
          <a:ln w="9525">
            <a:solidFill>
              <a:schemeClr val="accent4">
                <a:lumMod val="60000"/>
                <a:lumOff val="40000"/>
              </a:schemeClr>
            </a:solidFill>
            <a:miter lim="800000"/>
            <a:headEnd/>
            <a:tailEnd/>
          </a:ln>
        </p:spPr>
      </p:pic>
      <p:graphicFrame>
        <p:nvGraphicFramePr>
          <p:cNvPr id="5" name="Object 4"/>
          <p:cNvGraphicFramePr>
            <a:graphicFrameLocks noChangeAspect="1"/>
          </p:cNvGraphicFramePr>
          <p:nvPr>
            <p:extLst>
              <p:ext uri="{D42A27DB-BD31-4B8C-83A1-F6EECF244321}">
                <p14:modId xmlns:p14="http://schemas.microsoft.com/office/powerpoint/2010/main" val="2450057071"/>
              </p:ext>
            </p:extLst>
          </p:nvPr>
        </p:nvGraphicFramePr>
        <p:xfrm>
          <a:off x="6019800" y="1631339"/>
          <a:ext cx="2879985" cy="4050323"/>
        </p:xfrm>
        <a:graphic>
          <a:graphicData uri="http://schemas.openxmlformats.org/presentationml/2006/ole">
            <mc:AlternateContent xmlns:mc="http://schemas.openxmlformats.org/markup-compatibility/2006">
              <mc:Choice xmlns:v="urn:schemas-microsoft-com:vml" Requires="v">
                <p:oleObj spid="_x0000_s38919" name="Photo Editor Photo" r:id="rId4" imgW="5200000" imgH="7314286" progId="MSPhotoEd.3">
                  <p:embed/>
                </p:oleObj>
              </mc:Choice>
              <mc:Fallback>
                <p:oleObj name="Photo Editor Photo" r:id="rId4" imgW="5200000" imgH="7314286"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631339"/>
                        <a:ext cx="2879985" cy="4050323"/>
                      </a:xfrm>
                      <a:prstGeom prst="rect">
                        <a:avLst/>
                      </a:prstGeom>
                      <a:noFill/>
                      <a:ln>
                        <a:noFill/>
                      </a:ln>
                    </p:spPr>
                  </p:pic>
                </p:oleObj>
              </mc:Fallback>
            </mc:AlternateContent>
          </a:graphicData>
        </a:graphic>
      </p:graphicFrame>
      <p:sp>
        <p:nvSpPr>
          <p:cNvPr id="6" name="Content Placeholder 2"/>
          <p:cNvSpPr>
            <a:spLocks noGrp="1"/>
          </p:cNvSpPr>
          <p:nvPr>
            <p:ph idx="1"/>
          </p:nvPr>
        </p:nvSpPr>
        <p:spPr>
          <a:xfrm>
            <a:off x="4572000" y="1731169"/>
            <a:ext cx="3505200" cy="652462"/>
          </a:xfrm>
        </p:spPr>
        <p:txBody>
          <a:bodyPr>
            <a:noAutofit/>
          </a:bodyPr>
          <a:lstStyle/>
          <a:p>
            <a:r>
              <a:rPr lang="en-US" sz="4000" i="1" dirty="0" smtClean="0">
                <a:solidFill>
                  <a:srgbClr val="000000"/>
                </a:solidFill>
                <a:cs typeface="Arial" pitchFamily="34" charset="0"/>
              </a:rPr>
              <a:t>Friction </a:t>
            </a:r>
            <a:endParaRPr lang="en-US" sz="4000" dirty="0">
              <a:solidFill>
                <a:srgbClr val="000000"/>
              </a:solidFill>
              <a:cs typeface="Arial" pitchFamily="34" charset="0"/>
            </a:endParaRPr>
          </a:p>
          <a:p>
            <a:endParaRPr lang="en-US" sz="4000" dirty="0"/>
          </a:p>
        </p:txBody>
      </p:sp>
      <p:pic>
        <p:nvPicPr>
          <p:cNvPr id="7" name="Picture 14"/>
          <p:cNvPicPr>
            <a:picLocks noChangeAspect="1" noChangeArrowheads="1"/>
          </p:cNvPicPr>
          <p:nvPr/>
        </p:nvPicPr>
        <p:blipFill rotWithShape="1">
          <a:blip r:embed="rId6">
            <a:extLst>
              <a:ext uri="{28A0092B-C50C-407E-A947-70E740481C1C}">
                <a14:useLocalDpi xmlns:a14="http://schemas.microsoft.com/office/drawing/2010/main" val="0"/>
              </a:ext>
            </a:extLst>
          </a:blip>
          <a:srcRect r="53069"/>
          <a:stretch/>
        </p:blipFill>
        <p:spPr bwMode="auto">
          <a:xfrm>
            <a:off x="2819400" y="4480335"/>
            <a:ext cx="3429000" cy="237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760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Banked Curve</a:t>
            </a:r>
            <a:endParaRPr lang="en-US" dirty="0"/>
          </a:p>
        </p:txBody>
      </p:sp>
      <p:pic>
        <p:nvPicPr>
          <p:cNvPr id="39938" name="Picture 2" descr="C:\Teaching\NASC 3\NASC 3 new\C__Data_Users_DefApps_Windows Phone_AppData_INTERNETEXPLORER_Temp_Saved Images_carbank.gif"/>
          <p:cNvPicPr>
            <a:picLocks noChangeAspect="1" noChangeArrowheads="1"/>
          </p:cNvPicPr>
          <p:nvPr/>
        </p:nvPicPr>
        <p:blipFill rotWithShape="1">
          <a:blip r:embed="rId2">
            <a:extLst>
              <a:ext uri="{28A0092B-C50C-407E-A947-70E740481C1C}">
                <a14:useLocalDpi xmlns:a14="http://schemas.microsoft.com/office/drawing/2010/main" val="0"/>
              </a:ext>
            </a:extLst>
          </a:blip>
          <a:srcRect r="8125" b="63550"/>
          <a:stretch/>
        </p:blipFill>
        <p:spPr bwMode="auto">
          <a:xfrm>
            <a:off x="1342292" y="3276600"/>
            <a:ext cx="5591908" cy="270803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flipV="1">
            <a:off x="2168769" y="2171700"/>
            <a:ext cx="2080846" cy="2209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2819400" y="2057400"/>
            <a:ext cx="3505200" cy="652462"/>
          </a:xfrm>
        </p:spPr>
        <p:txBody>
          <a:bodyPr>
            <a:noAutofit/>
          </a:bodyPr>
          <a:lstStyle/>
          <a:p>
            <a:pPr marL="0" indent="0">
              <a:buNone/>
            </a:pPr>
            <a:r>
              <a:rPr lang="en-US" sz="4000" i="1" dirty="0" smtClean="0">
                <a:solidFill>
                  <a:srgbClr val="000000"/>
                </a:solidFill>
                <a:cs typeface="Arial" pitchFamily="34" charset="0"/>
              </a:rPr>
              <a:t>Normal Force </a:t>
            </a:r>
            <a:endParaRPr lang="en-US" sz="4000" dirty="0">
              <a:solidFill>
                <a:srgbClr val="000000"/>
              </a:solidFill>
              <a:cs typeface="Arial" pitchFamily="34" charset="0"/>
            </a:endParaRPr>
          </a:p>
          <a:p>
            <a:endParaRPr lang="en-US" sz="4000" dirty="0"/>
          </a:p>
        </p:txBody>
      </p:sp>
    </p:spTree>
    <p:extLst>
      <p:ext uri="{BB962C8B-B14F-4D97-AF65-F5344CB8AC3E}">
        <p14:creationId xmlns:p14="http://schemas.microsoft.com/office/powerpoint/2010/main" val="2925940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52600"/>
            <a:ext cx="8229600" cy="1524000"/>
          </a:xfrm>
        </p:spPr>
        <p:txBody>
          <a:bodyPr>
            <a:normAutofit fontScale="90000"/>
          </a:bodyPr>
          <a:lstStyle/>
          <a:p>
            <a:pPr algn="r"/>
            <a:r>
              <a:rPr lang="en-US" dirty="0" smtClean="0"/>
              <a:t>Amusement Park Rides: </a:t>
            </a:r>
            <a:br>
              <a:rPr lang="en-US" dirty="0" smtClean="0"/>
            </a:br>
            <a:r>
              <a:rPr lang="en-US" dirty="0" smtClean="0"/>
              <a:t>Feeling </a:t>
            </a:r>
            <a:r>
              <a:rPr lang="en-US" dirty="0"/>
              <a:t>the acceleration</a:t>
            </a:r>
          </a:p>
        </p:txBody>
      </p:sp>
      <p:pic>
        <p:nvPicPr>
          <p:cNvPr id="5" name="Picture 2"/>
          <p:cNvPicPr>
            <a:picLocks noChangeAspect="1" noChangeArrowheads="1"/>
          </p:cNvPicPr>
          <p:nvPr/>
        </p:nvPicPr>
        <p:blipFill>
          <a:blip r:embed="rId2" cstate="print"/>
          <a:srcRect/>
          <a:stretch>
            <a:fillRect/>
          </a:stretch>
        </p:blipFill>
        <p:spPr bwMode="auto">
          <a:xfrm>
            <a:off x="4333875" y="3200400"/>
            <a:ext cx="4105275" cy="3098567"/>
          </a:xfrm>
          <a:prstGeom prst="rect">
            <a:avLst/>
          </a:prstGeom>
          <a:noFill/>
          <a:ln w="9525">
            <a:noFill/>
            <a:miter lim="800000"/>
            <a:headEnd/>
            <a:tailEnd/>
          </a:ln>
        </p:spPr>
      </p:pic>
    </p:spTree>
    <p:extLst>
      <p:ext uri="{BB962C8B-B14F-4D97-AF65-F5344CB8AC3E}">
        <p14:creationId xmlns:p14="http://schemas.microsoft.com/office/powerpoint/2010/main" val="33734227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Feeling the acceleration</a:t>
            </a:r>
            <a:endParaRPr lang="en-US" dirty="0"/>
          </a:p>
        </p:txBody>
      </p:sp>
      <p:sp>
        <p:nvSpPr>
          <p:cNvPr id="3" name="Content Placeholder 2"/>
          <p:cNvSpPr>
            <a:spLocks noGrp="1"/>
          </p:cNvSpPr>
          <p:nvPr>
            <p:ph idx="1"/>
          </p:nvPr>
        </p:nvSpPr>
        <p:spPr>
          <a:xfrm>
            <a:off x="381000" y="1676400"/>
            <a:ext cx="8229600" cy="4144963"/>
          </a:xfrm>
        </p:spPr>
        <p:txBody>
          <a:bodyPr>
            <a:normAutofit/>
          </a:bodyPr>
          <a:lstStyle/>
          <a:p>
            <a:r>
              <a:rPr lang="en-US" dirty="0" smtClean="0"/>
              <a:t>As you accelerate </a:t>
            </a:r>
            <a:r>
              <a:rPr lang="en-US" b="1" u="sng" dirty="0" smtClean="0"/>
              <a:t>forward in a car</a:t>
            </a:r>
            <a:r>
              <a:rPr lang="en-US" dirty="0" smtClean="0"/>
              <a:t>, you can feel its acceleration in the </a:t>
            </a:r>
            <a:r>
              <a:rPr lang="en-US" b="1" u="sng" dirty="0" smtClean="0"/>
              <a:t>opposite direction</a:t>
            </a:r>
          </a:p>
          <a:p>
            <a:r>
              <a:rPr lang="en-US" dirty="0" smtClean="0"/>
              <a:t>This feeling of acceleration is really the </a:t>
            </a:r>
            <a:r>
              <a:rPr lang="en-US" b="1" u="sng" dirty="0" smtClean="0"/>
              <a:t>mass</a:t>
            </a:r>
            <a:r>
              <a:rPr lang="en-US" dirty="0" smtClean="0"/>
              <a:t> of your body </a:t>
            </a:r>
            <a:r>
              <a:rPr lang="en-US" b="1" u="sng" dirty="0" smtClean="0"/>
              <a:t>resisting acceleration</a:t>
            </a:r>
            <a:r>
              <a:rPr lang="en-US" dirty="0" smtClean="0"/>
              <a: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209800" y="3886199"/>
            <a:ext cx="4343400" cy="2378529"/>
          </a:xfrm>
          <a:prstGeom prst="rect">
            <a:avLst/>
          </a:prstGeom>
          <a:noFill/>
          <a:ln w="9525">
            <a:noFill/>
            <a:miter lim="800000"/>
            <a:headEnd/>
            <a:tailEnd/>
          </a:ln>
        </p:spPr>
      </p:pic>
      <p:sp>
        <p:nvSpPr>
          <p:cNvPr id="5" name="TextBox 4"/>
          <p:cNvSpPr txBox="1"/>
          <p:nvPr/>
        </p:nvSpPr>
        <p:spPr>
          <a:xfrm>
            <a:off x="76200" y="6519446"/>
            <a:ext cx="8839200" cy="338554"/>
          </a:xfrm>
          <a:prstGeom prst="rect">
            <a:avLst/>
          </a:prstGeom>
          <a:noFill/>
        </p:spPr>
        <p:txBody>
          <a:bodyPr wrap="square" rtlCol="0">
            <a:spAutoFit/>
          </a:bodyPr>
          <a:lstStyle/>
          <a:p>
            <a:r>
              <a:rPr lang="en-US" sz="1600" b="1" dirty="0" smtClean="0">
                <a:solidFill>
                  <a:schemeClr val="tx2">
                    <a:lumMod val="75000"/>
                  </a:schemeClr>
                </a:solidFill>
              </a:rPr>
              <a:t>Bloomfield, L. (2010).  How things work – The Physics of everyday life 4</a:t>
            </a:r>
            <a:r>
              <a:rPr lang="en-US" sz="1600" b="1" baseline="30000" dirty="0" smtClean="0">
                <a:solidFill>
                  <a:schemeClr val="tx2">
                    <a:lumMod val="75000"/>
                  </a:schemeClr>
                </a:solidFill>
              </a:rPr>
              <a:t>th</a:t>
            </a:r>
            <a:r>
              <a:rPr lang="en-US" sz="1600" b="1" dirty="0" smtClean="0">
                <a:solidFill>
                  <a:schemeClr val="tx2">
                    <a:lumMod val="75000"/>
                  </a:schemeClr>
                </a:solidFill>
              </a:rPr>
              <a:t> edition. John Wiley and Sons</a:t>
            </a:r>
            <a:endParaRPr lang="en-US" sz="1600" b="1"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Sudden Stop</a:t>
            </a:r>
            <a:endParaRPr lang="en-US" dirty="0"/>
          </a:p>
        </p:txBody>
      </p:sp>
      <p:sp>
        <p:nvSpPr>
          <p:cNvPr id="3" name="Content Placeholder 2"/>
          <p:cNvSpPr>
            <a:spLocks noGrp="1"/>
          </p:cNvSpPr>
          <p:nvPr>
            <p:ph idx="1"/>
          </p:nvPr>
        </p:nvSpPr>
        <p:spPr>
          <a:xfrm>
            <a:off x="4792808" y="4137089"/>
            <a:ext cx="4100512" cy="609600"/>
          </a:xfrm>
        </p:spPr>
        <p:txBody>
          <a:bodyPr>
            <a:noAutofit/>
          </a:bodyPr>
          <a:lstStyle/>
          <a:p>
            <a:pPr marL="0" indent="0">
              <a:buNone/>
            </a:pPr>
            <a:r>
              <a:rPr lang="en-US" b="1" dirty="0" smtClean="0">
                <a:solidFill>
                  <a:srgbClr val="FF0000"/>
                </a:solidFill>
              </a:rPr>
              <a:t>Decreasing velocity</a:t>
            </a:r>
            <a:endParaRPr lang="en-US" b="1" dirty="0">
              <a:solidFill>
                <a:srgbClr val="FF0000"/>
              </a:solidFill>
            </a:endParaRPr>
          </a:p>
        </p:txBody>
      </p:sp>
      <p:pic>
        <p:nvPicPr>
          <p:cNvPr id="38914" name="Picture 2" descr="C:\Program Files\Microsoft Office\MEDIA\CAGCAT10\j021295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295400" y="3616035"/>
            <a:ext cx="3519488" cy="219203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4814888" y="4712054"/>
            <a:ext cx="1524000" cy="6858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flipH="1">
            <a:off x="3456492" y="3158835"/>
            <a:ext cx="928688" cy="7620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572000" y="3158835"/>
            <a:ext cx="3119870"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b="1" dirty="0" smtClean="0">
                <a:solidFill>
                  <a:srgbClr val="00B050"/>
                </a:solidFill>
              </a:rPr>
              <a:t>acceleration</a:t>
            </a:r>
            <a:endParaRPr lang="en-US" sz="4000" b="1" dirty="0">
              <a:solidFill>
                <a:srgbClr val="00B050"/>
              </a:solidFill>
            </a:endParaRPr>
          </a:p>
        </p:txBody>
      </p:sp>
      <p:sp>
        <p:nvSpPr>
          <p:cNvPr id="6" name="Right Arrow 5"/>
          <p:cNvSpPr/>
          <p:nvPr/>
        </p:nvSpPr>
        <p:spPr>
          <a:xfrm>
            <a:off x="3457574" y="2258289"/>
            <a:ext cx="962026"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4419600" y="2334489"/>
            <a:ext cx="4572000"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olidFill>
                  <a:srgbClr val="0070C0"/>
                </a:solidFill>
              </a:rPr>
              <a:t>Feeling of acceleration</a:t>
            </a:r>
            <a:endParaRPr lang="en-US" b="1" dirty="0">
              <a:solidFill>
                <a:srgbClr val="0070C0"/>
              </a:solidFill>
            </a:endParaRPr>
          </a:p>
        </p:txBody>
      </p:sp>
    </p:spTree>
    <p:extLst>
      <p:ext uri="{BB962C8B-B14F-4D97-AF65-F5344CB8AC3E}">
        <p14:creationId xmlns:p14="http://schemas.microsoft.com/office/powerpoint/2010/main" val="1634872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Carousel</a:t>
            </a:r>
          </a:p>
        </p:txBody>
      </p:sp>
      <p:pic>
        <p:nvPicPr>
          <p:cNvPr id="5" name="Picture 2"/>
          <p:cNvPicPr>
            <a:picLocks noChangeAspect="1" noChangeArrowheads="1"/>
          </p:cNvPicPr>
          <p:nvPr/>
        </p:nvPicPr>
        <p:blipFill>
          <a:blip r:embed="rId2" cstate="print"/>
          <a:srcRect/>
          <a:stretch>
            <a:fillRect/>
          </a:stretch>
        </p:blipFill>
        <p:spPr bwMode="auto">
          <a:xfrm>
            <a:off x="507452" y="2667000"/>
            <a:ext cx="4445548" cy="3276600"/>
          </a:xfrm>
          <a:prstGeom prst="rect">
            <a:avLst/>
          </a:prstGeom>
          <a:noFill/>
          <a:ln w="9525">
            <a:noFill/>
            <a:miter lim="800000"/>
            <a:headEnd/>
            <a:tailEnd/>
          </a:ln>
        </p:spPr>
      </p:pic>
      <p:sp>
        <p:nvSpPr>
          <p:cNvPr id="6" name="Content Placeholder 5"/>
          <p:cNvSpPr>
            <a:spLocks noGrp="1"/>
          </p:cNvSpPr>
          <p:nvPr>
            <p:ph idx="1"/>
          </p:nvPr>
        </p:nvSpPr>
        <p:spPr>
          <a:xfrm>
            <a:off x="381000" y="1752600"/>
            <a:ext cx="8229600" cy="868363"/>
          </a:xfrm>
        </p:spPr>
        <p:txBody>
          <a:bodyPr>
            <a:normAutofit fontScale="92500" lnSpcReduction="20000"/>
          </a:bodyPr>
          <a:lstStyle/>
          <a:p>
            <a:r>
              <a:rPr lang="en-US" dirty="0"/>
              <a:t>The “outward force” that you feel, is due to the centripetal acceleration</a:t>
            </a:r>
          </a:p>
          <a:p>
            <a:endParaRPr lang="en-US" dirty="0"/>
          </a:p>
        </p:txBody>
      </p:sp>
      <p:pic>
        <p:nvPicPr>
          <p:cNvPr id="7" name="Picture 2" descr="http://4.bp.blogspot.com/_Z3sIduaUxWU/SulFg3YB7PI/AAAAAAAADlU/lpzRAUZ_yF8/s400/Carnival.gif"/>
          <p:cNvPicPr>
            <a:picLocks noChangeAspect="1" noChangeArrowheads="1"/>
          </p:cNvPicPr>
          <p:nvPr/>
        </p:nvPicPr>
        <p:blipFill>
          <a:blip r:embed="rId3" cstate="print"/>
          <a:srcRect/>
          <a:stretch>
            <a:fillRect/>
          </a:stretch>
        </p:blipFill>
        <p:spPr bwMode="auto">
          <a:xfrm>
            <a:off x="5105400" y="2819400"/>
            <a:ext cx="3505200" cy="2830349"/>
          </a:xfrm>
          <a:prstGeom prst="rect">
            <a:avLst/>
          </a:prstGeom>
          <a:noFill/>
        </p:spPr>
      </p:pic>
      <p:sp>
        <p:nvSpPr>
          <p:cNvPr id="8" name="Content Placeholder 5"/>
          <p:cNvSpPr txBox="1">
            <a:spLocks/>
          </p:cNvSpPr>
          <p:nvPr/>
        </p:nvSpPr>
        <p:spPr>
          <a:xfrm>
            <a:off x="381000" y="1764001"/>
            <a:ext cx="8229600" cy="8683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The “outward force” that you feel, is due to the centripetal acceleration</a:t>
            </a:r>
          </a:p>
          <a:p>
            <a:endParaRPr lang="en-US" dirty="0"/>
          </a:p>
        </p:txBody>
      </p:sp>
    </p:spTree>
    <p:extLst>
      <p:ext uri="{BB962C8B-B14F-4D97-AF65-F5344CB8AC3E}">
        <p14:creationId xmlns:p14="http://schemas.microsoft.com/office/powerpoint/2010/main" val="26846502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rotWithShape="1">
          <a:blip r:embed="rId2" cstate="print"/>
          <a:srcRect l="14703" r="48015" b="64202"/>
          <a:stretch/>
        </p:blipFill>
        <p:spPr bwMode="auto">
          <a:xfrm>
            <a:off x="1219200" y="457200"/>
            <a:ext cx="7254947" cy="5257800"/>
          </a:xfrm>
          <a:prstGeom prst="rect">
            <a:avLst/>
          </a:prstGeom>
          <a:noFill/>
          <a:ln w="9525">
            <a:noFill/>
            <a:miter lim="800000"/>
            <a:headEnd/>
            <a:tailEnd/>
          </a:ln>
        </p:spPr>
      </p:pic>
      <p:sp>
        <p:nvSpPr>
          <p:cNvPr id="5" name="TextBox 4"/>
          <p:cNvSpPr txBox="1"/>
          <p:nvPr/>
        </p:nvSpPr>
        <p:spPr>
          <a:xfrm>
            <a:off x="76200" y="6519446"/>
            <a:ext cx="8839200" cy="338554"/>
          </a:xfrm>
          <a:prstGeom prst="rect">
            <a:avLst/>
          </a:prstGeom>
          <a:noFill/>
        </p:spPr>
        <p:txBody>
          <a:bodyPr wrap="square" rtlCol="0">
            <a:spAutoFit/>
          </a:bodyPr>
          <a:lstStyle/>
          <a:p>
            <a:r>
              <a:rPr lang="en-US" sz="1600" b="1" dirty="0" smtClean="0">
                <a:solidFill>
                  <a:schemeClr val="tx2">
                    <a:lumMod val="75000"/>
                  </a:schemeClr>
                </a:solidFill>
              </a:rPr>
              <a:t>Bloomfield, L. (2010).  How things work – The Physics of everyday life 4</a:t>
            </a:r>
            <a:r>
              <a:rPr lang="en-US" sz="1600" b="1" baseline="30000" dirty="0" smtClean="0">
                <a:solidFill>
                  <a:schemeClr val="tx2">
                    <a:lumMod val="75000"/>
                  </a:schemeClr>
                </a:solidFill>
              </a:rPr>
              <a:t>th</a:t>
            </a:r>
            <a:r>
              <a:rPr lang="en-US" sz="1600" b="1" dirty="0" smtClean="0">
                <a:solidFill>
                  <a:schemeClr val="tx2">
                    <a:lumMod val="75000"/>
                  </a:schemeClr>
                </a:solidFill>
              </a:rPr>
              <a:t> edition. John Wiley and Sons</a:t>
            </a:r>
            <a:endParaRPr lang="en-US" sz="1600" b="1" dirty="0">
              <a:solidFill>
                <a:schemeClr val="tx2">
                  <a:lumMod val="75000"/>
                </a:schemeClr>
              </a:solidFill>
            </a:endParaRPr>
          </a:p>
        </p:txBody>
      </p:sp>
      <p:sp>
        <p:nvSpPr>
          <p:cNvPr id="2" name="Right Arrow 1"/>
          <p:cNvSpPr/>
          <p:nvPr/>
        </p:nvSpPr>
        <p:spPr>
          <a:xfrm rot="13918063">
            <a:off x="4189856" y="1907532"/>
            <a:ext cx="1287393" cy="104030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5"/>
          <p:cNvSpPr txBox="1">
            <a:spLocks/>
          </p:cNvSpPr>
          <p:nvPr/>
        </p:nvSpPr>
        <p:spPr>
          <a:xfrm>
            <a:off x="5639843" y="685800"/>
            <a:ext cx="2834303" cy="1485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smtClean="0">
                <a:solidFill>
                  <a:srgbClr val="FF0000"/>
                </a:solidFill>
              </a:rPr>
              <a:t>Feeling of acceleration</a:t>
            </a:r>
          </a:p>
          <a:p>
            <a:endParaRPr lang="en-US" sz="4000" dirty="0">
              <a:solidFill>
                <a:srgbClr val="FF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2" cstate="print"/>
          <a:srcRect l="35444" t="31014" r="12243" b="11730"/>
          <a:stretch/>
        </p:blipFill>
        <p:spPr bwMode="auto">
          <a:xfrm>
            <a:off x="1600200" y="762000"/>
            <a:ext cx="5791200" cy="4784035"/>
          </a:xfrm>
          <a:prstGeom prst="rect">
            <a:avLst/>
          </a:prstGeom>
          <a:noFill/>
          <a:ln w="9525">
            <a:noFill/>
            <a:miter lim="800000"/>
            <a:headEnd/>
            <a:tailEnd/>
          </a:ln>
        </p:spPr>
      </p:pic>
      <p:sp>
        <p:nvSpPr>
          <p:cNvPr id="6" name="Content Placeholder 5"/>
          <p:cNvSpPr txBox="1">
            <a:spLocks/>
          </p:cNvSpPr>
          <p:nvPr/>
        </p:nvSpPr>
        <p:spPr>
          <a:xfrm>
            <a:off x="6172200" y="304800"/>
            <a:ext cx="2834303" cy="1485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smtClean="0">
                <a:solidFill>
                  <a:srgbClr val="FF0000"/>
                </a:solidFill>
              </a:rPr>
              <a:t>Feeling of acceleration</a:t>
            </a:r>
          </a:p>
          <a:p>
            <a:endParaRPr lang="en-US" sz="4000" dirty="0">
              <a:solidFill>
                <a:srgbClr val="FF0000"/>
              </a:solidFill>
            </a:endParaRPr>
          </a:p>
        </p:txBody>
      </p:sp>
      <p:sp>
        <p:nvSpPr>
          <p:cNvPr id="7" name="Right Arrow 6"/>
          <p:cNvSpPr/>
          <p:nvPr/>
        </p:nvSpPr>
        <p:spPr>
          <a:xfrm rot="16200000">
            <a:off x="4033882" y="336010"/>
            <a:ext cx="1102729" cy="104030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5400000">
            <a:off x="3944434" y="5025882"/>
            <a:ext cx="1102729" cy="104030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288671" y="2642899"/>
            <a:ext cx="1102729" cy="104030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94477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Weight</a:t>
            </a:r>
            <a:endParaRPr lang="en-US" dirty="0"/>
          </a:p>
        </p:txBody>
      </p:sp>
      <p:sp>
        <p:nvSpPr>
          <p:cNvPr id="3" name="Content Placeholder 2"/>
          <p:cNvSpPr>
            <a:spLocks noGrp="1"/>
          </p:cNvSpPr>
          <p:nvPr>
            <p:ph idx="1"/>
          </p:nvPr>
        </p:nvSpPr>
        <p:spPr>
          <a:xfrm>
            <a:off x="419100" y="1676400"/>
            <a:ext cx="8153400" cy="1600200"/>
          </a:xfrm>
        </p:spPr>
        <p:txBody>
          <a:bodyPr>
            <a:normAutofit lnSpcReduction="10000"/>
          </a:bodyPr>
          <a:lstStyle/>
          <a:p>
            <a:r>
              <a:rPr lang="en-US" dirty="0" smtClean="0"/>
              <a:t>Weight registered in a weighing scale, which is equivalent to the normal force</a:t>
            </a:r>
          </a:p>
          <a:p>
            <a:r>
              <a:rPr lang="en-US" dirty="0" smtClean="0"/>
              <a:t>The weight that you “feel”</a:t>
            </a:r>
          </a:p>
        </p:txBody>
      </p:sp>
      <p:sp>
        <p:nvSpPr>
          <p:cNvPr id="5" name="TextBox 4"/>
          <p:cNvSpPr txBox="1"/>
          <p:nvPr/>
        </p:nvSpPr>
        <p:spPr>
          <a:xfrm>
            <a:off x="76200" y="6519446"/>
            <a:ext cx="8839200" cy="338554"/>
          </a:xfrm>
          <a:prstGeom prst="rect">
            <a:avLst/>
          </a:prstGeom>
          <a:noFill/>
        </p:spPr>
        <p:txBody>
          <a:bodyPr wrap="square" rtlCol="0">
            <a:spAutoFit/>
          </a:bodyPr>
          <a:lstStyle/>
          <a:p>
            <a:r>
              <a:rPr lang="en-US" sz="1600" b="1" dirty="0" smtClean="0">
                <a:solidFill>
                  <a:schemeClr val="tx2">
                    <a:lumMod val="75000"/>
                  </a:schemeClr>
                </a:solidFill>
              </a:rPr>
              <a:t>Bloomfield, L. (2010).  How things work – The Physics of everyday life 4</a:t>
            </a:r>
            <a:r>
              <a:rPr lang="en-US" sz="1600" b="1" baseline="30000" dirty="0" smtClean="0">
                <a:solidFill>
                  <a:schemeClr val="tx2">
                    <a:lumMod val="75000"/>
                  </a:schemeClr>
                </a:solidFill>
              </a:rPr>
              <a:t>th</a:t>
            </a:r>
            <a:r>
              <a:rPr lang="en-US" sz="1600" b="1" dirty="0" smtClean="0">
                <a:solidFill>
                  <a:schemeClr val="tx2">
                    <a:lumMod val="75000"/>
                  </a:schemeClr>
                </a:solidFill>
              </a:rPr>
              <a:t> edition. John Wiley and Sons</a:t>
            </a:r>
            <a:endParaRPr lang="en-US" sz="1600" b="1" dirty="0">
              <a:solidFill>
                <a:schemeClr val="tx2">
                  <a:lumMod val="75000"/>
                </a:schemeClr>
              </a:solidFill>
            </a:endParaRPr>
          </a:p>
        </p:txBody>
      </p:sp>
      <p:pic>
        <p:nvPicPr>
          <p:cNvPr id="6" name="Picture 2"/>
          <p:cNvPicPr>
            <a:picLocks noChangeAspect="1" noChangeArrowheads="1"/>
          </p:cNvPicPr>
          <p:nvPr/>
        </p:nvPicPr>
        <p:blipFill rotWithShape="1">
          <a:blip r:embed="rId2" cstate="print"/>
          <a:srcRect l="31166" t="7184" r="50281" b="53370"/>
          <a:stretch/>
        </p:blipFill>
        <p:spPr bwMode="auto">
          <a:xfrm>
            <a:off x="1873575" y="3575898"/>
            <a:ext cx="1707826" cy="2443902"/>
          </a:xfrm>
          <a:prstGeom prst="rect">
            <a:avLst/>
          </a:prstGeom>
          <a:noFill/>
          <a:ln w="9525">
            <a:noFill/>
            <a:miter lim="800000"/>
            <a:headEnd/>
            <a:tailEnd/>
          </a:ln>
        </p:spPr>
      </p:pic>
      <p:sp>
        <p:nvSpPr>
          <p:cNvPr id="8" name="Down Arrow 7"/>
          <p:cNvSpPr/>
          <p:nvPr/>
        </p:nvSpPr>
        <p:spPr>
          <a:xfrm>
            <a:off x="2721751" y="4994564"/>
            <a:ext cx="422729" cy="12192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flipV="1">
            <a:off x="2721751" y="3851564"/>
            <a:ext cx="422729" cy="1143000"/>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3820140" y="4080164"/>
            <a:ext cx="4800600" cy="6858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Normal Force (Apparent Weight)</a:t>
            </a:r>
          </a:p>
        </p:txBody>
      </p:sp>
      <p:sp>
        <p:nvSpPr>
          <p:cNvPr id="11" name="Content Placeholder 2"/>
          <p:cNvSpPr txBox="1">
            <a:spLocks/>
          </p:cNvSpPr>
          <p:nvPr/>
        </p:nvSpPr>
        <p:spPr>
          <a:xfrm>
            <a:off x="4020368" y="4925291"/>
            <a:ext cx="1683327"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Weight</a:t>
            </a:r>
          </a:p>
        </p:txBody>
      </p:sp>
      <p:sp>
        <p:nvSpPr>
          <p:cNvPr id="12" name="Content Placeholder 2"/>
          <p:cNvSpPr txBox="1">
            <a:spLocks/>
          </p:cNvSpPr>
          <p:nvPr/>
        </p:nvSpPr>
        <p:spPr>
          <a:xfrm>
            <a:off x="2133600" y="3378777"/>
            <a:ext cx="484916"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400" b="1" dirty="0" smtClean="0">
                <a:solidFill>
                  <a:srgbClr val="0070C0"/>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build="p"/>
      <p:bldP spid="11" grpId="0" build="p"/>
      <p:bldP spid="1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Weight</a:t>
            </a:r>
            <a:endParaRPr lang="en-US" dirty="0"/>
          </a:p>
        </p:txBody>
      </p:sp>
      <p:sp>
        <p:nvSpPr>
          <p:cNvPr id="3" name="Content Placeholder 2"/>
          <p:cNvSpPr>
            <a:spLocks noGrp="1"/>
          </p:cNvSpPr>
          <p:nvPr>
            <p:ph idx="1"/>
          </p:nvPr>
        </p:nvSpPr>
        <p:spPr>
          <a:xfrm>
            <a:off x="3142689" y="4385366"/>
            <a:ext cx="2514015" cy="685800"/>
          </a:xfrm>
        </p:spPr>
        <p:txBody>
          <a:bodyPr>
            <a:normAutofit/>
          </a:bodyPr>
          <a:lstStyle/>
          <a:p>
            <a:pPr marL="0" indent="0">
              <a:buNone/>
            </a:pPr>
            <a:r>
              <a:rPr lang="en-US" dirty="0" smtClean="0"/>
              <a:t>N – W = ma</a:t>
            </a:r>
          </a:p>
        </p:txBody>
      </p:sp>
      <p:sp>
        <p:nvSpPr>
          <p:cNvPr id="5" name="TextBox 4"/>
          <p:cNvSpPr txBox="1"/>
          <p:nvPr/>
        </p:nvSpPr>
        <p:spPr>
          <a:xfrm>
            <a:off x="76200" y="6519446"/>
            <a:ext cx="8839200" cy="338554"/>
          </a:xfrm>
          <a:prstGeom prst="rect">
            <a:avLst/>
          </a:prstGeom>
          <a:noFill/>
        </p:spPr>
        <p:txBody>
          <a:bodyPr wrap="square" rtlCol="0">
            <a:spAutoFit/>
          </a:bodyPr>
          <a:lstStyle/>
          <a:p>
            <a:r>
              <a:rPr lang="en-US" sz="1600" b="1" dirty="0" smtClean="0">
                <a:solidFill>
                  <a:schemeClr val="tx2">
                    <a:lumMod val="75000"/>
                  </a:schemeClr>
                </a:solidFill>
              </a:rPr>
              <a:t>Bloomfield, L. (2010).  How things work – The Physics of everyday life 4</a:t>
            </a:r>
            <a:r>
              <a:rPr lang="en-US" sz="1600" b="1" baseline="30000" dirty="0" smtClean="0">
                <a:solidFill>
                  <a:schemeClr val="tx2">
                    <a:lumMod val="75000"/>
                  </a:schemeClr>
                </a:solidFill>
              </a:rPr>
              <a:t>th</a:t>
            </a:r>
            <a:r>
              <a:rPr lang="en-US" sz="1600" b="1" dirty="0" smtClean="0">
                <a:solidFill>
                  <a:schemeClr val="tx2">
                    <a:lumMod val="75000"/>
                  </a:schemeClr>
                </a:solidFill>
              </a:rPr>
              <a:t> edition. John Wiley and Sons</a:t>
            </a:r>
            <a:endParaRPr lang="en-US" sz="1600" b="1" dirty="0">
              <a:solidFill>
                <a:schemeClr val="tx2">
                  <a:lumMod val="75000"/>
                </a:schemeClr>
              </a:solidFill>
            </a:endParaRPr>
          </a:p>
        </p:txBody>
      </p:sp>
      <p:pic>
        <p:nvPicPr>
          <p:cNvPr id="6" name="Picture 2"/>
          <p:cNvPicPr>
            <a:picLocks noChangeAspect="1" noChangeArrowheads="1"/>
          </p:cNvPicPr>
          <p:nvPr/>
        </p:nvPicPr>
        <p:blipFill rotWithShape="1">
          <a:blip r:embed="rId2" cstate="print"/>
          <a:srcRect l="31166" t="7184" r="50281" b="53370"/>
          <a:stretch/>
        </p:blipFill>
        <p:spPr bwMode="auto">
          <a:xfrm>
            <a:off x="3239671" y="1979565"/>
            <a:ext cx="1417375" cy="2028266"/>
          </a:xfrm>
          <a:prstGeom prst="rect">
            <a:avLst/>
          </a:prstGeom>
          <a:noFill/>
          <a:ln w="9525">
            <a:noFill/>
            <a:miter lim="800000"/>
            <a:headEnd/>
            <a:tailEnd/>
          </a:ln>
        </p:spPr>
      </p:pic>
      <p:sp>
        <p:nvSpPr>
          <p:cNvPr id="8" name="Down Arrow 7"/>
          <p:cNvSpPr/>
          <p:nvPr/>
        </p:nvSpPr>
        <p:spPr>
          <a:xfrm>
            <a:off x="4087848" y="3398230"/>
            <a:ext cx="368513" cy="87283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flipV="1">
            <a:off x="4087848" y="2468242"/>
            <a:ext cx="368514" cy="929987"/>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573250" y="2650798"/>
            <a:ext cx="1041891"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+N</a:t>
            </a:r>
          </a:p>
        </p:txBody>
      </p:sp>
      <p:sp>
        <p:nvSpPr>
          <p:cNvPr id="11" name="Content Placeholder 2"/>
          <p:cNvSpPr txBox="1">
            <a:spLocks/>
          </p:cNvSpPr>
          <p:nvPr/>
        </p:nvSpPr>
        <p:spPr>
          <a:xfrm>
            <a:off x="4565738" y="3378161"/>
            <a:ext cx="841662"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-W</a:t>
            </a:r>
          </a:p>
        </p:txBody>
      </p:sp>
      <p:sp>
        <p:nvSpPr>
          <p:cNvPr id="12" name="Content Placeholder 2"/>
          <p:cNvSpPr txBox="1">
            <a:spLocks/>
          </p:cNvSpPr>
          <p:nvPr/>
        </p:nvSpPr>
        <p:spPr>
          <a:xfrm>
            <a:off x="3392071" y="1680266"/>
            <a:ext cx="484916"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400" b="1" dirty="0" smtClean="0">
                <a:solidFill>
                  <a:srgbClr val="0070C0"/>
                </a:solidFill>
              </a:rPr>
              <a:t>a</a:t>
            </a:r>
          </a:p>
        </p:txBody>
      </p:sp>
      <p:sp>
        <p:nvSpPr>
          <p:cNvPr id="13" name="Content Placeholder 2"/>
          <p:cNvSpPr txBox="1">
            <a:spLocks/>
          </p:cNvSpPr>
          <p:nvPr/>
        </p:nvSpPr>
        <p:spPr>
          <a:xfrm>
            <a:off x="3101126" y="4897984"/>
            <a:ext cx="2514015"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N = W + ma</a:t>
            </a:r>
          </a:p>
        </p:txBody>
      </p:sp>
      <p:sp>
        <p:nvSpPr>
          <p:cNvPr id="14" name="Content Placeholder 2"/>
          <p:cNvSpPr txBox="1">
            <a:spLocks/>
          </p:cNvSpPr>
          <p:nvPr/>
        </p:nvSpPr>
        <p:spPr>
          <a:xfrm>
            <a:off x="3011071" y="5414066"/>
            <a:ext cx="2780717"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Heavier Weight</a:t>
            </a:r>
          </a:p>
        </p:txBody>
      </p:sp>
      <p:pic>
        <p:nvPicPr>
          <p:cNvPr id="15" name="Picture 2"/>
          <p:cNvPicPr>
            <a:picLocks noChangeAspect="1" noChangeArrowheads="1"/>
          </p:cNvPicPr>
          <p:nvPr/>
        </p:nvPicPr>
        <p:blipFill rotWithShape="1">
          <a:blip r:embed="rId2" cstate="print"/>
          <a:srcRect l="53740" t="15045" r="25776" b="45632"/>
          <a:stretch/>
        </p:blipFill>
        <p:spPr bwMode="auto">
          <a:xfrm>
            <a:off x="6363871" y="2000808"/>
            <a:ext cx="1801092" cy="2327253"/>
          </a:xfrm>
          <a:prstGeom prst="rect">
            <a:avLst/>
          </a:prstGeom>
          <a:noFill/>
          <a:ln w="9525">
            <a:noFill/>
            <a:miter lim="800000"/>
            <a:headEnd/>
            <a:tailEnd/>
          </a:ln>
        </p:spPr>
      </p:pic>
      <p:sp>
        <p:nvSpPr>
          <p:cNvPr id="16" name="Content Placeholder 2"/>
          <p:cNvSpPr txBox="1">
            <a:spLocks/>
          </p:cNvSpPr>
          <p:nvPr/>
        </p:nvSpPr>
        <p:spPr>
          <a:xfrm>
            <a:off x="6564755" y="1832666"/>
            <a:ext cx="484916"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400" b="1" dirty="0" smtClean="0">
                <a:solidFill>
                  <a:srgbClr val="0070C0"/>
                </a:solidFill>
              </a:rPr>
              <a:t>a</a:t>
            </a:r>
          </a:p>
        </p:txBody>
      </p:sp>
      <p:sp>
        <p:nvSpPr>
          <p:cNvPr id="17" name="Content Placeholder 2"/>
          <p:cNvSpPr txBox="1">
            <a:spLocks/>
          </p:cNvSpPr>
          <p:nvPr/>
        </p:nvSpPr>
        <p:spPr>
          <a:xfrm>
            <a:off x="7887871" y="2650798"/>
            <a:ext cx="1041891"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-N</a:t>
            </a:r>
          </a:p>
        </p:txBody>
      </p:sp>
      <p:sp>
        <p:nvSpPr>
          <p:cNvPr id="18" name="Content Placeholder 2"/>
          <p:cNvSpPr txBox="1">
            <a:spLocks/>
          </p:cNvSpPr>
          <p:nvPr/>
        </p:nvSpPr>
        <p:spPr>
          <a:xfrm>
            <a:off x="7887871" y="3488998"/>
            <a:ext cx="1041891"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+W</a:t>
            </a:r>
          </a:p>
        </p:txBody>
      </p:sp>
      <p:sp>
        <p:nvSpPr>
          <p:cNvPr id="19" name="Down Arrow 18"/>
          <p:cNvSpPr/>
          <p:nvPr/>
        </p:nvSpPr>
        <p:spPr>
          <a:xfrm flipV="1">
            <a:off x="7062157" y="2933234"/>
            <a:ext cx="368514" cy="555763"/>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7062158" y="3502853"/>
            <a:ext cx="368513" cy="87283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p:cNvSpPr txBox="1">
            <a:spLocks/>
          </p:cNvSpPr>
          <p:nvPr/>
        </p:nvSpPr>
        <p:spPr>
          <a:xfrm>
            <a:off x="6343090" y="4499666"/>
            <a:ext cx="2514015"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W – N = ma</a:t>
            </a:r>
          </a:p>
        </p:txBody>
      </p:sp>
      <p:sp>
        <p:nvSpPr>
          <p:cNvPr id="22" name="Content Placeholder 2"/>
          <p:cNvSpPr txBox="1">
            <a:spLocks/>
          </p:cNvSpPr>
          <p:nvPr/>
        </p:nvSpPr>
        <p:spPr>
          <a:xfrm>
            <a:off x="6363871" y="4925692"/>
            <a:ext cx="2514015"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N = W - ma</a:t>
            </a:r>
          </a:p>
        </p:txBody>
      </p:sp>
      <p:sp>
        <p:nvSpPr>
          <p:cNvPr id="23" name="Content Placeholder 2"/>
          <p:cNvSpPr txBox="1">
            <a:spLocks/>
          </p:cNvSpPr>
          <p:nvPr/>
        </p:nvSpPr>
        <p:spPr>
          <a:xfrm>
            <a:off x="6216664" y="5414066"/>
            <a:ext cx="2780717"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Lighter Weight</a:t>
            </a:r>
          </a:p>
        </p:txBody>
      </p:sp>
      <p:pic>
        <p:nvPicPr>
          <p:cNvPr id="26" name="Picture 2"/>
          <p:cNvPicPr>
            <a:picLocks noChangeAspect="1" noChangeArrowheads="1"/>
          </p:cNvPicPr>
          <p:nvPr/>
        </p:nvPicPr>
        <p:blipFill rotWithShape="1">
          <a:blip r:embed="rId2" cstate="print"/>
          <a:srcRect l="9551" t="26671" r="69045" b="32980"/>
          <a:stretch/>
        </p:blipFill>
        <p:spPr bwMode="auto">
          <a:xfrm>
            <a:off x="512617" y="2000808"/>
            <a:ext cx="1780309" cy="2258889"/>
          </a:xfrm>
          <a:prstGeom prst="rect">
            <a:avLst/>
          </a:prstGeom>
          <a:noFill/>
          <a:ln w="9525">
            <a:noFill/>
            <a:miter lim="800000"/>
            <a:headEnd/>
            <a:tailEnd/>
          </a:ln>
        </p:spPr>
      </p:pic>
      <p:sp>
        <p:nvSpPr>
          <p:cNvPr id="27" name="Content Placeholder 2"/>
          <p:cNvSpPr txBox="1">
            <a:spLocks/>
          </p:cNvSpPr>
          <p:nvPr/>
        </p:nvSpPr>
        <p:spPr>
          <a:xfrm>
            <a:off x="607671" y="1636665"/>
            <a:ext cx="1162612"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400" b="1" dirty="0" smtClean="0">
                <a:solidFill>
                  <a:srgbClr val="0070C0"/>
                </a:solidFill>
              </a:rPr>
              <a:t>a =0</a:t>
            </a:r>
          </a:p>
        </p:txBody>
      </p:sp>
      <p:sp>
        <p:nvSpPr>
          <p:cNvPr id="28" name="Content Placeholder 2"/>
          <p:cNvSpPr txBox="1">
            <a:spLocks/>
          </p:cNvSpPr>
          <p:nvPr/>
        </p:nvSpPr>
        <p:spPr>
          <a:xfrm>
            <a:off x="270553" y="4555084"/>
            <a:ext cx="2514015"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N – W = 0</a:t>
            </a:r>
          </a:p>
        </p:txBody>
      </p:sp>
      <p:sp>
        <p:nvSpPr>
          <p:cNvPr id="29" name="Content Placeholder 2"/>
          <p:cNvSpPr txBox="1">
            <a:spLocks/>
          </p:cNvSpPr>
          <p:nvPr/>
        </p:nvSpPr>
        <p:spPr>
          <a:xfrm>
            <a:off x="426414" y="5012283"/>
            <a:ext cx="1800801" cy="51261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N = W</a:t>
            </a:r>
          </a:p>
        </p:txBody>
      </p:sp>
      <p:sp>
        <p:nvSpPr>
          <p:cNvPr id="30" name="Down Arrow 29"/>
          <p:cNvSpPr/>
          <p:nvPr/>
        </p:nvSpPr>
        <p:spPr>
          <a:xfrm>
            <a:off x="1343305" y="3506720"/>
            <a:ext cx="368513" cy="87283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flipV="1">
            <a:off x="1343305" y="2572866"/>
            <a:ext cx="368514" cy="929987"/>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p:cNvSpPr txBox="1">
            <a:spLocks/>
          </p:cNvSpPr>
          <p:nvPr/>
        </p:nvSpPr>
        <p:spPr>
          <a:xfrm>
            <a:off x="2006109" y="2712430"/>
            <a:ext cx="1041891"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+N</a:t>
            </a:r>
          </a:p>
        </p:txBody>
      </p:sp>
      <p:sp>
        <p:nvSpPr>
          <p:cNvPr id="33" name="Content Placeholder 2"/>
          <p:cNvSpPr txBox="1">
            <a:spLocks/>
          </p:cNvSpPr>
          <p:nvPr/>
        </p:nvSpPr>
        <p:spPr>
          <a:xfrm>
            <a:off x="2006109" y="3488997"/>
            <a:ext cx="841662"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-W</a:t>
            </a:r>
          </a:p>
        </p:txBody>
      </p:sp>
      <p:sp>
        <p:nvSpPr>
          <p:cNvPr id="34" name="Content Placeholder 2"/>
          <p:cNvSpPr txBox="1">
            <a:spLocks/>
          </p:cNvSpPr>
          <p:nvPr/>
        </p:nvSpPr>
        <p:spPr>
          <a:xfrm>
            <a:off x="320409" y="5411005"/>
            <a:ext cx="2464159" cy="6849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Same Weight</a:t>
            </a:r>
          </a:p>
        </p:txBody>
      </p:sp>
    </p:spTree>
    <p:extLst>
      <p:ext uri="{BB962C8B-B14F-4D97-AF65-F5344CB8AC3E}">
        <p14:creationId xmlns:p14="http://schemas.microsoft.com/office/powerpoint/2010/main" val="394138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build="p"/>
      <p:bldP spid="11" grpId="0" build="p"/>
      <p:bldP spid="12" grpId="0" build="p"/>
      <p:bldP spid="13" grpId="0" build="p"/>
      <p:bldP spid="14" grpId="0" build="p"/>
      <p:bldP spid="16" grpId="0" build="p"/>
      <p:bldP spid="17" grpId="0" build="p"/>
      <p:bldP spid="18" grpId="0" build="p"/>
      <p:bldP spid="21" grpId="0" build="p"/>
      <p:bldP spid="22" grpId="0" build="p"/>
      <p:bldP spid="23" grpId="0" build="p"/>
      <p:bldP spid="27" grpId="0" build="p"/>
      <p:bldP spid="28" grpId="0" build="p"/>
      <p:bldP spid="29" grpId="0" build="p"/>
      <p:bldP spid="32" grpId="0" build="p"/>
      <p:bldP spid="33" grpId="0" build="p"/>
      <p:bldP spid="3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Acceleration</a:t>
            </a:r>
            <a:endParaRPr lang="en-US" dirty="0"/>
          </a:p>
        </p:txBody>
      </p:sp>
      <p:sp>
        <p:nvSpPr>
          <p:cNvPr id="3" name="Content Placeholder 2"/>
          <p:cNvSpPr>
            <a:spLocks noGrp="1"/>
          </p:cNvSpPr>
          <p:nvPr>
            <p:ph idx="1"/>
          </p:nvPr>
        </p:nvSpPr>
        <p:spPr>
          <a:xfrm>
            <a:off x="304800" y="1752600"/>
            <a:ext cx="7620000" cy="2107489"/>
          </a:xfrm>
        </p:spPr>
        <p:txBody>
          <a:bodyPr>
            <a:normAutofit fontScale="92500" lnSpcReduction="10000"/>
          </a:bodyPr>
          <a:lstStyle/>
          <a:p>
            <a:pPr marL="0" indent="0">
              <a:buNone/>
            </a:pPr>
            <a:r>
              <a:rPr lang="en-US" dirty="0" smtClean="0"/>
              <a:t>Examples</a:t>
            </a:r>
          </a:p>
          <a:p>
            <a:r>
              <a:rPr lang="en-US" dirty="0" smtClean="0"/>
              <a:t>Freefall</a:t>
            </a:r>
          </a:p>
          <a:p>
            <a:r>
              <a:rPr lang="en-US" dirty="0" smtClean="0"/>
              <a:t>Projectile (2D Freefall)</a:t>
            </a:r>
          </a:p>
          <a:p>
            <a:r>
              <a:rPr lang="en-US" dirty="0" smtClean="0"/>
              <a:t>Uniform Circular Motion</a:t>
            </a:r>
            <a:endParaRPr lang="en-US" dirty="0"/>
          </a:p>
        </p:txBody>
      </p:sp>
      <p:pic>
        <p:nvPicPr>
          <p:cNvPr id="11" name="Picture 2"/>
          <p:cNvPicPr>
            <a:picLocks noChangeAspect="1" noChangeArrowheads="1"/>
          </p:cNvPicPr>
          <p:nvPr/>
        </p:nvPicPr>
        <p:blipFill>
          <a:blip r:embed="rId2" cstate="print"/>
          <a:srcRect/>
          <a:stretch>
            <a:fillRect/>
          </a:stretch>
        </p:blipFill>
        <p:spPr bwMode="auto">
          <a:xfrm>
            <a:off x="5638800" y="1172308"/>
            <a:ext cx="3206868" cy="2916382"/>
          </a:xfrm>
          <a:prstGeom prst="rect">
            <a:avLst/>
          </a:prstGeom>
          <a:noFill/>
          <a:ln w="9525">
            <a:noFill/>
            <a:miter lim="800000"/>
            <a:headEnd/>
            <a:tailEnd/>
          </a:ln>
        </p:spPr>
      </p:pic>
      <p:pic>
        <p:nvPicPr>
          <p:cNvPr id="12" name="Picture 10" descr="http://3.bp.blogspot.com/-gS-fcQlokDM/TtsrRvu_HNI/AAAAAAAAAFQ/0xDIqJMi218/s1600/angrybirds.PNG"/>
          <p:cNvPicPr>
            <a:picLocks noChangeAspect="1" noChangeArrowheads="1"/>
          </p:cNvPicPr>
          <p:nvPr/>
        </p:nvPicPr>
        <p:blipFill>
          <a:blip r:embed="rId3" cstate="print"/>
          <a:srcRect/>
          <a:stretch>
            <a:fillRect/>
          </a:stretch>
        </p:blipFill>
        <p:spPr bwMode="auto">
          <a:xfrm>
            <a:off x="762000" y="3962400"/>
            <a:ext cx="3382423" cy="2195944"/>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4876800" y="4344078"/>
            <a:ext cx="3581400" cy="2287357"/>
          </a:xfrm>
          <a:prstGeom prst="rect">
            <a:avLst/>
          </a:prstGeom>
          <a:noFill/>
          <a:ln w="9525">
            <a:noFill/>
            <a:round/>
            <a:headEnd/>
            <a:tailEnd/>
          </a:ln>
        </p:spPr>
      </p:pic>
    </p:spTree>
    <p:extLst>
      <p:ext uri="{BB962C8B-B14F-4D97-AF65-F5344CB8AC3E}">
        <p14:creationId xmlns:p14="http://schemas.microsoft.com/office/powerpoint/2010/main" val="78034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Weight</a:t>
            </a:r>
            <a:endParaRPr lang="en-US" dirty="0"/>
          </a:p>
        </p:txBody>
      </p:sp>
      <p:sp>
        <p:nvSpPr>
          <p:cNvPr id="5" name="TextBox 4"/>
          <p:cNvSpPr txBox="1"/>
          <p:nvPr/>
        </p:nvSpPr>
        <p:spPr>
          <a:xfrm>
            <a:off x="76200" y="6519446"/>
            <a:ext cx="8839200" cy="338554"/>
          </a:xfrm>
          <a:prstGeom prst="rect">
            <a:avLst/>
          </a:prstGeom>
          <a:noFill/>
        </p:spPr>
        <p:txBody>
          <a:bodyPr wrap="square" rtlCol="0">
            <a:spAutoFit/>
          </a:bodyPr>
          <a:lstStyle/>
          <a:p>
            <a:r>
              <a:rPr lang="en-US" sz="1600" b="1" dirty="0" smtClean="0">
                <a:solidFill>
                  <a:schemeClr val="tx2">
                    <a:lumMod val="75000"/>
                  </a:schemeClr>
                </a:solidFill>
              </a:rPr>
              <a:t>Bloomfield, L. (2010).  How things work – The Physics of everyday life 4</a:t>
            </a:r>
            <a:r>
              <a:rPr lang="en-US" sz="1600" b="1" baseline="30000" dirty="0" smtClean="0">
                <a:solidFill>
                  <a:schemeClr val="tx2">
                    <a:lumMod val="75000"/>
                  </a:schemeClr>
                </a:solidFill>
              </a:rPr>
              <a:t>th</a:t>
            </a:r>
            <a:r>
              <a:rPr lang="en-US" sz="1600" b="1" dirty="0" smtClean="0">
                <a:solidFill>
                  <a:schemeClr val="tx2">
                    <a:lumMod val="75000"/>
                  </a:schemeClr>
                </a:solidFill>
              </a:rPr>
              <a:t> edition. John Wiley and Sons</a:t>
            </a:r>
            <a:endParaRPr lang="en-US" sz="1600" b="1" dirty="0">
              <a:solidFill>
                <a:schemeClr val="tx2">
                  <a:lumMod val="75000"/>
                </a:schemeClr>
              </a:solidFill>
            </a:endParaRPr>
          </a:p>
        </p:txBody>
      </p:sp>
      <p:pic>
        <p:nvPicPr>
          <p:cNvPr id="24" name="Picture 2"/>
          <p:cNvPicPr>
            <a:picLocks noChangeAspect="1" noChangeArrowheads="1"/>
          </p:cNvPicPr>
          <p:nvPr/>
        </p:nvPicPr>
        <p:blipFill rotWithShape="1">
          <a:blip r:embed="rId2" cstate="print"/>
          <a:srcRect l="73993" t="29066" r="4718" b="21696"/>
          <a:stretch/>
        </p:blipFill>
        <p:spPr bwMode="auto">
          <a:xfrm>
            <a:off x="3505200" y="2057400"/>
            <a:ext cx="1828800" cy="2846995"/>
          </a:xfrm>
          <a:prstGeom prst="rect">
            <a:avLst/>
          </a:prstGeom>
          <a:noFill/>
          <a:ln w="9525">
            <a:noFill/>
            <a:miter lim="800000"/>
            <a:headEnd/>
            <a:tailEnd/>
          </a:ln>
        </p:spPr>
      </p:pic>
      <p:sp>
        <p:nvSpPr>
          <p:cNvPr id="25" name="Content Placeholder 2"/>
          <p:cNvSpPr txBox="1">
            <a:spLocks/>
          </p:cNvSpPr>
          <p:nvPr/>
        </p:nvSpPr>
        <p:spPr>
          <a:xfrm>
            <a:off x="3105441" y="4904395"/>
            <a:ext cx="2780717"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6">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Freefall</a:t>
            </a:r>
          </a:p>
        </p:txBody>
      </p:sp>
    </p:spTree>
    <p:extLst>
      <p:ext uri="{BB962C8B-B14F-4D97-AF65-F5344CB8AC3E}">
        <p14:creationId xmlns:p14="http://schemas.microsoft.com/office/powerpoint/2010/main" val="298689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a:t>
            </a:r>
            <a:r>
              <a:rPr lang="en-US" dirty="0" err="1" smtClean="0"/>
              <a:t>vs</a:t>
            </a:r>
            <a:r>
              <a:rPr lang="en-US" dirty="0" smtClean="0"/>
              <a:t> SMALL</a:t>
            </a:r>
            <a:endParaRPr lang="en-US" dirty="0"/>
          </a:p>
        </p:txBody>
      </p:sp>
      <p:sp>
        <p:nvSpPr>
          <p:cNvPr id="3" name="Content Placeholder 2"/>
          <p:cNvSpPr>
            <a:spLocks noGrp="1"/>
          </p:cNvSpPr>
          <p:nvPr>
            <p:ph idx="1"/>
          </p:nvPr>
        </p:nvSpPr>
        <p:spPr/>
        <p:txBody>
          <a:bodyPr/>
          <a:lstStyle/>
          <a:p>
            <a:r>
              <a:rPr lang="en-US" dirty="0" smtClean="0"/>
              <a:t>Where would you experience a greater acceleration – a small loop or a larger loop?</a:t>
            </a:r>
            <a:endParaRPr lang="en-US" dirty="0"/>
          </a:p>
        </p:txBody>
      </p:sp>
      <p:pic>
        <p:nvPicPr>
          <p:cNvPr id="84994" name="Picture 2"/>
          <p:cNvPicPr>
            <a:picLocks noChangeAspect="1" noChangeArrowheads="1"/>
          </p:cNvPicPr>
          <p:nvPr/>
        </p:nvPicPr>
        <p:blipFill>
          <a:blip r:embed="rId2" cstate="print"/>
          <a:srcRect/>
          <a:stretch>
            <a:fillRect/>
          </a:stretch>
        </p:blipFill>
        <p:spPr bwMode="auto">
          <a:xfrm>
            <a:off x="5943599" y="4038600"/>
            <a:ext cx="2691219" cy="1295400"/>
          </a:xfrm>
          <a:prstGeom prst="rect">
            <a:avLst/>
          </a:prstGeom>
          <a:noFill/>
          <a:ln w="9525">
            <a:noFill/>
            <a:miter lim="800000"/>
            <a:headEnd/>
            <a:tailEnd/>
          </a:ln>
        </p:spPr>
      </p:pic>
      <p:grpSp>
        <p:nvGrpSpPr>
          <p:cNvPr id="7" name="Group 6"/>
          <p:cNvGrpSpPr/>
          <p:nvPr/>
        </p:nvGrpSpPr>
        <p:grpSpPr>
          <a:xfrm>
            <a:off x="381000" y="3048000"/>
            <a:ext cx="5189444" cy="3505200"/>
            <a:chOff x="381000" y="3048000"/>
            <a:chExt cx="5189444" cy="3505200"/>
          </a:xfrm>
        </p:grpSpPr>
        <p:pic>
          <p:nvPicPr>
            <p:cNvPr id="84996" name="Picture 4" descr="http://static.guim.co.uk/sys-images/GUARDIAN/Columnist/thumbnails/2010/12/26/1293380202078/Double-Loop-Roller-Coaste-007.jpg"/>
            <p:cNvPicPr>
              <a:picLocks noChangeAspect="1" noChangeArrowheads="1"/>
            </p:cNvPicPr>
            <p:nvPr/>
          </p:nvPicPr>
          <p:blipFill>
            <a:blip r:embed="rId3" cstate="print"/>
            <a:srcRect/>
            <a:stretch>
              <a:fillRect/>
            </a:stretch>
          </p:blipFill>
          <p:spPr bwMode="auto">
            <a:xfrm>
              <a:off x="381000" y="3048000"/>
              <a:ext cx="5105400" cy="3063240"/>
            </a:xfrm>
            <a:prstGeom prst="rect">
              <a:avLst/>
            </a:prstGeom>
            <a:noFill/>
          </p:spPr>
        </p:pic>
        <p:sp>
          <p:nvSpPr>
            <p:cNvPr id="6" name="Rectangle 5"/>
            <p:cNvSpPr/>
            <p:nvPr/>
          </p:nvSpPr>
          <p:spPr>
            <a:xfrm>
              <a:off x="3886200" y="6029980"/>
              <a:ext cx="1684244" cy="523220"/>
            </a:xfrm>
            <a:prstGeom prst="rect">
              <a:avLst/>
            </a:prstGeom>
          </p:spPr>
          <p:txBody>
            <a:bodyPr wrap="none">
              <a:spAutoFit/>
            </a:bodyPr>
            <a:lstStyle/>
            <a:p>
              <a:r>
                <a:rPr lang="en-US" sz="1400" dirty="0" smtClean="0"/>
                <a:t>www.guardian.co.uk</a:t>
              </a:r>
            </a:p>
            <a:p>
              <a:endParaRPr 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7200" dirty="0" smtClean="0"/>
              <a:t>Force</a:t>
            </a:r>
            <a:endParaRPr lang="en-US" sz="7200" dirty="0"/>
          </a:p>
        </p:txBody>
      </p:sp>
      <p:sp>
        <p:nvSpPr>
          <p:cNvPr id="3" name="Content Placeholder 2"/>
          <p:cNvSpPr>
            <a:spLocks noGrp="1"/>
          </p:cNvSpPr>
          <p:nvPr>
            <p:ph idx="1"/>
          </p:nvPr>
        </p:nvSpPr>
        <p:spPr>
          <a:xfrm>
            <a:off x="457200" y="1981201"/>
            <a:ext cx="8229600" cy="3810000"/>
          </a:xfrm>
        </p:spPr>
        <p:txBody>
          <a:bodyPr/>
          <a:lstStyle/>
          <a:p>
            <a:r>
              <a:rPr lang="en-GB" dirty="0"/>
              <a:t>Quantitative description of the </a:t>
            </a:r>
            <a:r>
              <a:rPr lang="en-GB" b="1" u="sng" dirty="0"/>
              <a:t>interaction</a:t>
            </a:r>
            <a:r>
              <a:rPr lang="en-GB" dirty="0"/>
              <a:t> between bodies or between a body and its surrounding</a:t>
            </a:r>
          </a:p>
          <a:p>
            <a:r>
              <a:rPr lang="en-US" dirty="0" smtClean="0"/>
              <a:t>Vector quantity</a:t>
            </a:r>
          </a:p>
          <a:p>
            <a:r>
              <a:rPr lang="en-US" dirty="0" smtClean="0"/>
              <a:t>Unit: Newton = </a:t>
            </a:r>
            <a:r>
              <a:rPr lang="en-US" dirty="0" err="1" smtClean="0"/>
              <a:t>kg</a:t>
            </a:r>
            <a:r>
              <a:rPr lang="en-US" dirty="0" err="1" smtClean="0">
                <a:sym typeface="Symbol"/>
              </a:rPr>
              <a:t>m</a:t>
            </a:r>
            <a:r>
              <a:rPr lang="en-US" dirty="0" smtClean="0">
                <a:sym typeface="Symbol"/>
              </a:rPr>
              <a:t>/s</a:t>
            </a:r>
            <a:r>
              <a:rPr lang="en-US" baseline="30000" dirty="0" smtClean="0">
                <a:sym typeface="Symbol"/>
              </a:rPr>
              <a:t>2</a:t>
            </a:r>
            <a:endParaRPr lang="en-US" baseline="30000" dirty="0"/>
          </a:p>
        </p:txBody>
      </p:sp>
    </p:spTree>
    <p:extLst>
      <p:ext uri="{BB962C8B-B14F-4D97-AF65-F5344CB8AC3E}">
        <p14:creationId xmlns:p14="http://schemas.microsoft.com/office/powerpoint/2010/main" val="284502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Force</a:t>
            </a:r>
            <a:endParaRPr lang="en-US" dirty="0"/>
          </a:p>
        </p:txBody>
      </p:sp>
      <p:sp>
        <p:nvSpPr>
          <p:cNvPr id="3" name="Content Placeholder 2"/>
          <p:cNvSpPr>
            <a:spLocks noGrp="1"/>
          </p:cNvSpPr>
          <p:nvPr>
            <p:ph idx="1"/>
          </p:nvPr>
        </p:nvSpPr>
        <p:spPr>
          <a:xfrm>
            <a:off x="457200" y="1752600"/>
            <a:ext cx="8229600" cy="685800"/>
          </a:xfrm>
        </p:spPr>
        <p:txBody>
          <a:bodyPr/>
          <a:lstStyle/>
          <a:p>
            <a:r>
              <a:rPr lang="en-GB" dirty="0">
                <a:solidFill>
                  <a:schemeClr val="tx2"/>
                </a:solidFill>
              </a:rPr>
              <a:t>Vector sum of all the forces</a:t>
            </a:r>
            <a:endParaRPr lang="en-US" dirty="0"/>
          </a:p>
        </p:txBody>
      </p:sp>
      <p:grpSp>
        <p:nvGrpSpPr>
          <p:cNvPr id="4" name="Group 6"/>
          <p:cNvGrpSpPr>
            <a:grpSpLocks/>
          </p:cNvGrpSpPr>
          <p:nvPr/>
        </p:nvGrpSpPr>
        <p:grpSpPr bwMode="auto">
          <a:xfrm>
            <a:off x="2438399" y="2324100"/>
            <a:ext cx="4449763" cy="3695700"/>
            <a:chOff x="2438400" y="2781300"/>
            <a:chExt cx="4449763" cy="369570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781300"/>
              <a:ext cx="4449763"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943600" y="4305300"/>
              <a:ext cx="754063" cy="381000"/>
            </a:xfrm>
            <a:prstGeom prst="rect">
              <a:avLst/>
            </a:prstGeom>
            <a:solidFill>
              <a:schemeClr val="lt1">
                <a:hueOff val="0"/>
                <a:satOff val="0"/>
                <a:lumOff val="0"/>
              </a:schemeClr>
            </a:solidFill>
          </p:spPr>
          <p:txBody>
            <a:bodyPr>
              <a:spAutoFit/>
            </a:bodyPr>
            <a:lstStyle/>
            <a:p>
              <a:pPr fontAlgn="auto">
                <a:spcBef>
                  <a:spcPts val="0"/>
                </a:spcBef>
                <a:spcAft>
                  <a:spcPts val="0"/>
                </a:spcAft>
                <a:defRPr/>
              </a:pPr>
              <a:r>
                <a:rPr lang="en-GB" b="1" dirty="0">
                  <a:solidFill>
                    <a:schemeClr val="bg1"/>
                  </a:solidFill>
                  <a:latin typeface="+mn-lt"/>
                  <a:cs typeface="+mn-cs"/>
                </a:rPr>
                <a:t>3 N</a:t>
              </a:r>
              <a:endParaRPr lang="en-US" b="1" dirty="0">
                <a:solidFill>
                  <a:schemeClr val="bg1"/>
                </a:solidFill>
                <a:latin typeface="+mn-lt"/>
                <a:cs typeface="+mn-cs"/>
              </a:endParaRPr>
            </a:p>
          </p:txBody>
        </p:sp>
      </p:grpSp>
    </p:spTree>
    <p:extLst>
      <p:ext uri="{BB962C8B-B14F-4D97-AF65-F5344CB8AC3E}">
        <p14:creationId xmlns:p14="http://schemas.microsoft.com/office/powerpoint/2010/main" val="26910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Newton’s Law of Motion</a:t>
            </a:r>
            <a:endParaRPr lang="en-US" dirty="0"/>
          </a:p>
        </p:txBody>
      </p:sp>
      <p:sp>
        <p:nvSpPr>
          <p:cNvPr id="3" name="Content Placeholder 2"/>
          <p:cNvSpPr>
            <a:spLocks noGrp="1"/>
          </p:cNvSpPr>
          <p:nvPr>
            <p:ph idx="1"/>
          </p:nvPr>
        </p:nvSpPr>
        <p:spPr>
          <a:xfrm>
            <a:off x="457200" y="1752600"/>
            <a:ext cx="8229600" cy="4144963"/>
          </a:xfrm>
        </p:spPr>
        <p:txBody>
          <a:bodyPr/>
          <a:lstStyle/>
          <a:p>
            <a:pPr eaLnBrk="0" hangingPunct="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kern="0" dirty="0"/>
              <a:t>Summarize the principles of dynamics in terms of three laws</a:t>
            </a:r>
          </a:p>
          <a:p>
            <a:pPr eaLnBrk="0" hangingPunct="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kern="0" dirty="0"/>
              <a:t>Characteristics</a:t>
            </a:r>
          </a:p>
          <a:p>
            <a:pPr lvl="1" eaLnBrk="0" hangingPunct="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b="1" kern="0" dirty="0"/>
              <a:t>Fundamental</a:t>
            </a:r>
          </a:p>
          <a:p>
            <a:pPr lvl="2" eaLnBrk="0" hangingPunct="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kern="0" dirty="0"/>
              <a:t>Foundation of classical (Newtonian) Mechanics </a:t>
            </a:r>
          </a:p>
          <a:p>
            <a:pPr lvl="2" eaLnBrk="0" hangingPunct="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kern="0" dirty="0"/>
              <a:t>Can not be derived from other principles</a:t>
            </a:r>
          </a:p>
          <a:p>
            <a:pPr lvl="1" eaLnBrk="0" hangingPunct="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b="1" kern="0" dirty="0"/>
              <a:t>Not Universal</a:t>
            </a:r>
          </a:p>
          <a:p>
            <a:pPr lvl="2" eaLnBrk="0" hangingPunct="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kern="0" dirty="0"/>
              <a:t>Modify at very small sizes (sub-atomic particle)‏</a:t>
            </a:r>
          </a:p>
          <a:p>
            <a:pPr lvl="2" eaLnBrk="0" hangingPunct="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kern="0" dirty="0"/>
              <a:t>Modify at high speeds (near the speed of light) </a:t>
            </a:r>
          </a:p>
          <a:p>
            <a:endParaRPr lang="en-US" dirty="0"/>
          </a:p>
        </p:txBody>
      </p:sp>
    </p:spTree>
    <p:extLst>
      <p:ext uri="{BB962C8B-B14F-4D97-AF65-F5344CB8AC3E}">
        <p14:creationId xmlns:p14="http://schemas.microsoft.com/office/powerpoint/2010/main" val="603164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2531</TotalTime>
  <Words>1637</Words>
  <Application>Microsoft Office PowerPoint</Application>
  <PresentationFormat>On-screen Show (4:3)</PresentationFormat>
  <Paragraphs>264</Paragraphs>
  <Slides>61</Slides>
  <Notes>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61</vt:i4>
      </vt:variant>
    </vt:vector>
  </HeadingPairs>
  <TitlesOfParts>
    <vt:vector size="64" baseType="lpstr">
      <vt:lpstr>Office Theme</vt:lpstr>
      <vt:lpstr>Equation</vt:lpstr>
      <vt:lpstr>Microsoft Photo Editor 3.0 Photo</vt:lpstr>
      <vt:lpstr>PHYSICS IN AMUSEMENT PARKS AND SPORTS (part 3)</vt:lpstr>
      <vt:lpstr>RECALL</vt:lpstr>
      <vt:lpstr>Review</vt:lpstr>
      <vt:lpstr>Constant Velocity</vt:lpstr>
      <vt:lpstr>Constant Acceleration</vt:lpstr>
      <vt:lpstr>Constant Acceleration</vt:lpstr>
      <vt:lpstr>Force</vt:lpstr>
      <vt:lpstr>Net Force</vt:lpstr>
      <vt:lpstr>Newton’s Law of Motion</vt:lpstr>
      <vt:lpstr>Newton’s 1st Law: Law of Inertia</vt:lpstr>
      <vt:lpstr>Newton’s 1st Law</vt:lpstr>
      <vt:lpstr>Newton’s 1st Law</vt:lpstr>
      <vt:lpstr>Newton’s 1st Law</vt:lpstr>
      <vt:lpstr>Question #1</vt:lpstr>
      <vt:lpstr>Answer</vt:lpstr>
      <vt:lpstr>Question # 2</vt:lpstr>
      <vt:lpstr>Answer</vt:lpstr>
      <vt:lpstr>Question # 3</vt:lpstr>
      <vt:lpstr>Answer</vt:lpstr>
      <vt:lpstr>PowerPoint Presentation</vt:lpstr>
      <vt:lpstr>NEWTON’S 2nd LAW</vt:lpstr>
      <vt:lpstr>NEWTON’S 2nd LAW</vt:lpstr>
      <vt:lpstr>NEWTON’S 2nd LAW</vt:lpstr>
      <vt:lpstr>Inertia and Mass</vt:lpstr>
      <vt:lpstr>Inertia and Mass</vt:lpstr>
      <vt:lpstr>Concept Test</vt:lpstr>
      <vt:lpstr>Answer </vt:lpstr>
      <vt:lpstr>Review</vt:lpstr>
      <vt:lpstr>Review</vt:lpstr>
      <vt:lpstr>Newton’s Third Law:  The Law of Interaction</vt:lpstr>
      <vt:lpstr>Newton’s Third Law:  The Law of Interaction</vt:lpstr>
      <vt:lpstr>Newton’s Third Law:  The Law of Interaction</vt:lpstr>
      <vt:lpstr>Newton’s Third Law:  The Law of Interaction</vt:lpstr>
      <vt:lpstr>Newton’s Third Law:  The Law of Interaction</vt:lpstr>
      <vt:lpstr>Colliding Bodies</vt:lpstr>
      <vt:lpstr>Answer</vt:lpstr>
      <vt:lpstr>Something to think about</vt:lpstr>
      <vt:lpstr>Something to think about</vt:lpstr>
      <vt:lpstr>Something to think about</vt:lpstr>
      <vt:lpstr>Is this logical ?</vt:lpstr>
      <vt:lpstr>ANSWER</vt:lpstr>
      <vt:lpstr>Types of Forces</vt:lpstr>
      <vt:lpstr>1. Weight, W</vt:lpstr>
      <vt:lpstr>2. Applied Force, Fa</vt:lpstr>
      <vt:lpstr>3. Tension, T</vt:lpstr>
      <vt:lpstr>4. Normal Force, N</vt:lpstr>
      <vt:lpstr>5. Frictional Force</vt:lpstr>
      <vt:lpstr>6. Spring Force</vt:lpstr>
      <vt:lpstr>Centripetal Force, Fc </vt:lpstr>
      <vt:lpstr>Unbanked Curve</vt:lpstr>
      <vt:lpstr>Banked Curve</vt:lpstr>
      <vt:lpstr>Amusement Park Rides:  Feeling the acceleration</vt:lpstr>
      <vt:lpstr>Feeling the acceleration</vt:lpstr>
      <vt:lpstr>Sudden Stop</vt:lpstr>
      <vt:lpstr>Carousel</vt:lpstr>
      <vt:lpstr>PowerPoint Presentation</vt:lpstr>
      <vt:lpstr>PowerPoint Presentation</vt:lpstr>
      <vt:lpstr>Apparent Weight</vt:lpstr>
      <vt:lpstr>Apparent Weight</vt:lpstr>
      <vt:lpstr>Apparent Weight</vt:lpstr>
      <vt:lpstr>BIG vs SMALL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Carmi</dc:creator>
  <cp:lastModifiedBy>Marvin</cp:lastModifiedBy>
  <cp:revision>273</cp:revision>
  <dcterms:created xsi:type="dcterms:W3CDTF">2013-07-10T06:38:11Z</dcterms:created>
  <dcterms:modified xsi:type="dcterms:W3CDTF">2016-02-19T03:55:28Z</dcterms:modified>
</cp:coreProperties>
</file>