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400" r:id="rId3"/>
    <p:sldId id="347" r:id="rId4"/>
    <p:sldId id="348" r:id="rId5"/>
    <p:sldId id="371" r:id="rId6"/>
    <p:sldId id="370" r:id="rId7"/>
    <p:sldId id="372" r:id="rId8"/>
    <p:sldId id="349" r:id="rId9"/>
    <p:sldId id="353" r:id="rId10"/>
    <p:sldId id="275" r:id="rId11"/>
    <p:sldId id="291" r:id="rId12"/>
    <p:sldId id="293" r:id="rId13"/>
    <p:sldId id="375" r:id="rId14"/>
    <p:sldId id="377" r:id="rId15"/>
    <p:sldId id="385" r:id="rId16"/>
    <p:sldId id="360" r:id="rId17"/>
    <p:sldId id="373" r:id="rId18"/>
    <p:sldId id="376" r:id="rId19"/>
    <p:sldId id="374" r:id="rId20"/>
    <p:sldId id="387" r:id="rId21"/>
    <p:sldId id="379" r:id="rId22"/>
    <p:sldId id="378" r:id="rId23"/>
    <p:sldId id="380" r:id="rId24"/>
    <p:sldId id="386" r:id="rId25"/>
    <p:sldId id="319" r:id="rId26"/>
    <p:sldId id="381" r:id="rId27"/>
    <p:sldId id="382" r:id="rId28"/>
    <p:sldId id="338" r:id="rId29"/>
    <p:sldId id="383" r:id="rId30"/>
    <p:sldId id="384" r:id="rId31"/>
    <p:sldId id="399" r:id="rId32"/>
    <p:sldId id="342" r:id="rId33"/>
    <p:sldId id="325" r:id="rId34"/>
    <p:sldId id="390" r:id="rId35"/>
    <p:sldId id="389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88" r:id="rId45"/>
    <p:sldId id="401" r:id="rId46"/>
    <p:sldId id="4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23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5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B6338-4A18-4786-8D06-F63CB9765635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EAAB8-957A-4E2D-9C9C-E6A4AF20A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183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35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sz="48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A153-B27B-4B5B-9587-48299A2BE7A9}" type="datetimeFigureOut">
              <a:rPr lang="en-US" smtClean="0"/>
              <a:pPr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D458-5D52-42F5-BE6C-F5136F7EA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cap="none" spc="5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PHYSICS IN AMUSEMENT PARKS AND SPORTS</a:t>
            </a:r>
            <a:br>
              <a:rPr lang="en-US" dirty="0" smtClean="0"/>
            </a:br>
            <a:r>
              <a:rPr lang="en-US" sz="3600" dirty="0" smtClean="0"/>
              <a:t>(part 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Energy, 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energy associated to particles and systems that are moving.</a:t>
            </a:r>
          </a:p>
          <a:p>
            <a:pPr>
              <a:buNone/>
            </a:pPr>
            <a:endParaRPr lang="en-US" b="1" baseline="30000" dirty="0" smtClean="0">
              <a:solidFill>
                <a:srgbClr val="FF0000"/>
              </a:solidFill>
            </a:endParaRPr>
          </a:p>
          <a:p>
            <a:endParaRPr lang="en-US" b="1" baseline="30000" dirty="0" smtClean="0">
              <a:solidFill>
                <a:srgbClr val="FF0000"/>
              </a:solidFill>
            </a:endParaRPr>
          </a:p>
          <a:p>
            <a:endParaRPr lang="en-US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baseline="30000" dirty="0" smtClean="0"/>
          </a:p>
          <a:p>
            <a:endParaRPr lang="en-US" dirty="0"/>
          </a:p>
        </p:txBody>
      </p:sp>
      <p:pic>
        <p:nvPicPr>
          <p:cNvPr id="4" name="Picture 3" descr="whitedanc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6600" y="3581400"/>
            <a:ext cx="1487199" cy="2571750"/>
          </a:xfrm>
          <a:prstGeom prst="rect">
            <a:avLst/>
          </a:prstGeom>
        </p:spPr>
      </p:pic>
      <p:pic>
        <p:nvPicPr>
          <p:cNvPr id="5" name="Picture 4" descr="dance gir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3810000"/>
            <a:ext cx="2362200" cy="2362200"/>
          </a:xfrm>
          <a:prstGeom prst="rect">
            <a:avLst/>
          </a:prstGeom>
        </p:spPr>
      </p:pic>
      <p:pic>
        <p:nvPicPr>
          <p:cNvPr id="6" name="Picture 5" descr="donald dance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4038600"/>
            <a:ext cx="3676650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3505200"/>
            <a:ext cx="8229600" cy="2895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7251" y="3394501"/>
            <a:ext cx="410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KE = ½ mv</a:t>
            </a:r>
            <a:r>
              <a:rPr lang="en-US" sz="4800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4800" b="1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11399" y="3307172"/>
            <a:ext cx="3962400" cy="2671465"/>
            <a:chOff x="2819400" y="3352800"/>
            <a:chExt cx="3962400" cy="2671465"/>
          </a:xfrm>
        </p:grpSpPr>
        <p:pic>
          <p:nvPicPr>
            <p:cNvPr id="10" name="Picture 2" descr="http://resources.yesican-science.ca/energy_flow/images/kinetic_energy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19400" y="3352800"/>
              <a:ext cx="3962400" cy="2430272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2895600" y="5562600"/>
              <a:ext cx="20008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resources.yesican-science.ca </a:t>
              </a:r>
            </a:p>
            <a:p>
              <a:endParaRPr lang="en-US" sz="1200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4522308"/>
            <a:ext cx="4038600" cy="11164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= mass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v</a:t>
            </a:r>
            <a:r>
              <a:rPr lang="en-US" dirty="0" smtClean="0">
                <a:sym typeface="Symbol"/>
              </a:rPr>
              <a:t> = speed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energy, 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with respect to a certain  </a:t>
            </a:r>
            <a:r>
              <a:rPr lang="en-US" b="1" u="sng" dirty="0" smtClean="0">
                <a:solidFill>
                  <a:srgbClr val="FF0000"/>
                </a:solidFill>
              </a:rPr>
              <a:t>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2819400"/>
            <a:ext cx="4106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PE = </a:t>
            </a:r>
            <a:r>
              <a:rPr lang="en-US" sz="4800" b="1" dirty="0" err="1" smtClean="0">
                <a:solidFill>
                  <a:schemeClr val="accent2">
                    <a:lumMod val="75000"/>
                  </a:schemeClr>
                </a:solidFill>
              </a:rPr>
              <a:t>mgh</a:t>
            </a:r>
            <a:endParaRPr lang="en-US" sz="4800" b="1" baseline="30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1726" y="3983642"/>
            <a:ext cx="8527474" cy="165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= mass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g</a:t>
            </a:r>
            <a:r>
              <a:rPr lang="en-US" dirty="0" smtClean="0">
                <a:sym typeface="Symbol"/>
              </a:rPr>
              <a:t> = acceleration due to gravity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= height (with respect to a certain reference point)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385455"/>
            <a:ext cx="554831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429000" y="1295400"/>
            <a:ext cx="457200" cy="457200"/>
          </a:xfrm>
          <a:prstGeom prst="ellipse">
            <a:avLst/>
          </a:prstGeom>
          <a:solidFill>
            <a:srgbClr val="EF4374"/>
          </a:solidFill>
          <a:ln>
            <a:solidFill>
              <a:srgbClr val="EF43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4572000" y="4724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Ref 1</a:t>
            </a:r>
          </a:p>
        </p:txBody>
      </p:sp>
      <p:sp>
        <p:nvSpPr>
          <p:cNvPr id="40966" name="TextBox 7"/>
          <p:cNvSpPr txBox="1">
            <a:spLocks noChangeArrowheads="1"/>
          </p:cNvSpPr>
          <p:nvPr/>
        </p:nvSpPr>
        <p:spPr bwMode="auto">
          <a:xfrm>
            <a:off x="4572000" y="58674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Ref 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Potential energy, PE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177" y="3657600"/>
            <a:ext cx="2895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PE</a:t>
            </a:r>
            <a:r>
              <a:rPr lang="en-US" baseline="-25000" dirty="0" smtClean="0"/>
              <a:t>2</a:t>
            </a:r>
            <a:r>
              <a:rPr lang="en-US" dirty="0" smtClean="0"/>
              <a:t>= (1)(9.8)(5)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With respect to reference 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9032" y="1765734"/>
            <a:ext cx="2895600" cy="143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dirty="0" smtClean="0"/>
              <a:t>PE</a:t>
            </a:r>
            <a:r>
              <a:rPr lang="en-US" baseline="-25000" dirty="0" smtClean="0"/>
              <a:t>1</a:t>
            </a:r>
            <a:r>
              <a:rPr lang="en-US" dirty="0" smtClean="0"/>
              <a:t>=(1)(9.8)(3)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With respect to reference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3 0.03653 C 0.00885 0.02243 0.02256 0.00902 0.02725 0.00902 C 0.05763 0.00902 0.08888 0.227 0.08888 0.44614 C 0.08888 0.33495 0.10451 0.227 0.11927 0.227 C 0.13472 0.227 0.14947 0.33703 0.14947 0.44614 C 0.14947 0.39136 0.15729 0.33495 0.1651 0.33495 C 0.17291 0.33495 0.18072 0.38951 0.18072 0.44614 C 0.18072 0.41748 0.18454 0.39136 0.18854 0.39136 C 0.19236 0.39136 0.19635 0.4191 0.19635 0.44614 C 0.19635 0.43135 0.19843 0.41748 0.20017 0.41748 C 0.20121 0.41748 0.20416 0.43135 0.20416 0.44614 C 0.20416 0.43851 0.2052 0.43135 0.20607 0.43135 C 0.20607 0.43343 0.20816 0.43851 0.20816 0.44614 C 0.20816 0.44175 0.20816 0.43851 0.2092 0.43851 C 0.2092 0.44036 0.21024 0.44221 0.21024 0.44614 C 0.21024 0.4436 0.21024 0.44175 0.21024 0.44036 C 0.21128 0.44036 0.21128 0.44221 0.21128 0.44406 C 0.21232 0.44406 0.21232 0.44221 0.21232 0.44036 C 0.21336 0.44036 0.21336 0.44221 0.21336 0.44406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9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37 0.44406 C 0.21736 0.43551 0.23142 0.42719 0.23628 0.42719 C 0.26736 0.42719 0.29931 0.55964 0.29931 0.69233 C 0.29931 0.62529 0.31528 0.55964 0.33038 0.55964 C 0.34635 0.55964 0.36146 0.62645 0.36146 0.69233 C 0.36146 0.65927 0.36944 0.62529 0.37743 0.62529 C 0.38542 0.62529 0.3934 0.65835 0.3934 0.69233 C 0.3934 0.67522 0.3974 0.65927 0.40139 0.65927 C 0.40538 0.65927 0.40938 0.67614 0.40938 0.69233 C 0.40938 0.68377 0.41146 0.67522 0.41337 0.67522 C 0.41441 0.67522 0.41736 0.68377 0.41736 0.69233 C 0.41736 0.68793 0.4184 0.68377 0.41944 0.68377 C 0.41944 0.68493 0.42153 0.68793 0.42153 0.69233 C 0.42153 0.69001 0.42153 0.68793 0.42257 0.68793 C 0.42257 0.68909 0.42361 0.69025 0.42361 0.69233 C 0.42361 0.69117 0.42361 0.69001 0.42361 0.68909 C 0.42465 0.68909 0.42465 0.69025 0.42465 0.6914 C 0.42569 0.6914 0.42569 0.69025 0.42569 0.68909 C 0.42674 0.68909 0.42674 0.69025 0.42674 0.6914 " pathEditMode="relative" rAng="0" ptsTypes="fffffffffffffffffff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build="p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263236"/>
            <a:ext cx="8229600" cy="1143000"/>
          </a:xfrm>
        </p:spPr>
        <p:txBody>
          <a:bodyPr/>
          <a:lstStyle/>
          <a:p>
            <a:r>
              <a:rPr lang="en-US" dirty="0" smtClean="0"/>
              <a:t>Conservative Force</a:t>
            </a:r>
            <a:endParaRPr lang="en-US" dirty="0"/>
          </a:p>
        </p:txBody>
      </p:sp>
      <p:sp>
        <p:nvSpPr>
          <p:cNvPr id="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61950" y="1676400"/>
            <a:ext cx="8229600" cy="136813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 smtClean="0"/>
              <a:t>A force is conservative if the work it does on an object is dependent on the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final and initial positions </a:t>
            </a:r>
            <a:r>
              <a:rPr lang="en-US" altLang="en-US" sz="2800" dirty="0" smtClean="0"/>
              <a:t>and </a:t>
            </a:r>
            <a:r>
              <a:rPr lang="en-US" altLang="en-US" sz="2800" b="1" u="sng" dirty="0" smtClean="0">
                <a:solidFill>
                  <a:srgbClr val="FF0000"/>
                </a:solidFill>
              </a:rPr>
              <a:t>independent of path </a:t>
            </a:r>
            <a:r>
              <a:rPr lang="en-US" altLang="en-US" sz="2800" dirty="0" smtClean="0"/>
              <a:t>taken. (e.g. force of gravity)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85206" y="3328553"/>
            <a:ext cx="5486400" cy="2237509"/>
            <a:chOff x="1295400" y="3044536"/>
            <a:chExt cx="6096000" cy="2566555"/>
          </a:xfrm>
        </p:grpSpPr>
        <p:sp>
          <p:nvSpPr>
            <p:cNvPr id="6" name="Oval 5"/>
            <p:cNvSpPr/>
            <p:nvPr/>
          </p:nvSpPr>
          <p:spPr>
            <a:xfrm>
              <a:off x="1295400" y="3106882"/>
              <a:ext cx="533400" cy="533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62100" y="3373582"/>
              <a:ext cx="0" cy="21890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62100" y="3373582"/>
              <a:ext cx="582930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47800" y="5583382"/>
              <a:ext cx="582930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209799" y="3044536"/>
              <a:ext cx="533400" cy="533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1629641" y="4220440"/>
              <a:ext cx="2189018" cy="495301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505200" y="3061854"/>
              <a:ext cx="533400" cy="533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611849" y="3325091"/>
              <a:ext cx="386860" cy="2244436"/>
            </a:xfrm>
            <a:custGeom>
              <a:avLst/>
              <a:gdLst>
                <a:gd name="connsiteX0" fmla="*/ 156587 w 386860"/>
                <a:gd name="connsiteY0" fmla="*/ 0 h 2244436"/>
                <a:gd name="connsiteX1" fmla="*/ 142733 w 386860"/>
                <a:gd name="connsiteY1" fmla="*/ 96982 h 2244436"/>
                <a:gd name="connsiteX2" fmla="*/ 128878 w 386860"/>
                <a:gd name="connsiteY2" fmla="*/ 581891 h 2244436"/>
                <a:gd name="connsiteX3" fmla="*/ 45751 w 386860"/>
                <a:gd name="connsiteY3" fmla="*/ 678873 h 2244436"/>
                <a:gd name="connsiteX4" fmla="*/ 18042 w 386860"/>
                <a:gd name="connsiteY4" fmla="*/ 637309 h 2244436"/>
                <a:gd name="connsiteX5" fmla="*/ 18042 w 386860"/>
                <a:gd name="connsiteY5" fmla="*/ 443345 h 2244436"/>
                <a:gd name="connsiteX6" fmla="*/ 59606 w 386860"/>
                <a:gd name="connsiteY6" fmla="*/ 429491 h 2244436"/>
                <a:gd name="connsiteX7" fmla="*/ 184296 w 386860"/>
                <a:gd name="connsiteY7" fmla="*/ 471054 h 2244436"/>
                <a:gd name="connsiteX8" fmla="*/ 253569 w 386860"/>
                <a:gd name="connsiteY8" fmla="*/ 540327 h 2244436"/>
                <a:gd name="connsiteX9" fmla="*/ 336696 w 386860"/>
                <a:gd name="connsiteY9" fmla="*/ 581891 h 2244436"/>
                <a:gd name="connsiteX10" fmla="*/ 322842 w 386860"/>
                <a:gd name="connsiteY10" fmla="*/ 637309 h 2244436"/>
                <a:gd name="connsiteX11" fmla="*/ 281278 w 386860"/>
                <a:gd name="connsiteY11" fmla="*/ 720436 h 2244436"/>
                <a:gd name="connsiteX12" fmla="*/ 239715 w 386860"/>
                <a:gd name="connsiteY12" fmla="*/ 748145 h 2244436"/>
                <a:gd name="connsiteX13" fmla="*/ 156587 w 386860"/>
                <a:gd name="connsiteY13" fmla="*/ 775854 h 2244436"/>
                <a:gd name="connsiteX14" fmla="*/ 73460 w 386860"/>
                <a:gd name="connsiteY14" fmla="*/ 845127 h 2244436"/>
                <a:gd name="connsiteX15" fmla="*/ 45751 w 386860"/>
                <a:gd name="connsiteY15" fmla="*/ 803564 h 2244436"/>
                <a:gd name="connsiteX16" fmla="*/ 59606 w 386860"/>
                <a:gd name="connsiteY16" fmla="*/ 748145 h 2244436"/>
                <a:gd name="connsiteX17" fmla="*/ 170442 w 386860"/>
                <a:gd name="connsiteY17" fmla="*/ 734291 h 2244436"/>
                <a:gd name="connsiteX18" fmla="*/ 212006 w 386860"/>
                <a:gd name="connsiteY18" fmla="*/ 762000 h 2244436"/>
                <a:gd name="connsiteX19" fmla="*/ 253569 w 386860"/>
                <a:gd name="connsiteY19" fmla="*/ 858982 h 2244436"/>
                <a:gd name="connsiteX20" fmla="*/ 253569 w 386860"/>
                <a:gd name="connsiteY20" fmla="*/ 1052945 h 2244436"/>
                <a:gd name="connsiteX21" fmla="*/ 295133 w 386860"/>
                <a:gd name="connsiteY21" fmla="*/ 1080654 h 2244436"/>
                <a:gd name="connsiteX22" fmla="*/ 322842 w 386860"/>
                <a:gd name="connsiteY22" fmla="*/ 1108364 h 2244436"/>
                <a:gd name="connsiteX23" fmla="*/ 378260 w 386860"/>
                <a:gd name="connsiteY23" fmla="*/ 1094509 h 2244436"/>
                <a:gd name="connsiteX24" fmla="*/ 322842 w 386860"/>
                <a:gd name="connsiteY24" fmla="*/ 1025236 h 2244436"/>
                <a:gd name="connsiteX25" fmla="*/ 267424 w 386860"/>
                <a:gd name="connsiteY25" fmla="*/ 1039091 h 2244436"/>
                <a:gd name="connsiteX26" fmla="*/ 225860 w 386860"/>
                <a:gd name="connsiteY26" fmla="*/ 1122218 h 2244436"/>
                <a:gd name="connsiteX27" fmla="*/ 198151 w 386860"/>
                <a:gd name="connsiteY27" fmla="*/ 1219200 h 2244436"/>
                <a:gd name="connsiteX28" fmla="*/ 170442 w 386860"/>
                <a:gd name="connsiteY28" fmla="*/ 1260764 h 2244436"/>
                <a:gd name="connsiteX29" fmla="*/ 128878 w 386860"/>
                <a:gd name="connsiteY29" fmla="*/ 1246909 h 2244436"/>
                <a:gd name="connsiteX30" fmla="*/ 115024 w 386860"/>
                <a:gd name="connsiteY30" fmla="*/ 1108364 h 2244436"/>
                <a:gd name="connsiteX31" fmla="*/ 101169 w 386860"/>
                <a:gd name="connsiteY31" fmla="*/ 1066800 h 2244436"/>
                <a:gd name="connsiteX32" fmla="*/ 115024 w 386860"/>
                <a:gd name="connsiteY32" fmla="*/ 1011382 h 2244436"/>
                <a:gd name="connsiteX33" fmla="*/ 267424 w 386860"/>
                <a:gd name="connsiteY33" fmla="*/ 997527 h 2244436"/>
                <a:gd name="connsiteX34" fmla="*/ 281278 w 386860"/>
                <a:gd name="connsiteY34" fmla="*/ 1039091 h 2244436"/>
                <a:gd name="connsiteX35" fmla="*/ 322842 w 386860"/>
                <a:gd name="connsiteY35" fmla="*/ 1080654 h 2244436"/>
                <a:gd name="connsiteX36" fmla="*/ 336696 w 386860"/>
                <a:gd name="connsiteY36" fmla="*/ 1205345 h 2244436"/>
                <a:gd name="connsiteX37" fmla="*/ 322842 w 386860"/>
                <a:gd name="connsiteY37" fmla="*/ 1316182 h 2244436"/>
                <a:gd name="connsiteX38" fmla="*/ 295133 w 386860"/>
                <a:gd name="connsiteY38" fmla="*/ 1357745 h 2244436"/>
                <a:gd name="connsiteX39" fmla="*/ 281278 w 386860"/>
                <a:gd name="connsiteY39" fmla="*/ 1399309 h 2244436"/>
                <a:gd name="connsiteX40" fmla="*/ 198151 w 386860"/>
                <a:gd name="connsiteY40" fmla="*/ 1510145 h 2244436"/>
                <a:gd name="connsiteX41" fmla="*/ 170442 w 386860"/>
                <a:gd name="connsiteY41" fmla="*/ 1565564 h 2244436"/>
                <a:gd name="connsiteX42" fmla="*/ 101169 w 386860"/>
                <a:gd name="connsiteY42" fmla="*/ 1676400 h 2244436"/>
                <a:gd name="connsiteX43" fmla="*/ 142733 w 386860"/>
                <a:gd name="connsiteY43" fmla="*/ 1482436 h 2244436"/>
                <a:gd name="connsiteX44" fmla="*/ 184296 w 386860"/>
                <a:gd name="connsiteY44" fmla="*/ 1454727 h 2244436"/>
                <a:gd name="connsiteX45" fmla="*/ 225860 w 386860"/>
                <a:gd name="connsiteY45" fmla="*/ 1482436 h 2244436"/>
                <a:gd name="connsiteX46" fmla="*/ 239715 w 386860"/>
                <a:gd name="connsiteY46" fmla="*/ 1537854 h 2244436"/>
                <a:gd name="connsiteX47" fmla="*/ 253569 w 386860"/>
                <a:gd name="connsiteY47" fmla="*/ 1717964 h 2244436"/>
                <a:gd name="connsiteX48" fmla="*/ 267424 w 386860"/>
                <a:gd name="connsiteY48" fmla="*/ 1759527 h 2244436"/>
                <a:gd name="connsiteX49" fmla="*/ 281278 w 386860"/>
                <a:gd name="connsiteY49" fmla="*/ 1828800 h 2244436"/>
                <a:gd name="connsiteX50" fmla="*/ 295133 w 386860"/>
                <a:gd name="connsiteY50" fmla="*/ 2244436 h 224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86860" h="2244436">
                  <a:moveTo>
                    <a:pt x="156587" y="0"/>
                  </a:moveTo>
                  <a:cubicBezTo>
                    <a:pt x="151969" y="32327"/>
                    <a:pt x="144286" y="64363"/>
                    <a:pt x="142733" y="96982"/>
                  </a:cubicBezTo>
                  <a:cubicBezTo>
                    <a:pt x="135042" y="258501"/>
                    <a:pt x="140678" y="420620"/>
                    <a:pt x="128878" y="581891"/>
                  </a:cubicBezTo>
                  <a:cubicBezTo>
                    <a:pt x="121964" y="676378"/>
                    <a:pt x="112022" y="662305"/>
                    <a:pt x="45751" y="678873"/>
                  </a:cubicBezTo>
                  <a:cubicBezTo>
                    <a:pt x="36515" y="665018"/>
                    <a:pt x="25489" y="652202"/>
                    <a:pt x="18042" y="637309"/>
                  </a:cubicBezTo>
                  <a:cubicBezTo>
                    <a:pt x="-10989" y="579248"/>
                    <a:pt x="-472" y="498887"/>
                    <a:pt x="18042" y="443345"/>
                  </a:cubicBezTo>
                  <a:cubicBezTo>
                    <a:pt x="22660" y="429490"/>
                    <a:pt x="45751" y="434109"/>
                    <a:pt x="59606" y="429491"/>
                  </a:cubicBezTo>
                  <a:cubicBezTo>
                    <a:pt x="126937" y="440712"/>
                    <a:pt x="138458" y="430946"/>
                    <a:pt x="184296" y="471054"/>
                  </a:cubicBezTo>
                  <a:cubicBezTo>
                    <a:pt x="208872" y="492558"/>
                    <a:pt x="222589" y="530000"/>
                    <a:pt x="253569" y="540327"/>
                  </a:cubicBezTo>
                  <a:cubicBezTo>
                    <a:pt x="310929" y="559448"/>
                    <a:pt x="282982" y="546081"/>
                    <a:pt x="336696" y="581891"/>
                  </a:cubicBezTo>
                  <a:cubicBezTo>
                    <a:pt x="332078" y="600364"/>
                    <a:pt x="328073" y="619000"/>
                    <a:pt x="322842" y="637309"/>
                  </a:cubicBezTo>
                  <a:cubicBezTo>
                    <a:pt x="313828" y="668860"/>
                    <a:pt x="305565" y="696149"/>
                    <a:pt x="281278" y="720436"/>
                  </a:cubicBezTo>
                  <a:cubicBezTo>
                    <a:pt x="269504" y="732210"/>
                    <a:pt x="254931" y="741382"/>
                    <a:pt x="239715" y="748145"/>
                  </a:cubicBezTo>
                  <a:cubicBezTo>
                    <a:pt x="213024" y="760008"/>
                    <a:pt x="156587" y="775854"/>
                    <a:pt x="156587" y="775854"/>
                  </a:cubicBezTo>
                  <a:cubicBezTo>
                    <a:pt x="140495" y="791946"/>
                    <a:pt x="89929" y="845127"/>
                    <a:pt x="73460" y="845127"/>
                  </a:cubicBezTo>
                  <a:cubicBezTo>
                    <a:pt x="56809" y="845127"/>
                    <a:pt x="54987" y="817418"/>
                    <a:pt x="45751" y="803564"/>
                  </a:cubicBezTo>
                  <a:cubicBezTo>
                    <a:pt x="50369" y="785091"/>
                    <a:pt x="49044" y="763989"/>
                    <a:pt x="59606" y="748145"/>
                  </a:cubicBezTo>
                  <a:cubicBezTo>
                    <a:pt x="90784" y="701378"/>
                    <a:pt x="127238" y="725650"/>
                    <a:pt x="170442" y="734291"/>
                  </a:cubicBezTo>
                  <a:cubicBezTo>
                    <a:pt x="184297" y="743527"/>
                    <a:pt x="200232" y="750226"/>
                    <a:pt x="212006" y="762000"/>
                  </a:cubicBezTo>
                  <a:cubicBezTo>
                    <a:pt x="243899" y="793893"/>
                    <a:pt x="242971" y="816587"/>
                    <a:pt x="253569" y="858982"/>
                  </a:cubicBezTo>
                  <a:cubicBezTo>
                    <a:pt x="253355" y="861338"/>
                    <a:pt x="219301" y="1010111"/>
                    <a:pt x="253569" y="1052945"/>
                  </a:cubicBezTo>
                  <a:cubicBezTo>
                    <a:pt x="263971" y="1065947"/>
                    <a:pt x="282131" y="1070252"/>
                    <a:pt x="295133" y="1080654"/>
                  </a:cubicBezTo>
                  <a:cubicBezTo>
                    <a:pt x="305333" y="1088814"/>
                    <a:pt x="313606" y="1099127"/>
                    <a:pt x="322842" y="1108364"/>
                  </a:cubicBezTo>
                  <a:cubicBezTo>
                    <a:pt x="341315" y="1103746"/>
                    <a:pt x="368463" y="1110837"/>
                    <a:pt x="378260" y="1094509"/>
                  </a:cubicBezTo>
                  <a:cubicBezTo>
                    <a:pt x="410154" y="1041353"/>
                    <a:pt x="344666" y="1032511"/>
                    <a:pt x="322842" y="1025236"/>
                  </a:cubicBezTo>
                  <a:cubicBezTo>
                    <a:pt x="304369" y="1029854"/>
                    <a:pt x="283267" y="1028529"/>
                    <a:pt x="267424" y="1039091"/>
                  </a:cubicBezTo>
                  <a:cubicBezTo>
                    <a:pt x="245994" y="1053378"/>
                    <a:pt x="232368" y="1099439"/>
                    <a:pt x="225860" y="1122218"/>
                  </a:cubicBezTo>
                  <a:cubicBezTo>
                    <a:pt x="219939" y="1142940"/>
                    <a:pt x="209226" y="1197050"/>
                    <a:pt x="198151" y="1219200"/>
                  </a:cubicBezTo>
                  <a:cubicBezTo>
                    <a:pt x="190704" y="1234093"/>
                    <a:pt x="179678" y="1246909"/>
                    <a:pt x="170442" y="1260764"/>
                  </a:cubicBezTo>
                  <a:cubicBezTo>
                    <a:pt x="156587" y="1256146"/>
                    <a:pt x="133869" y="1260634"/>
                    <a:pt x="128878" y="1246909"/>
                  </a:cubicBezTo>
                  <a:cubicBezTo>
                    <a:pt x="113017" y="1203291"/>
                    <a:pt x="122081" y="1154236"/>
                    <a:pt x="115024" y="1108364"/>
                  </a:cubicBezTo>
                  <a:cubicBezTo>
                    <a:pt x="112803" y="1093930"/>
                    <a:pt x="105787" y="1080655"/>
                    <a:pt x="101169" y="1066800"/>
                  </a:cubicBezTo>
                  <a:cubicBezTo>
                    <a:pt x="105787" y="1048327"/>
                    <a:pt x="102834" y="1026010"/>
                    <a:pt x="115024" y="1011382"/>
                  </a:cubicBezTo>
                  <a:cubicBezTo>
                    <a:pt x="155537" y="962767"/>
                    <a:pt x="219746" y="990716"/>
                    <a:pt x="267424" y="997527"/>
                  </a:cubicBezTo>
                  <a:cubicBezTo>
                    <a:pt x="272042" y="1011382"/>
                    <a:pt x="273177" y="1026940"/>
                    <a:pt x="281278" y="1039091"/>
                  </a:cubicBezTo>
                  <a:cubicBezTo>
                    <a:pt x="292146" y="1055394"/>
                    <a:pt x="316646" y="1062066"/>
                    <a:pt x="322842" y="1080654"/>
                  </a:cubicBezTo>
                  <a:cubicBezTo>
                    <a:pt x="336066" y="1120327"/>
                    <a:pt x="332078" y="1163781"/>
                    <a:pt x="336696" y="1205345"/>
                  </a:cubicBezTo>
                  <a:cubicBezTo>
                    <a:pt x="332078" y="1242291"/>
                    <a:pt x="332639" y="1280261"/>
                    <a:pt x="322842" y="1316182"/>
                  </a:cubicBezTo>
                  <a:cubicBezTo>
                    <a:pt x="318461" y="1332246"/>
                    <a:pt x="302580" y="1342852"/>
                    <a:pt x="295133" y="1357745"/>
                  </a:cubicBezTo>
                  <a:cubicBezTo>
                    <a:pt x="288602" y="1370807"/>
                    <a:pt x="287809" y="1386247"/>
                    <a:pt x="281278" y="1399309"/>
                  </a:cubicBezTo>
                  <a:cubicBezTo>
                    <a:pt x="262744" y="1436377"/>
                    <a:pt x="218548" y="1479549"/>
                    <a:pt x="198151" y="1510145"/>
                  </a:cubicBezTo>
                  <a:cubicBezTo>
                    <a:pt x="186695" y="1527330"/>
                    <a:pt x="180849" y="1547724"/>
                    <a:pt x="170442" y="1565564"/>
                  </a:cubicBezTo>
                  <a:cubicBezTo>
                    <a:pt x="148489" y="1603197"/>
                    <a:pt x="101169" y="1676400"/>
                    <a:pt x="101169" y="1676400"/>
                  </a:cubicBezTo>
                  <a:cubicBezTo>
                    <a:pt x="107953" y="1601778"/>
                    <a:pt x="89530" y="1535640"/>
                    <a:pt x="142733" y="1482436"/>
                  </a:cubicBezTo>
                  <a:cubicBezTo>
                    <a:pt x="154507" y="1470662"/>
                    <a:pt x="170442" y="1463963"/>
                    <a:pt x="184296" y="1454727"/>
                  </a:cubicBezTo>
                  <a:cubicBezTo>
                    <a:pt x="198151" y="1463963"/>
                    <a:pt x="216623" y="1468581"/>
                    <a:pt x="225860" y="1482436"/>
                  </a:cubicBezTo>
                  <a:cubicBezTo>
                    <a:pt x="236422" y="1498279"/>
                    <a:pt x="237490" y="1518943"/>
                    <a:pt x="239715" y="1537854"/>
                  </a:cubicBezTo>
                  <a:cubicBezTo>
                    <a:pt x="246750" y="1597656"/>
                    <a:pt x="246100" y="1658215"/>
                    <a:pt x="253569" y="1717964"/>
                  </a:cubicBezTo>
                  <a:cubicBezTo>
                    <a:pt x="255380" y="1732455"/>
                    <a:pt x="263882" y="1745359"/>
                    <a:pt x="267424" y="1759527"/>
                  </a:cubicBezTo>
                  <a:cubicBezTo>
                    <a:pt x="273135" y="1782372"/>
                    <a:pt x="276660" y="1805709"/>
                    <a:pt x="281278" y="1828800"/>
                  </a:cubicBezTo>
                  <a:lnTo>
                    <a:pt x="295133" y="2244436"/>
                  </a:ln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384904" y="3082636"/>
              <a:ext cx="533400" cy="533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641273" y="3352800"/>
              <a:ext cx="1939636" cy="2258291"/>
            </a:xfrm>
            <a:custGeom>
              <a:avLst/>
              <a:gdLst>
                <a:gd name="connsiteX0" fmla="*/ 0 w 1939636"/>
                <a:gd name="connsiteY0" fmla="*/ 0 h 2258291"/>
                <a:gd name="connsiteX1" fmla="*/ 83127 w 1939636"/>
                <a:gd name="connsiteY1" fmla="*/ 235527 h 2258291"/>
                <a:gd name="connsiteX2" fmla="*/ 110836 w 1939636"/>
                <a:gd name="connsiteY2" fmla="*/ 304800 h 2258291"/>
                <a:gd name="connsiteX3" fmla="*/ 152400 w 1939636"/>
                <a:gd name="connsiteY3" fmla="*/ 360218 h 2258291"/>
                <a:gd name="connsiteX4" fmla="*/ 207818 w 1939636"/>
                <a:gd name="connsiteY4" fmla="*/ 471055 h 2258291"/>
                <a:gd name="connsiteX5" fmla="*/ 263236 w 1939636"/>
                <a:gd name="connsiteY5" fmla="*/ 554182 h 2258291"/>
                <a:gd name="connsiteX6" fmla="*/ 332509 w 1939636"/>
                <a:gd name="connsiteY6" fmla="*/ 706582 h 2258291"/>
                <a:gd name="connsiteX7" fmla="*/ 374072 w 1939636"/>
                <a:gd name="connsiteY7" fmla="*/ 748145 h 2258291"/>
                <a:gd name="connsiteX8" fmla="*/ 540327 w 1939636"/>
                <a:gd name="connsiteY8" fmla="*/ 845127 h 2258291"/>
                <a:gd name="connsiteX9" fmla="*/ 609600 w 1939636"/>
                <a:gd name="connsiteY9" fmla="*/ 872836 h 2258291"/>
                <a:gd name="connsiteX10" fmla="*/ 748145 w 1939636"/>
                <a:gd name="connsiteY10" fmla="*/ 900545 h 2258291"/>
                <a:gd name="connsiteX11" fmla="*/ 872836 w 1939636"/>
                <a:gd name="connsiteY11" fmla="*/ 955964 h 2258291"/>
                <a:gd name="connsiteX12" fmla="*/ 914400 w 1939636"/>
                <a:gd name="connsiteY12" fmla="*/ 969818 h 2258291"/>
                <a:gd name="connsiteX13" fmla="*/ 1039091 w 1939636"/>
                <a:gd name="connsiteY13" fmla="*/ 983673 h 2258291"/>
                <a:gd name="connsiteX14" fmla="*/ 1163782 w 1939636"/>
                <a:gd name="connsiteY14" fmla="*/ 969818 h 2258291"/>
                <a:gd name="connsiteX15" fmla="*/ 1219200 w 1939636"/>
                <a:gd name="connsiteY15" fmla="*/ 900545 h 2258291"/>
                <a:gd name="connsiteX16" fmla="*/ 1274618 w 1939636"/>
                <a:gd name="connsiteY16" fmla="*/ 845127 h 2258291"/>
                <a:gd name="connsiteX17" fmla="*/ 1288472 w 1939636"/>
                <a:gd name="connsiteY17" fmla="*/ 775855 h 2258291"/>
                <a:gd name="connsiteX18" fmla="*/ 1302327 w 1939636"/>
                <a:gd name="connsiteY18" fmla="*/ 720436 h 2258291"/>
                <a:gd name="connsiteX19" fmla="*/ 1288472 w 1939636"/>
                <a:gd name="connsiteY19" fmla="*/ 484909 h 2258291"/>
                <a:gd name="connsiteX20" fmla="*/ 1274618 w 1939636"/>
                <a:gd name="connsiteY20" fmla="*/ 443345 h 2258291"/>
                <a:gd name="connsiteX21" fmla="*/ 1191491 w 1939636"/>
                <a:gd name="connsiteY21" fmla="*/ 360218 h 2258291"/>
                <a:gd name="connsiteX22" fmla="*/ 1163782 w 1939636"/>
                <a:gd name="connsiteY22" fmla="*/ 318655 h 2258291"/>
                <a:gd name="connsiteX23" fmla="*/ 1122218 w 1939636"/>
                <a:gd name="connsiteY23" fmla="*/ 290945 h 2258291"/>
                <a:gd name="connsiteX24" fmla="*/ 748145 w 1939636"/>
                <a:gd name="connsiteY24" fmla="*/ 304800 h 2258291"/>
                <a:gd name="connsiteX25" fmla="*/ 706582 w 1939636"/>
                <a:gd name="connsiteY25" fmla="*/ 332509 h 2258291"/>
                <a:gd name="connsiteX26" fmla="*/ 678872 w 1939636"/>
                <a:gd name="connsiteY26" fmla="*/ 415636 h 2258291"/>
                <a:gd name="connsiteX27" fmla="*/ 665018 w 1939636"/>
                <a:gd name="connsiteY27" fmla="*/ 457200 h 2258291"/>
                <a:gd name="connsiteX28" fmla="*/ 651163 w 1939636"/>
                <a:gd name="connsiteY28" fmla="*/ 498764 h 2258291"/>
                <a:gd name="connsiteX29" fmla="*/ 637309 w 1939636"/>
                <a:gd name="connsiteY29" fmla="*/ 554182 h 2258291"/>
                <a:gd name="connsiteX30" fmla="*/ 665018 w 1939636"/>
                <a:gd name="connsiteY30" fmla="*/ 1039091 h 2258291"/>
                <a:gd name="connsiteX31" fmla="*/ 692727 w 1939636"/>
                <a:gd name="connsiteY31" fmla="*/ 1122218 h 2258291"/>
                <a:gd name="connsiteX32" fmla="*/ 706582 w 1939636"/>
                <a:gd name="connsiteY32" fmla="*/ 1163782 h 2258291"/>
                <a:gd name="connsiteX33" fmla="*/ 775854 w 1939636"/>
                <a:gd name="connsiteY33" fmla="*/ 1233055 h 2258291"/>
                <a:gd name="connsiteX34" fmla="*/ 831272 w 1939636"/>
                <a:gd name="connsiteY34" fmla="*/ 1302327 h 2258291"/>
                <a:gd name="connsiteX35" fmla="*/ 886691 w 1939636"/>
                <a:gd name="connsiteY35" fmla="*/ 1343891 h 2258291"/>
                <a:gd name="connsiteX36" fmla="*/ 942109 w 1939636"/>
                <a:gd name="connsiteY36" fmla="*/ 1399309 h 2258291"/>
                <a:gd name="connsiteX37" fmla="*/ 983672 w 1939636"/>
                <a:gd name="connsiteY37" fmla="*/ 1454727 h 2258291"/>
                <a:gd name="connsiteX38" fmla="*/ 1039091 w 1939636"/>
                <a:gd name="connsiteY38" fmla="*/ 1482436 h 2258291"/>
                <a:gd name="connsiteX39" fmla="*/ 1108363 w 1939636"/>
                <a:gd name="connsiteY39" fmla="*/ 1524000 h 2258291"/>
                <a:gd name="connsiteX40" fmla="*/ 1274618 w 1939636"/>
                <a:gd name="connsiteY40" fmla="*/ 1607127 h 2258291"/>
                <a:gd name="connsiteX41" fmla="*/ 1385454 w 1939636"/>
                <a:gd name="connsiteY41" fmla="*/ 1620982 h 2258291"/>
                <a:gd name="connsiteX42" fmla="*/ 1510145 w 1939636"/>
                <a:gd name="connsiteY42" fmla="*/ 1607127 h 2258291"/>
                <a:gd name="connsiteX43" fmla="*/ 1593272 w 1939636"/>
                <a:gd name="connsiteY43" fmla="*/ 1579418 h 2258291"/>
                <a:gd name="connsiteX44" fmla="*/ 1676400 w 1939636"/>
                <a:gd name="connsiteY44" fmla="*/ 1537855 h 2258291"/>
                <a:gd name="connsiteX45" fmla="*/ 1759527 w 1939636"/>
                <a:gd name="connsiteY45" fmla="*/ 1482436 h 2258291"/>
                <a:gd name="connsiteX46" fmla="*/ 1801091 w 1939636"/>
                <a:gd name="connsiteY46" fmla="*/ 1440873 h 2258291"/>
                <a:gd name="connsiteX47" fmla="*/ 1842654 w 1939636"/>
                <a:gd name="connsiteY47" fmla="*/ 1427018 h 2258291"/>
                <a:gd name="connsiteX48" fmla="*/ 1939636 w 1939636"/>
                <a:gd name="connsiteY48" fmla="*/ 1302327 h 2258291"/>
                <a:gd name="connsiteX49" fmla="*/ 1925782 w 1939636"/>
                <a:gd name="connsiteY49" fmla="*/ 914400 h 2258291"/>
                <a:gd name="connsiteX50" fmla="*/ 1898072 w 1939636"/>
                <a:gd name="connsiteY50" fmla="*/ 872836 h 2258291"/>
                <a:gd name="connsiteX51" fmla="*/ 1870363 w 1939636"/>
                <a:gd name="connsiteY51" fmla="*/ 789709 h 2258291"/>
                <a:gd name="connsiteX52" fmla="*/ 1856509 w 1939636"/>
                <a:gd name="connsiteY52" fmla="*/ 748145 h 2258291"/>
                <a:gd name="connsiteX53" fmla="*/ 1814945 w 1939636"/>
                <a:gd name="connsiteY53" fmla="*/ 706582 h 2258291"/>
                <a:gd name="connsiteX54" fmla="*/ 1717963 w 1939636"/>
                <a:gd name="connsiteY54" fmla="*/ 595745 h 2258291"/>
                <a:gd name="connsiteX55" fmla="*/ 1620982 w 1939636"/>
                <a:gd name="connsiteY55" fmla="*/ 568036 h 2258291"/>
                <a:gd name="connsiteX56" fmla="*/ 1260763 w 1939636"/>
                <a:gd name="connsiteY56" fmla="*/ 581891 h 2258291"/>
                <a:gd name="connsiteX57" fmla="*/ 1219200 w 1939636"/>
                <a:gd name="connsiteY57" fmla="*/ 609600 h 2258291"/>
                <a:gd name="connsiteX58" fmla="*/ 1163782 w 1939636"/>
                <a:gd name="connsiteY58" fmla="*/ 692727 h 2258291"/>
                <a:gd name="connsiteX59" fmla="*/ 1122218 w 1939636"/>
                <a:gd name="connsiteY59" fmla="*/ 831273 h 2258291"/>
                <a:gd name="connsiteX60" fmla="*/ 1122218 w 1939636"/>
                <a:gd name="connsiteY60" fmla="*/ 1316182 h 2258291"/>
                <a:gd name="connsiteX61" fmla="*/ 1136072 w 1939636"/>
                <a:gd name="connsiteY61" fmla="*/ 1371600 h 2258291"/>
                <a:gd name="connsiteX62" fmla="*/ 1149927 w 1939636"/>
                <a:gd name="connsiteY62" fmla="*/ 1440873 h 2258291"/>
                <a:gd name="connsiteX63" fmla="*/ 1163782 w 1939636"/>
                <a:gd name="connsiteY63" fmla="*/ 1537855 h 2258291"/>
                <a:gd name="connsiteX64" fmla="*/ 1191491 w 1939636"/>
                <a:gd name="connsiteY64" fmla="*/ 1620982 h 2258291"/>
                <a:gd name="connsiteX65" fmla="*/ 1205345 w 1939636"/>
                <a:gd name="connsiteY65" fmla="*/ 2022764 h 2258291"/>
                <a:gd name="connsiteX66" fmla="*/ 1219200 w 1939636"/>
                <a:gd name="connsiteY66" fmla="*/ 2258291 h 225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939636" h="2258291">
                  <a:moveTo>
                    <a:pt x="0" y="0"/>
                  </a:moveTo>
                  <a:cubicBezTo>
                    <a:pt x="27709" y="78509"/>
                    <a:pt x="54675" y="157284"/>
                    <a:pt x="83127" y="235527"/>
                  </a:cubicBezTo>
                  <a:cubicBezTo>
                    <a:pt x="91626" y="258899"/>
                    <a:pt x="95914" y="284904"/>
                    <a:pt x="110836" y="304800"/>
                  </a:cubicBezTo>
                  <a:lnTo>
                    <a:pt x="152400" y="360218"/>
                  </a:lnTo>
                  <a:cubicBezTo>
                    <a:pt x="172995" y="422006"/>
                    <a:pt x="162012" y="399074"/>
                    <a:pt x="207818" y="471055"/>
                  </a:cubicBezTo>
                  <a:cubicBezTo>
                    <a:pt x="225697" y="499151"/>
                    <a:pt x="252705" y="522589"/>
                    <a:pt x="263236" y="554182"/>
                  </a:cubicBezTo>
                  <a:cubicBezTo>
                    <a:pt x="279202" y="602077"/>
                    <a:pt x="301537" y="675610"/>
                    <a:pt x="332509" y="706582"/>
                  </a:cubicBezTo>
                  <a:cubicBezTo>
                    <a:pt x="346363" y="720436"/>
                    <a:pt x="358606" y="736116"/>
                    <a:pt x="374072" y="748145"/>
                  </a:cubicBezTo>
                  <a:cubicBezTo>
                    <a:pt x="428474" y="790458"/>
                    <a:pt x="478114" y="816849"/>
                    <a:pt x="540327" y="845127"/>
                  </a:cubicBezTo>
                  <a:cubicBezTo>
                    <a:pt x="562968" y="855418"/>
                    <a:pt x="586007" y="864971"/>
                    <a:pt x="609600" y="872836"/>
                  </a:cubicBezTo>
                  <a:cubicBezTo>
                    <a:pt x="650941" y="886616"/>
                    <a:pt x="707209" y="893723"/>
                    <a:pt x="748145" y="900545"/>
                  </a:cubicBezTo>
                  <a:cubicBezTo>
                    <a:pt x="811117" y="932032"/>
                    <a:pt x="802077" y="929430"/>
                    <a:pt x="872836" y="955964"/>
                  </a:cubicBezTo>
                  <a:cubicBezTo>
                    <a:pt x="886510" y="961092"/>
                    <a:pt x="899995" y="967417"/>
                    <a:pt x="914400" y="969818"/>
                  </a:cubicBezTo>
                  <a:cubicBezTo>
                    <a:pt x="955650" y="976693"/>
                    <a:pt x="997527" y="979055"/>
                    <a:pt x="1039091" y="983673"/>
                  </a:cubicBezTo>
                  <a:cubicBezTo>
                    <a:pt x="1080655" y="979055"/>
                    <a:pt x="1125812" y="987343"/>
                    <a:pt x="1163782" y="969818"/>
                  </a:cubicBezTo>
                  <a:cubicBezTo>
                    <a:pt x="1190631" y="957426"/>
                    <a:pt x="1199554" y="922647"/>
                    <a:pt x="1219200" y="900545"/>
                  </a:cubicBezTo>
                  <a:cubicBezTo>
                    <a:pt x="1236556" y="881019"/>
                    <a:pt x="1256145" y="863600"/>
                    <a:pt x="1274618" y="845127"/>
                  </a:cubicBezTo>
                  <a:cubicBezTo>
                    <a:pt x="1279236" y="822036"/>
                    <a:pt x="1283364" y="798842"/>
                    <a:pt x="1288472" y="775855"/>
                  </a:cubicBezTo>
                  <a:cubicBezTo>
                    <a:pt x="1292603" y="757267"/>
                    <a:pt x="1302327" y="739478"/>
                    <a:pt x="1302327" y="720436"/>
                  </a:cubicBezTo>
                  <a:cubicBezTo>
                    <a:pt x="1302327" y="641791"/>
                    <a:pt x="1296297" y="563163"/>
                    <a:pt x="1288472" y="484909"/>
                  </a:cubicBezTo>
                  <a:cubicBezTo>
                    <a:pt x="1287019" y="470377"/>
                    <a:pt x="1283584" y="454873"/>
                    <a:pt x="1274618" y="443345"/>
                  </a:cubicBezTo>
                  <a:cubicBezTo>
                    <a:pt x="1250560" y="412413"/>
                    <a:pt x="1213228" y="392823"/>
                    <a:pt x="1191491" y="360218"/>
                  </a:cubicBezTo>
                  <a:cubicBezTo>
                    <a:pt x="1182255" y="346364"/>
                    <a:pt x="1175556" y="330429"/>
                    <a:pt x="1163782" y="318655"/>
                  </a:cubicBezTo>
                  <a:cubicBezTo>
                    <a:pt x="1152008" y="306881"/>
                    <a:pt x="1136073" y="300182"/>
                    <a:pt x="1122218" y="290945"/>
                  </a:cubicBezTo>
                  <a:cubicBezTo>
                    <a:pt x="997527" y="295563"/>
                    <a:pt x="872302" y="292384"/>
                    <a:pt x="748145" y="304800"/>
                  </a:cubicBezTo>
                  <a:cubicBezTo>
                    <a:pt x="731577" y="306457"/>
                    <a:pt x="715407" y="318389"/>
                    <a:pt x="706582" y="332509"/>
                  </a:cubicBezTo>
                  <a:cubicBezTo>
                    <a:pt x="691102" y="357277"/>
                    <a:pt x="688108" y="387927"/>
                    <a:pt x="678872" y="415636"/>
                  </a:cubicBezTo>
                  <a:lnTo>
                    <a:pt x="665018" y="457200"/>
                  </a:lnTo>
                  <a:cubicBezTo>
                    <a:pt x="660400" y="471055"/>
                    <a:pt x="654705" y="484596"/>
                    <a:pt x="651163" y="498764"/>
                  </a:cubicBezTo>
                  <a:lnTo>
                    <a:pt x="637309" y="554182"/>
                  </a:lnTo>
                  <a:cubicBezTo>
                    <a:pt x="642970" y="729673"/>
                    <a:pt x="617592" y="881007"/>
                    <a:pt x="665018" y="1039091"/>
                  </a:cubicBezTo>
                  <a:cubicBezTo>
                    <a:pt x="673411" y="1067067"/>
                    <a:pt x="683491" y="1094509"/>
                    <a:pt x="692727" y="1122218"/>
                  </a:cubicBezTo>
                  <a:cubicBezTo>
                    <a:pt x="697345" y="1136073"/>
                    <a:pt x="698481" y="1151631"/>
                    <a:pt x="706582" y="1163782"/>
                  </a:cubicBezTo>
                  <a:cubicBezTo>
                    <a:pt x="780471" y="1274615"/>
                    <a:pt x="683492" y="1140692"/>
                    <a:pt x="775854" y="1233055"/>
                  </a:cubicBezTo>
                  <a:cubicBezTo>
                    <a:pt x="796763" y="1253965"/>
                    <a:pt x="810362" y="1281418"/>
                    <a:pt x="831272" y="1302327"/>
                  </a:cubicBezTo>
                  <a:cubicBezTo>
                    <a:pt x="847600" y="1318655"/>
                    <a:pt x="869313" y="1328685"/>
                    <a:pt x="886691" y="1343891"/>
                  </a:cubicBezTo>
                  <a:cubicBezTo>
                    <a:pt x="906352" y="1361094"/>
                    <a:pt x="924906" y="1379648"/>
                    <a:pt x="942109" y="1399309"/>
                  </a:cubicBezTo>
                  <a:cubicBezTo>
                    <a:pt x="957314" y="1416687"/>
                    <a:pt x="966140" y="1439700"/>
                    <a:pt x="983672" y="1454727"/>
                  </a:cubicBezTo>
                  <a:cubicBezTo>
                    <a:pt x="999353" y="1468168"/>
                    <a:pt x="1021037" y="1472406"/>
                    <a:pt x="1039091" y="1482436"/>
                  </a:cubicBezTo>
                  <a:cubicBezTo>
                    <a:pt x="1062631" y="1495514"/>
                    <a:pt x="1085645" y="1509543"/>
                    <a:pt x="1108363" y="1524000"/>
                  </a:cubicBezTo>
                  <a:cubicBezTo>
                    <a:pt x="1186612" y="1573795"/>
                    <a:pt x="1185491" y="1588028"/>
                    <a:pt x="1274618" y="1607127"/>
                  </a:cubicBezTo>
                  <a:cubicBezTo>
                    <a:pt x="1311024" y="1614928"/>
                    <a:pt x="1348509" y="1616364"/>
                    <a:pt x="1385454" y="1620982"/>
                  </a:cubicBezTo>
                  <a:cubicBezTo>
                    <a:pt x="1427018" y="1616364"/>
                    <a:pt x="1469138" y="1615329"/>
                    <a:pt x="1510145" y="1607127"/>
                  </a:cubicBezTo>
                  <a:cubicBezTo>
                    <a:pt x="1538786" y="1601399"/>
                    <a:pt x="1593272" y="1579418"/>
                    <a:pt x="1593272" y="1579418"/>
                  </a:cubicBezTo>
                  <a:cubicBezTo>
                    <a:pt x="1657805" y="1514888"/>
                    <a:pt x="1574260" y="1588925"/>
                    <a:pt x="1676400" y="1537855"/>
                  </a:cubicBezTo>
                  <a:cubicBezTo>
                    <a:pt x="1706186" y="1522962"/>
                    <a:pt x="1735978" y="1505984"/>
                    <a:pt x="1759527" y="1482436"/>
                  </a:cubicBezTo>
                  <a:cubicBezTo>
                    <a:pt x="1773382" y="1468582"/>
                    <a:pt x="1784788" y="1451741"/>
                    <a:pt x="1801091" y="1440873"/>
                  </a:cubicBezTo>
                  <a:cubicBezTo>
                    <a:pt x="1813242" y="1432772"/>
                    <a:pt x="1828800" y="1431636"/>
                    <a:pt x="1842654" y="1427018"/>
                  </a:cubicBezTo>
                  <a:cubicBezTo>
                    <a:pt x="1936109" y="1333564"/>
                    <a:pt x="1913391" y="1381067"/>
                    <a:pt x="1939636" y="1302327"/>
                  </a:cubicBezTo>
                  <a:cubicBezTo>
                    <a:pt x="1935018" y="1173018"/>
                    <a:pt x="1938246" y="1043190"/>
                    <a:pt x="1925782" y="914400"/>
                  </a:cubicBezTo>
                  <a:cubicBezTo>
                    <a:pt x="1924178" y="897826"/>
                    <a:pt x="1904835" y="888052"/>
                    <a:pt x="1898072" y="872836"/>
                  </a:cubicBezTo>
                  <a:cubicBezTo>
                    <a:pt x="1886209" y="846146"/>
                    <a:pt x="1879599" y="817418"/>
                    <a:pt x="1870363" y="789709"/>
                  </a:cubicBezTo>
                  <a:cubicBezTo>
                    <a:pt x="1865745" y="775854"/>
                    <a:pt x="1866836" y="758471"/>
                    <a:pt x="1856509" y="748145"/>
                  </a:cubicBezTo>
                  <a:cubicBezTo>
                    <a:pt x="1842654" y="734291"/>
                    <a:pt x="1827488" y="721634"/>
                    <a:pt x="1814945" y="706582"/>
                  </a:cubicBezTo>
                  <a:cubicBezTo>
                    <a:pt x="1785049" y="670707"/>
                    <a:pt x="1767776" y="612349"/>
                    <a:pt x="1717963" y="595745"/>
                  </a:cubicBezTo>
                  <a:cubicBezTo>
                    <a:pt x="1658336" y="575870"/>
                    <a:pt x="1690568" y="585433"/>
                    <a:pt x="1620982" y="568036"/>
                  </a:cubicBezTo>
                  <a:cubicBezTo>
                    <a:pt x="1500909" y="572654"/>
                    <a:pt x="1380287" y="569526"/>
                    <a:pt x="1260763" y="581891"/>
                  </a:cubicBezTo>
                  <a:cubicBezTo>
                    <a:pt x="1244200" y="583604"/>
                    <a:pt x="1230165" y="597069"/>
                    <a:pt x="1219200" y="609600"/>
                  </a:cubicBezTo>
                  <a:cubicBezTo>
                    <a:pt x="1197270" y="634662"/>
                    <a:pt x="1174313" y="661134"/>
                    <a:pt x="1163782" y="692727"/>
                  </a:cubicBezTo>
                  <a:cubicBezTo>
                    <a:pt x="1130051" y="793919"/>
                    <a:pt x="1143156" y="747519"/>
                    <a:pt x="1122218" y="831273"/>
                  </a:cubicBezTo>
                  <a:cubicBezTo>
                    <a:pt x="1099569" y="1057750"/>
                    <a:pt x="1099776" y="990765"/>
                    <a:pt x="1122218" y="1316182"/>
                  </a:cubicBezTo>
                  <a:cubicBezTo>
                    <a:pt x="1123528" y="1335178"/>
                    <a:pt x="1131941" y="1353012"/>
                    <a:pt x="1136072" y="1371600"/>
                  </a:cubicBezTo>
                  <a:cubicBezTo>
                    <a:pt x="1141180" y="1394588"/>
                    <a:pt x="1146056" y="1417645"/>
                    <a:pt x="1149927" y="1440873"/>
                  </a:cubicBezTo>
                  <a:cubicBezTo>
                    <a:pt x="1155296" y="1473084"/>
                    <a:pt x="1156439" y="1506036"/>
                    <a:pt x="1163782" y="1537855"/>
                  </a:cubicBezTo>
                  <a:cubicBezTo>
                    <a:pt x="1170350" y="1566315"/>
                    <a:pt x="1191491" y="1620982"/>
                    <a:pt x="1191491" y="1620982"/>
                  </a:cubicBezTo>
                  <a:cubicBezTo>
                    <a:pt x="1196109" y="1754909"/>
                    <a:pt x="1198302" y="1888942"/>
                    <a:pt x="1205345" y="2022764"/>
                  </a:cubicBezTo>
                  <a:cubicBezTo>
                    <a:pt x="1223280" y="2363531"/>
                    <a:pt x="1219200" y="1947183"/>
                    <a:pt x="1219200" y="225829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"/>
          <p:cNvSpPr txBox="1">
            <a:spLocks noRot="1" noChangeArrowheads="1"/>
          </p:cNvSpPr>
          <p:nvPr/>
        </p:nvSpPr>
        <p:spPr>
          <a:xfrm>
            <a:off x="6456218" y="4142509"/>
            <a:ext cx="2389909" cy="1157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4000" dirty="0" smtClean="0">
                <a:solidFill>
                  <a:srgbClr val="FF0000"/>
                </a:solidFill>
              </a:rPr>
              <a:t>Same </a:t>
            </a:r>
          </a:p>
          <a:p>
            <a:pPr marL="0" indent="0" algn="ctr">
              <a:buNone/>
            </a:pPr>
            <a:r>
              <a:rPr lang="en-US" altLang="en-US" sz="4000" dirty="0" smtClean="0">
                <a:solidFill>
                  <a:srgbClr val="FF0000"/>
                </a:solidFill>
              </a:rPr>
              <a:t>work !!!</a:t>
            </a:r>
          </a:p>
        </p:txBody>
      </p:sp>
      <p:sp>
        <p:nvSpPr>
          <p:cNvPr id="36" name="Rectangle 3"/>
          <p:cNvSpPr txBox="1">
            <a:spLocks noRot="1" noChangeArrowheads="1"/>
          </p:cNvSpPr>
          <p:nvPr/>
        </p:nvSpPr>
        <p:spPr>
          <a:xfrm>
            <a:off x="6152803" y="3361768"/>
            <a:ext cx="2838797" cy="75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 smtClean="0">
                <a:solidFill>
                  <a:srgbClr val="7030A0"/>
                </a:solidFill>
              </a:rPr>
              <a:t>W = </a:t>
            </a:r>
            <a:r>
              <a:rPr lang="en-US" altLang="en-US" sz="4000" dirty="0" err="1" smtClean="0">
                <a:solidFill>
                  <a:srgbClr val="7030A0"/>
                </a:solidFill>
              </a:rPr>
              <a:t>PE</a:t>
            </a:r>
            <a:r>
              <a:rPr lang="en-US" altLang="en-US" sz="4000" baseline="-25000" dirty="0" err="1" smtClean="0">
                <a:solidFill>
                  <a:srgbClr val="7030A0"/>
                </a:solidFill>
              </a:rPr>
              <a:t>i</a:t>
            </a:r>
            <a:r>
              <a:rPr lang="en-US" altLang="en-US" sz="4000" dirty="0" smtClean="0">
                <a:solidFill>
                  <a:srgbClr val="7030A0"/>
                </a:solidFill>
              </a:rPr>
              <a:t> – </a:t>
            </a:r>
            <a:r>
              <a:rPr lang="en-US" altLang="en-US" sz="4000" dirty="0" err="1" smtClean="0">
                <a:solidFill>
                  <a:srgbClr val="7030A0"/>
                </a:solidFill>
              </a:rPr>
              <a:t>PE</a:t>
            </a:r>
            <a:r>
              <a:rPr lang="en-US" altLang="en-US" sz="4000" baseline="-25000" dirty="0" err="1" smtClean="0">
                <a:solidFill>
                  <a:srgbClr val="7030A0"/>
                </a:solidFill>
              </a:rPr>
              <a:t>f</a:t>
            </a:r>
            <a:endParaRPr lang="en-US" altLang="en-US" sz="4000" baseline="-25000" dirty="0" smtClean="0">
              <a:solidFill>
                <a:srgbClr val="7030A0"/>
              </a:solidFill>
            </a:endParaRPr>
          </a:p>
        </p:txBody>
      </p:sp>
      <p:sp>
        <p:nvSpPr>
          <p:cNvPr id="37" name="Rectangle 3"/>
          <p:cNvSpPr txBox="1">
            <a:spLocks noRot="1" noChangeArrowheads="1"/>
          </p:cNvSpPr>
          <p:nvPr/>
        </p:nvSpPr>
        <p:spPr>
          <a:xfrm>
            <a:off x="-18932" y="3220780"/>
            <a:ext cx="885879" cy="75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 err="1" smtClean="0">
                <a:solidFill>
                  <a:srgbClr val="7030A0"/>
                </a:solidFill>
              </a:rPr>
              <a:t>PE</a:t>
            </a:r>
            <a:r>
              <a:rPr lang="en-US" altLang="en-US" sz="4000" baseline="-25000" dirty="0" err="1" smtClean="0">
                <a:solidFill>
                  <a:srgbClr val="7030A0"/>
                </a:solidFill>
              </a:rPr>
              <a:t>i</a:t>
            </a:r>
            <a:endParaRPr lang="en-US" altLang="en-US" sz="4000" baseline="-25000" dirty="0" smtClean="0">
              <a:solidFill>
                <a:srgbClr val="7030A0"/>
              </a:solidFill>
            </a:endParaRPr>
          </a:p>
        </p:txBody>
      </p:sp>
      <p:sp>
        <p:nvSpPr>
          <p:cNvPr id="38" name="Rectangle 3"/>
          <p:cNvSpPr txBox="1">
            <a:spLocks noRot="1" noChangeArrowheads="1"/>
          </p:cNvSpPr>
          <p:nvPr/>
        </p:nvSpPr>
        <p:spPr>
          <a:xfrm>
            <a:off x="44452" y="5147272"/>
            <a:ext cx="885879" cy="75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 err="1" smtClean="0">
                <a:solidFill>
                  <a:srgbClr val="7030A0"/>
                </a:solidFill>
              </a:rPr>
              <a:t>PE</a:t>
            </a:r>
            <a:r>
              <a:rPr lang="en-US" altLang="en-US" sz="4000" baseline="-25000" dirty="0" err="1" smtClean="0">
                <a:solidFill>
                  <a:srgbClr val="7030A0"/>
                </a:solidFill>
              </a:rPr>
              <a:t>f</a:t>
            </a:r>
            <a:endParaRPr lang="en-US" altLang="en-US" sz="4000" baseline="-25000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12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4619525"/>
            <a:ext cx="1219200" cy="533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initial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3402445"/>
            <a:ext cx="6172200" cy="215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496291" y="5045552"/>
            <a:ext cx="228600" cy="228600"/>
          </a:xfrm>
          <a:prstGeom prst="ellipse">
            <a:avLst/>
          </a:prstGeom>
          <a:solidFill>
            <a:srgbClr val="2E823E"/>
          </a:solidFill>
          <a:ln>
            <a:solidFill>
              <a:srgbClr val="2E8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0273" y="5281079"/>
            <a:ext cx="784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0273" y="3566579"/>
            <a:ext cx="784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828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Higher work done in moving the ball from the initial position to the final position?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1891" y="3033180"/>
            <a:ext cx="12192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21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5183615"/>
            <a:ext cx="1219200" cy="533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initial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473" y="3966535"/>
            <a:ext cx="6172200" cy="2158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496291" y="5609642"/>
            <a:ext cx="228600" cy="228600"/>
          </a:xfrm>
          <a:prstGeom prst="ellipse">
            <a:avLst/>
          </a:prstGeom>
          <a:solidFill>
            <a:srgbClr val="2E823E"/>
          </a:solidFill>
          <a:ln>
            <a:solidFill>
              <a:srgbClr val="2E82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0273" y="5845169"/>
            <a:ext cx="784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50273" y="4130669"/>
            <a:ext cx="784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24542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Same work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Same initial and final elevations = same work  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81891" y="3597270"/>
            <a:ext cx="1219200" cy="533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11" name="Rectangle 3"/>
          <p:cNvSpPr txBox="1">
            <a:spLocks noRot="1" noChangeArrowheads="1"/>
          </p:cNvSpPr>
          <p:nvPr/>
        </p:nvSpPr>
        <p:spPr>
          <a:xfrm>
            <a:off x="2466109" y="1654195"/>
            <a:ext cx="3816927" cy="75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000" dirty="0" smtClean="0"/>
              <a:t>W = </a:t>
            </a:r>
            <a:r>
              <a:rPr lang="en-US" altLang="en-US" sz="4000" dirty="0" err="1" smtClean="0"/>
              <a:t>mg</a:t>
            </a:r>
            <a:r>
              <a:rPr lang="en-US" altLang="en-US" sz="4000" b="1" dirty="0" err="1" smtClean="0">
                <a:solidFill>
                  <a:srgbClr val="FF0000"/>
                </a:solidFill>
              </a:rPr>
              <a:t>h</a:t>
            </a:r>
            <a:r>
              <a:rPr lang="en-US" altLang="en-US" sz="40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4000" dirty="0" smtClean="0"/>
              <a:t> – </a:t>
            </a:r>
            <a:r>
              <a:rPr lang="en-US" altLang="en-US" sz="4000" dirty="0" err="1" smtClean="0"/>
              <a:t>mg</a:t>
            </a:r>
            <a:r>
              <a:rPr lang="en-US" altLang="en-US" sz="4000" b="1" dirty="0" err="1" smtClean="0">
                <a:solidFill>
                  <a:srgbClr val="FF0000"/>
                </a:solidFill>
              </a:rPr>
              <a:t>h</a:t>
            </a:r>
            <a:r>
              <a:rPr lang="en-US" altLang="en-US" sz="4000" b="1" baseline="-25000" dirty="0" err="1" smtClean="0">
                <a:solidFill>
                  <a:srgbClr val="FF0000"/>
                </a:solidFill>
              </a:rPr>
              <a:t>f</a:t>
            </a:r>
            <a:endParaRPr lang="en-US" altLang="en-US" sz="4000" b="1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66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CONSERVATION OF MECHANICAL ENERGY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76400"/>
            <a:ext cx="82296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5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sz="2800" b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frictional force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other dissipative mechanisms are </a:t>
            </a:r>
            <a:r>
              <a:rPr kumimoji="0" lang="en-GB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disregarded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then the total </a:t>
            </a:r>
            <a:r>
              <a:rPr lang="en-GB" sz="2800" b="1" u="sng" dirty="0" smtClean="0">
                <a:solidFill>
                  <a:srgbClr val="FF0000"/>
                </a:solidFill>
              </a:rPr>
              <a:t>mechanical energy is constant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Applicable if the forces in the system are all </a:t>
            </a:r>
            <a:r>
              <a:rPr lang="en-GB" sz="2800" b="1" u="sng" dirty="0" smtClean="0">
                <a:solidFill>
                  <a:srgbClr val="FF0000"/>
                </a:solidFill>
              </a:rPr>
              <a:t>conservative</a:t>
            </a:r>
            <a:endParaRPr kumimoji="0" lang="en-GB" sz="2800" b="1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8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14800"/>
            <a:ext cx="8229600" cy="1427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5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lnSpc>
                <a:spcPct val="87000"/>
              </a:lnSpc>
              <a:spcBef>
                <a:spcPct val="20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</a:t>
            </a:r>
            <a:r>
              <a:rPr kumimoji="0" lang="en-GB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= ME</a:t>
            </a:r>
            <a:r>
              <a:rPr lang="en-GB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0" lang="en-GB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algn="ctr">
              <a:lnSpc>
                <a:spcPct val="87000"/>
              </a:lnSpc>
              <a:spcBef>
                <a:spcPct val="20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</a:t>
            </a:r>
            <a:r>
              <a:rPr kumimoji="0" lang="en-GB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PE</a:t>
            </a:r>
            <a:r>
              <a:rPr kumimoji="0" lang="en-GB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 = KE</a:t>
            </a:r>
            <a:r>
              <a:rPr lang="en-GB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GB" sz="3600" b="1" dirty="0" smtClean="0">
                <a:solidFill>
                  <a:schemeClr val="accent2">
                    <a:lumMod val="75000"/>
                  </a:schemeClr>
                </a:solidFill>
              </a:rPr>
              <a:t> + PE</a:t>
            </a:r>
            <a:r>
              <a:rPr lang="en-GB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0" lang="en-GB" sz="36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CONSERVATION OF MECHANICAL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24882"/>
            <a:ext cx="2971800" cy="6246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10 J</a:t>
            </a:r>
            <a:r>
              <a:rPr lang="en-US" dirty="0" smtClean="0"/>
              <a:t> +  </a:t>
            </a:r>
            <a:r>
              <a:rPr lang="en-US" dirty="0" smtClean="0">
                <a:solidFill>
                  <a:srgbClr val="0070C0"/>
                </a:solidFill>
              </a:rPr>
              <a:t>0 J</a:t>
            </a:r>
            <a:r>
              <a:rPr lang="en-US" dirty="0" smtClean="0"/>
              <a:t>  = 10 J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2133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0650" y="2971800"/>
            <a:ext cx="95250" cy="24308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619" y="1585118"/>
            <a:ext cx="1863436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V = 0 m/s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76055" y="3276600"/>
            <a:ext cx="2971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8 J</a:t>
            </a:r>
            <a:r>
              <a:rPr lang="en-US" dirty="0" smtClean="0"/>
              <a:t>   +  </a:t>
            </a:r>
            <a:r>
              <a:rPr lang="en-US" dirty="0" smtClean="0">
                <a:solidFill>
                  <a:srgbClr val="0070C0"/>
                </a:solidFill>
              </a:rPr>
              <a:t>2 J</a:t>
            </a:r>
            <a:r>
              <a:rPr lang="en-US" dirty="0" smtClean="0"/>
              <a:t>  = 10 J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76055" y="4267200"/>
            <a:ext cx="2971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2 J</a:t>
            </a:r>
            <a:r>
              <a:rPr lang="en-US" dirty="0" smtClean="0"/>
              <a:t>   +  </a:t>
            </a:r>
            <a:r>
              <a:rPr lang="en-US" dirty="0" smtClean="0">
                <a:solidFill>
                  <a:srgbClr val="0070C0"/>
                </a:solidFill>
              </a:rPr>
              <a:t>8 J</a:t>
            </a:r>
            <a:r>
              <a:rPr lang="en-US" dirty="0" smtClean="0"/>
              <a:t> = 10 J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5800" y="5459809"/>
            <a:ext cx="1143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362200" y="5090318"/>
            <a:ext cx="2971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0 J</a:t>
            </a:r>
            <a:r>
              <a:rPr lang="en-US" dirty="0" smtClean="0"/>
              <a:t>   +  </a:t>
            </a:r>
            <a:r>
              <a:rPr lang="en-US" dirty="0" smtClean="0">
                <a:solidFill>
                  <a:srgbClr val="0070C0"/>
                </a:solidFill>
              </a:rPr>
              <a:t>10 J</a:t>
            </a:r>
            <a:r>
              <a:rPr lang="en-US" dirty="0" smtClean="0"/>
              <a:t> = 10 J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62200" y="1607127"/>
            <a:ext cx="3352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PE</a:t>
            </a:r>
            <a:r>
              <a:rPr lang="en-US" b="1" dirty="0" smtClean="0"/>
              <a:t>   +  </a:t>
            </a:r>
            <a:r>
              <a:rPr lang="en-US" b="1" dirty="0" smtClean="0">
                <a:solidFill>
                  <a:srgbClr val="0070C0"/>
                </a:solidFill>
              </a:rPr>
              <a:t>KE</a:t>
            </a:r>
            <a:r>
              <a:rPr lang="en-US" b="1" dirty="0" smtClean="0"/>
              <a:t>   =   ME  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1981200" y="2476500"/>
            <a:ext cx="381000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981200" y="4492950"/>
            <a:ext cx="381000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995055" y="3531791"/>
            <a:ext cx="381000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1946564" y="5345509"/>
            <a:ext cx="381000" cy="1143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08073" y="2590800"/>
            <a:ext cx="3048000" cy="1568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PE is </a:t>
            </a:r>
            <a:r>
              <a:rPr lang="en-US" b="1" u="sng" dirty="0" smtClean="0">
                <a:solidFill>
                  <a:srgbClr val="FF0000"/>
                </a:solidFill>
              </a:rPr>
              <a:t>transformed</a:t>
            </a:r>
            <a:r>
              <a:rPr lang="en-US" dirty="0" smtClean="0"/>
              <a:t> to KE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63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Frictionless Roller Coaster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06" y="1752600"/>
            <a:ext cx="8229600" cy="1706563"/>
          </a:xfrm>
        </p:spPr>
        <p:txBody>
          <a:bodyPr/>
          <a:lstStyle/>
          <a:p>
            <a:r>
              <a:rPr lang="en-US" dirty="0"/>
              <a:t>Most roller coasters have no </a:t>
            </a:r>
            <a:r>
              <a:rPr lang="en-US" dirty="0" smtClean="0"/>
              <a:t>engine</a:t>
            </a:r>
          </a:p>
          <a:p>
            <a:r>
              <a:rPr lang="en-US" dirty="0"/>
              <a:t>The conversion of potential energy to kinetic energy is what drives the roller coaster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0809"/>
            <a:ext cx="5967412" cy="288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102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Conservative System: Frictionless Roller Coaster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11827" y="22479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390650" y="2971800"/>
            <a:ext cx="95250" cy="243085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200" y="219075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85800" y="2534768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5800" y="3429000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" y="4419600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5486400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351319" y="1437190"/>
            <a:ext cx="3352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PE</a:t>
            </a:r>
            <a:r>
              <a:rPr lang="en-US" b="1" dirty="0" smtClean="0"/>
              <a:t>   +  </a:t>
            </a:r>
            <a:r>
              <a:rPr lang="en-US" b="1" dirty="0" smtClean="0">
                <a:solidFill>
                  <a:srgbClr val="0070C0"/>
                </a:solidFill>
              </a:rPr>
              <a:t>KE</a:t>
            </a:r>
            <a:r>
              <a:rPr lang="en-US" b="1" dirty="0" smtClean="0"/>
              <a:t>   =   ME  </a:t>
            </a:r>
            <a:endParaRPr lang="en-US" b="1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351319" y="1935559"/>
            <a:ext cx="2971800" cy="6246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10 J</a:t>
            </a:r>
            <a:r>
              <a:rPr lang="en-US" dirty="0" smtClean="0"/>
              <a:t> +  </a:t>
            </a:r>
            <a:r>
              <a:rPr lang="en-US" dirty="0" smtClean="0">
                <a:solidFill>
                  <a:srgbClr val="0070C0"/>
                </a:solidFill>
              </a:rPr>
              <a:t>0 J</a:t>
            </a:r>
            <a:r>
              <a:rPr lang="en-US" dirty="0" smtClean="0"/>
              <a:t>  = 10 J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5385955" y="2880518"/>
            <a:ext cx="2971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8 J</a:t>
            </a:r>
            <a:r>
              <a:rPr lang="en-US" dirty="0" smtClean="0"/>
              <a:t>   +  </a:t>
            </a:r>
            <a:r>
              <a:rPr lang="en-US" dirty="0" smtClean="0">
                <a:solidFill>
                  <a:srgbClr val="0070C0"/>
                </a:solidFill>
              </a:rPr>
              <a:t>2 J</a:t>
            </a:r>
            <a:r>
              <a:rPr lang="en-US" dirty="0" smtClean="0"/>
              <a:t>  = 10 J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410200" y="3871118"/>
            <a:ext cx="2971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2 J</a:t>
            </a:r>
            <a:r>
              <a:rPr lang="en-US" dirty="0" smtClean="0"/>
              <a:t>   </a:t>
            </a:r>
            <a:r>
              <a:rPr lang="en-US" smtClean="0"/>
              <a:t>+  </a:t>
            </a:r>
            <a:r>
              <a:rPr lang="en-US" smtClean="0">
                <a:solidFill>
                  <a:srgbClr val="0070C0"/>
                </a:solidFill>
              </a:rPr>
              <a:t>8 </a:t>
            </a:r>
            <a:r>
              <a:rPr lang="en-US" dirty="0" smtClean="0">
                <a:solidFill>
                  <a:srgbClr val="0070C0"/>
                </a:solidFill>
              </a:rPr>
              <a:t>J</a:t>
            </a:r>
            <a:r>
              <a:rPr lang="en-US" dirty="0" smtClean="0"/>
              <a:t> = 10 J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5410200" y="4724400"/>
            <a:ext cx="2971800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0 J</a:t>
            </a:r>
            <a:r>
              <a:rPr lang="en-US" dirty="0" smtClean="0"/>
              <a:t>   +  </a:t>
            </a:r>
            <a:r>
              <a:rPr lang="en-US" dirty="0" smtClean="0">
                <a:solidFill>
                  <a:srgbClr val="0070C0"/>
                </a:solidFill>
              </a:rPr>
              <a:t>10 J</a:t>
            </a:r>
            <a:r>
              <a:rPr lang="en-US" dirty="0" smtClean="0"/>
              <a:t> = 10 J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3103418" y="2521527"/>
            <a:ext cx="2078182" cy="2909455"/>
          </a:xfrm>
          <a:custGeom>
            <a:avLst/>
            <a:gdLst>
              <a:gd name="connsiteX0" fmla="*/ 0 w 2078182"/>
              <a:gd name="connsiteY0" fmla="*/ 0 h 2909455"/>
              <a:gd name="connsiteX1" fmla="*/ 13855 w 2078182"/>
              <a:gd name="connsiteY1" fmla="*/ 401782 h 2909455"/>
              <a:gd name="connsiteX2" fmla="*/ 110837 w 2078182"/>
              <a:gd name="connsiteY2" fmla="*/ 678873 h 2909455"/>
              <a:gd name="connsiteX3" fmla="*/ 138546 w 2078182"/>
              <a:gd name="connsiteY3" fmla="*/ 789709 h 2909455"/>
              <a:gd name="connsiteX4" fmla="*/ 180109 w 2078182"/>
              <a:gd name="connsiteY4" fmla="*/ 872837 h 2909455"/>
              <a:gd name="connsiteX5" fmla="*/ 207818 w 2078182"/>
              <a:gd name="connsiteY5" fmla="*/ 942109 h 2909455"/>
              <a:gd name="connsiteX6" fmla="*/ 277091 w 2078182"/>
              <a:gd name="connsiteY6" fmla="*/ 1094509 h 2909455"/>
              <a:gd name="connsiteX7" fmla="*/ 304800 w 2078182"/>
              <a:gd name="connsiteY7" fmla="*/ 1149928 h 2909455"/>
              <a:gd name="connsiteX8" fmla="*/ 401782 w 2078182"/>
              <a:gd name="connsiteY8" fmla="*/ 1246909 h 2909455"/>
              <a:gd name="connsiteX9" fmla="*/ 484909 w 2078182"/>
              <a:gd name="connsiteY9" fmla="*/ 1343891 h 2909455"/>
              <a:gd name="connsiteX10" fmla="*/ 512618 w 2078182"/>
              <a:gd name="connsiteY10" fmla="*/ 1385455 h 2909455"/>
              <a:gd name="connsiteX11" fmla="*/ 581891 w 2078182"/>
              <a:gd name="connsiteY11" fmla="*/ 1399309 h 2909455"/>
              <a:gd name="connsiteX12" fmla="*/ 665018 w 2078182"/>
              <a:gd name="connsiteY12" fmla="*/ 1482437 h 2909455"/>
              <a:gd name="connsiteX13" fmla="*/ 706582 w 2078182"/>
              <a:gd name="connsiteY13" fmla="*/ 1593273 h 2909455"/>
              <a:gd name="connsiteX14" fmla="*/ 886691 w 2078182"/>
              <a:gd name="connsiteY14" fmla="*/ 1731818 h 2909455"/>
              <a:gd name="connsiteX15" fmla="*/ 955964 w 2078182"/>
              <a:gd name="connsiteY15" fmla="*/ 1773382 h 2909455"/>
              <a:gd name="connsiteX16" fmla="*/ 1094509 w 2078182"/>
              <a:gd name="connsiteY16" fmla="*/ 1801091 h 2909455"/>
              <a:gd name="connsiteX17" fmla="*/ 1288473 w 2078182"/>
              <a:gd name="connsiteY17" fmla="*/ 1787237 h 2909455"/>
              <a:gd name="connsiteX18" fmla="*/ 1357746 w 2078182"/>
              <a:gd name="connsiteY18" fmla="*/ 1745673 h 2909455"/>
              <a:gd name="connsiteX19" fmla="*/ 1454727 w 2078182"/>
              <a:gd name="connsiteY19" fmla="*/ 1704109 h 2909455"/>
              <a:gd name="connsiteX20" fmla="*/ 1510146 w 2078182"/>
              <a:gd name="connsiteY20" fmla="*/ 1662546 h 2909455"/>
              <a:gd name="connsiteX21" fmla="*/ 1579418 w 2078182"/>
              <a:gd name="connsiteY21" fmla="*/ 1620982 h 2909455"/>
              <a:gd name="connsiteX22" fmla="*/ 1717964 w 2078182"/>
              <a:gd name="connsiteY22" fmla="*/ 1496291 h 2909455"/>
              <a:gd name="connsiteX23" fmla="*/ 1759527 w 2078182"/>
              <a:gd name="connsiteY23" fmla="*/ 1427018 h 2909455"/>
              <a:gd name="connsiteX24" fmla="*/ 1773382 w 2078182"/>
              <a:gd name="connsiteY24" fmla="*/ 1343891 h 2909455"/>
              <a:gd name="connsiteX25" fmla="*/ 1801091 w 2078182"/>
              <a:gd name="connsiteY25" fmla="*/ 1288473 h 2909455"/>
              <a:gd name="connsiteX26" fmla="*/ 1787237 w 2078182"/>
              <a:gd name="connsiteY26" fmla="*/ 872837 h 2909455"/>
              <a:gd name="connsiteX27" fmla="*/ 1745673 w 2078182"/>
              <a:gd name="connsiteY27" fmla="*/ 775855 h 2909455"/>
              <a:gd name="connsiteX28" fmla="*/ 1731818 w 2078182"/>
              <a:gd name="connsiteY28" fmla="*/ 734291 h 2909455"/>
              <a:gd name="connsiteX29" fmla="*/ 1662546 w 2078182"/>
              <a:gd name="connsiteY29" fmla="*/ 665018 h 2909455"/>
              <a:gd name="connsiteX30" fmla="*/ 1607127 w 2078182"/>
              <a:gd name="connsiteY30" fmla="*/ 637309 h 2909455"/>
              <a:gd name="connsiteX31" fmla="*/ 1565564 w 2078182"/>
              <a:gd name="connsiteY31" fmla="*/ 623455 h 2909455"/>
              <a:gd name="connsiteX32" fmla="*/ 1399309 w 2078182"/>
              <a:gd name="connsiteY32" fmla="*/ 595746 h 2909455"/>
              <a:gd name="connsiteX33" fmla="*/ 997527 w 2078182"/>
              <a:gd name="connsiteY33" fmla="*/ 595746 h 2909455"/>
              <a:gd name="connsiteX34" fmla="*/ 914400 w 2078182"/>
              <a:gd name="connsiteY34" fmla="*/ 651164 h 2909455"/>
              <a:gd name="connsiteX35" fmla="*/ 845127 w 2078182"/>
              <a:gd name="connsiteY35" fmla="*/ 720437 h 2909455"/>
              <a:gd name="connsiteX36" fmla="*/ 817418 w 2078182"/>
              <a:gd name="connsiteY36" fmla="*/ 803564 h 2909455"/>
              <a:gd name="connsiteX37" fmla="*/ 831273 w 2078182"/>
              <a:gd name="connsiteY37" fmla="*/ 1205346 h 2909455"/>
              <a:gd name="connsiteX38" fmla="*/ 845127 w 2078182"/>
              <a:gd name="connsiteY38" fmla="*/ 1274618 h 2909455"/>
              <a:gd name="connsiteX39" fmla="*/ 872837 w 2078182"/>
              <a:gd name="connsiteY39" fmla="*/ 1371600 h 2909455"/>
              <a:gd name="connsiteX40" fmla="*/ 900546 w 2078182"/>
              <a:gd name="connsiteY40" fmla="*/ 1427018 h 2909455"/>
              <a:gd name="connsiteX41" fmla="*/ 928255 w 2078182"/>
              <a:gd name="connsiteY41" fmla="*/ 1496291 h 2909455"/>
              <a:gd name="connsiteX42" fmla="*/ 955964 w 2078182"/>
              <a:gd name="connsiteY42" fmla="*/ 1551709 h 2909455"/>
              <a:gd name="connsiteX43" fmla="*/ 969818 w 2078182"/>
              <a:gd name="connsiteY43" fmla="*/ 1593273 h 2909455"/>
              <a:gd name="connsiteX44" fmla="*/ 1052946 w 2078182"/>
              <a:gd name="connsiteY44" fmla="*/ 1690255 h 2909455"/>
              <a:gd name="connsiteX45" fmla="*/ 1080655 w 2078182"/>
              <a:gd name="connsiteY45" fmla="*/ 1745673 h 2909455"/>
              <a:gd name="connsiteX46" fmla="*/ 1136073 w 2078182"/>
              <a:gd name="connsiteY46" fmla="*/ 1828800 h 2909455"/>
              <a:gd name="connsiteX47" fmla="*/ 1177637 w 2078182"/>
              <a:gd name="connsiteY47" fmla="*/ 1898073 h 2909455"/>
              <a:gd name="connsiteX48" fmla="*/ 1233055 w 2078182"/>
              <a:gd name="connsiteY48" fmla="*/ 1981200 h 2909455"/>
              <a:gd name="connsiteX49" fmla="*/ 1260764 w 2078182"/>
              <a:gd name="connsiteY49" fmla="*/ 2022764 h 2909455"/>
              <a:gd name="connsiteX50" fmla="*/ 1302327 w 2078182"/>
              <a:gd name="connsiteY50" fmla="*/ 2036618 h 2909455"/>
              <a:gd name="connsiteX51" fmla="*/ 1385455 w 2078182"/>
              <a:gd name="connsiteY51" fmla="*/ 2092037 h 2909455"/>
              <a:gd name="connsiteX52" fmla="*/ 1440873 w 2078182"/>
              <a:gd name="connsiteY52" fmla="*/ 2133600 h 2909455"/>
              <a:gd name="connsiteX53" fmla="*/ 1482437 w 2078182"/>
              <a:gd name="connsiteY53" fmla="*/ 2147455 h 2909455"/>
              <a:gd name="connsiteX54" fmla="*/ 1496291 w 2078182"/>
              <a:gd name="connsiteY54" fmla="*/ 2189018 h 2909455"/>
              <a:gd name="connsiteX55" fmla="*/ 1524000 w 2078182"/>
              <a:gd name="connsiteY55" fmla="*/ 2244437 h 2909455"/>
              <a:gd name="connsiteX56" fmla="*/ 1537855 w 2078182"/>
              <a:gd name="connsiteY56" fmla="*/ 2299855 h 2909455"/>
              <a:gd name="connsiteX57" fmla="*/ 1551709 w 2078182"/>
              <a:gd name="connsiteY57" fmla="*/ 2341418 h 2909455"/>
              <a:gd name="connsiteX58" fmla="*/ 1579418 w 2078182"/>
              <a:gd name="connsiteY58" fmla="*/ 2452255 h 2909455"/>
              <a:gd name="connsiteX59" fmla="*/ 1593273 w 2078182"/>
              <a:gd name="connsiteY59" fmla="*/ 2493818 h 2909455"/>
              <a:gd name="connsiteX60" fmla="*/ 1620982 w 2078182"/>
              <a:gd name="connsiteY60" fmla="*/ 2521528 h 2909455"/>
              <a:gd name="connsiteX61" fmla="*/ 1676400 w 2078182"/>
              <a:gd name="connsiteY61" fmla="*/ 2604655 h 2909455"/>
              <a:gd name="connsiteX62" fmla="*/ 1704109 w 2078182"/>
              <a:gd name="connsiteY62" fmla="*/ 2646218 h 2909455"/>
              <a:gd name="connsiteX63" fmla="*/ 1731818 w 2078182"/>
              <a:gd name="connsiteY63" fmla="*/ 2673928 h 2909455"/>
              <a:gd name="connsiteX64" fmla="*/ 1759527 w 2078182"/>
              <a:gd name="connsiteY64" fmla="*/ 2715491 h 2909455"/>
              <a:gd name="connsiteX65" fmla="*/ 1842655 w 2078182"/>
              <a:gd name="connsiteY65" fmla="*/ 2770909 h 2909455"/>
              <a:gd name="connsiteX66" fmla="*/ 1925782 w 2078182"/>
              <a:gd name="connsiteY66" fmla="*/ 2826328 h 2909455"/>
              <a:gd name="connsiteX67" fmla="*/ 1967346 w 2078182"/>
              <a:gd name="connsiteY67" fmla="*/ 2854037 h 2909455"/>
              <a:gd name="connsiteX68" fmla="*/ 2022764 w 2078182"/>
              <a:gd name="connsiteY68" fmla="*/ 2867891 h 2909455"/>
              <a:gd name="connsiteX69" fmla="*/ 2078182 w 2078182"/>
              <a:gd name="connsiteY69" fmla="*/ 2909455 h 290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78182" h="2909455">
                <a:moveTo>
                  <a:pt x="0" y="0"/>
                </a:moveTo>
                <a:cubicBezTo>
                  <a:pt x="4618" y="133927"/>
                  <a:pt x="-1623" y="268672"/>
                  <a:pt x="13855" y="401782"/>
                </a:cubicBezTo>
                <a:cubicBezTo>
                  <a:pt x="28385" y="526737"/>
                  <a:pt x="61960" y="581121"/>
                  <a:pt x="110837" y="678873"/>
                </a:cubicBezTo>
                <a:cubicBezTo>
                  <a:pt x="120073" y="715818"/>
                  <a:pt x="125738" y="753845"/>
                  <a:pt x="138546" y="789709"/>
                </a:cubicBezTo>
                <a:cubicBezTo>
                  <a:pt x="148966" y="818884"/>
                  <a:pt x="167290" y="844634"/>
                  <a:pt x="180109" y="872837"/>
                </a:cubicBezTo>
                <a:cubicBezTo>
                  <a:pt x="190400" y="895477"/>
                  <a:pt x="199319" y="918737"/>
                  <a:pt x="207818" y="942109"/>
                </a:cubicBezTo>
                <a:cubicBezTo>
                  <a:pt x="262193" y="1091640"/>
                  <a:pt x="203766" y="962524"/>
                  <a:pt x="277091" y="1094509"/>
                </a:cubicBezTo>
                <a:cubicBezTo>
                  <a:pt x="287121" y="1112563"/>
                  <a:pt x="291722" y="1133943"/>
                  <a:pt x="304800" y="1149928"/>
                </a:cubicBezTo>
                <a:cubicBezTo>
                  <a:pt x="333750" y="1185311"/>
                  <a:pt x="369455" y="1214582"/>
                  <a:pt x="401782" y="1246909"/>
                </a:cubicBezTo>
                <a:cubicBezTo>
                  <a:pt x="452132" y="1297259"/>
                  <a:pt x="440477" y="1281686"/>
                  <a:pt x="484909" y="1343891"/>
                </a:cubicBezTo>
                <a:cubicBezTo>
                  <a:pt x="494587" y="1357441"/>
                  <a:pt x="498161" y="1377194"/>
                  <a:pt x="512618" y="1385455"/>
                </a:cubicBezTo>
                <a:cubicBezTo>
                  <a:pt x="533064" y="1397138"/>
                  <a:pt x="558800" y="1394691"/>
                  <a:pt x="581891" y="1399309"/>
                </a:cubicBezTo>
                <a:cubicBezTo>
                  <a:pt x="609600" y="1427018"/>
                  <a:pt x="657333" y="1444011"/>
                  <a:pt x="665018" y="1482437"/>
                </a:cubicBezTo>
                <a:cubicBezTo>
                  <a:pt x="677124" y="1542967"/>
                  <a:pt x="669357" y="1549843"/>
                  <a:pt x="706582" y="1593273"/>
                </a:cubicBezTo>
                <a:cubicBezTo>
                  <a:pt x="764969" y="1661392"/>
                  <a:pt x="802127" y="1677455"/>
                  <a:pt x="886691" y="1731818"/>
                </a:cubicBezTo>
                <a:cubicBezTo>
                  <a:pt x="909343" y="1746380"/>
                  <a:pt x="929840" y="1766851"/>
                  <a:pt x="955964" y="1773382"/>
                </a:cubicBezTo>
                <a:cubicBezTo>
                  <a:pt x="1038634" y="1794050"/>
                  <a:pt x="992600" y="1784107"/>
                  <a:pt x="1094509" y="1801091"/>
                </a:cubicBezTo>
                <a:cubicBezTo>
                  <a:pt x="1159164" y="1796473"/>
                  <a:pt x="1225044" y="1800590"/>
                  <a:pt x="1288473" y="1787237"/>
                </a:cubicBezTo>
                <a:cubicBezTo>
                  <a:pt x="1314824" y="1781689"/>
                  <a:pt x="1333660" y="1757716"/>
                  <a:pt x="1357746" y="1745673"/>
                </a:cubicBezTo>
                <a:cubicBezTo>
                  <a:pt x="1452027" y="1698532"/>
                  <a:pt x="1339401" y="1776186"/>
                  <a:pt x="1454727" y="1704109"/>
                </a:cubicBezTo>
                <a:cubicBezTo>
                  <a:pt x="1474308" y="1691871"/>
                  <a:pt x="1490933" y="1675355"/>
                  <a:pt x="1510146" y="1662546"/>
                </a:cubicBezTo>
                <a:cubicBezTo>
                  <a:pt x="1532552" y="1647609"/>
                  <a:pt x="1556583" y="1635254"/>
                  <a:pt x="1579418" y="1620982"/>
                </a:cubicBezTo>
                <a:cubicBezTo>
                  <a:pt x="1630487" y="1589064"/>
                  <a:pt x="1687553" y="1546977"/>
                  <a:pt x="1717964" y="1496291"/>
                </a:cubicBezTo>
                <a:lnTo>
                  <a:pt x="1759527" y="1427018"/>
                </a:lnTo>
                <a:cubicBezTo>
                  <a:pt x="1764145" y="1399309"/>
                  <a:pt x="1765310" y="1370797"/>
                  <a:pt x="1773382" y="1343891"/>
                </a:cubicBezTo>
                <a:cubicBezTo>
                  <a:pt x="1779317" y="1324109"/>
                  <a:pt x="1800484" y="1309117"/>
                  <a:pt x="1801091" y="1288473"/>
                </a:cubicBezTo>
                <a:cubicBezTo>
                  <a:pt x="1805167" y="1149911"/>
                  <a:pt x="1795377" y="1011220"/>
                  <a:pt x="1787237" y="872837"/>
                </a:cubicBezTo>
                <a:cubicBezTo>
                  <a:pt x="1783392" y="807479"/>
                  <a:pt x="1771659" y="827827"/>
                  <a:pt x="1745673" y="775855"/>
                </a:cubicBezTo>
                <a:cubicBezTo>
                  <a:pt x="1739142" y="762793"/>
                  <a:pt x="1740580" y="745974"/>
                  <a:pt x="1731818" y="734291"/>
                </a:cubicBezTo>
                <a:cubicBezTo>
                  <a:pt x="1712225" y="708167"/>
                  <a:pt x="1691754" y="679622"/>
                  <a:pt x="1662546" y="665018"/>
                </a:cubicBezTo>
                <a:cubicBezTo>
                  <a:pt x="1644073" y="655782"/>
                  <a:pt x="1626110" y="645445"/>
                  <a:pt x="1607127" y="637309"/>
                </a:cubicBezTo>
                <a:cubicBezTo>
                  <a:pt x="1593704" y="631556"/>
                  <a:pt x="1579606" y="627467"/>
                  <a:pt x="1565564" y="623455"/>
                </a:cubicBezTo>
                <a:cubicBezTo>
                  <a:pt x="1494361" y="603111"/>
                  <a:pt x="1489274" y="606991"/>
                  <a:pt x="1399309" y="595746"/>
                </a:cubicBezTo>
                <a:cubicBezTo>
                  <a:pt x="1249551" y="558305"/>
                  <a:pt x="1255166" y="554191"/>
                  <a:pt x="997527" y="595746"/>
                </a:cubicBezTo>
                <a:cubicBezTo>
                  <a:pt x="964650" y="601049"/>
                  <a:pt x="937948" y="627616"/>
                  <a:pt x="914400" y="651164"/>
                </a:cubicBezTo>
                <a:lnTo>
                  <a:pt x="845127" y="720437"/>
                </a:lnTo>
                <a:cubicBezTo>
                  <a:pt x="835891" y="748146"/>
                  <a:pt x="816411" y="774374"/>
                  <a:pt x="817418" y="803564"/>
                </a:cubicBezTo>
                <a:cubicBezTo>
                  <a:pt x="822036" y="937491"/>
                  <a:pt x="823404" y="1071570"/>
                  <a:pt x="831273" y="1205346"/>
                </a:cubicBezTo>
                <a:cubicBezTo>
                  <a:pt x="832656" y="1228853"/>
                  <a:pt x="840019" y="1251631"/>
                  <a:pt x="845127" y="1274618"/>
                </a:cubicBezTo>
                <a:cubicBezTo>
                  <a:pt x="850536" y="1298958"/>
                  <a:pt x="862155" y="1346675"/>
                  <a:pt x="872837" y="1371600"/>
                </a:cubicBezTo>
                <a:cubicBezTo>
                  <a:pt x="880973" y="1390583"/>
                  <a:pt x="892158" y="1408145"/>
                  <a:pt x="900546" y="1427018"/>
                </a:cubicBezTo>
                <a:cubicBezTo>
                  <a:pt x="910647" y="1449744"/>
                  <a:pt x="918154" y="1473565"/>
                  <a:pt x="928255" y="1496291"/>
                </a:cubicBezTo>
                <a:cubicBezTo>
                  <a:pt x="936643" y="1515164"/>
                  <a:pt x="947828" y="1532726"/>
                  <a:pt x="955964" y="1551709"/>
                </a:cubicBezTo>
                <a:cubicBezTo>
                  <a:pt x="961717" y="1565132"/>
                  <a:pt x="962572" y="1580593"/>
                  <a:pt x="969818" y="1593273"/>
                </a:cubicBezTo>
                <a:cubicBezTo>
                  <a:pt x="1037629" y="1711943"/>
                  <a:pt x="982758" y="1591992"/>
                  <a:pt x="1052946" y="1690255"/>
                </a:cubicBezTo>
                <a:cubicBezTo>
                  <a:pt x="1064950" y="1707061"/>
                  <a:pt x="1070029" y="1727963"/>
                  <a:pt x="1080655" y="1745673"/>
                </a:cubicBezTo>
                <a:cubicBezTo>
                  <a:pt x="1097789" y="1774229"/>
                  <a:pt x="1136073" y="1828800"/>
                  <a:pt x="1136073" y="1828800"/>
                </a:cubicBezTo>
                <a:cubicBezTo>
                  <a:pt x="1162562" y="1908272"/>
                  <a:pt x="1131993" y="1837215"/>
                  <a:pt x="1177637" y="1898073"/>
                </a:cubicBezTo>
                <a:cubicBezTo>
                  <a:pt x="1197618" y="1924715"/>
                  <a:pt x="1214582" y="1953491"/>
                  <a:pt x="1233055" y="1981200"/>
                </a:cubicBezTo>
                <a:cubicBezTo>
                  <a:pt x="1242291" y="1995055"/>
                  <a:pt x="1244967" y="2017499"/>
                  <a:pt x="1260764" y="2022764"/>
                </a:cubicBezTo>
                <a:lnTo>
                  <a:pt x="1302327" y="2036618"/>
                </a:lnTo>
                <a:cubicBezTo>
                  <a:pt x="1330036" y="2055091"/>
                  <a:pt x="1358813" y="2072056"/>
                  <a:pt x="1385455" y="2092037"/>
                </a:cubicBezTo>
                <a:cubicBezTo>
                  <a:pt x="1403928" y="2105891"/>
                  <a:pt x="1420825" y="2122144"/>
                  <a:pt x="1440873" y="2133600"/>
                </a:cubicBezTo>
                <a:cubicBezTo>
                  <a:pt x="1453553" y="2140846"/>
                  <a:pt x="1468582" y="2142837"/>
                  <a:pt x="1482437" y="2147455"/>
                </a:cubicBezTo>
                <a:cubicBezTo>
                  <a:pt x="1487055" y="2161309"/>
                  <a:pt x="1490538" y="2175595"/>
                  <a:pt x="1496291" y="2189018"/>
                </a:cubicBezTo>
                <a:cubicBezTo>
                  <a:pt x="1504427" y="2208001"/>
                  <a:pt x="1516748" y="2225099"/>
                  <a:pt x="1524000" y="2244437"/>
                </a:cubicBezTo>
                <a:cubicBezTo>
                  <a:pt x="1530686" y="2262266"/>
                  <a:pt x="1532624" y="2281546"/>
                  <a:pt x="1537855" y="2299855"/>
                </a:cubicBezTo>
                <a:cubicBezTo>
                  <a:pt x="1541867" y="2313897"/>
                  <a:pt x="1547867" y="2327329"/>
                  <a:pt x="1551709" y="2341418"/>
                </a:cubicBezTo>
                <a:cubicBezTo>
                  <a:pt x="1561729" y="2378159"/>
                  <a:pt x="1567375" y="2416127"/>
                  <a:pt x="1579418" y="2452255"/>
                </a:cubicBezTo>
                <a:cubicBezTo>
                  <a:pt x="1584036" y="2466109"/>
                  <a:pt x="1585759" y="2481295"/>
                  <a:pt x="1593273" y="2493818"/>
                </a:cubicBezTo>
                <a:cubicBezTo>
                  <a:pt x="1599994" y="2505019"/>
                  <a:pt x="1613145" y="2511078"/>
                  <a:pt x="1620982" y="2521528"/>
                </a:cubicBezTo>
                <a:cubicBezTo>
                  <a:pt x="1640963" y="2548170"/>
                  <a:pt x="1657927" y="2576946"/>
                  <a:pt x="1676400" y="2604655"/>
                </a:cubicBezTo>
                <a:cubicBezTo>
                  <a:pt x="1685636" y="2618509"/>
                  <a:pt x="1692335" y="2634444"/>
                  <a:pt x="1704109" y="2646218"/>
                </a:cubicBezTo>
                <a:cubicBezTo>
                  <a:pt x="1713345" y="2655455"/>
                  <a:pt x="1723658" y="2663728"/>
                  <a:pt x="1731818" y="2673928"/>
                </a:cubicBezTo>
                <a:cubicBezTo>
                  <a:pt x="1742220" y="2686930"/>
                  <a:pt x="1746996" y="2704526"/>
                  <a:pt x="1759527" y="2715491"/>
                </a:cubicBezTo>
                <a:cubicBezTo>
                  <a:pt x="1784590" y="2737421"/>
                  <a:pt x="1814946" y="2752436"/>
                  <a:pt x="1842655" y="2770909"/>
                </a:cubicBezTo>
                <a:lnTo>
                  <a:pt x="1925782" y="2826328"/>
                </a:lnTo>
                <a:cubicBezTo>
                  <a:pt x="1939637" y="2835564"/>
                  <a:pt x="1951192" y="2849999"/>
                  <a:pt x="1967346" y="2854037"/>
                </a:cubicBezTo>
                <a:lnTo>
                  <a:pt x="2022764" y="2867891"/>
                </a:lnTo>
                <a:cubicBezTo>
                  <a:pt x="2069761" y="2899223"/>
                  <a:pt x="2052553" y="2883826"/>
                  <a:pt x="2078182" y="2909455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8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4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Frictionless Roller Coaster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24200"/>
            <a:ext cx="5867400" cy="2885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953000" y="3810000"/>
            <a:ext cx="76200" cy="1905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5143500" y="3733800"/>
            <a:ext cx="1485900" cy="190500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7800" y="1981200"/>
            <a:ext cx="64008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“D” should be </a:t>
            </a:r>
            <a:r>
              <a:rPr lang="en-US" sz="4000" b="1" u="sng" dirty="0" smtClean="0">
                <a:solidFill>
                  <a:srgbClr val="FF0000"/>
                </a:solidFill>
              </a:rPr>
              <a:t>less than </a:t>
            </a:r>
            <a:r>
              <a:rPr lang="en-US" sz="4000" dirty="0" smtClean="0"/>
              <a:t>“h”</a:t>
            </a:r>
            <a:endParaRPr lang="en-US" sz="4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781800" y="4419600"/>
            <a:ext cx="1524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 = 2R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105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 V (at H=10)?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7832"/>
            <a:ext cx="7620000" cy="394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400" y="2209800"/>
            <a:ext cx="12607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 dirty="0" smtClean="0"/>
              <a:t>V</a:t>
            </a:r>
            <a:r>
              <a:rPr lang="en-US" altLang="en-US" sz="4000" b="1" baseline="-25000" dirty="0" smtClean="0"/>
              <a:t>i</a:t>
            </a:r>
            <a:r>
              <a:rPr lang="en-US" altLang="en-US" sz="4000" b="1" dirty="0" smtClean="0"/>
              <a:t>=0</a:t>
            </a:r>
            <a:endParaRPr lang="en-US" altLang="en-US" sz="40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4215571"/>
            <a:ext cx="1918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H</a:t>
            </a:r>
            <a:r>
              <a:rPr lang="en-US" altLang="en-US" sz="3200" b="1" dirty="0" smtClean="0"/>
              <a:t>= 50m</a:t>
            </a:r>
            <a:endParaRPr lang="en-US" alt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5715000"/>
            <a:ext cx="762000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2563743"/>
            <a:ext cx="76200" cy="330365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22663" y="5181600"/>
            <a:ext cx="1596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 dirty="0" smtClean="0"/>
              <a:t>PE=0</a:t>
            </a:r>
            <a:endParaRPr lang="en-US" altLang="en-US" sz="40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25145" y="4367970"/>
            <a:ext cx="1918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H</a:t>
            </a:r>
            <a:r>
              <a:rPr lang="en-US" altLang="en-US" sz="3200" b="1" dirty="0" smtClean="0"/>
              <a:t>= 10m</a:t>
            </a:r>
            <a:endParaRPr lang="en-US" altLang="en-US" sz="32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58000" y="5105400"/>
            <a:ext cx="0" cy="60960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096000" y="3645556"/>
            <a:ext cx="1918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 </a:t>
            </a:r>
            <a:r>
              <a:rPr lang="en-US" altLang="en-US" sz="3200" b="1" dirty="0" smtClean="0"/>
              <a:t>v = ?</a:t>
            </a:r>
            <a:endParaRPr lang="en-US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40416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for V (at H=10)?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37832"/>
            <a:ext cx="7620000" cy="394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400" y="2209800"/>
            <a:ext cx="12607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 dirty="0" smtClean="0"/>
              <a:t>V</a:t>
            </a:r>
            <a:r>
              <a:rPr lang="en-US" altLang="en-US" sz="4000" b="1" baseline="-25000" dirty="0" smtClean="0"/>
              <a:t>i</a:t>
            </a:r>
            <a:r>
              <a:rPr lang="en-US" altLang="en-US" sz="4000" b="1" dirty="0" smtClean="0"/>
              <a:t>=0</a:t>
            </a:r>
            <a:endParaRPr lang="en-US" altLang="en-US" sz="40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4215571"/>
            <a:ext cx="1918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H</a:t>
            </a:r>
            <a:r>
              <a:rPr lang="en-US" altLang="en-US" sz="3200" b="1" dirty="0" smtClean="0"/>
              <a:t>= 50m</a:t>
            </a:r>
            <a:endParaRPr lang="en-US" alt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5715000"/>
            <a:ext cx="762000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2563743"/>
            <a:ext cx="76200" cy="330365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22663" y="5181600"/>
            <a:ext cx="15967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4000" b="1" dirty="0" smtClean="0"/>
              <a:t>PE=0</a:t>
            </a:r>
            <a:endParaRPr lang="en-US" altLang="en-US" sz="40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225145" y="4367970"/>
            <a:ext cx="1918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H</a:t>
            </a:r>
            <a:r>
              <a:rPr lang="en-US" altLang="en-US" sz="3200" b="1" dirty="0" smtClean="0"/>
              <a:t>= 10m</a:t>
            </a:r>
            <a:endParaRPr lang="en-US" altLang="en-US" sz="32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58000" y="5105400"/>
            <a:ext cx="0" cy="60960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91545" y="4367969"/>
            <a:ext cx="19188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/>
              <a:t> </a:t>
            </a:r>
            <a:r>
              <a:rPr lang="en-US" altLang="en-US" sz="3200" b="1" dirty="0" smtClean="0"/>
              <a:t>v = ?</a:t>
            </a:r>
            <a:endParaRPr lang="en-US" altLang="en-US" sz="3200" b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124200" y="2209800"/>
            <a:ext cx="4876800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4000" b="1" dirty="0" smtClean="0"/>
              <a:t>   +  </a:t>
            </a:r>
            <a:r>
              <a:rPr lang="en-US" sz="4000" b="1" dirty="0" smtClean="0">
                <a:solidFill>
                  <a:srgbClr val="0070C0"/>
                </a:solidFill>
              </a:rPr>
              <a:t>KE</a:t>
            </a:r>
            <a:r>
              <a:rPr lang="en-US" sz="40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4000" b="1" dirty="0" smtClean="0"/>
              <a:t>   =   ME  </a:t>
            </a:r>
            <a:endParaRPr lang="en-US" sz="4000" b="1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572000" y="3507685"/>
            <a:ext cx="4038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4000" b="1" dirty="0" smtClean="0"/>
              <a:t>   +  </a:t>
            </a:r>
            <a:r>
              <a:rPr lang="en-US" sz="4000" b="1" dirty="0" smtClean="0">
                <a:solidFill>
                  <a:srgbClr val="0070C0"/>
                </a:solidFill>
              </a:rPr>
              <a:t>KE</a:t>
            </a:r>
            <a:r>
              <a:rPr lang="en-US" sz="4000" b="1" baseline="-25000" dirty="0" smtClean="0">
                <a:solidFill>
                  <a:srgbClr val="0070C0"/>
                </a:solidFill>
              </a:rPr>
              <a:t>2</a:t>
            </a:r>
            <a:r>
              <a:rPr lang="en-US" sz="4000" b="1" dirty="0" smtClean="0"/>
              <a:t>   =   ME  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347459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1981200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4000" b="1" dirty="0" smtClean="0"/>
              <a:t>   +  </a:t>
            </a:r>
            <a:r>
              <a:rPr lang="en-US" sz="4000" b="1" dirty="0" smtClean="0">
                <a:solidFill>
                  <a:srgbClr val="0070C0"/>
                </a:solidFill>
              </a:rPr>
              <a:t>KE</a:t>
            </a:r>
            <a:r>
              <a:rPr lang="en-US" sz="40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4000" b="1" dirty="0" smtClean="0"/>
              <a:t>   = </a:t>
            </a:r>
            <a:r>
              <a:rPr lang="en-US" sz="4000" b="1" dirty="0" smtClean="0">
                <a:solidFill>
                  <a:srgbClr val="FF0000"/>
                </a:solidFill>
              </a:rPr>
              <a:t>PE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4000" b="1" dirty="0" smtClean="0"/>
              <a:t>   </a:t>
            </a:r>
            <a:r>
              <a:rPr lang="en-US" sz="4000" b="1" dirty="0"/>
              <a:t>+  </a:t>
            </a:r>
            <a:r>
              <a:rPr lang="en-US" sz="4000" b="1" dirty="0" smtClean="0">
                <a:solidFill>
                  <a:srgbClr val="0070C0"/>
                </a:solidFill>
              </a:rPr>
              <a:t>KE</a:t>
            </a:r>
            <a:r>
              <a:rPr lang="en-US" sz="4000" b="1" baseline="-25000" dirty="0" smtClean="0">
                <a:solidFill>
                  <a:srgbClr val="0070C0"/>
                </a:solidFill>
              </a:rPr>
              <a:t>2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28800" y="2689086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mgh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4000" b="1" dirty="0" smtClean="0"/>
              <a:t>   +  0   = </a:t>
            </a:r>
            <a:r>
              <a:rPr lang="en-US" sz="4000" b="1" dirty="0" smtClean="0">
                <a:solidFill>
                  <a:srgbClr val="FF0000"/>
                </a:solidFill>
              </a:rPr>
              <a:t>mgh</a:t>
            </a:r>
            <a:r>
              <a:rPr lang="en-US" sz="40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4000" b="1" dirty="0" smtClean="0"/>
              <a:t>   </a:t>
            </a:r>
            <a:r>
              <a:rPr lang="en-US" sz="4000" b="1" dirty="0"/>
              <a:t>+  </a:t>
            </a:r>
            <a:r>
              <a:rPr lang="en-US" sz="4000" b="1" dirty="0" smtClean="0"/>
              <a:t>mv</a:t>
            </a:r>
            <a:r>
              <a:rPr lang="en-US" sz="4000" b="1" baseline="30000" dirty="0" smtClean="0"/>
              <a:t>2</a:t>
            </a:r>
            <a:r>
              <a:rPr lang="en-US" sz="4000" b="1" dirty="0" smtClean="0"/>
              <a:t>/2</a:t>
            </a:r>
            <a:endParaRPr lang="en-US" sz="40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28800" y="2689086"/>
            <a:ext cx="457200" cy="7078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343400" y="2667000"/>
            <a:ext cx="457200" cy="7078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43600" y="2667000"/>
            <a:ext cx="457200" cy="7078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31848138"/>
              </p:ext>
            </p:extLst>
          </p:nvPr>
        </p:nvGraphicFramePr>
        <p:xfrm>
          <a:off x="2087563" y="4953000"/>
          <a:ext cx="4968875" cy="1173163"/>
        </p:xfrm>
        <a:graphic>
          <a:graphicData uri="http://schemas.openxmlformats.org/presentationml/2006/ole">
            <p:oleObj spid="_x0000_s2212" name="Equation" r:id="rId3" imgW="914400" imgH="2156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71564549"/>
              </p:ext>
            </p:extLst>
          </p:nvPr>
        </p:nvGraphicFramePr>
        <p:xfrm>
          <a:off x="2151992" y="3505200"/>
          <a:ext cx="5297215" cy="2133600"/>
        </p:xfrm>
        <a:graphic>
          <a:graphicData uri="http://schemas.openxmlformats.org/presentationml/2006/ole">
            <p:oleObj spid="_x0000_s2213" name="Equation" r:id="rId4" imgW="1828800" imgH="7365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08020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Conservative System: Pendulum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84118" y="3505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5800" y="3886200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" y="4603172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959927"/>
            <a:ext cx="7467600" cy="0"/>
          </a:xfrm>
          <a:prstGeom prst="line">
            <a:avLst/>
          </a:prstGeom>
          <a:ln w="571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148445" y="2514601"/>
            <a:ext cx="4700155" cy="2743199"/>
            <a:chOff x="2615045" y="2514601"/>
            <a:chExt cx="4700155" cy="2743199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957945" y="2590800"/>
              <a:ext cx="2071255" cy="1295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41172" y="2590800"/>
              <a:ext cx="1188028" cy="1943100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15045" y="35052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498272" y="4191000"/>
              <a:ext cx="685800" cy="685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5029200" y="2514601"/>
              <a:ext cx="0" cy="2095499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5029200" y="2590802"/>
              <a:ext cx="1181100" cy="1943098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 flipV="1">
              <a:off x="5029200" y="2590801"/>
              <a:ext cx="1866900" cy="1295399"/>
            </a:xfrm>
            <a:prstGeom prst="line">
              <a:avLst/>
            </a:prstGeom>
            <a:ln w="571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724400" y="4572000"/>
              <a:ext cx="685800" cy="685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867400" y="4191000"/>
              <a:ext cx="685800" cy="685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6629400" y="3581400"/>
              <a:ext cx="685800" cy="6858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1066800" y="4267200"/>
            <a:ext cx="6858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066800" y="4648200"/>
            <a:ext cx="685800" cy="6858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38200" y="3848100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057400" y="3886200"/>
            <a:ext cx="0" cy="10287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2403764" y="2819400"/>
            <a:ext cx="1863436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KE = 0 J</a:t>
            </a:r>
            <a:endParaRPr lang="en-US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899564" y="2880518"/>
            <a:ext cx="1863436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KE = 0 J</a:t>
            </a:r>
            <a:endParaRPr lang="en-US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4998027" y="5334000"/>
            <a:ext cx="1368136" cy="62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PE = 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896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153400" cy="4799013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particle's momentum </a:t>
            </a:r>
            <a:r>
              <a:rPr lang="en-GB" b="1" dirty="0" smtClean="0"/>
              <a:t>p</a:t>
            </a:r>
            <a:r>
              <a:rPr lang="en-GB" dirty="0" smtClean="0"/>
              <a:t> is defined as the product of its mass and velocity</a:t>
            </a:r>
          </a:p>
          <a:p>
            <a:pPr algn="ctr" eaLnBrk="1" hangingPunct="1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5400" b="1" i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</a:rPr>
              <a:t> = m </a:t>
            </a:r>
            <a:r>
              <a:rPr lang="en-GB" sz="5400" b="1" i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GB" sz="5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algn="ctr"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SI unit: kg m/s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MOMENTUM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898073"/>
            <a:ext cx="8229600" cy="1066799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Newton's Second Law can be written in terms of the momentum of a particle.</a:t>
            </a:r>
          </a:p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4690385"/>
              </p:ext>
            </p:extLst>
          </p:nvPr>
        </p:nvGraphicFramePr>
        <p:xfrm>
          <a:off x="3352800" y="2895600"/>
          <a:ext cx="1981200" cy="2801007"/>
        </p:xfrm>
        <a:graphic>
          <a:graphicData uri="http://schemas.openxmlformats.org/presentationml/2006/ole">
            <p:oleObj spid="_x0000_s3150" name="Equation" r:id="rId3" imgW="736560" imgH="10411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2715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Impulse-Momentum Theorem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56557441"/>
              </p:ext>
            </p:extLst>
          </p:nvPr>
        </p:nvGraphicFramePr>
        <p:xfrm>
          <a:off x="3200400" y="2209800"/>
          <a:ext cx="2518909" cy="2209800"/>
        </p:xfrm>
        <a:graphic>
          <a:graphicData uri="http://schemas.openxmlformats.org/presentationml/2006/ole">
            <p:oleObj spid="_x0000_s4175" name="Equation" r:id="rId3" imgW="723600" imgH="634680" progId="Equation.3">
              <p:embed/>
            </p:oleObj>
          </a:graphicData>
        </a:graphic>
      </p:graphicFrame>
      <p:cxnSp>
        <p:nvCxnSpPr>
          <p:cNvPr id="6" name="Straight Connector 5"/>
          <p:cNvCxnSpPr>
            <a:endCxn id="4" idx="2"/>
          </p:cNvCxnSpPr>
          <p:nvPr/>
        </p:nvCxnSpPr>
        <p:spPr>
          <a:xfrm>
            <a:off x="3276600" y="4419600"/>
            <a:ext cx="11832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946073"/>
            <a:ext cx="1905000" cy="60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4000" dirty="0" smtClean="0"/>
              <a:t>Impulse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dirty="0" smtClean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dirty="0" smtClean="0"/>
          </a:p>
        </p:txBody>
      </p:sp>
      <p:sp>
        <p:nvSpPr>
          <p:cNvPr id="9" name="Right Arrow 8"/>
          <p:cNvSpPr/>
          <p:nvPr/>
        </p:nvSpPr>
        <p:spPr>
          <a:xfrm rot="18723461">
            <a:off x="3136153" y="454228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1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694613" cy="688778"/>
          </a:xfrm>
        </p:spPr>
        <p:txBody>
          <a:bodyPr wrap="square" tIns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IMPULSE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229600" cy="4876800"/>
          </a:xfrm>
        </p:spPr>
        <p:txBody>
          <a:bodyPr lIns="0" tIns="0" rIns="0" bIns="0">
            <a:normAutofit/>
          </a:bodyPr>
          <a:lstStyle/>
          <a:p>
            <a:pPr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Impulse</a:t>
            </a:r>
            <a:r>
              <a:rPr lang="en-GB" dirty="0" smtClean="0"/>
              <a:t> is the change in momentum of an object during collision</a:t>
            </a:r>
          </a:p>
        </p:txBody>
      </p:sp>
      <p:pic>
        <p:nvPicPr>
          <p:cNvPr id="19458" name="Picture 2" descr="http://checkerautobody.com/images/collis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200400"/>
            <a:ext cx="5181600" cy="187113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Impulse-momentum Theorem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057400"/>
            <a:ext cx="5837497" cy="2279283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5511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pic>
        <p:nvPicPr>
          <p:cNvPr id="70658" name="Picture 2" descr="http://www.energy4me.org/blog/wp-content/uploads/icon_squar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5430" y="2667000"/>
            <a:ext cx="3314700" cy="3124200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7019" y="1905000"/>
            <a:ext cx="8229600" cy="23241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Ability to do </a:t>
            </a:r>
            <a:r>
              <a:rPr lang="en-US" sz="4000" b="1" u="sng" dirty="0" smtClean="0"/>
              <a:t>work</a:t>
            </a:r>
          </a:p>
          <a:p>
            <a:r>
              <a:rPr lang="en-US" sz="4000" dirty="0" smtClean="0"/>
              <a:t>scalar</a:t>
            </a:r>
          </a:p>
          <a:p>
            <a:r>
              <a:rPr lang="en-US" sz="4000" dirty="0" smtClean="0"/>
              <a:t>Unit: Joules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Impulse-momentum Theorem</a:t>
            </a:r>
          </a:p>
        </p:txBody>
      </p:sp>
      <p:pic>
        <p:nvPicPr>
          <p:cNvPr id="4" name="Picture 2" descr="http://sdsu-physics.org/physics180/physics195/Topics/images_motion/9_impulse.jpg"/>
          <p:cNvPicPr>
            <a:picLocks noChangeAspect="1" noChangeArrowheads="1"/>
          </p:cNvPicPr>
          <p:nvPr/>
        </p:nvPicPr>
        <p:blipFill>
          <a:blip r:embed="rId3" cstate="print"/>
          <a:srcRect t="59429" r="40000"/>
          <a:stretch>
            <a:fillRect/>
          </a:stretch>
        </p:blipFill>
        <p:spPr bwMode="auto">
          <a:xfrm>
            <a:off x="1524000" y="3379528"/>
            <a:ext cx="5867400" cy="347154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14399" y="1752600"/>
            <a:ext cx="7266709" cy="60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4000" dirty="0" smtClean="0"/>
              <a:t>Longer collision time, lower force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dirty="0" smtClean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dirty="0" smtClean="0"/>
          </a:p>
        </p:txBody>
      </p:sp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725865755"/>
              </p:ext>
            </p:extLst>
          </p:nvPr>
        </p:nvGraphicFramePr>
        <p:xfrm>
          <a:off x="3048000" y="2362200"/>
          <a:ext cx="2519363" cy="795338"/>
        </p:xfrm>
        <a:graphic>
          <a:graphicData uri="http://schemas.openxmlformats.org/presentationml/2006/ole">
            <p:oleObj spid="_x0000_s6199" name="Equation" r:id="rId4" imgW="723586" imgH="228501" progId="Equation.3">
              <p:embed/>
            </p:oleObj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4038600" y="2998528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29000" y="3074728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047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Egg Catching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How to catch an egg without breaking its shell?</a:t>
            </a:r>
            <a:endParaRPr lang="en-US" dirty="0"/>
          </a:p>
        </p:txBody>
      </p:sp>
      <p:pic>
        <p:nvPicPr>
          <p:cNvPr id="7171" name="Picture 3" descr="C:\Users\Marvin\AppData\Local\Microsoft\Windows\Temporary Internet Files\Content.IE5\V54BB4K7\MP90044244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4738688" cy="35540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386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228013" cy="610167"/>
          </a:xfrm>
        </p:spPr>
        <p:txBody>
          <a:bodyPr tIns="0"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BLAM!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842748" y="1295400"/>
            <a:ext cx="7694613" cy="933845"/>
          </a:xfrm>
        </p:spPr>
        <p:txBody>
          <a:bodyPr wrap="square" lIns="0" tIns="0" rIns="0" bIns="0">
            <a:spAutoFit/>
          </a:bodyPr>
          <a:lstStyle/>
          <a:p>
            <a:pPr marL="274320" indent="-274320" eaLnBrk="1" fontAlgn="auto" hangingPunct="1">
              <a:lnSpc>
                <a:spcPct val="87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 smtClean="0"/>
          </a:p>
          <a:p>
            <a:pPr marL="274320" indent="-274320" eaLnBrk="1" fontAlgn="auto" hangingPunct="1">
              <a:lnSpc>
                <a:spcPct val="87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What is the purpose of the air bag in cars?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r="28421"/>
          <a:stretch>
            <a:fillRect/>
          </a:stretch>
        </p:blipFill>
        <p:spPr bwMode="auto">
          <a:xfrm>
            <a:off x="381000" y="2438400"/>
            <a:ext cx="32841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190999" y="2819400"/>
            <a:ext cx="4294909" cy="1524000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3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4000" dirty="0" smtClean="0"/>
              <a:t>Minimize the collision force by </a:t>
            </a:r>
            <a:r>
              <a:rPr lang="en-GB" sz="4000" b="1" u="sng" dirty="0" smtClean="0">
                <a:solidFill>
                  <a:srgbClr val="FF0000"/>
                </a:solidFill>
              </a:rPr>
              <a:t>prolonging</a:t>
            </a:r>
            <a:r>
              <a:rPr lang="en-GB" sz="4000" dirty="0" smtClean="0"/>
              <a:t> the collision time</a:t>
            </a:r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dirty="0" smtClean="0"/>
          </a:p>
          <a:p>
            <a:pPr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dirty="0" smtClean="0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="" xmlns:p14="http://schemas.microsoft.com/office/powerpoint/2010/main" val="2140253170"/>
              </p:ext>
            </p:extLst>
          </p:nvPr>
        </p:nvGraphicFramePr>
        <p:xfrm>
          <a:off x="4953000" y="4495800"/>
          <a:ext cx="2519363" cy="795337"/>
        </p:xfrm>
        <a:graphic>
          <a:graphicData uri="http://schemas.openxmlformats.org/presentationml/2006/ole">
            <p:oleObj spid="_x0000_s5192" name="Equation" r:id="rId5" imgW="723586" imgH="228501" progId="Equation.3">
              <p:embed/>
            </p:oleObj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6019800" y="5257800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0200" y="5334000"/>
            <a:ext cx="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342900" y="1981200"/>
            <a:ext cx="8610600" cy="2167901"/>
          </a:xfrm>
        </p:spPr>
        <p:txBody>
          <a:bodyPr wrap="square" lIns="0" tIns="0" rIns="0" bIns="0">
            <a:spAutoFit/>
          </a:bodyPr>
          <a:lstStyle/>
          <a:p>
            <a:pPr marL="274320" indent="-274320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If the </a:t>
            </a:r>
            <a:r>
              <a:rPr lang="en-GB" b="1" u="sng" dirty="0" smtClean="0">
                <a:solidFill>
                  <a:srgbClr val="FF0000"/>
                </a:solidFill>
              </a:rPr>
              <a:t>net external force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on a system is </a:t>
            </a:r>
            <a:r>
              <a:rPr lang="en-GB" b="1" u="sng" dirty="0" smtClean="0">
                <a:solidFill>
                  <a:srgbClr val="FF0000"/>
                </a:solidFill>
              </a:rPr>
              <a:t>zero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, the total momentum is conserved.</a:t>
            </a:r>
          </a:p>
          <a:p>
            <a:pPr marL="274320" indent="-274320" eaLnBrk="1" fontAlgn="auto" hangingPunct="1">
              <a:lnSpc>
                <a:spcPct val="93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lnSpc>
                <a:spcPct val="93000"/>
              </a:lnSpc>
              <a:buClr>
                <a:schemeClr val="accent3"/>
              </a:buCl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4000" b="1" dirty="0" err="1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GB" sz="4000" b="1" baseline="-33000" dirty="0" err="1" smtClean="0">
                <a:solidFill>
                  <a:schemeClr val="accent1">
                    <a:lumMod val="75000"/>
                  </a:schemeClr>
                </a:solidFill>
              </a:rPr>
              <a:t>initial</a:t>
            </a:r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GB" sz="4000" b="1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GB" sz="4000" b="1" baseline="-33000" dirty="0" err="1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en-GB" sz="4000" b="1" baseline="-33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LAW OF CONSERVATION OF MOMENTUM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635" y="457200"/>
            <a:ext cx="2819400" cy="71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Before Collision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38400" y="3071215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3071215"/>
            <a:ext cx="9906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676400" y="3395065"/>
            <a:ext cx="609600" cy="342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1848385"/>
            <a:ext cx="1933699" cy="106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2 kg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1b</a:t>
            </a:r>
            <a:r>
              <a:rPr lang="en-US" dirty="0" smtClean="0"/>
              <a:t> = 5 m/s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49334" y="1848385"/>
            <a:ext cx="1917865" cy="1066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= 2 kg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2b</a:t>
            </a:r>
            <a:r>
              <a:rPr lang="en-US" dirty="0" smtClean="0"/>
              <a:t> = 0 m/s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67796" y="457200"/>
            <a:ext cx="28194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After Collision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948055" y="2933804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24055" y="2933804"/>
            <a:ext cx="9906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014855" y="3240336"/>
            <a:ext cx="609600" cy="342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800600" y="1729591"/>
            <a:ext cx="2036619" cy="10668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= 2 kg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1a</a:t>
            </a:r>
            <a:r>
              <a:rPr lang="en-US" dirty="0" smtClean="0"/>
              <a:t> = 0 m/s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948054" y="1676400"/>
            <a:ext cx="1891145" cy="10252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= 2 kg</a:t>
            </a:r>
          </a:p>
          <a:p>
            <a:pPr marL="0" indent="0"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2a</a:t>
            </a:r>
            <a:r>
              <a:rPr lang="en-US" dirty="0" smtClean="0"/>
              <a:t> </a:t>
            </a:r>
            <a:r>
              <a:rPr lang="en-US" smtClean="0"/>
              <a:t>= </a:t>
            </a:r>
            <a:r>
              <a:rPr lang="en-US" smtClean="0"/>
              <a:t>5 </a:t>
            </a:r>
            <a:r>
              <a:rPr lang="en-US" dirty="0" smtClean="0"/>
              <a:t>m/s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1282" y="4076329"/>
            <a:ext cx="3751118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Total Momentum </a:t>
            </a:r>
          </a:p>
          <a:p>
            <a:pPr marL="0" indent="0" algn="ctr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1b    </a:t>
            </a:r>
            <a:r>
              <a:rPr lang="en-US" dirty="0" smtClean="0"/>
              <a:t>+  m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1b</a:t>
            </a:r>
          </a:p>
          <a:p>
            <a:pPr marL="0" indent="0" algn="ctr">
              <a:buNone/>
            </a:pPr>
            <a:r>
              <a:rPr lang="en-US" dirty="0" smtClean="0"/>
              <a:t>(2kg*5m/s) + 0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61660" y="4231616"/>
            <a:ext cx="3751118" cy="171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Total Momentum </a:t>
            </a:r>
          </a:p>
          <a:p>
            <a:pPr marL="0" indent="0" algn="ctr">
              <a:buNone/>
            </a:pP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1a    </a:t>
            </a:r>
            <a:r>
              <a:rPr lang="en-US" dirty="0" smtClean="0"/>
              <a:t>+  m</a:t>
            </a:r>
            <a:r>
              <a:rPr lang="en-US" baseline="-25000" dirty="0" smtClean="0"/>
              <a:t>1</a:t>
            </a:r>
            <a:r>
              <a:rPr lang="en-US" dirty="0" smtClean="0"/>
              <a:t>v</a:t>
            </a:r>
            <a:r>
              <a:rPr lang="en-US" baseline="-25000" dirty="0" smtClean="0"/>
              <a:t>1a</a:t>
            </a:r>
          </a:p>
          <a:p>
            <a:pPr marL="0" indent="0" algn="ctr">
              <a:buNone/>
            </a:pPr>
            <a:r>
              <a:rPr lang="en-US" dirty="0" smtClean="0"/>
              <a:t>0 + (2kg*5m/s</a:t>
            </a:r>
            <a:r>
              <a:rPr lang="en-US" dirty="0"/>
              <a:t>)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1282" y="3276600"/>
            <a:ext cx="154775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Moving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605649" y="3124200"/>
            <a:ext cx="154775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Moving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67049" y="3200400"/>
            <a:ext cx="13191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462649" y="3124200"/>
            <a:ext cx="13191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06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305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Balls with the </a:t>
            </a:r>
            <a:r>
              <a:rPr lang="en-US" dirty="0"/>
              <a:t>s</a:t>
            </a:r>
            <a:r>
              <a:rPr lang="en-US" dirty="0" smtClean="0"/>
              <a:t>ame mass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341418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6055" y="2320636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8055" y="2320636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00055" y="2299854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2055" y="2275609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7910" y="2254827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9910" y="225482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1910" y="2234045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77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08" y="4495800"/>
            <a:ext cx="33909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Before Collision   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 rot="2219744">
            <a:off x="1163439" y="2110253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6055" y="2320636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8055" y="2320636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00055" y="2299854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2055" y="2275609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7910" y="2254827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9910" y="225482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1910" y="2234045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41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055" y="4419600"/>
            <a:ext cx="33909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After Collision   </a:t>
            </a:r>
          </a:p>
          <a:p>
            <a:pPr marL="0" indent="0" algn="ctr">
              <a:buNone/>
            </a:pPr>
            <a:r>
              <a:rPr lang="en-US" sz="4000" dirty="0" smtClean="0"/>
              <a:t>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286000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6055" y="2320636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8055" y="2320636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00055" y="2299854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2055" y="2275609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7910" y="2254827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9910" y="225482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8994057">
            <a:off x="7045668" y="2111606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71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08" y="4495800"/>
            <a:ext cx="33909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Before Collision   2mv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 rot="2219744">
            <a:off x="1163439" y="2110253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762023">
            <a:off x="1862924" y="2235544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8055" y="2320636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00055" y="2299854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2055" y="2275609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7910" y="2254827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9910" y="225482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1910" y="2234045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92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3" y="4419600"/>
            <a:ext cx="33909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After Collision   </a:t>
            </a:r>
          </a:p>
          <a:p>
            <a:pPr marL="0" indent="0" algn="ctr">
              <a:buNone/>
            </a:pPr>
            <a:r>
              <a:rPr lang="en-US" sz="4000" dirty="0" smtClean="0"/>
              <a:t>2mv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286000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6055" y="2320636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8055" y="2320636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00055" y="2299854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2055" y="2275609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7910" y="2254827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9593833">
            <a:off x="6362007" y="219850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8994057">
            <a:off x="7045668" y="2111606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Work,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12954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amount </a:t>
            </a:r>
            <a:r>
              <a:rPr lang="en-US" altLang="en-US" dirty="0"/>
              <a:t>of ENERGY transferred by a </a:t>
            </a:r>
            <a:r>
              <a:rPr lang="en-US" altLang="en-US" b="1" dirty="0">
                <a:solidFill>
                  <a:srgbClr val="FF0000"/>
                </a:solidFill>
              </a:rPr>
              <a:t>FORCE</a:t>
            </a:r>
            <a:r>
              <a:rPr lang="en-US" altLang="en-US" dirty="0" smtClean="0">
                <a:solidFill>
                  <a:srgbClr val="F137A1"/>
                </a:solidFill>
              </a:rPr>
              <a:t>.</a:t>
            </a:r>
          </a:p>
          <a:p>
            <a:r>
              <a:rPr lang="en-US" dirty="0"/>
              <a:t>applied force over a certain </a:t>
            </a:r>
            <a:r>
              <a:rPr lang="en-US" b="1" u="sng" dirty="0">
                <a:solidFill>
                  <a:srgbClr val="FF0000"/>
                </a:solidFill>
              </a:rPr>
              <a:t>displacement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81600" y="3352800"/>
            <a:ext cx="2931747" cy="2286000"/>
            <a:chOff x="2362200" y="2895600"/>
            <a:chExt cx="4684347" cy="3203377"/>
          </a:xfrm>
        </p:grpSpPr>
        <p:pic>
          <p:nvPicPr>
            <p:cNvPr id="69636" name="Picture 4" descr="http://www.blogging4jobs.com/wp-content/uploads/2012/09/work-motivation-theories.jpe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2200" y="2895600"/>
              <a:ext cx="4648200" cy="308610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5029200" y="5791200"/>
              <a:ext cx="201734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www.blogging4jobs.com </a:t>
              </a:r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367145" y="3061855"/>
            <a:ext cx="4648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1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4000" b="1" dirty="0" smtClean="0">
                <a:solidFill>
                  <a:srgbClr val="FF0000"/>
                </a:solidFill>
              </a:rPr>
              <a:t>W = F </a:t>
            </a:r>
            <a:r>
              <a:rPr lang="el-GR" sz="4000" b="1" dirty="0" smtClean="0">
                <a:solidFill>
                  <a:srgbClr val="FF0000"/>
                </a:solidFill>
                <a:cs typeface="Arial" charset="0"/>
                <a:sym typeface="Symbol"/>
              </a:rPr>
              <a:t></a:t>
            </a:r>
            <a:r>
              <a:rPr lang="en-GB" sz="4000" b="1" dirty="0" smtClean="0">
                <a:solidFill>
                  <a:srgbClr val="FF0000"/>
                </a:solidFill>
              </a:rPr>
              <a:t>x </a:t>
            </a:r>
            <a:r>
              <a:rPr lang="en-GB" sz="4000" b="1" dirty="0" err="1" smtClean="0">
                <a:solidFill>
                  <a:srgbClr val="FF0000"/>
                </a:solidFill>
              </a:rPr>
              <a:t>cos</a:t>
            </a:r>
            <a:r>
              <a:rPr lang="en-GB" sz="4000" b="1" dirty="0" err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endParaRPr lang="en-GB" sz="4000" b="1" dirty="0" smtClean="0">
              <a:solidFill>
                <a:srgbClr val="FF0000"/>
              </a:solidFill>
              <a:latin typeface="Symbol" pitchFamily="18" charset="2"/>
            </a:endParaRPr>
          </a:p>
          <a:p>
            <a:pPr>
              <a:lnSpc>
                <a:spcPct val="81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1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4800" y="3768154"/>
            <a:ext cx="4648200" cy="1870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 = force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x = displacement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 = angle between force and displacement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08" y="4495800"/>
            <a:ext cx="33909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Before Collision   4mv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 rot="2219744">
            <a:off x="1163439" y="2110253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762023">
            <a:off x="1862924" y="2235544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483735">
            <a:off x="2617640" y="2212623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803884">
            <a:off x="3418890" y="2181852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2055" y="2275609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37910" y="2254827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9910" y="225482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1910" y="2234045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5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3" y="4419600"/>
            <a:ext cx="33909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After Collision   </a:t>
            </a:r>
          </a:p>
          <a:p>
            <a:pPr marL="0" indent="0" algn="ctr">
              <a:buNone/>
            </a:pPr>
            <a:r>
              <a:rPr lang="en-US" sz="4000" dirty="0" smtClean="0"/>
              <a:t>4mv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286000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6055" y="2320636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38055" y="2320636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00055" y="2299854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9834486">
            <a:off x="4876434" y="2207736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19800027">
            <a:off x="5603201" y="2206699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9593833">
            <a:off x="6362007" y="219850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8994057">
            <a:off x="7045668" y="2111606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66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308" y="4495800"/>
            <a:ext cx="3390900" cy="1143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Before Collision   6mv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 rot="2219744">
            <a:off x="1163439" y="2110253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1762023">
            <a:off x="1862924" y="2235544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1483735">
            <a:off x="2617640" y="2212623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803884">
            <a:off x="3418890" y="2181852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672699">
            <a:off x="4175536" y="2201543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1735240">
            <a:off x="4935051" y="2196569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99910" y="225482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61910" y="2234045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0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Newton’s Cradle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3" y="4419600"/>
            <a:ext cx="3390900" cy="1371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After Collision   </a:t>
            </a:r>
          </a:p>
          <a:p>
            <a:pPr marL="0" indent="0" algn="ctr">
              <a:buNone/>
            </a:pPr>
            <a:r>
              <a:rPr lang="en-US" sz="4000" dirty="0" smtClean="0"/>
              <a:t>6mv</a:t>
            </a:r>
            <a:endParaRPr lang="en-US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00200" y="2286000"/>
            <a:ext cx="762000" cy="1752600"/>
            <a:chOff x="2362200" y="2133600"/>
            <a:chExt cx="762000" cy="17526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76055" y="2320636"/>
            <a:ext cx="762000" cy="1752600"/>
            <a:chOff x="2362200" y="2133600"/>
            <a:chExt cx="762000" cy="1752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 rot="20379440">
            <a:off x="3418924" y="2271547"/>
            <a:ext cx="762000" cy="1752600"/>
            <a:chOff x="2362200" y="2133600"/>
            <a:chExt cx="762000" cy="17526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19939687">
            <a:off x="4130076" y="2224140"/>
            <a:ext cx="762000" cy="1752600"/>
            <a:chOff x="2362200" y="2133600"/>
            <a:chExt cx="762000" cy="17526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9834486">
            <a:off x="4876434" y="2207736"/>
            <a:ext cx="762000" cy="1752600"/>
            <a:chOff x="2362200" y="2133600"/>
            <a:chExt cx="762000" cy="17526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19800027">
            <a:off x="5603201" y="2206699"/>
            <a:ext cx="762000" cy="1752600"/>
            <a:chOff x="2362200" y="2133600"/>
            <a:chExt cx="762000" cy="17526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9593833">
            <a:off x="6362007" y="2198507"/>
            <a:ext cx="762000" cy="1752600"/>
            <a:chOff x="2362200" y="2133600"/>
            <a:chExt cx="762000" cy="17526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 rot="18994057">
            <a:off x="7045668" y="2111606"/>
            <a:ext cx="762000" cy="1752600"/>
            <a:chOff x="2362200" y="2133600"/>
            <a:chExt cx="762000" cy="1752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743200" y="2133600"/>
              <a:ext cx="0" cy="9906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62200" y="3124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219200" y="1981200"/>
            <a:ext cx="6705600" cy="360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26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Elastic Collision </a:t>
            </a:r>
            <a:r>
              <a:rPr lang="en-US" dirty="0" smtClean="0"/>
              <a:t>– Both the </a:t>
            </a:r>
            <a:r>
              <a:rPr lang="en-US" b="1" u="sng" dirty="0" smtClean="0"/>
              <a:t>total kinetic energy </a:t>
            </a:r>
            <a:r>
              <a:rPr lang="en-US" dirty="0" smtClean="0"/>
              <a:t>and </a:t>
            </a:r>
            <a:r>
              <a:rPr lang="en-US" b="1" u="sng" dirty="0" smtClean="0"/>
              <a:t>total momentum</a:t>
            </a:r>
            <a:r>
              <a:rPr lang="en-US" dirty="0" smtClean="0"/>
              <a:t> is conserved during collision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Inelastic Collision </a:t>
            </a:r>
            <a:r>
              <a:rPr lang="en-US" dirty="0" smtClean="0"/>
              <a:t>– </a:t>
            </a:r>
            <a:r>
              <a:rPr lang="en-US" b="1" u="sng" dirty="0" smtClean="0"/>
              <a:t>total momentum</a:t>
            </a:r>
            <a:r>
              <a:rPr lang="en-US" dirty="0" smtClean="0"/>
              <a:t> is conserved but the </a:t>
            </a:r>
            <a:r>
              <a:rPr lang="en-US" b="1" u="sng" dirty="0" smtClean="0"/>
              <a:t>total kinetic energy is not conserved </a:t>
            </a:r>
            <a:r>
              <a:rPr lang="en-US" dirty="0" smtClean="0"/>
              <a:t>during collision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727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1764"/>
            <a:ext cx="8229600" cy="609599"/>
          </a:xfrm>
        </p:spPr>
        <p:txBody>
          <a:bodyPr/>
          <a:lstStyle/>
          <a:p>
            <a:r>
              <a:rPr lang="en-US" dirty="0" smtClean="0"/>
              <a:t>Total Kinetic Energy is conserved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2957945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957945"/>
            <a:ext cx="9906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057400" y="3281795"/>
            <a:ext cx="609600" cy="342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282" y="3163330"/>
            <a:ext cx="154775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Moving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48049" y="3087130"/>
            <a:ext cx="13191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8024" y="2895600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84024" y="2895600"/>
            <a:ext cx="9906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874824" y="3202132"/>
            <a:ext cx="609600" cy="342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65618" y="3085996"/>
            <a:ext cx="154775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Moving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22618" y="3085996"/>
            <a:ext cx="13191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7800" y="4191000"/>
            <a:ext cx="2438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KE</a:t>
            </a:r>
            <a:r>
              <a:rPr lang="en-US" baseline="-25000" dirty="0" smtClean="0"/>
              <a:t>B1</a:t>
            </a:r>
            <a:r>
              <a:rPr lang="en-US" dirty="0" smtClean="0"/>
              <a:t> + KE</a:t>
            </a:r>
            <a:r>
              <a:rPr lang="en-US" baseline="-25000" dirty="0" smtClean="0"/>
              <a:t>B2</a:t>
            </a:r>
            <a:endParaRPr lang="en-US" baseline="-25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57300" y="2286000"/>
            <a:ext cx="28194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Before Collision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410200" y="2332037"/>
            <a:ext cx="28194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After Collision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540333" y="4170218"/>
            <a:ext cx="2438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KE</a:t>
            </a:r>
            <a:r>
              <a:rPr lang="en-US" baseline="-25000" dirty="0" smtClean="0"/>
              <a:t>A1</a:t>
            </a:r>
            <a:r>
              <a:rPr lang="en-US" dirty="0" smtClean="0"/>
              <a:t> + KE</a:t>
            </a:r>
            <a:r>
              <a:rPr lang="en-US" baseline="-25000" dirty="0" smtClean="0"/>
              <a:t>A2</a:t>
            </a:r>
            <a:endParaRPr lang="en-US" baseline="-25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31818" y="4953000"/>
            <a:ext cx="1614055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5J + 0J</a:t>
            </a:r>
            <a:endParaRPr lang="en-US" baseline="-25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834741" y="4953000"/>
            <a:ext cx="1614055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0J + 5J</a:t>
            </a:r>
            <a:endParaRPr 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258436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Inelastic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1764"/>
            <a:ext cx="8229600" cy="609599"/>
          </a:xfrm>
        </p:spPr>
        <p:txBody>
          <a:bodyPr/>
          <a:lstStyle/>
          <a:p>
            <a:r>
              <a:rPr lang="en-US" dirty="0" smtClean="0"/>
              <a:t>Total Kinetic Energy is not conserved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2957945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957945"/>
            <a:ext cx="9906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057400" y="3281795"/>
            <a:ext cx="609600" cy="342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282" y="3163330"/>
            <a:ext cx="154775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Moving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948049" y="3087130"/>
            <a:ext cx="13191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808024" y="2895600"/>
            <a:ext cx="10668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84024" y="2895600"/>
            <a:ext cx="990600" cy="99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465618" y="3085996"/>
            <a:ext cx="154775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Moving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22618" y="3085996"/>
            <a:ext cx="1319151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Rest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47800" y="4191000"/>
            <a:ext cx="24384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KE</a:t>
            </a:r>
            <a:r>
              <a:rPr lang="en-US" baseline="-25000" dirty="0" smtClean="0"/>
              <a:t>B1</a:t>
            </a:r>
            <a:r>
              <a:rPr lang="en-US" dirty="0" smtClean="0"/>
              <a:t> + KE</a:t>
            </a:r>
            <a:r>
              <a:rPr lang="en-US" baseline="-25000" dirty="0" smtClean="0"/>
              <a:t>B2</a:t>
            </a:r>
            <a:endParaRPr lang="en-US" baseline="-25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57300" y="2286000"/>
            <a:ext cx="28194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Before Collision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70812" y="2228127"/>
            <a:ext cx="28194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0070C0"/>
                </a:solidFill>
              </a:rPr>
              <a:t>After Collision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99807" y="4038599"/>
            <a:ext cx="3816433" cy="85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KE</a:t>
            </a:r>
            <a:r>
              <a:rPr lang="en-US" baseline="-25000" dirty="0" smtClean="0"/>
              <a:t>A1</a:t>
            </a:r>
            <a:r>
              <a:rPr lang="en-US" dirty="0" smtClean="0"/>
              <a:t> + KE</a:t>
            </a:r>
            <a:r>
              <a:rPr lang="en-US" baseline="-25000" dirty="0" smtClean="0"/>
              <a:t>A2</a:t>
            </a:r>
            <a:r>
              <a:rPr lang="en-US" dirty="0" smtClean="0"/>
              <a:t> +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others</a:t>
            </a:r>
            <a:endParaRPr lang="en-US" baseline="-25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31818" y="4953000"/>
            <a:ext cx="1614055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5J + 0J</a:t>
            </a:r>
            <a:endParaRPr lang="en-US" baseline="-25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574969" y="4641272"/>
            <a:ext cx="22860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0J + 3J + </a:t>
            </a:r>
            <a:r>
              <a:rPr lang="en-US" u="sng" dirty="0" smtClean="0">
                <a:solidFill>
                  <a:srgbClr val="FF0000"/>
                </a:solidFill>
              </a:rPr>
              <a:t>2J</a:t>
            </a:r>
            <a:endParaRPr lang="en-US" u="sng" baseline="-25000" dirty="0">
              <a:solidFill>
                <a:srgbClr val="FF0000"/>
              </a:solidFill>
            </a:endParaRPr>
          </a:p>
        </p:txBody>
      </p:sp>
      <p:sp>
        <p:nvSpPr>
          <p:cNvPr id="20" name="7-Point Star 19"/>
          <p:cNvSpPr/>
          <p:nvPr/>
        </p:nvSpPr>
        <p:spPr>
          <a:xfrm>
            <a:off x="7430736" y="2244435"/>
            <a:ext cx="1421576" cy="1399310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934200" y="2514600"/>
            <a:ext cx="2819400" cy="71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Other Energy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5555671"/>
            <a:ext cx="4255324" cy="9213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KE has transformed to other kinds of  Energy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flipV="1">
            <a:off x="7155254" y="5243943"/>
            <a:ext cx="372340" cy="3117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570024" y="3524146"/>
            <a:ext cx="609600" cy="342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57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Positive Work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2673" y="2247900"/>
            <a:ext cx="3429000" cy="914400"/>
            <a:chOff x="2736273" y="1714500"/>
            <a:chExt cx="3429000" cy="9144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736273" y="1943100"/>
              <a:ext cx="1600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8" name="WordArt 8"/>
            <p:cNvSpPr>
              <a:spLocks noChangeArrowheads="1" noChangeShapeType="1" noTextEdit="1"/>
            </p:cNvSpPr>
            <p:nvPr/>
          </p:nvSpPr>
          <p:spPr bwMode="auto">
            <a:xfrm>
              <a:off x="4946073" y="1714500"/>
              <a:ext cx="304800" cy="419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F</a:t>
              </a:r>
            </a:p>
          </p:txBody>
        </p:sp>
        <p:sp>
          <p:nvSpPr>
            <p:cNvPr id="15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860473" y="1943100"/>
              <a:ext cx="304800" cy="419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d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498273" y="2324100"/>
              <a:ext cx="22860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98273" y="2324100"/>
              <a:ext cx="1828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0873" y="1905000"/>
            <a:ext cx="3581400" cy="1943100"/>
            <a:chOff x="2660073" y="3086100"/>
            <a:chExt cx="3581400" cy="19431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660073" y="3848100"/>
              <a:ext cx="1600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3498273" y="3390900"/>
              <a:ext cx="198120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WordArt 9"/>
            <p:cNvSpPr>
              <a:spLocks noChangeArrowheads="1" noChangeShapeType="1" noTextEdit="1"/>
            </p:cNvSpPr>
            <p:nvPr/>
          </p:nvSpPr>
          <p:spPr bwMode="auto">
            <a:xfrm>
              <a:off x="4565073" y="3086100"/>
              <a:ext cx="304800" cy="419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F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498273" y="41529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403273" y="3390900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4946073" y="4686300"/>
              <a:ext cx="304800" cy="3429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Symbol"/>
                </a:rPr>
                <a:t>q</a:t>
              </a:r>
            </a:p>
          </p:txBody>
        </p:sp>
        <p:sp>
          <p:nvSpPr>
            <p:cNvPr id="13" name="WordArt 13"/>
            <p:cNvSpPr>
              <a:spLocks noChangeArrowheads="1" noChangeShapeType="1" noTextEdit="1"/>
            </p:cNvSpPr>
            <p:nvPr/>
          </p:nvSpPr>
          <p:spPr bwMode="auto">
            <a:xfrm>
              <a:off x="3955473" y="4610100"/>
              <a:ext cx="990600" cy="419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F cos </a:t>
              </a:r>
            </a:p>
          </p:txBody>
        </p:sp>
        <p:sp>
          <p:nvSpPr>
            <p:cNvPr id="14" name="AutoShape 15"/>
            <p:cNvSpPr>
              <a:spLocks/>
            </p:cNvSpPr>
            <p:nvPr/>
          </p:nvSpPr>
          <p:spPr bwMode="auto">
            <a:xfrm rot="5400000">
              <a:off x="4222173" y="3429000"/>
              <a:ext cx="457200" cy="1905000"/>
            </a:xfrm>
            <a:prstGeom prst="rightBrace">
              <a:avLst>
                <a:gd name="adj1" fmla="val 34722"/>
                <a:gd name="adj2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>
                <a:latin typeface="Calibri" pitchFamily="34" charset="0"/>
              </a:endParaRPr>
            </a:p>
          </p:txBody>
        </p:sp>
        <p:sp>
          <p:nvSpPr>
            <p:cNvPr id="16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936673" y="3924300"/>
              <a:ext cx="304800" cy="419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Arial Black"/>
                </a:rPr>
                <a:t>d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498273" y="4152900"/>
              <a:ext cx="228600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4412673" y="3848100"/>
              <a:ext cx="152400" cy="2286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Symbol"/>
                </a:rPr>
                <a:t>q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88372" y="4343400"/>
            <a:ext cx="7969827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F </a:t>
            </a:r>
            <a:r>
              <a:rPr lang="en-US" b="1" u="sng" dirty="0" err="1" smtClean="0">
                <a:solidFill>
                  <a:srgbClr val="FF0000"/>
                </a:solidFill>
              </a:rPr>
              <a:t>cos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 </a:t>
            </a:r>
            <a:r>
              <a:rPr lang="en-US" dirty="0" smtClean="0">
                <a:sym typeface="Symbol"/>
              </a:rPr>
              <a:t>has </a:t>
            </a:r>
            <a:r>
              <a:rPr lang="en-US" b="1" u="sng" dirty="0" smtClean="0">
                <a:solidFill>
                  <a:schemeClr val="tx2"/>
                </a:solidFill>
                <a:sym typeface="Symbol"/>
              </a:rPr>
              <a:t>same</a:t>
            </a:r>
            <a:r>
              <a:rPr lang="en-US" dirty="0" smtClean="0">
                <a:sym typeface="Symbol"/>
              </a:rPr>
              <a:t> direction as the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displacement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Negative Work 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600200" y="2360468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791200" y="2512868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6629400" y="2055668"/>
            <a:ext cx="19812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WordArt 7"/>
          <p:cNvSpPr>
            <a:spLocks noChangeArrowheads="1" noChangeShapeType="1" noTextEdit="1"/>
          </p:cNvSpPr>
          <p:nvPr/>
        </p:nvSpPr>
        <p:spPr bwMode="auto">
          <a:xfrm>
            <a:off x="3810000" y="2131868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</a:t>
            </a:r>
          </a:p>
        </p:txBody>
      </p:sp>
      <p:sp>
        <p:nvSpPr>
          <p:cNvPr id="25" name="WordArt 8"/>
          <p:cNvSpPr>
            <a:spLocks noChangeArrowheads="1" noChangeShapeType="1" noTextEdit="1"/>
          </p:cNvSpPr>
          <p:nvPr/>
        </p:nvSpPr>
        <p:spPr bwMode="auto">
          <a:xfrm>
            <a:off x="7696200" y="1750868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</a:t>
            </a: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6629400" y="281766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>
            <a:off x="8534400" y="205566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WordArt 11"/>
          <p:cNvSpPr>
            <a:spLocks noChangeArrowheads="1" noChangeShapeType="1" noTextEdit="1"/>
          </p:cNvSpPr>
          <p:nvPr/>
        </p:nvSpPr>
        <p:spPr bwMode="auto">
          <a:xfrm>
            <a:off x="8077200" y="3351068"/>
            <a:ext cx="304800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Symbol"/>
              </a:rPr>
              <a:t>q</a:t>
            </a:r>
          </a:p>
        </p:txBody>
      </p:sp>
      <p:sp>
        <p:nvSpPr>
          <p:cNvPr id="29" name="WordArt 12"/>
          <p:cNvSpPr>
            <a:spLocks noChangeArrowheads="1" noChangeShapeType="1" noTextEdit="1"/>
          </p:cNvSpPr>
          <p:nvPr/>
        </p:nvSpPr>
        <p:spPr bwMode="auto">
          <a:xfrm>
            <a:off x="7086600" y="3274868"/>
            <a:ext cx="9906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 cos </a:t>
            </a:r>
          </a:p>
        </p:txBody>
      </p:sp>
      <p:sp>
        <p:nvSpPr>
          <p:cNvPr id="30" name="AutoShape 13"/>
          <p:cNvSpPr>
            <a:spLocks/>
          </p:cNvSpPr>
          <p:nvPr/>
        </p:nvSpPr>
        <p:spPr bwMode="auto">
          <a:xfrm rot="5400000">
            <a:off x="7353300" y="2093768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31" name="WordArt 14"/>
          <p:cNvSpPr>
            <a:spLocks noChangeArrowheads="1" noChangeShapeType="1" noTextEdit="1"/>
          </p:cNvSpPr>
          <p:nvPr/>
        </p:nvSpPr>
        <p:spPr bwMode="auto">
          <a:xfrm>
            <a:off x="838200" y="2131868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</a:t>
            </a:r>
          </a:p>
        </p:txBody>
      </p:sp>
      <p:sp>
        <p:nvSpPr>
          <p:cNvPr id="32" name="WordArt 15"/>
          <p:cNvSpPr>
            <a:spLocks noChangeArrowheads="1" noChangeShapeType="1" noTextEdit="1"/>
          </p:cNvSpPr>
          <p:nvPr/>
        </p:nvSpPr>
        <p:spPr bwMode="auto">
          <a:xfrm>
            <a:off x="5105400" y="2131868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</a:t>
            </a: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H="1">
            <a:off x="685800" y="2741468"/>
            <a:ext cx="16764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2362200" y="2741468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953000" y="2817668"/>
            <a:ext cx="16764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WordArt 19"/>
          <p:cNvSpPr>
            <a:spLocks noChangeArrowheads="1" noChangeShapeType="1" noTextEdit="1"/>
          </p:cNvSpPr>
          <p:nvPr/>
        </p:nvSpPr>
        <p:spPr bwMode="auto">
          <a:xfrm>
            <a:off x="7543800" y="2512868"/>
            <a:ext cx="152400" cy="22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Symbol"/>
              </a:rPr>
              <a:t>q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640772" y="4495800"/>
            <a:ext cx="8198428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F </a:t>
            </a:r>
            <a:r>
              <a:rPr lang="en-US" b="1" u="sng" dirty="0" err="1" smtClean="0">
                <a:solidFill>
                  <a:srgbClr val="FF0000"/>
                </a:solidFill>
              </a:rPr>
              <a:t>cos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 </a:t>
            </a:r>
            <a:r>
              <a:rPr lang="en-US" dirty="0" smtClean="0">
                <a:sym typeface="Symbol"/>
              </a:rPr>
              <a:t>has </a:t>
            </a:r>
            <a:r>
              <a:rPr lang="en-US" b="1" u="sng" dirty="0" smtClean="0">
                <a:solidFill>
                  <a:schemeClr val="tx2"/>
                </a:solidFill>
                <a:sym typeface="Symbol"/>
              </a:rPr>
              <a:t>opposite</a:t>
            </a:r>
            <a:r>
              <a:rPr lang="en-US" dirty="0" smtClean="0">
                <a:sym typeface="Symbol"/>
              </a:rPr>
              <a:t> direction as the </a:t>
            </a:r>
            <a:r>
              <a:rPr lang="en-US" b="1" u="sng" dirty="0" smtClean="0">
                <a:solidFill>
                  <a:srgbClr val="FF0000"/>
                </a:solidFill>
                <a:sym typeface="Symbol"/>
              </a:rPr>
              <a:t>displacement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87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229600" cy="109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Force is </a:t>
            </a:r>
            <a:r>
              <a:rPr lang="en-US" b="1" u="sng" dirty="0" smtClean="0">
                <a:solidFill>
                  <a:srgbClr val="FF0000"/>
                </a:solidFill>
              </a:rPr>
              <a:t>perpendicular</a:t>
            </a:r>
            <a:r>
              <a:rPr lang="en-US" dirty="0" smtClean="0"/>
              <a:t> to the displacement</a:t>
            </a:r>
          </a:p>
          <a:p>
            <a:r>
              <a:rPr lang="en-US" dirty="0" err="1" smtClean="0"/>
              <a:t>cos</a:t>
            </a:r>
            <a:r>
              <a:rPr lang="en-US" dirty="0" smtClean="0"/>
              <a:t> 90</a:t>
            </a:r>
            <a:r>
              <a:rPr lang="en-US" dirty="0" smtClean="0">
                <a:sym typeface="Symbol"/>
              </a:rPr>
              <a:t> = 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3173" y="26289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1" name="WordArt 8"/>
          <p:cNvSpPr>
            <a:spLocks noChangeArrowheads="1" noChangeShapeType="1" noTextEdit="1"/>
          </p:cNvSpPr>
          <p:nvPr/>
        </p:nvSpPr>
        <p:spPr bwMode="auto">
          <a:xfrm>
            <a:off x="1066800" y="1847850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</a:t>
            </a:r>
          </a:p>
        </p:txBody>
      </p:sp>
      <p:sp>
        <p:nvSpPr>
          <p:cNvPr id="12" name="WordArt 16"/>
          <p:cNvSpPr>
            <a:spLocks noChangeArrowheads="1" noChangeShapeType="1" noTextEdit="1"/>
          </p:cNvSpPr>
          <p:nvPr/>
        </p:nvSpPr>
        <p:spPr bwMode="auto">
          <a:xfrm>
            <a:off x="3124200" y="2590800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</a:t>
            </a: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555173" y="3009900"/>
            <a:ext cx="1416627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V="1">
            <a:off x="1555173" y="2057400"/>
            <a:ext cx="0" cy="952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212772" y="1965614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16" name="WordArt 8"/>
          <p:cNvSpPr>
            <a:spLocks noChangeArrowheads="1" noChangeShapeType="1" noTextEdit="1"/>
          </p:cNvSpPr>
          <p:nvPr/>
        </p:nvSpPr>
        <p:spPr bwMode="auto">
          <a:xfrm>
            <a:off x="5486399" y="2803814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</a:t>
            </a:r>
          </a:p>
        </p:txBody>
      </p:sp>
      <p:sp>
        <p:nvSpPr>
          <p:cNvPr id="17" name="WordArt 16"/>
          <p:cNvSpPr>
            <a:spLocks noChangeArrowheads="1" noChangeShapeType="1" noTextEdit="1"/>
          </p:cNvSpPr>
          <p:nvPr/>
        </p:nvSpPr>
        <p:spPr bwMode="auto">
          <a:xfrm>
            <a:off x="7543799" y="1927514"/>
            <a:ext cx="3048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d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974772" y="2346614"/>
            <a:ext cx="1416627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5974772" y="2346614"/>
            <a:ext cx="38100" cy="914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91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POWER,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20000" cy="1175366"/>
          </a:xfrm>
        </p:spPr>
        <p:txBody>
          <a:bodyPr/>
          <a:lstStyle/>
          <a:p>
            <a:r>
              <a:rPr lang="en-GB" b="1" dirty="0" smtClean="0"/>
              <a:t>rate at which the work is done.</a:t>
            </a:r>
          </a:p>
          <a:p>
            <a:r>
              <a:rPr lang="en-GB" b="1" dirty="0" smtClean="0"/>
              <a:t>Unit: Watt</a:t>
            </a:r>
          </a:p>
          <a:p>
            <a:endParaRPr lang="en-GB" b="1" dirty="0" smtClean="0"/>
          </a:p>
          <a:p>
            <a:pPr>
              <a:lnSpc>
                <a:spcPct val="7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u="sng" dirty="0" smtClean="0"/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99" y="2971800"/>
            <a:ext cx="4191001" cy="108966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4343400"/>
            <a:ext cx="4648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Symbol"/>
              </a:rPr>
              <a:t>t = time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V = velocity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MECHANICAL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1143000"/>
          </a:xfrm>
        </p:spPr>
        <p:txBody>
          <a:bodyPr/>
          <a:lstStyle/>
          <a:p>
            <a:r>
              <a:rPr lang="en-US" dirty="0" smtClean="0"/>
              <a:t>Sum of all </a:t>
            </a:r>
            <a:r>
              <a:rPr lang="en-US" b="1" u="sng" dirty="0" smtClean="0">
                <a:solidFill>
                  <a:srgbClr val="FF0000"/>
                </a:solidFill>
              </a:rPr>
              <a:t>KINETIC ENERGY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b="1" u="sng" dirty="0" smtClean="0">
                <a:solidFill>
                  <a:srgbClr val="FF0000"/>
                </a:solidFill>
              </a:rPr>
              <a:t>POTENTIAL ENERGY</a:t>
            </a:r>
            <a:r>
              <a:rPr lang="en-US" dirty="0" smtClean="0">
                <a:solidFill>
                  <a:schemeClr val="tx1"/>
                </a:solidFill>
              </a:rPr>
              <a:t> of a system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572000" y="3124200"/>
            <a:ext cx="4572000" cy="2791599"/>
            <a:chOff x="4267200" y="3124200"/>
            <a:chExt cx="4572000" cy="2791599"/>
          </a:xfrm>
        </p:grpSpPr>
        <p:pic>
          <p:nvPicPr>
            <p:cNvPr id="57346" name="Picture 2" descr="http://need-media.smugmug.com/Graphics/Graphics/i-Wk8nb8N/1/L/kinetic%20and%20potential%20energy-L.jpg"/>
            <p:cNvPicPr>
              <a:picLocks noChangeAspect="1" noChangeArrowheads="1"/>
            </p:cNvPicPr>
            <p:nvPr/>
          </p:nvPicPr>
          <p:blipFill>
            <a:blip r:embed="rId2" cstate="print"/>
            <a:srcRect t="10457"/>
            <a:stretch>
              <a:fillRect/>
            </a:stretch>
          </p:blipFill>
          <p:spPr bwMode="auto">
            <a:xfrm>
              <a:off x="4267200" y="3124200"/>
              <a:ext cx="4572000" cy="26098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858000" y="5638800"/>
              <a:ext cx="18937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need-media.smugmug.com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r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Sports</Template>
  <TotalTime>2779</TotalTime>
  <Words>905</Words>
  <Application>Microsoft Office PowerPoint</Application>
  <PresentationFormat>On-screen Show (4:3)</PresentationFormat>
  <Paragraphs>231</Paragraphs>
  <Slides>46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Sports</vt:lpstr>
      <vt:lpstr>Equation</vt:lpstr>
      <vt:lpstr>PHYSICS IN AMUSEMENT PARKS AND SPORTS (part 4)</vt:lpstr>
      <vt:lpstr>Slide 2</vt:lpstr>
      <vt:lpstr>ENERGY</vt:lpstr>
      <vt:lpstr>Work, W</vt:lpstr>
      <vt:lpstr>Positive Work </vt:lpstr>
      <vt:lpstr>Negative Work </vt:lpstr>
      <vt:lpstr>Zero work</vt:lpstr>
      <vt:lpstr>POWER, P</vt:lpstr>
      <vt:lpstr>MECHANICAL ENERGY</vt:lpstr>
      <vt:lpstr>Kinetic Energy, KE</vt:lpstr>
      <vt:lpstr>Potential energy, PE</vt:lpstr>
      <vt:lpstr>Potential energy, PE</vt:lpstr>
      <vt:lpstr>Conservative Force</vt:lpstr>
      <vt:lpstr>Question </vt:lpstr>
      <vt:lpstr>Answer </vt:lpstr>
      <vt:lpstr>CONSERVATION OF MECHANICAL ENERGY</vt:lpstr>
      <vt:lpstr>CONSERVATION OF MECHANICAL ENERGY</vt:lpstr>
      <vt:lpstr>Frictionless Roller Coaster</vt:lpstr>
      <vt:lpstr>Conservative System: Frictionless Roller Coaster</vt:lpstr>
      <vt:lpstr>Frictionless Roller Coaster</vt:lpstr>
      <vt:lpstr>Compute for V (at H=10)?</vt:lpstr>
      <vt:lpstr>Compute for V (at H=10)?</vt:lpstr>
      <vt:lpstr>Solution</vt:lpstr>
      <vt:lpstr>Conservative System: Pendulum</vt:lpstr>
      <vt:lpstr>LINEAR MOMENTUM</vt:lpstr>
      <vt:lpstr>Momentum</vt:lpstr>
      <vt:lpstr>Impulse-Momentum Theorem</vt:lpstr>
      <vt:lpstr>IMPULSE</vt:lpstr>
      <vt:lpstr>Impulse-momentum Theorem</vt:lpstr>
      <vt:lpstr>Impulse-momentum Theorem</vt:lpstr>
      <vt:lpstr>Egg Catching Activity</vt:lpstr>
      <vt:lpstr>BLAM!</vt:lpstr>
      <vt:lpstr>LAW OF CONSERVATION OF MOMENTUM</vt:lpstr>
      <vt:lpstr>Slide 34</vt:lpstr>
      <vt:lpstr>Newton’s Cradle</vt:lpstr>
      <vt:lpstr>Newton’s Cradle</vt:lpstr>
      <vt:lpstr>Newton’s Cradle</vt:lpstr>
      <vt:lpstr>Newton’s Cradle</vt:lpstr>
      <vt:lpstr>Newton’s Cradle</vt:lpstr>
      <vt:lpstr>Newton’s Cradle</vt:lpstr>
      <vt:lpstr>Newton’s Cradle</vt:lpstr>
      <vt:lpstr>Newton’s Cradle</vt:lpstr>
      <vt:lpstr>Newton’s Cradle</vt:lpstr>
      <vt:lpstr>Two Types of Collision</vt:lpstr>
      <vt:lpstr>Elastic Collision</vt:lpstr>
      <vt:lpstr>Inelastic Collision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 AMUSEMENT PARKS AND SPORTS (part 4)</dc:title>
  <dc:creator>Carmi</dc:creator>
  <cp:lastModifiedBy>MCOILC08</cp:lastModifiedBy>
  <cp:revision>170</cp:revision>
  <dcterms:created xsi:type="dcterms:W3CDTF">2013-07-23T05:40:58Z</dcterms:created>
  <dcterms:modified xsi:type="dcterms:W3CDTF">2015-09-24T03:25:04Z</dcterms:modified>
</cp:coreProperties>
</file>