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handoutMasterIdLst>
    <p:handoutMasterId r:id="rId62"/>
  </p:handoutMasterIdLst>
  <p:sldIdLst>
    <p:sldId id="364" r:id="rId2"/>
    <p:sldId id="365" r:id="rId3"/>
    <p:sldId id="258" r:id="rId4"/>
    <p:sldId id="259" r:id="rId5"/>
    <p:sldId id="406" r:id="rId6"/>
    <p:sldId id="367" r:id="rId7"/>
    <p:sldId id="426" r:id="rId8"/>
    <p:sldId id="261" r:id="rId9"/>
    <p:sldId id="264" r:id="rId10"/>
    <p:sldId id="403" r:id="rId11"/>
    <p:sldId id="445" r:id="rId12"/>
    <p:sldId id="447" r:id="rId13"/>
    <p:sldId id="448" r:id="rId14"/>
    <p:sldId id="449" r:id="rId15"/>
    <p:sldId id="267" r:id="rId16"/>
    <p:sldId id="405" r:id="rId17"/>
    <p:sldId id="404" r:id="rId18"/>
    <p:sldId id="427" r:id="rId19"/>
    <p:sldId id="407" r:id="rId20"/>
    <p:sldId id="408" r:id="rId21"/>
    <p:sldId id="291" r:id="rId22"/>
    <p:sldId id="409" r:id="rId23"/>
    <p:sldId id="410" r:id="rId24"/>
    <p:sldId id="411" r:id="rId25"/>
    <p:sldId id="412" r:id="rId26"/>
    <p:sldId id="418" r:id="rId27"/>
    <p:sldId id="266" r:id="rId28"/>
    <p:sldId id="413" r:id="rId29"/>
    <p:sldId id="414" r:id="rId30"/>
    <p:sldId id="415" r:id="rId31"/>
    <p:sldId id="419" r:id="rId32"/>
    <p:sldId id="420" r:id="rId33"/>
    <p:sldId id="421" r:id="rId34"/>
    <p:sldId id="416" r:id="rId35"/>
    <p:sldId id="417" r:id="rId36"/>
    <p:sldId id="423" r:id="rId37"/>
    <p:sldId id="422" r:id="rId38"/>
    <p:sldId id="424" r:id="rId39"/>
    <p:sldId id="425" r:id="rId40"/>
    <p:sldId id="428" r:id="rId41"/>
    <p:sldId id="430" r:id="rId42"/>
    <p:sldId id="429" r:id="rId43"/>
    <p:sldId id="431" r:id="rId44"/>
    <p:sldId id="432" r:id="rId45"/>
    <p:sldId id="433" r:id="rId46"/>
    <p:sldId id="270" r:id="rId47"/>
    <p:sldId id="434" r:id="rId48"/>
    <p:sldId id="268" r:id="rId49"/>
    <p:sldId id="435" r:id="rId50"/>
    <p:sldId id="436" r:id="rId51"/>
    <p:sldId id="437" r:id="rId52"/>
    <p:sldId id="438" r:id="rId53"/>
    <p:sldId id="439" r:id="rId54"/>
    <p:sldId id="440" r:id="rId55"/>
    <p:sldId id="384" r:id="rId56"/>
    <p:sldId id="443" r:id="rId57"/>
    <p:sldId id="441" r:id="rId58"/>
    <p:sldId id="446" r:id="rId59"/>
    <p:sldId id="382" r:id="rId6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C90D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p:cViewPr varScale="1">
        <p:scale>
          <a:sx n="69" d="100"/>
          <a:sy n="69" d="100"/>
        </p:scale>
        <p:origin x="-1422" y="-96"/>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92"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r>
              <a:rPr lang="en-US" dirty="0" smtClean="0"/>
              <a:t>NASC3 – X</a:t>
            </a:r>
          </a:p>
          <a:p>
            <a:r>
              <a:rPr lang="en-US" dirty="0" err="1" smtClean="0"/>
              <a:t>MCTGarcia</a:t>
            </a:r>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r>
              <a:rPr lang="en-US" dirty="0" smtClean="0"/>
              <a:t>Handout #6</a:t>
            </a:r>
            <a:endParaRPr lang="en-US"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E512BC37-D427-41F9-A3FA-A62618482519}" type="slidenum">
              <a:rPr lang="en-US" smtClean="0"/>
              <a:pPr/>
              <a:t>‹#›</a:t>
            </a:fld>
            <a:endParaRPr lang="en-US"/>
          </a:p>
        </p:txBody>
      </p:sp>
    </p:spTree>
    <p:extLst>
      <p:ext uri="{BB962C8B-B14F-4D97-AF65-F5344CB8AC3E}">
        <p14:creationId xmlns:p14="http://schemas.microsoft.com/office/powerpoint/2010/main" val="8824506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D5D63EA3-D465-46E2-8FB9-CEFBA67FCAC3}" type="datetimeFigureOut">
              <a:rPr lang="en-US" smtClean="0"/>
              <a:pPr/>
              <a:t>11/18/2014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A228DE52-A5B6-47CE-83CA-0789E441209D}" type="slidenum">
              <a:rPr lang="en-US" smtClean="0"/>
              <a:pPr/>
              <a:t>‹#›</a:t>
            </a:fld>
            <a:endParaRPr lang="en-US"/>
          </a:p>
        </p:txBody>
      </p:sp>
    </p:spTree>
    <p:extLst>
      <p:ext uri="{BB962C8B-B14F-4D97-AF65-F5344CB8AC3E}">
        <p14:creationId xmlns:p14="http://schemas.microsoft.com/office/powerpoint/2010/main" val="889158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Text Box 1"/>
          <p:cNvSpPr txBox="1">
            <a:spLocks noChangeArrowheads="1"/>
          </p:cNvSpPr>
          <p:nvPr/>
        </p:nvSpPr>
        <p:spPr bwMode="auto">
          <a:xfrm>
            <a:off x="1219200" y="730091"/>
            <a:ext cx="4876800" cy="3600450"/>
          </a:xfrm>
          <a:prstGeom prst="rect">
            <a:avLst/>
          </a:prstGeom>
          <a:solidFill>
            <a:srgbClr val="FFFFFF"/>
          </a:solidFill>
          <a:ln w="9360">
            <a:solidFill>
              <a:srgbClr val="000000"/>
            </a:solidFill>
            <a:miter lim="800000"/>
            <a:headEnd/>
            <a:tailEnd/>
          </a:ln>
        </p:spPr>
        <p:txBody>
          <a:bodyPr wrap="none" lIns="96661" tIns="48331" rIns="96661" bIns="48331" anchor="ctr"/>
          <a:lstStyle/>
          <a:p>
            <a:endParaRPr lang="en-US">
              <a:ea typeface="msgothic" charset="0"/>
              <a:cs typeface="msgothic" charset="0"/>
            </a:endParaRPr>
          </a:p>
        </p:txBody>
      </p:sp>
      <p:sp>
        <p:nvSpPr>
          <p:cNvPr id="63491" name="Rectangle 2"/>
          <p:cNvSpPr>
            <a:spLocks noGrp="1" noChangeArrowheads="1"/>
          </p:cNvSpPr>
          <p:nvPr>
            <p:ph type="body"/>
          </p:nvPr>
        </p:nvSpPr>
        <p:spPr>
          <a:xfrm>
            <a:off x="731520" y="4560570"/>
            <a:ext cx="5845387" cy="432054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Text Box 1"/>
          <p:cNvSpPr txBox="1">
            <a:spLocks noChangeArrowheads="1"/>
          </p:cNvSpPr>
          <p:nvPr/>
        </p:nvSpPr>
        <p:spPr bwMode="auto">
          <a:xfrm>
            <a:off x="1219200" y="730091"/>
            <a:ext cx="4876800" cy="3600450"/>
          </a:xfrm>
          <a:prstGeom prst="rect">
            <a:avLst/>
          </a:prstGeom>
          <a:solidFill>
            <a:srgbClr val="FFFFFF"/>
          </a:solidFill>
          <a:ln w="9360">
            <a:solidFill>
              <a:srgbClr val="000000"/>
            </a:solidFill>
            <a:miter lim="800000"/>
            <a:headEnd/>
            <a:tailEnd/>
          </a:ln>
        </p:spPr>
        <p:txBody>
          <a:bodyPr wrap="none" lIns="96661" tIns="48331" rIns="96661" bIns="48331" anchor="ctr"/>
          <a:lstStyle/>
          <a:p>
            <a:endParaRPr lang="en-US">
              <a:ea typeface="msgothic" charset="0"/>
              <a:cs typeface="msgothic" charset="0"/>
            </a:endParaRPr>
          </a:p>
        </p:txBody>
      </p:sp>
      <p:sp>
        <p:nvSpPr>
          <p:cNvPr id="69635" name="Rectangle 2"/>
          <p:cNvSpPr>
            <a:spLocks noGrp="1" noChangeArrowheads="1"/>
          </p:cNvSpPr>
          <p:nvPr>
            <p:ph type="body"/>
          </p:nvPr>
        </p:nvSpPr>
        <p:spPr>
          <a:xfrm>
            <a:off x="731520" y="4560570"/>
            <a:ext cx="5845387" cy="4320540"/>
          </a:xfrm>
          <a:noFill/>
          <a:ln/>
        </p:spPr>
        <p:txBody>
          <a:bodyPr wrap="none" anchor="ctr"/>
          <a:lstStyle/>
          <a:p>
            <a:endParaRPr lang="en-US" dirty="0"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Text Box 1"/>
          <p:cNvSpPr txBox="1">
            <a:spLocks noChangeArrowheads="1"/>
          </p:cNvSpPr>
          <p:nvPr/>
        </p:nvSpPr>
        <p:spPr bwMode="auto">
          <a:xfrm>
            <a:off x="1219200" y="730091"/>
            <a:ext cx="4876800" cy="3600450"/>
          </a:xfrm>
          <a:prstGeom prst="rect">
            <a:avLst/>
          </a:prstGeom>
          <a:solidFill>
            <a:srgbClr val="FFFFFF"/>
          </a:solidFill>
          <a:ln w="9360">
            <a:solidFill>
              <a:srgbClr val="000000"/>
            </a:solidFill>
            <a:miter lim="800000"/>
            <a:headEnd/>
            <a:tailEnd/>
          </a:ln>
        </p:spPr>
        <p:txBody>
          <a:bodyPr wrap="none" lIns="96661" tIns="48331" rIns="96661" bIns="48331" anchor="ctr"/>
          <a:lstStyle/>
          <a:p>
            <a:endParaRPr lang="en-US">
              <a:ea typeface="msgothic" charset="0"/>
              <a:cs typeface="msgothic" charset="0"/>
            </a:endParaRPr>
          </a:p>
        </p:txBody>
      </p:sp>
      <p:sp>
        <p:nvSpPr>
          <p:cNvPr id="69635" name="Rectangle 2"/>
          <p:cNvSpPr>
            <a:spLocks noGrp="1" noChangeArrowheads="1"/>
          </p:cNvSpPr>
          <p:nvPr>
            <p:ph type="body"/>
          </p:nvPr>
        </p:nvSpPr>
        <p:spPr>
          <a:xfrm>
            <a:off x="731520" y="4560570"/>
            <a:ext cx="5845387" cy="4320540"/>
          </a:xfrm>
          <a:noFill/>
          <a:ln/>
        </p:spPr>
        <p:txBody>
          <a:bodyPr wrap="none" anchor="ct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8588"/>
            <a:ext cx="8221663" cy="1431925"/>
          </a:xfrm>
        </p:spPr>
        <p:txBody>
          <a:bodyPr/>
          <a:lstStyle>
            <a:lvl1pPr>
              <a:defRPr>
                <a:solidFill>
                  <a:srgbClr val="FF0000"/>
                </a:solidFill>
              </a:defRPr>
            </a:lvl1pPr>
          </a:lstStyle>
          <a:p>
            <a:r>
              <a:rPr lang="en-US" dirty="0" smtClean="0"/>
              <a:t>Click to edit Master title style</a:t>
            </a:r>
            <a:endParaRPr lang="en-US" dirty="0"/>
          </a:p>
        </p:txBody>
      </p:sp>
      <p:sp>
        <p:nvSpPr>
          <p:cNvPr id="3" name="Text Placeholder 2"/>
          <p:cNvSpPr>
            <a:spLocks noGrp="1"/>
          </p:cNvSpPr>
          <p:nvPr>
            <p:ph type="body" sz="half" idx="1"/>
          </p:nvPr>
        </p:nvSpPr>
        <p:spPr>
          <a:xfrm>
            <a:off x="381000" y="1600200"/>
            <a:ext cx="2433638" cy="525621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2967038" y="1600200"/>
            <a:ext cx="2435225" cy="525621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13"/>
          <p:cNvSpPr>
            <a:spLocks noGrp="1"/>
          </p:cNvSpPr>
          <p:nvPr>
            <p:ph type="dt" sz="half" idx="10"/>
          </p:nvPr>
        </p:nvSpPr>
        <p:spPr/>
        <p:txBody>
          <a:bodyPr/>
          <a:lstStyle>
            <a:lvl1pPr>
              <a:defRPr/>
            </a:lvl1pPr>
          </a:lstStyle>
          <a:p>
            <a:pPr>
              <a:defRPr/>
            </a:pPr>
            <a:endParaRPr lang="en-GB"/>
          </a:p>
        </p:txBody>
      </p:sp>
      <p:sp>
        <p:nvSpPr>
          <p:cNvPr id="6" name="Footer Placeholder 2"/>
          <p:cNvSpPr>
            <a:spLocks noGrp="1"/>
          </p:cNvSpPr>
          <p:nvPr>
            <p:ph type="ftr" sz="quarter" idx="11"/>
          </p:nvPr>
        </p:nvSpPr>
        <p:spPr/>
        <p:txBody>
          <a:bodyPr/>
          <a:lstStyle>
            <a:lvl1pPr>
              <a:defRPr/>
            </a:lvl1pPr>
          </a:lstStyle>
          <a:p>
            <a:pPr>
              <a:defRPr/>
            </a:pPr>
            <a:endParaRPr lang="en-GB"/>
          </a:p>
        </p:txBody>
      </p:sp>
      <p:sp>
        <p:nvSpPr>
          <p:cNvPr id="7" name="Slide Number Placeholder 22"/>
          <p:cNvSpPr>
            <a:spLocks noGrp="1"/>
          </p:cNvSpPr>
          <p:nvPr>
            <p:ph type="sldNum" sz="quarter" idx="12"/>
          </p:nvPr>
        </p:nvSpPr>
        <p:spPr/>
        <p:txBody>
          <a:bodyPr/>
          <a:lstStyle>
            <a:lvl1pPr>
              <a:defRPr/>
            </a:lvl1pPr>
          </a:lstStyle>
          <a:p>
            <a:pPr>
              <a:defRPr/>
            </a:pPr>
            <a:fld id="{5FE63D7F-BA40-4B73-94A9-EFCEA0CAAE43}"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33600" y="274638"/>
            <a:ext cx="6553200" cy="1143000"/>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b="1" cap="none" spc="50">
                <a:ln w="11430"/>
                <a:solidFill>
                  <a:srgbClr val="FF3399"/>
                </a:solidFill>
                <a:effectLst>
                  <a:outerShdw blurRad="76200" dist="50800" dir="5400000" algn="tl" rotWithShape="0">
                    <a:srgbClr val="000000">
                      <a:alpha val="65000"/>
                    </a:srgb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762000" y="1981200"/>
            <a:ext cx="7924800" cy="4144963"/>
          </a:xfrm>
        </p:spPr>
        <p:txBody>
          <a:bodyPr/>
          <a:lstStyle>
            <a:lvl2pPr>
              <a:defRPr>
                <a:solidFill>
                  <a:schemeClr val="accent5">
                    <a:lumMod val="75000"/>
                  </a:schemeClr>
                </a:solidFill>
              </a:defRPr>
            </a:lvl2pPr>
            <a:lvl3pPr>
              <a:defRPr>
                <a:solidFill>
                  <a:srgbClr val="FF3399"/>
                </a:solidFill>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alphaModFix amt="99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1200" y="274638"/>
            <a:ext cx="6705600" cy="1143000"/>
          </a:xfrm>
          <a:prstGeom prst="rect">
            <a:avLst/>
          </a:prstGeom>
        </p:spPr>
        <p:txBody>
          <a:bodyPr vert="horz" lIns="91440" tIns="45720" rIns="91440" bIns="45720" rtlCol="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b="1" kern="1200" cap="none" spc="50">
          <a:ln w="11430"/>
          <a:solidFill>
            <a:srgbClr val="FF3399"/>
          </a:solidFill>
          <a:effectLst>
            <a:outerShdw blurRad="76200" dist="50800" dir="5400000" algn="tl" rotWithShape="0">
              <a:srgbClr val="000000">
                <a:alpha val="65000"/>
              </a:srgb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5.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9.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1.wmf"/><Relationship Id="rId5" Type="http://schemas.openxmlformats.org/officeDocument/2006/relationships/oleObject" Target="../embeddings/oleObject4.bin"/><Relationship Id="rId4" Type="http://schemas.openxmlformats.org/officeDocument/2006/relationships/image" Target="../media/image20.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3.wmf"/><Relationship Id="rId5" Type="http://schemas.openxmlformats.org/officeDocument/2006/relationships/oleObject" Target="../embeddings/oleObject6.bin"/><Relationship Id="rId4" Type="http://schemas.openxmlformats.org/officeDocument/2006/relationships/image" Target="../media/image22.wmf"/></Relationships>
</file>

<file path=ppt/slides/_rels/slide24.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5.wmf"/><Relationship Id="rId5" Type="http://schemas.openxmlformats.org/officeDocument/2006/relationships/oleObject" Target="../embeddings/oleObject8.bin"/><Relationship Id="rId4" Type="http://schemas.openxmlformats.org/officeDocument/2006/relationships/image" Target="../media/image24.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8.wmf"/><Relationship Id="rId5" Type="http://schemas.openxmlformats.org/officeDocument/2006/relationships/oleObject" Target="../embeddings/oleObject11.bin"/><Relationship Id="rId4" Type="http://schemas.openxmlformats.org/officeDocument/2006/relationships/image" Target="../media/image27.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9.wmf"/></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2.wmf"/><Relationship Id="rId5" Type="http://schemas.openxmlformats.org/officeDocument/2006/relationships/oleObject" Target="../embeddings/oleObject14.bin"/><Relationship Id="rId4" Type="http://schemas.openxmlformats.org/officeDocument/2006/relationships/image" Target="../media/image31.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3.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4.wmf"/><Relationship Id="rId5" Type="http://schemas.openxmlformats.org/officeDocument/2006/relationships/oleObject" Target="../embeddings/oleObject17.bin"/><Relationship Id="rId4" Type="http://schemas.openxmlformats.org/officeDocument/2006/relationships/image" Target="../media/image24.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6.wmf"/><Relationship Id="rId5" Type="http://schemas.openxmlformats.org/officeDocument/2006/relationships/oleObject" Target="../embeddings/oleObject19.bin"/><Relationship Id="rId4" Type="http://schemas.openxmlformats.org/officeDocument/2006/relationships/image" Target="../media/image35.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0.bin"/><Relationship Id="rId7"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1.bin"/><Relationship Id="rId5" Type="http://schemas.openxmlformats.org/officeDocument/2006/relationships/image" Target="../media/image39.jpeg"/><Relationship Id="rId4" Type="http://schemas.openxmlformats.org/officeDocument/2006/relationships/image" Target="../media/image37.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40.wmf"/></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42.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43.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44.wmf"/></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46.wmf"/><Relationship Id="rId4" Type="http://schemas.openxmlformats.org/officeDocument/2006/relationships/oleObject" Target="../embeddings/oleObject26.bin"/></Relationships>
</file>

<file path=ppt/slides/_rels/slide44.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vmlDrawing" Target="../drawings/vmlDrawing18.vml"/><Relationship Id="rId6" Type="http://schemas.openxmlformats.org/officeDocument/2006/relationships/image" Target="../media/image50.png"/><Relationship Id="rId5" Type="http://schemas.openxmlformats.org/officeDocument/2006/relationships/image" Target="../media/image49.wmf"/><Relationship Id="rId4" Type="http://schemas.openxmlformats.org/officeDocument/2006/relationships/oleObject" Target="../embeddings/oleObject27.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2.wmf"/><Relationship Id="rId5" Type="http://schemas.openxmlformats.org/officeDocument/2006/relationships/oleObject" Target="../embeddings/oleObject29.bin"/><Relationship Id="rId4" Type="http://schemas.openxmlformats.org/officeDocument/2006/relationships/image" Target="../media/image51.wmf"/></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54.png"/><Relationship Id="rId4" Type="http://schemas.openxmlformats.org/officeDocument/2006/relationships/image" Target="../media/image53.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53.wmf"/></Relationships>
</file>

<file path=ppt/slides/_rels/slide53.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56.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image" Target="../media/image60.jpeg"/><Relationship Id="rId7" Type="http://schemas.openxmlformats.org/officeDocument/2006/relationships/image" Target="../media/image58.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34.bin"/><Relationship Id="rId5" Type="http://schemas.openxmlformats.org/officeDocument/2006/relationships/image" Target="../media/image57.wmf"/><Relationship Id="rId4" Type="http://schemas.openxmlformats.org/officeDocument/2006/relationships/oleObject" Target="../embeddings/oleObject33.bin"/><Relationship Id="rId9" Type="http://schemas.openxmlformats.org/officeDocument/2006/relationships/image" Target="../media/image59.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61.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61.wm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ctrTitle"/>
          </p:nvPr>
        </p:nvSpPr>
        <p:spPr>
          <a:xfrm>
            <a:off x="838200" y="1752600"/>
            <a:ext cx="7772400" cy="1470025"/>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solidFill>
                  <a:srgbClr val="FF3399"/>
                </a:solidFill>
                <a:effectLst>
                  <a:outerShdw blurRad="76200" dist="50800" dir="5400000" algn="tl" rotWithShape="0">
                    <a:srgbClr val="000000">
                      <a:alpha val="65000"/>
                    </a:srgbClr>
                  </a:outerShdw>
                </a:effectLst>
              </a:rPr>
              <a:t>PHYSICS IN TRANSPORTATION</a:t>
            </a:r>
            <a:br>
              <a:rPr lang="en-US" sz="5400" b="1" spc="50" dirty="0" smtClean="0">
                <a:ln w="11430"/>
                <a:solidFill>
                  <a:srgbClr val="FF3399"/>
                </a:solidFill>
                <a:effectLst>
                  <a:outerShdw blurRad="76200" dist="50800" dir="5400000" algn="tl" rotWithShape="0">
                    <a:srgbClr val="000000">
                      <a:alpha val="65000"/>
                    </a:srgbClr>
                  </a:outerShdw>
                </a:effectLst>
              </a:rPr>
            </a:br>
            <a:r>
              <a:rPr lang="en-US" sz="3600" dirty="0" smtClean="0"/>
              <a:t>part 1</a:t>
            </a:r>
            <a:endParaRPr lang="en-US" sz="5400" b="1" spc="50" dirty="0">
              <a:ln w="11430"/>
              <a:solidFill>
                <a:srgbClr val="FF3399"/>
              </a:solidFill>
              <a:effectLst>
                <a:outerShdw blurRad="76200" dist="50800" dir="5400000" algn="tl" rotWithShape="0">
                  <a:srgbClr val="000000">
                    <a:alpha val="65000"/>
                  </a:srgbClr>
                </a:outerShdw>
              </a:effectLst>
            </a:endParaRPr>
          </a:p>
        </p:txBody>
      </p:sp>
      <p:pic>
        <p:nvPicPr>
          <p:cNvPr id="3" name="Picture Placeholder 9"/>
          <p:cNvPicPr>
            <a:picLocks noChangeAspect="1"/>
          </p:cNvPicPr>
          <p:nvPr/>
        </p:nvPicPr>
        <p:blipFill>
          <a:blip r:embed="rId2"/>
          <a:srcRect t="-17491" b="-17491"/>
          <a:stretch>
            <a:fillRect/>
          </a:stretch>
        </p:blipFill>
        <p:spPr>
          <a:xfrm rot="150174">
            <a:off x="258457" y="2363508"/>
            <a:ext cx="3657600" cy="49371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Sinking or Floating</a:t>
            </a:r>
          </a:p>
        </p:txBody>
      </p:sp>
      <p:graphicFrame>
        <p:nvGraphicFramePr>
          <p:cNvPr id="4" name="Table 3"/>
          <p:cNvGraphicFramePr>
            <a:graphicFrameLocks noGrp="1"/>
          </p:cNvGraphicFramePr>
          <p:nvPr>
            <p:extLst>
              <p:ext uri="{D42A27DB-BD31-4B8C-83A1-F6EECF244321}">
                <p14:modId xmlns:p14="http://schemas.microsoft.com/office/powerpoint/2010/main" val="405623791"/>
              </p:ext>
            </p:extLst>
          </p:nvPr>
        </p:nvGraphicFramePr>
        <p:xfrm>
          <a:off x="381000" y="2057400"/>
          <a:ext cx="4572000" cy="3810000"/>
        </p:xfrm>
        <a:graphic>
          <a:graphicData uri="http://schemas.openxmlformats.org/drawingml/2006/table">
            <a:tbl>
              <a:tblPr firstRow="1" bandRow="1">
                <a:tableStyleId>{5C22544A-7EE6-4342-B048-85BDC9FD1C3A}</a:tableStyleId>
              </a:tblPr>
              <a:tblGrid>
                <a:gridCol w="2286000"/>
                <a:gridCol w="2286000"/>
              </a:tblGrid>
              <a:tr h="685800">
                <a:tc>
                  <a:txBody>
                    <a:bodyPr/>
                    <a:lstStyle/>
                    <a:p>
                      <a:pPr algn="ctr"/>
                      <a:r>
                        <a:rPr lang="en-US" sz="3200" dirty="0" smtClean="0"/>
                        <a:t>Material</a:t>
                      </a:r>
                      <a:endParaRPr lang="en-US" sz="3200" dirty="0"/>
                    </a:p>
                  </a:txBody>
                  <a:tcPr/>
                </a:tc>
                <a:tc>
                  <a:txBody>
                    <a:bodyPr/>
                    <a:lstStyle/>
                    <a:p>
                      <a:pPr algn="ctr"/>
                      <a:r>
                        <a:rPr lang="en-US" sz="3200" dirty="0" smtClean="0"/>
                        <a:t>Density (g/cm</a:t>
                      </a:r>
                      <a:r>
                        <a:rPr lang="en-US" sz="3200" baseline="30000" dirty="0" smtClean="0"/>
                        <a:t>3</a:t>
                      </a:r>
                      <a:r>
                        <a:rPr lang="en-US" sz="3200" dirty="0" smtClean="0"/>
                        <a:t>)</a:t>
                      </a:r>
                      <a:endParaRPr lang="en-US" sz="3200" dirty="0"/>
                    </a:p>
                  </a:txBody>
                  <a:tcPr/>
                </a:tc>
              </a:tr>
              <a:tr h="685800">
                <a:tc>
                  <a:txBody>
                    <a:bodyPr/>
                    <a:lstStyle/>
                    <a:p>
                      <a:pPr algn="ctr"/>
                      <a:r>
                        <a:rPr lang="en-US" sz="3200" dirty="0" smtClean="0"/>
                        <a:t>Water</a:t>
                      </a:r>
                      <a:endParaRPr lang="en-US" sz="3200" dirty="0"/>
                    </a:p>
                  </a:txBody>
                  <a:tcPr/>
                </a:tc>
                <a:tc>
                  <a:txBody>
                    <a:bodyPr/>
                    <a:lstStyle/>
                    <a:p>
                      <a:pPr algn="ctr"/>
                      <a:r>
                        <a:rPr lang="en-US" sz="3200" dirty="0" smtClean="0"/>
                        <a:t>1</a:t>
                      </a:r>
                      <a:endParaRPr lang="en-US" sz="3200" dirty="0"/>
                    </a:p>
                  </a:txBody>
                  <a:tcPr/>
                </a:tc>
              </a:tr>
              <a:tr h="685800">
                <a:tc>
                  <a:txBody>
                    <a:bodyPr/>
                    <a:lstStyle/>
                    <a:p>
                      <a:pPr algn="ctr"/>
                      <a:r>
                        <a:rPr lang="en-US" sz="3200" dirty="0" smtClean="0"/>
                        <a:t>Air</a:t>
                      </a:r>
                      <a:endParaRPr lang="en-US" sz="3200" dirty="0"/>
                    </a:p>
                  </a:txBody>
                  <a:tcPr/>
                </a:tc>
                <a:tc>
                  <a:txBody>
                    <a:bodyPr/>
                    <a:lstStyle/>
                    <a:p>
                      <a:pPr algn="ctr"/>
                      <a:r>
                        <a:rPr lang="en-US" sz="3200" dirty="0" smtClean="0"/>
                        <a:t>0.0013</a:t>
                      </a:r>
                      <a:endParaRPr lang="en-US" sz="3200" dirty="0"/>
                    </a:p>
                  </a:txBody>
                  <a:tcPr/>
                </a:tc>
              </a:tr>
              <a:tr h="685800">
                <a:tc>
                  <a:txBody>
                    <a:bodyPr/>
                    <a:lstStyle/>
                    <a:p>
                      <a:pPr algn="ctr"/>
                      <a:r>
                        <a:rPr lang="en-US" sz="3200" dirty="0" smtClean="0"/>
                        <a:t>Wood (oak)</a:t>
                      </a:r>
                      <a:endParaRPr lang="en-US" sz="3200" dirty="0"/>
                    </a:p>
                  </a:txBody>
                  <a:tcPr/>
                </a:tc>
                <a:tc>
                  <a:txBody>
                    <a:bodyPr/>
                    <a:lstStyle/>
                    <a:p>
                      <a:pPr algn="ctr"/>
                      <a:r>
                        <a:rPr lang="en-US" sz="3200" dirty="0" smtClean="0"/>
                        <a:t>0.85</a:t>
                      </a:r>
                      <a:endParaRPr lang="en-US" sz="3200" dirty="0"/>
                    </a:p>
                  </a:txBody>
                  <a:tcPr/>
                </a:tc>
              </a:tr>
              <a:tr h="685800">
                <a:tc>
                  <a:txBody>
                    <a:bodyPr/>
                    <a:lstStyle/>
                    <a:p>
                      <a:pPr algn="ctr"/>
                      <a:r>
                        <a:rPr lang="en-US" sz="3200" dirty="0" smtClean="0"/>
                        <a:t>Aluminum</a:t>
                      </a:r>
                      <a:endParaRPr lang="en-US" sz="3200" dirty="0"/>
                    </a:p>
                  </a:txBody>
                  <a:tcPr/>
                </a:tc>
                <a:tc>
                  <a:txBody>
                    <a:bodyPr/>
                    <a:lstStyle/>
                    <a:p>
                      <a:pPr algn="ctr"/>
                      <a:r>
                        <a:rPr lang="en-US" sz="3200" dirty="0" smtClean="0"/>
                        <a:t>2.7</a:t>
                      </a:r>
                      <a:endParaRPr lang="en-US" sz="3200" dirty="0"/>
                    </a:p>
                  </a:txBody>
                  <a:tcPr/>
                </a:tc>
              </a:tr>
            </a:tbl>
          </a:graphicData>
        </a:graphic>
      </p:graphicFrame>
      <p:sp>
        <p:nvSpPr>
          <p:cNvPr id="5" name="Rectangle 4"/>
          <p:cNvSpPr/>
          <p:nvPr/>
        </p:nvSpPr>
        <p:spPr>
          <a:xfrm>
            <a:off x="6019800" y="1981200"/>
            <a:ext cx="2133600" cy="2438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019800" y="3048000"/>
            <a:ext cx="2133600" cy="2514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txBox="1">
            <a:spLocks/>
          </p:cNvSpPr>
          <p:nvPr/>
        </p:nvSpPr>
        <p:spPr>
          <a:xfrm>
            <a:off x="6496050" y="1371600"/>
            <a:ext cx="1181100" cy="6397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smtClean="0">
                <a:sym typeface="Symbol"/>
              </a:rPr>
              <a:t>water</a:t>
            </a:r>
            <a:endParaRPr lang="en-US" b="1" dirty="0" smtClean="0"/>
          </a:p>
        </p:txBody>
      </p:sp>
      <p:sp>
        <p:nvSpPr>
          <p:cNvPr id="10" name="Rectangle 9"/>
          <p:cNvSpPr/>
          <p:nvPr/>
        </p:nvSpPr>
        <p:spPr>
          <a:xfrm>
            <a:off x="6686550" y="2743200"/>
            <a:ext cx="1238250" cy="914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p:cNvSpPr txBox="1">
            <a:spLocks/>
          </p:cNvSpPr>
          <p:nvPr/>
        </p:nvSpPr>
        <p:spPr>
          <a:xfrm>
            <a:off x="6743700" y="2865437"/>
            <a:ext cx="1181100" cy="6397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smtClean="0">
                <a:sym typeface="Symbol"/>
              </a:rPr>
              <a:t>wood</a:t>
            </a:r>
            <a:endParaRPr lang="en-US" b="1" dirty="0" smtClean="0"/>
          </a:p>
        </p:txBody>
      </p:sp>
      <p:sp>
        <p:nvSpPr>
          <p:cNvPr id="12" name="Rectangle 11"/>
          <p:cNvSpPr/>
          <p:nvPr/>
        </p:nvSpPr>
        <p:spPr>
          <a:xfrm>
            <a:off x="6686550" y="4648200"/>
            <a:ext cx="1238250" cy="914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p:cNvSpPr txBox="1">
            <a:spLocks/>
          </p:cNvSpPr>
          <p:nvPr/>
        </p:nvSpPr>
        <p:spPr>
          <a:xfrm>
            <a:off x="6819900" y="4846637"/>
            <a:ext cx="1181100" cy="6397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smtClean="0">
                <a:sym typeface="Symbol"/>
              </a:rPr>
              <a:t>Al</a:t>
            </a:r>
            <a:endParaRPr lang="en-US" b="1" dirty="0" smtClean="0"/>
          </a:p>
        </p:txBody>
      </p:sp>
      <p:sp>
        <p:nvSpPr>
          <p:cNvPr id="14" name="Rectangle 13"/>
          <p:cNvSpPr/>
          <p:nvPr/>
        </p:nvSpPr>
        <p:spPr>
          <a:xfrm>
            <a:off x="6096000" y="1691481"/>
            <a:ext cx="152400" cy="315515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172200" y="4953000"/>
            <a:ext cx="323850" cy="3048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324600" y="4495800"/>
            <a:ext cx="323850" cy="3048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324600" y="4038600"/>
            <a:ext cx="323850" cy="3048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324600" y="3581400"/>
            <a:ext cx="323850" cy="3048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305550" y="3200400"/>
            <a:ext cx="323850" cy="3048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305550" y="2819400"/>
            <a:ext cx="323850" cy="3048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
          <p:cNvSpPr txBox="1">
            <a:spLocks/>
          </p:cNvSpPr>
          <p:nvPr/>
        </p:nvSpPr>
        <p:spPr>
          <a:xfrm>
            <a:off x="6210300" y="2286001"/>
            <a:ext cx="1790700" cy="45720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smtClean="0">
                <a:sym typeface="Symbol"/>
              </a:rPr>
              <a:t>Air bubbles</a:t>
            </a:r>
            <a:endParaRPr lang="en-US" b="1" dirty="0" smtClean="0"/>
          </a:p>
        </p:txBody>
      </p:sp>
    </p:spTree>
    <p:extLst>
      <p:ext uri="{BB962C8B-B14F-4D97-AF65-F5344CB8AC3E}">
        <p14:creationId xmlns:p14="http://schemas.microsoft.com/office/powerpoint/2010/main" val="399193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blinds(horizontal)">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blinds(horizontal)">
                                      <p:cBhvr>
                                        <p:cTn id="17" dur="500"/>
                                        <p:tgtEl>
                                          <p:spTgt spid="1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
                                            <p:txEl>
                                              <p:pRg st="0" end="0"/>
                                            </p:txEl>
                                          </p:spTgt>
                                        </p:tgtEl>
                                        <p:attrNameLst>
                                          <p:attrName>style.visibility</p:attrName>
                                        </p:attrNameLst>
                                      </p:cBhvr>
                                      <p:to>
                                        <p:strVal val="visible"/>
                                      </p:to>
                                    </p:set>
                                    <p:animEffect transition="in" filter="blinds(horizontal)">
                                      <p:cBhvr>
                                        <p:cTn id="22"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1" grpId="0" build="p"/>
      <p:bldP spid="13" grpId="0" build="p"/>
      <p:bldP spid="2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 BALLOONS</a:t>
            </a:r>
            <a:endParaRPr lang="en-US" dirty="0"/>
          </a:p>
        </p:txBody>
      </p:sp>
      <p:pic>
        <p:nvPicPr>
          <p:cNvPr id="4" name="Picture 2"/>
          <p:cNvPicPr>
            <a:picLocks noChangeAspect="1" noChangeArrowheads="1"/>
          </p:cNvPicPr>
          <p:nvPr/>
        </p:nvPicPr>
        <p:blipFill>
          <a:blip r:embed="rId2" cstate="print"/>
          <a:srcRect b="27085"/>
          <a:stretch>
            <a:fillRect/>
          </a:stretch>
        </p:blipFill>
        <p:spPr bwMode="auto">
          <a:xfrm>
            <a:off x="304800" y="1447800"/>
            <a:ext cx="8415734" cy="4904680"/>
          </a:xfrm>
          <a:prstGeom prst="rect">
            <a:avLst/>
          </a:prstGeom>
          <a:noFill/>
          <a:ln w="9525">
            <a:noFill/>
            <a:miter lim="800000"/>
            <a:headEnd/>
            <a:tailEnd/>
          </a:ln>
        </p:spPr>
      </p:pic>
      <p:sp>
        <p:nvSpPr>
          <p:cNvPr id="7" name="Content Placeholder 2"/>
          <p:cNvSpPr txBox="1">
            <a:spLocks/>
          </p:cNvSpPr>
          <p:nvPr/>
        </p:nvSpPr>
        <p:spPr>
          <a:xfrm>
            <a:off x="778867" y="4502727"/>
            <a:ext cx="7467600" cy="1676400"/>
          </a:xfrm>
          <a:prstGeom prst="rect">
            <a:avLst/>
          </a:prstGeom>
          <a:solidFill>
            <a:schemeClr val="bg1">
              <a:lumMod val="95000"/>
            </a:schemeClr>
          </a:solidFill>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smtClean="0">
                <a:sym typeface="Symbol"/>
              </a:rPr>
              <a:t>Compare the density of the following:</a:t>
            </a:r>
          </a:p>
          <a:p>
            <a:pPr marL="514350" indent="-514350">
              <a:buFont typeface="Arial" pitchFamily="34" charset="0"/>
              <a:buAutoNum type="arabicParenBoth"/>
            </a:pPr>
            <a:r>
              <a:rPr lang="en-US" b="1" dirty="0" smtClean="0">
                <a:sym typeface="Symbol"/>
              </a:rPr>
              <a:t>Cold air</a:t>
            </a:r>
          </a:p>
          <a:p>
            <a:pPr marL="514350" indent="-514350">
              <a:buFont typeface="Arial" pitchFamily="34" charset="0"/>
              <a:buAutoNum type="arabicParenBoth"/>
            </a:pPr>
            <a:r>
              <a:rPr lang="en-US" b="1" dirty="0" smtClean="0">
                <a:sym typeface="Symbol"/>
              </a:rPr>
              <a:t>Hot air</a:t>
            </a:r>
          </a:p>
          <a:p>
            <a:pPr marL="514350" indent="-514350">
              <a:buFont typeface="Arial" pitchFamily="34" charset="0"/>
              <a:buAutoNum type="arabicParenBoth"/>
            </a:pPr>
            <a:r>
              <a:rPr lang="en-US" b="1" dirty="0" smtClean="0">
                <a:sym typeface="Symbol"/>
              </a:rPr>
              <a:t>Helium</a:t>
            </a:r>
          </a:p>
          <a:p>
            <a:pPr marL="514350" indent="-514350">
              <a:buFont typeface="Arial" pitchFamily="34" charset="0"/>
              <a:buAutoNum type="arabicParenBoth"/>
            </a:pPr>
            <a:endParaRPr lang="en-US" b="1" dirty="0" smtClean="0"/>
          </a:p>
        </p:txBody>
      </p:sp>
    </p:spTree>
    <p:extLst>
      <p:ext uri="{BB962C8B-B14F-4D97-AF65-F5344CB8AC3E}">
        <p14:creationId xmlns:p14="http://schemas.microsoft.com/office/powerpoint/2010/main" val="2853212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blinds(horizontal)">
                                      <p:cBhvr>
                                        <p:cTn id="7" dur="500"/>
                                        <p:tgtEl>
                                          <p:spTgt spid="7">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linds(horizont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linds(horizontal)">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linds(horizontal)">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blinds(horizontal)">
                                      <p:cBhvr>
                                        <p:cTn id="2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submarines work?</a:t>
            </a:r>
          </a:p>
        </p:txBody>
      </p:sp>
      <p:pic>
        <p:nvPicPr>
          <p:cNvPr id="4" name="Picture Placeholder 5"/>
          <p:cNvPicPr>
            <a:picLocks noChangeAspect="1"/>
          </p:cNvPicPr>
          <p:nvPr/>
        </p:nvPicPr>
        <p:blipFill>
          <a:blip r:embed="rId2"/>
          <a:srcRect t="5130" b="5130"/>
          <a:stretch>
            <a:fillRect/>
          </a:stretch>
        </p:blipFill>
        <p:spPr>
          <a:xfrm rot="21355093">
            <a:off x="465161" y="2626501"/>
            <a:ext cx="3581501" cy="2492364"/>
          </a:xfrm>
          <a:prstGeom prst="rect">
            <a:avLst/>
          </a:prstGeom>
        </p:spPr>
      </p:pic>
      <p:pic>
        <p:nvPicPr>
          <p:cNvPr id="26626" name="Picture 2" descr="C:\Users\Marvin\Pictures\Shikoku Hawaii USJ\Shikoku 52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2386783"/>
            <a:ext cx="396240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12027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Submarine</a:t>
            </a:r>
            <a:endParaRPr lang="en-US" dirty="0"/>
          </a:p>
        </p:txBody>
      </p:sp>
      <p:sp>
        <p:nvSpPr>
          <p:cNvPr id="3" name="Content Placeholder 2"/>
          <p:cNvSpPr>
            <a:spLocks noGrp="1"/>
          </p:cNvSpPr>
          <p:nvPr>
            <p:ph idx="1"/>
          </p:nvPr>
        </p:nvSpPr>
        <p:spPr>
          <a:xfrm>
            <a:off x="4800600" y="1676401"/>
            <a:ext cx="3886200" cy="3733800"/>
          </a:xfrm>
        </p:spPr>
        <p:txBody>
          <a:bodyPr/>
          <a:lstStyle/>
          <a:p>
            <a:pPr marL="0" indent="0">
              <a:buNone/>
            </a:pPr>
            <a:r>
              <a:rPr lang="en-US" dirty="0" smtClean="0"/>
              <a:t>Controls the density of submarine</a:t>
            </a:r>
          </a:p>
          <a:p>
            <a:r>
              <a:rPr lang="en-US" b="1" u="sng" dirty="0" smtClean="0">
                <a:solidFill>
                  <a:srgbClr val="FF0000"/>
                </a:solidFill>
              </a:rPr>
              <a:t>Fill </a:t>
            </a:r>
            <a:r>
              <a:rPr lang="en-US" dirty="0" smtClean="0"/>
              <a:t>with water </a:t>
            </a:r>
            <a:r>
              <a:rPr lang="en-US" dirty="0" smtClean="0">
                <a:sym typeface="Symbol"/>
              </a:rPr>
              <a:t></a:t>
            </a:r>
            <a:r>
              <a:rPr lang="en-US" dirty="0" smtClean="0"/>
              <a:t> </a:t>
            </a:r>
            <a:r>
              <a:rPr lang="en-US" b="1" u="sng" dirty="0" smtClean="0">
                <a:solidFill>
                  <a:srgbClr val="FF0000"/>
                </a:solidFill>
              </a:rPr>
              <a:t>high</a:t>
            </a:r>
            <a:r>
              <a:rPr lang="en-US" dirty="0" smtClean="0"/>
              <a:t> density</a:t>
            </a:r>
          </a:p>
          <a:p>
            <a:r>
              <a:rPr lang="en-US" b="1" u="sng" dirty="0" smtClean="0">
                <a:solidFill>
                  <a:srgbClr val="FF0000"/>
                </a:solidFill>
              </a:rPr>
              <a:t>Remove</a:t>
            </a:r>
            <a:r>
              <a:rPr lang="en-US" dirty="0" smtClean="0"/>
              <a:t> water </a:t>
            </a:r>
            <a:r>
              <a:rPr lang="en-US" dirty="0" smtClean="0">
                <a:sym typeface="Symbol"/>
              </a:rPr>
              <a:t></a:t>
            </a:r>
            <a:r>
              <a:rPr lang="en-US" dirty="0" smtClean="0"/>
              <a:t> </a:t>
            </a:r>
            <a:r>
              <a:rPr lang="en-US" b="1" u="sng" dirty="0" smtClean="0">
                <a:solidFill>
                  <a:srgbClr val="FF0000"/>
                </a:solidFill>
              </a:rPr>
              <a:t>low</a:t>
            </a:r>
            <a:r>
              <a:rPr lang="en-US" dirty="0" smtClean="0"/>
              <a:t> </a:t>
            </a:r>
            <a:r>
              <a:rPr lang="en-US" dirty="0"/>
              <a:t>d</a:t>
            </a:r>
            <a:r>
              <a:rPr lang="en-US" dirty="0" smtClean="0"/>
              <a:t>ensity</a:t>
            </a:r>
          </a:p>
          <a:p>
            <a:pPr marL="0" indent="0">
              <a:buNone/>
            </a:pPr>
            <a:endParaRPr lang="en-US" dirty="0"/>
          </a:p>
        </p:txBody>
      </p:sp>
      <p:pic>
        <p:nvPicPr>
          <p:cNvPr id="4" name="Picture 3"/>
          <p:cNvPicPr>
            <a:picLocks noChangeAspect="1"/>
          </p:cNvPicPr>
          <p:nvPr/>
        </p:nvPicPr>
        <p:blipFill>
          <a:blip r:embed="rId2"/>
          <a:stretch>
            <a:fillRect/>
          </a:stretch>
        </p:blipFill>
        <p:spPr>
          <a:xfrm>
            <a:off x="571500" y="2136422"/>
            <a:ext cx="4155722" cy="3563706"/>
          </a:xfrm>
          <a:prstGeom prst="rect">
            <a:avLst/>
          </a:prstGeom>
        </p:spPr>
      </p:pic>
      <p:cxnSp>
        <p:nvCxnSpPr>
          <p:cNvPr id="6" name="Straight Arrow Connector 5"/>
          <p:cNvCxnSpPr/>
          <p:nvPr/>
        </p:nvCxnSpPr>
        <p:spPr>
          <a:xfrm flipH="1">
            <a:off x="2895600" y="2136422"/>
            <a:ext cx="1831622" cy="152117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684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Submarine</a:t>
            </a:r>
            <a:endParaRPr lang="en-US" dirty="0"/>
          </a:p>
        </p:txBody>
      </p:sp>
      <p:sp>
        <p:nvSpPr>
          <p:cNvPr id="3" name="Content Placeholder 2"/>
          <p:cNvSpPr>
            <a:spLocks noGrp="1"/>
          </p:cNvSpPr>
          <p:nvPr>
            <p:ph idx="1"/>
          </p:nvPr>
        </p:nvSpPr>
        <p:spPr>
          <a:xfrm>
            <a:off x="490536" y="4461164"/>
            <a:ext cx="3548064" cy="1316180"/>
          </a:xfrm>
        </p:spPr>
        <p:txBody>
          <a:bodyPr>
            <a:normAutofit fontScale="92500" lnSpcReduction="20000"/>
          </a:bodyPr>
          <a:lstStyle/>
          <a:p>
            <a:pPr marL="0" indent="0">
              <a:buNone/>
            </a:pPr>
            <a:r>
              <a:rPr lang="en-US" dirty="0" smtClean="0"/>
              <a:t>To move down </a:t>
            </a:r>
            <a:r>
              <a:rPr lang="en-US" dirty="0" smtClean="0">
                <a:sym typeface="Symbol"/>
              </a:rPr>
              <a:t></a:t>
            </a:r>
            <a:r>
              <a:rPr lang="en-US" dirty="0" smtClean="0"/>
              <a:t> take in water to increase density</a:t>
            </a:r>
            <a:endParaRPr lang="en-US" dirty="0"/>
          </a:p>
        </p:txBody>
      </p:sp>
      <p:pic>
        <p:nvPicPr>
          <p:cNvPr id="4" name="Picture 3" descr="Screen Shot 2013-01-22 at 9.05.0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533462"/>
            <a:ext cx="2000249" cy="2743199"/>
          </a:xfrm>
          <a:prstGeom prst="rect">
            <a:avLst/>
          </a:prstGeom>
        </p:spPr>
      </p:pic>
      <p:pic>
        <p:nvPicPr>
          <p:cNvPr id="5" name="Picture 4" descr="Screen Shot 2013-01-22 at 9.05.4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1568098"/>
            <a:ext cx="1904998" cy="2775302"/>
          </a:xfrm>
          <a:prstGeom prst="rect">
            <a:avLst/>
          </a:prstGeom>
        </p:spPr>
      </p:pic>
      <p:sp>
        <p:nvSpPr>
          <p:cNvPr id="6" name="Content Placeholder 2"/>
          <p:cNvSpPr txBox="1">
            <a:spLocks/>
          </p:cNvSpPr>
          <p:nvPr/>
        </p:nvSpPr>
        <p:spPr>
          <a:xfrm>
            <a:off x="4953000" y="4495800"/>
            <a:ext cx="3657600" cy="1316180"/>
          </a:xfrm>
          <a:prstGeom prst="rect">
            <a:avLst/>
          </a:prstGeom>
          <a:solidFill>
            <a:schemeClr val="bg1"/>
          </a:solidFill>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To move up </a:t>
            </a:r>
            <a:r>
              <a:rPr lang="en-US" dirty="0" smtClean="0">
                <a:sym typeface="Symbol"/>
              </a:rPr>
              <a:t></a:t>
            </a:r>
            <a:r>
              <a:rPr lang="en-US" dirty="0" smtClean="0"/>
              <a:t> remove water to decrease density</a:t>
            </a:r>
            <a:endParaRPr lang="en-US" dirty="0"/>
          </a:p>
        </p:txBody>
      </p:sp>
    </p:spTree>
    <p:extLst>
      <p:ext uri="{BB962C8B-B14F-4D97-AF65-F5344CB8AC3E}">
        <p14:creationId xmlns:p14="http://schemas.microsoft.com/office/powerpoint/2010/main" val="303673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838200" y="1752600"/>
            <a:ext cx="7543800" cy="2133600"/>
          </a:xfrm>
        </p:spPr>
        <p:txBody>
          <a:bodyPr>
            <a:noAutofit/>
          </a:bodyPr>
          <a:lstStyle/>
          <a:p>
            <a:r>
              <a:rPr lang="en-US" sz="4000" dirty="0" smtClean="0"/>
              <a:t>Ratio of the density of a material to a </a:t>
            </a:r>
            <a:r>
              <a:rPr lang="en-US" sz="4000" b="1" dirty="0" smtClean="0"/>
              <a:t>standard </a:t>
            </a:r>
            <a:r>
              <a:rPr lang="en-US" sz="4000" dirty="0" smtClean="0"/>
              <a:t>density.  </a:t>
            </a:r>
          </a:p>
          <a:p>
            <a:r>
              <a:rPr lang="en-US" sz="4000" dirty="0" smtClean="0"/>
              <a:t>Unit less</a:t>
            </a:r>
          </a:p>
          <a:p>
            <a:pPr eaLnBrk="1" hangingPunct="1">
              <a:buFontTx/>
              <a:buNone/>
            </a:pPr>
            <a:r>
              <a:rPr lang="en-US" sz="4000" dirty="0" smtClean="0"/>
              <a:t>   </a:t>
            </a:r>
            <a:endParaRPr lang="en-US" sz="4000" b="1" dirty="0" smtClean="0">
              <a:solidFill>
                <a:srgbClr val="C90D5E"/>
              </a:solidFill>
            </a:endParaRPr>
          </a:p>
        </p:txBody>
      </p:sp>
      <p:sp>
        <p:nvSpPr>
          <p:cNvPr id="4" name="Title 3"/>
          <p:cNvSpPr>
            <a:spLocks noGrp="1"/>
          </p:cNvSpPr>
          <p:nvPr>
            <p:ph type="title"/>
          </p:nvPr>
        </p:nvSpPr>
        <p:spPr>
          <a:xfrm>
            <a:off x="1905000" y="76200"/>
            <a:ext cx="6781800" cy="1143000"/>
          </a:xfrm>
        </p:spPr>
        <p:txBody>
          <a:bodyPr>
            <a:normAutofit fontScale="90000"/>
          </a:bodyPr>
          <a:lstStyle/>
          <a:p>
            <a:r>
              <a:rPr lang="en-US" dirty="0" smtClean="0"/>
              <a:t>Specific Gravity / Relative Density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13583110"/>
              </p:ext>
            </p:extLst>
          </p:nvPr>
        </p:nvGraphicFramePr>
        <p:xfrm>
          <a:off x="1905000" y="3886200"/>
          <a:ext cx="5715000" cy="2057400"/>
        </p:xfrm>
        <a:graphic>
          <a:graphicData uri="http://schemas.openxmlformats.org/drawingml/2006/table">
            <a:tbl>
              <a:tblPr firstRow="1" bandRow="1">
                <a:tableStyleId>{5C22544A-7EE6-4342-B048-85BDC9FD1C3A}</a:tableStyleId>
              </a:tblPr>
              <a:tblGrid>
                <a:gridCol w="2857500"/>
                <a:gridCol w="2857500"/>
              </a:tblGrid>
              <a:tr h="685800">
                <a:tc>
                  <a:txBody>
                    <a:bodyPr/>
                    <a:lstStyle/>
                    <a:p>
                      <a:pPr algn="ctr"/>
                      <a:r>
                        <a:rPr lang="en-US" sz="3200" dirty="0" smtClean="0"/>
                        <a:t>Material</a:t>
                      </a:r>
                      <a:endParaRPr lang="en-US" sz="3200" dirty="0"/>
                    </a:p>
                  </a:txBody>
                  <a:tcPr/>
                </a:tc>
                <a:tc>
                  <a:txBody>
                    <a:bodyPr/>
                    <a:lstStyle/>
                    <a:p>
                      <a:pPr algn="ctr"/>
                      <a:r>
                        <a:rPr lang="en-US" sz="3200" dirty="0" smtClean="0"/>
                        <a:t>Density (g/cm</a:t>
                      </a:r>
                      <a:r>
                        <a:rPr lang="en-US" sz="3200" baseline="30000" dirty="0" smtClean="0"/>
                        <a:t>3</a:t>
                      </a:r>
                      <a:r>
                        <a:rPr lang="en-US" sz="3200" dirty="0" smtClean="0"/>
                        <a:t>)</a:t>
                      </a:r>
                      <a:endParaRPr lang="en-US" sz="3200" dirty="0"/>
                    </a:p>
                  </a:txBody>
                  <a:tcPr/>
                </a:tc>
              </a:tr>
              <a:tr h="685800">
                <a:tc>
                  <a:txBody>
                    <a:bodyPr/>
                    <a:lstStyle/>
                    <a:p>
                      <a:pPr algn="ctr"/>
                      <a:r>
                        <a:rPr lang="en-US" sz="3200" dirty="0" smtClean="0"/>
                        <a:t>Water (4</a:t>
                      </a:r>
                      <a:r>
                        <a:rPr lang="en-US" sz="3200" dirty="0" smtClean="0">
                          <a:sym typeface="Symbol"/>
                        </a:rPr>
                        <a:t></a:t>
                      </a:r>
                      <a:r>
                        <a:rPr lang="en-US" sz="3200" dirty="0" smtClean="0"/>
                        <a:t>C)</a:t>
                      </a:r>
                      <a:endParaRPr lang="en-US" sz="3200" dirty="0"/>
                    </a:p>
                  </a:txBody>
                  <a:tcPr/>
                </a:tc>
                <a:tc>
                  <a:txBody>
                    <a:bodyPr/>
                    <a:lstStyle/>
                    <a:p>
                      <a:pPr algn="ctr"/>
                      <a:r>
                        <a:rPr lang="en-US" sz="3200" dirty="0" smtClean="0"/>
                        <a:t>1</a:t>
                      </a:r>
                      <a:endParaRPr lang="en-US" sz="3200" dirty="0"/>
                    </a:p>
                  </a:txBody>
                  <a:tcPr/>
                </a:tc>
              </a:tr>
              <a:tr h="685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smtClean="0"/>
                        <a:t>Oxygen (0</a:t>
                      </a:r>
                      <a:r>
                        <a:rPr lang="en-US" sz="3200" dirty="0" smtClean="0">
                          <a:sym typeface="Symbol"/>
                        </a:rPr>
                        <a:t></a:t>
                      </a:r>
                      <a:r>
                        <a:rPr lang="en-US" sz="3200" dirty="0" smtClean="0"/>
                        <a:t>C)</a:t>
                      </a:r>
                    </a:p>
                  </a:txBody>
                  <a:tcPr/>
                </a:tc>
                <a:tc>
                  <a:txBody>
                    <a:bodyPr/>
                    <a:lstStyle/>
                    <a:p>
                      <a:pPr algn="ctr"/>
                      <a:r>
                        <a:rPr lang="en-US" sz="3200" dirty="0" smtClean="0"/>
                        <a:t>0.00143</a:t>
                      </a:r>
                      <a:endParaRPr lang="en-US" sz="3200"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8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Gravity, SG</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59060578"/>
              </p:ext>
            </p:extLst>
          </p:nvPr>
        </p:nvGraphicFramePr>
        <p:xfrm>
          <a:off x="381000" y="2057400"/>
          <a:ext cx="4572000" cy="3124200"/>
        </p:xfrm>
        <a:graphic>
          <a:graphicData uri="http://schemas.openxmlformats.org/drawingml/2006/table">
            <a:tbl>
              <a:tblPr firstRow="1" bandRow="1">
                <a:tableStyleId>{5C22544A-7EE6-4342-B048-85BDC9FD1C3A}</a:tableStyleId>
              </a:tblPr>
              <a:tblGrid>
                <a:gridCol w="2286000"/>
                <a:gridCol w="2286000"/>
              </a:tblGrid>
              <a:tr h="685800">
                <a:tc>
                  <a:txBody>
                    <a:bodyPr/>
                    <a:lstStyle/>
                    <a:p>
                      <a:pPr algn="ctr"/>
                      <a:r>
                        <a:rPr lang="en-US" sz="3200" dirty="0" smtClean="0"/>
                        <a:t>Material</a:t>
                      </a:r>
                      <a:endParaRPr lang="en-US" sz="3200" dirty="0"/>
                    </a:p>
                  </a:txBody>
                  <a:tcPr/>
                </a:tc>
                <a:tc>
                  <a:txBody>
                    <a:bodyPr/>
                    <a:lstStyle/>
                    <a:p>
                      <a:pPr algn="ctr"/>
                      <a:r>
                        <a:rPr lang="en-US" sz="3200" dirty="0" smtClean="0"/>
                        <a:t>Density (g/cm</a:t>
                      </a:r>
                      <a:r>
                        <a:rPr lang="en-US" sz="3200" baseline="30000" dirty="0" smtClean="0"/>
                        <a:t>3</a:t>
                      </a:r>
                      <a:r>
                        <a:rPr lang="en-US" sz="3200" dirty="0" smtClean="0"/>
                        <a:t>)</a:t>
                      </a:r>
                      <a:endParaRPr lang="en-US" sz="3200" dirty="0"/>
                    </a:p>
                  </a:txBody>
                  <a:tcPr/>
                </a:tc>
              </a:tr>
              <a:tr h="685800">
                <a:tc>
                  <a:txBody>
                    <a:bodyPr/>
                    <a:lstStyle/>
                    <a:p>
                      <a:pPr algn="ctr"/>
                      <a:r>
                        <a:rPr lang="en-US" sz="3200" dirty="0" smtClean="0"/>
                        <a:t>Water</a:t>
                      </a:r>
                      <a:endParaRPr lang="en-US" sz="3200" dirty="0"/>
                    </a:p>
                  </a:txBody>
                  <a:tcPr/>
                </a:tc>
                <a:tc>
                  <a:txBody>
                    <a:bodyPr/>
                    <a:lstStyle/>
                    <a:p>
                      <a:pPr algn="ctr"/>
                      <a:r>
                        <a:rPr lang="en-US" sz="3200" dirty="0" smtClean="0"/>
                        <a:t>1</a:t>
                      </a:r>
                      <a:endParaRPr lang="en-US" sz="3200" dirty="0"/>
                    </a:p>
                  </a:txBody>
                  <a:tcPr/>
                </a:tc>
              </a:tr>
              <a:tr h="685800">
                <a:tc>
                  <a:txBody>
                    <a:bodyPr/>
                    <a:lstStyle/>
                    <a:p>
                      <a:pPr algn="ctr"/>
                      <a:r>
                        <a:rPr lang="en-US" sz="3200" dirty="0" smtClean="0"/>
                        <a:t>Wood (oak)</a:t>
                      </a:r>
                      <a:endParaRPr lang="en-US" sz="3200" dirty="0"/>
                    </a:p>
                  </a:txBody>
                  <a:tcPr/>
                </a:tc>
                <a:tc>
                  <a:txBody>
                    <a:bodyPr/>
                    <a:lstStyle/>
                    <a:p>
                      <a:pPr algn="ctr"/>
                      <a:r>
                        <a:rPr lang="en-US" sz="3200" dirty="0" smtClean="0"/>
                        <a:t>0.85</a:t>
                      </a:r>
                      <a:endParaRPr lang="en-US" sz="3200" dirty="0"/>
                    </a:p>
                  </a:txBody>
                  <a:tcPr/>
                </a:tc>
              </a:tr>
              <a:tr h="685800">
                <a:tc>
                  <a:txBody>
                    <a:bodyPr/>
                    <a:lstStyle/>
                    <a:p>
                      <a:pPr algn="ctr"/>
                      <a:r>
                        <a:rPr lang="en-US" sz="3200" dirty="0" smtClean="0"/>
                        <a:t>Aluminum</a:t>
                      </a:r>
                      <a:endParaRPr lang="en-US" sz="3200" dirty="0"/>
                    </a:p>
                  </a:txBody>
                  <a:tcPr/>
                </a:tc>
                <a:tc>
                  <a:txBody>
                    <a:bodyPr/>
                    <a:lstStyle/>
                    <a:p>
                      <a:pPr algn="ctr"/>
                      <a:r>
                        <a:rPr lang="en-US" sz="3200" dirty="0" smtClean="0"/>
                        <a:t>2.7</a:t>
                      </a:r>
                      <a:endParaRPr lang="en-US" sz="3200" dirty="0"/>
                    </a:p>
                  </a:txBody>
                  <a:tcPr/>
                </a:tc>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188993886"/>
              </p:ext>
            </p:extLst>
          </p:nvPr>
        </p:nvGraphicFramePr>
        <p:xfrm>
          <a:off x="5562600" y="2514600"/>
          <a:ext cx="3018367" cy="2362200"/>
        </p:xfrm>
        <a:graphic>
          <a:graphicData uri="http://schemas.openxmlformats.org/presentationml/2006/ole">
            <mc:AlternateContent xmlns:mc="http://schemas.openxmlformats.org/markup-compatibility/2006">
              <mc:Choice xmlns:v="urn:schemas-microsoft-com:vml" Requires="v">
                <p:oleObj spid="_x0000_s1230" name="Equation" r:id="rId3" imgW="876240" imgH="685800" progId="Equation.3">
                  <p:embed/>
                </p:oleObj>
              </mc:Choice>
              <mc:Fallback>
                <p:oleObj name="Equation" r:id="rId3" imgW="876240" imgH="685800" progId="Equation.3">
                  <p:embed/>
                  <p:pic>
                    <p:nvPicPr>
                      <p:cNvPr id="0" name=""/>
                      <p:cNvPicPr/>
                      <p:nvPr/>
                    </p:nvPicPr>
                    <p:blipFill>
                      <a:blip r:embed="rId4"/>
                      <a:stretch>
                        <a:fillRect/>
                      </a:stretch>
                    </p:blipFill>
                    <p:spPr>
                      <a:xfrm>
                        <a:off x="5562600" y="2514600"/>
                        <a:ext cx="3018367" cy="2362200"/>
                      </a:xfrm>
                      <a:prstGeom prst="rect">
                        <a:avLst/>
                      </a:prstGeom>
                    </p:spPr>
                  </p:pic>
                </p:oleObj>
              </mc:Fallback>
            </mc:AlternateContent>
          </a:graphicData>
        </a:graphic>
      </p:graphicFrame>
    </p:spTree>
    <p:extLst>
      <p:ext uri="{BB962C8B-B14F-4D97-AF65-F5344CB8AC3E}">
        <p14:creationId xmlns:p14="http://schemas.microsoft.com/office/powerpoint/2010/main" val="14083096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a:t>
            </a:r>
            <a:r>
              <a:rPr lang="en-US" dirty="0" smtClean="0"/>
              <a:t>Gravity, SG</a:t>
            </a:r>
            <a:endParaRPr lang="en-US" dirty="0"/>
          </a:p>
        </p:txBody>
      </p:sp>
      <p:sp>
        <p:nvSpPr>
          <p:cNvPr id="4" name="Content Placeholder 2"/>
          <p:cNvSpPr txBox="1">
            <a:spLocks/>
          </p:cNvSpPr>
          <p:nvPr/>
        </p:nvSpPr>
        <p:spPr>
          <a:xfrm>
            <a:off x="1143000" y="4572000"/>
            <a:ext cx="2895600" cy="6397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4000" b="1" dirty="0" smtClean="0">
                <a:sym typeface="Symbol"/>
              </a:rPr>
              <a:t>SG &lt; 1 </a:t>
            </a:r>
            <a:endParaRPr lang="en-US" sz="4000" b="1" dirty="0" smtClean="0"/>
          </a:p>
        </p:txBody>
      </p:sp>
      <p:sp>
        <p:nvSpPr>
          <p:cNvPr id="5" name="Rectangle 4"/>
          <p:cNvSpPr/>
          <p:nvPr/>
        </p:nvSpPr>
        <p:spPr>
          <a:xfrm>
            <a:off x="1295400" y="2057400"/>
            <a:ext cx="2514600" cy="2438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295400" y="3124200"/>
            <a:ext cx="2514600" cy="1371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209800" y="28194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p:cNvSpPr txBox="1">
            <a:spLocks/>
          </p:cNvSpPr>
          <p:nvPr/>
        </p:nvSpPr>
        <p:spPr>
          <a:xfrm>
            <a:off x="1295400" y="2087563"/>
            <a:ext cx="2514600" cy="639763"/>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smtClean="0">
                <a:sym typeface="Symbol"/>
              </a:rPr>
              <a:t>Float on water</a:t>
            </a:r>
            <a:endParaRPr lang="en-US" b="1" dirty="0" smtClean="0"/>
          </a:p>
        </p:txBody>
      </p:sp>
      <p:sp>
        <p:nvSpPr>
          <p:cNvPr id="9" name="Content Placeholder 2"/>
          <p:cNvSpPr txBox="1">
            <a:spLocks/>
          </p:cNvSpPr>
          <p:nvPr/>
        </p:nvSpPr>
        <p:spPr>
          <a:xfrm>
            <a:off x="6172200" y="4724400"/>
            <a:ext cx="1676400" cy="6397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000" b="1" dirty="0" smtClean="0">
                <a:sym typeface="Symbol"/>
              </a:rPr>
              <a:t>SG &gt; 1</a:t>
            </a:r>
            <a:endParaRPr lang="en-US" sz="4000" b="1" dirty="0" smtClean="0"/>
          </a:p>
        </p:txBody>
      </p:sp>
      <p:sp>
        <p:nvSpPr>
          <p:cNvPr id="10" name="Rectangle 9"/>
          <p:cNvSpPr/>
          <p:nvPr/>
        </p:nvSpPr>
        <p:spPr>
          <a:xfrm>
            <a:off x="5810250" y="2103437"/>
            <a:ext cx="2343150" cy="2438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810250" y="3170237"/>
            <a:ext cx="2343150" cy="1371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638925" y="3733800"/>
            <a:ext cx="685800" cy="762000"/>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p:cNvSpPr txBox="1">
            <a:spLocks/>
          </p:cNvSpPr>
          <p:nvPr/>
        </p:nvSpPr>
        <p:spPr>
          <a:xfrm>
            <a:off x="5810250" y="2133600"/>
            <a:ext cx="2343150" cy="639763"/>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smtClean="0"/>
              <a:t>Sink in water</a:t>
            </a:r>
          </a:p>
        </p:txBody>
      </p:sp>
    </p:spTree>
    <p:extLst>
      <p:ext uri="{BB962C8B-B14F-4D97-AF65-F5344CB8AC3E}">
        <p14:creationId xmlns:p14="http://schemas.microsoft.com/office/powerpoint/2010/main" val="377223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linds(horizontal)">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blinds(horizontal)">
                                      <p:cBhvr>
                                        <p:cTn id="22"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build="p"/>
      <p:bldP spid="9" grpId="0" build="p"/>
      <p:bldP spid="1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514600"/>
            <a:ext cx="6553200" cy="1143000"/>
          </a:xfrm>
        </p:spPr>
        <p:txBody>
          <a:bodyPr/>
          <a:lstStyle/>
          <a:p>
            <a:pPr algn="r"/>
            <a:r>
              <a:rPr lang="en-US" dirty="0" smtClean="0"/>
              <a:t>Buoyant Force</a:t>
            </a:r>
            <a:endParaRPr lang="en-US" dirty="0"/>
          </a:p>
        </p:txBody>
      </p:sp>
    </p:spTree>
    <p:extLst>
      <p:ext uri="{BB962C8B-B14F-4D97-AF65-F5344CB8AC3E}">
        <p14:creationId xmlns:p14="http://schemas.microsoft.com/office/powerpoint/2010/main" val="3608572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00200"/>
            <a:ext cx="7924800" cy="1295400"/>
          </a:xfrm>
        </p:spPr>
        <p:txBody>
          <a:bodyPr/>
          <a:lstStyle/>
          <a:p>
            <a:r>
              <a:rPr lang="en-US" b="1" u="sng" dirty="0" smtClean="0">
                <a:latin typeface="Tahoma" pitchFamily="34" charset="0"/>
              </a:rPr>
              <a:t>Net upward </a:t>
            </a:r>
            <a:r>
              <a:rPr lang="en-US" b="1" u="sng" dirty="0">
                <a:latin typeface="Tahoma" pitchFamily="34" charset="0"/>
              </a:rPr>
              <a:t>force </a:t>
            </a:r>
            <a:r>
              <a:rPr lang="en-US" dirty="0">
                <a:latin typeface="Tahoma" pitchFamily="34" charset="0"/>
              </a:rPr>
              <a:t>that a </a:t>
            </a:r>
            <a:r>
              <a:rPr lang="en-US" dirty="0" smtClean="0">
                <a:latin typeface="Tahoma" pitchFamily="34" charset="0"/>
              </a:rPr>
              <a:t>fluid </a:t>
            </a:r>
            <a:r>
              <a:rPr lang="en-US" dirty="0">
                <a:latin typeface="Tahoma" pitchFamily="34" charset="0"/>
              </a:rPr>
              <a:t>exerts on an object</a:t>
            </a:r>
            <a:endParaRPr lang="en-US" dirty="0"/>
          </a:p>
        </p:txBody>
      </p:sp>
      <p:pic>
        <p:nvPicPr>
          <p:cNvPr id="4" name="Picture 4" descr="http://a3.sphotos.ak.fbcdn.net/hphotos-ak-ash4/183374_10150096199338182_671273181_6350149_7590251_n.jpg"/>
          <p:cNvPicPr>
            <a:picLocks noChangeAspect="1" noChangeArrowheads="1"/>
          </p:cNvPicPr>
          <p:nvPr/>
        </p:nvPicPr>
        <p:blipFill>
          <a:blip r:embed="rId2" cstate="print"/>
          <a:srcRect/>
          <a:stretch>
            <a:fillRect/>
          </a:stretch>
        </p:blipFill>
        <p:spPr bwMode="auto">
          <a:xfrm>
            <a:off x="2286000" y="2819400"/>
            <a:ext cx="4651375" cy="3088086"/>
          </a:xfrm>
          <a:prstGeom prst="rect">
            <a:avLst/>
          </a:prstGeom>
          <a:noFill/>
          <a:ln w="9525">
            <a:noFill/>
            <a:miter lim="800000"/>
            <a:headEnd/>
            <a:tailEnd/>
          </a:ln>
        </p:spPr>
      </p:pic>
      <p:sp>
        <p:nvSpPr>
          <p:cNvPr id="5" name="Title 4"/>
          <p:cNvSpPr>
            <a:spLocks noGrp="1"/>
          </p:cNvSpPr>
          <p:nvPr>
            <p:ph type="title"/>
          </p:nvPr>
        </p:nvSpPr>
        <p:spPr/>
        <p:txBody>
          <a:bodyPr/>
          <a:lstStyle/>
          <a:p>
            <a:r>
              <a:rPr lang="en-US" dirty="0" smtClean="0"/>
              <a:t>Buoyant Force</a:t>
            </a:r>
            <a:endParaRPr lang="en-US" dirty="0"/>
          </a:p>
        </p:txBody>
      </p:sp>
    </p:spTree>
    <p:extLst>
      <p:ext uri="{BB962C8B-B14F-4D97-AF65-F5344CB8AC3E}">
        <p14:creationId xmlns:p14="http://schemas.microsoft.com/office/powerpoint/2010/main" val="3881132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2" cstate="print"/>
          <a:srcRect/>
          <a:stretch>
            <a:fillRect/>
          </a:stretch>
        </p:blipFill>
        <p:spPr bwMode="auto">
          <a:xfrm>
            <a:off x="228600" y="254137"/>
            <a:ext cx="8534400" cy="65276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of determining F</a:t>
            </a:r>
            <a:r>
              <a:rPr lang="en-US" baseline="-25000" dirty="0" smtClean="0"/>
              <a:t>B</a:t>
            </a:r>
            <a:endParaRPr lang="en-US" baseline="-25000" dirty="0"/>
          </a:p>
        </p:txBody>
      </p:sp>
      <p:sp>
        <p:nvSpPr>
          <p:cNvPr id="3" name="Content Placeholder 2"/>
          <p:cNvSpPr>
            <a:spLocks noGrp="1"/>
          </p:cNvSpPr>
          <p:nvPr>
            <p:ph idx="1"/>
          </p:nvPr>
        </p:nvSpPr>
        <p:spPr>
          <a:xfrm>
            <a:off x="491836" y="4769428"/>
            <a:ext cx="4114800" cy="609600"/>
          </a:xfrm>
        </p:spPr>
        <p:txBody>
          <a:bodyPr/>
          <a:lstStyle/>
          <a:p>
            <a:pPr marL="0" indent="0">
              <a:buNone/>
            </a:pPr>
            <a:r>
              <a:rPr lang="en-US" dirty="0"/>
              <a:t>Archimedes’ </a:t>
            </a:r>
            <a:r>
              <a:rPr lang="en-US" dirty="0" smtClean="0"/>
              <a:t>Principle</a:t>
            </a:r>
            <a:endParaRPr lang="en-US" dirty="0"/>
          </a:p>
        </p:txBody>
      </p:sp>
      <p:pic>
        <p:nvPicPr>
          <p:cNvPr id="4" name="Picture 4" descr="archimedes"/>
          <p:cNvPicPr>
            <a:picLocks noChangeAspect="1" noChangeArrowheads="1"/>
          </p:cNvPicPr>
          <p:nvPr/>
        </p:nvPicPr>
        <p:blipFill>
          <a:blip r:embed="rId2" cstate="print"/>
          <a:srcRect/>
          <a:stretch>
            <a:fillRect/>
          </a:stretch>
        </p:blipFill>
        <p:spPr bwMode="auto">
          <a:xfrm>
            <a:off x="990600" y="1981200"/>
            <a:ext cx="3096322" cy="2590800"/>
          </a:xfrm>
          <a:prstGeom prst="rect">
            <a:avLst/>
          </a:prstGeom>
          <a:noFill/>
          <a:ln w="9525">
            <a:noFill/>
            <a:miter lim="800000"/>
            <a:headEnd/>
            <a:tailEnd/>
          </a:ln>
        </p:spPr>
      </p:pic>
      <p:pic>
        <p:nvPicPr>
          <p:cNvPr id="5" name="Picture 3" descr="bouyant force density"/>
          <p:cNvPicPr>
            <a:picLocks noChangeAspect="1" noChangeArrowheads="1"/>
          </p:cNvPicPr>
          <p:nvPr/>
        </p:nvPicPr>
        <p:blipFill>
          <a:blip r:embed="rId3" cstate="print"/>
          <a:srcRect/>
          <a:stretch>
            <a:fillRect/>
          </a:stretch>
        </p:blipFill>
        <p:spPr bwMode="auto">
          <a:xfrm>
            <a:off x="4800600" y="2209800"/>
            <a:ext cx="3939540" cy="1676400"/>
          </a:xfrm>
          <a:prstGeom prst="rect">
            <a:avLst/>
          </a:prstGeom>
          <a:noFill/>
          <a:ln w="9525">
            <a:noFill/>
            <a:miter lim="800000"/>
            <a:headEnd/>
            <a:tailEnd/>
          </a:ln>
        </p:spPr>
      </p:pic>
      <p:sp>
        <p:nvSpPr>
          <p:cNvPr id="6" name="Content Placeholder 2"/>
          <p:cNvSpPr txBox="1">
            <a:spLocks/>
          </p:cNvSpPr>
          <p:nvPr/>
        </p:nvSpPr>
        <p:spPr>
          <a:xfrm>
            <a:off x="5410200" y="3851564"/>
            <a:ext cx="2971800" cy="685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Force Analysis</a:t>
            </a:r>
          </a:p>
        </p:txBody>
      </p:sp>
    </p:spTree>
    <p:extLst>
      <p:ext uri="{BB962C8B-B14F-4D97-AF65-F5344CB8AC3E}">
        <p14:creationId xmlns:p14="http://schemas.microsoft.com/office/powerpoint/2010/main" val="3769522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a:xfrm>
            <a:off x="93518" y="1600200"/>
            <a:ext cx="8382000" cy="1219200"/>
          </a:xfrm>
        </p:spPr>
        <p:txBody>
          <a:bodyPr>
            <a:normAutofit/>
          </a:bodyPr>
          <a:lstStyle/>
          <a:p>
            <a:pPr indent="-282575" eaLnBrk="1" hangingPunct="1">
              <a:buFontTx/>
              <a:buNone/>
            </a:pPr>
            <a:r>
              <a:rPr lang="en-US" sz="2800" dirty="0" smtClean="0">
                <a:latin typeface="Tahoma" pitchFamily="34" charset="0"/>
              </a:rPr>
              <a:t>	Buoyant force (F</a:t>
            </a:r>
            <a:r>
              <a:rPr lang="en-US" sz="2800" baseline="-25000" dirty="0" smtClean="0">
                <a:latin typeface="Tahoma" pitchFamily="34" charset="0"/>
              </a:rPr>
              <a:t>B</a:t>
            </a:r>
            <a:r>
              <a:rPr lang="en-US" sz="2800" dirty="0" smtClean="0">
                <a:latin typeface="Tahoma" pitchFamily="34" charset="0"/>
              </a:rPr>
              <a:t>) equal to the </a:t>
            </a:r>
            <a:r>
              <a:rPr lang="en-US" sz="2800" b="1" u="sng" dirty="0" smtClean="0">
                <a:solidFill>
                  <a:srgbClr val="FF3399"/>
                </a:solidFill>
                <a:latin typeface="Tahoma" pitchFamily="34" charset="0"/>
              </a:rPr>
              <a:t>weight of the fluid displaced</a:t>
            </a:r>
            <a:r>
              <a:rPr lang="en-US" sz="2800" dirty="0" smtClean="0">
                <a:latin typeface="Tahoma" pitchFamily="34" charset="0"/>
              </a:rPr>
              <a:t> (</a:t>
            </a:r>
            <a:r>
              <a:rPr lang="en-US" sz="2800" dirty="0" err="1" smtClean="0">
                <a:latin typeface="Tahoma" pitchFamily="34" charset="0"/>
              </a:rPr>
              <a:t>W</a:t>
            </a:r>
            <a:r>
              <a:rPr lang="en-US" sz="2800" baseline="-25000" dirty="0" err="1" smtClean="0">
                <a:latin typeface="Tahoma" pitchFamily="34" charset="0"/>
              </a:rPr>
              <a:t>fl</a:t>
            </a:r>
            <a:r>
              <a:rPr lang="en-US" sz="2800" baseline="-25000" dirty="0" smtClean="0">
                <a:latin typeface="Tahoma" pitchFamily="34" charset="0"/>
              </a:rPr>
              <a:t>-displaced</a:t>
            </a:r>
            <a:r>
              <a:rPr lang="en-US" sz="2800" dirty="0" smtClean="0">
                <a:latin typeface="Tahoma" pitchFamily="34" charset="0"/>
              </a:rPr>
              <a:t>).</a:t>
            </a:r>
          </a:p>
        </p:txBody>
      </p:sp>
      <p:sp>
        <p:nvSpPr>
          <p:cNvPr id="5" name="Title 4"/>
          <p:cNvSpPr>
            <a:spLocks noGrp="1"/>
          </p:cNvSpPr>
          <p:nvPr>
            <p:ph type="title"/>
          </p:nvPr>
        </p:nvSpPr>
        <p:spPr/>
        <p:txBody>
          <a:bodyPr/>
          <a:lstStyle/>
          <a:p>
            <a:r>
              <a:rPr lang="en-US" dirty="0" smtClean="0"/>
              <a:t>Archimedes’ Principle</a:t>
            </a:r>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2222601883"/>
              </p:ext>
            </p:extLst>
          </p:nvPr>
        </p:nvGraphicFramePr>
        <p:xfrm>
          <a:off x="5638800" y="2743200"/>
          <a:ext cx="3125787" cy="792696"/>
        </p:xfrm>
        <a:graphic>
          <a:graphicData uri="http://schemas.openxmlformats.org/presentationml/2006/ole">
            <mc:AlternateContent xmlns:mc="http://schemas.openxmlformats.org/markup-compatibility/2006">
              <mc:Choice xmlns:v="urn:schemas-microsoft-com:vml" Requires="v">
                <p:oleObj spid="_x0000_s3260" name="Equation" r:id="rId3" imgW="952200" imgH="241200" progId="Equation.3">
                  <p:embed/>
                </p:oleObj>
              </mc:Choice>
              <mc:Fallback>
                <p:oleObj name="Equation" r:id="rId3" imgW="952200" imgH="241200" progId="Equation.3">
                  <p:embed/>
                  <p:pic>
                    <p:nvPicPr>
                      <p:cNvPr id="0" name=""/>
                      <p:cNvPicPr/>
                      <p:nvPr/>
                    </p:nvPicPr>
                    <p:blipFill>
                      <a:blip r:embed="rId4"/>
                      <a:stretch>
                        <a:fillRect/>
                      </a:stretch>
                    </p:blipFill>
                    <p:spPr>
                      <a:xfrm>
                        <a:off x="5638800" y="2743200"/>
                        <a:ext cx="3125787" cy="792696"/>
                      </a:xfrm>
                      <a:prstGeom prst="rect">
                        <a:avLst/>
                      </a:prstGeom>
                    </p:spPr>
                  </p:pic>
                </p:oleObj>
              </mc:Fallback>
            </mc:AlternateContent>
          </a:graphicData>
        </a:graphic>
      </p:graphicFrame>
      <p:sp>
        <p:nvSpPr>
          <p:cNvPr id="7" name="Rectangle 6"/>
          <p:cNvSpPr/>
          <p:nvPr/>
        </p:nvSpPr>
        <p:spPr>
          <a:xfrm>
            <a:off x="93518" y="3429000"/>
            <a:ext cx="2514600" cy="2438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3518" y="4953000"/>
            <a:ext cx="2514600" cy="9144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895600" y="3429000"/>
            <a:ext cx="2514600" cy="2438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895600" y="4648200"/>
            <a:ext cx="2514600" cy="1219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810000" y="41910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p:nvPr/>
        </p:nvCxnSpPr>
        <p:spPr>
          <a:xfrm>
            <a:off x="2608118" y="4946073"/>
            <a:ext cx="2802082"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6" name="Right Brace 5"/>
          <p:cNvSpPr/>
          <p:nvPr/>
        </p:nvSpPr>
        <p:spPr>
          <a:xfrm>
            <a:off x="5410200" y="4658592"/>
            <a:ext cx="381000" cy="287482"/>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Content Placeholder 2"/>
          <p:cNvSpPr txBox="1">
            <a:spLocks/>
          </p:cNvSpPr>
          <p:nvPr/>
        </p:nvSpPr>
        <p:spPr>
          <a:xfrm>
            <a:off x="5334000" y="4170219"/>
            <a:ext cx="2895600" cy="139238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4000" b="1" dirty="0" smtClean="0">
                <a:sym typeface="Symbol"/>
              </a:rPr>
              <a:t>Fluid displaced</a:t>
            </a:r>
            <a:endParaRPr lang="en-US" sz="40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blinds(horizontal)">
                                      <p:cBhvr>
                                        <p:cTn id="7"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Archimedes’ Principle</a:t>
            </a:r>
          </a:p>
        </p:txBody>
      </p:sp>
      <p:sp>
        <p:nvSpPr>
          <p:cNvPr id="3" name="Content Placeholder 2"/>
          <p:cNvSpPr>
            <a:spLocks noGrp="1"/>
          </p:cNvSpPr>
          <p:nvPr>
            <p:ph idx="1"/>
          </p:nvPr>
        </p:nvSpPr>
        <p:spPr>
          <a:xfrm>
            <a:off x="228600" y="4648200"/>
            <a:ext cx="4876800" cy="1828800"/>
          </a:xfrm>
        </p:spPr>
        <p:txBody>
          <a:bodyPr>
            <a:noAutofit/>
          </a:bodyPr>
          <a:lstStyle/>
          <a:p>
            <a:pPr marL="0" indent="0">
              <a:buNone/>
            </a:pPr>
            <a:r>
              <a:rPr lang="en-US" sz="4000" dirty="0" smtClean="0"/>
              <a:t>m = mass </a:t>
            </a:r>
          </a:p>
          <a:p>
            <a:pPr marL="0" indent="0">
              <a:buNone/>
            </a:pPr>
            <a:r>
              <a:rPr lang="en-US" sz="4000" dirty="0" smtClean="0"/>
              <a:t>V= volume</a:t>
            </a:r>
          </a:p>
          <a:p>
            <a:pPr marL="0" indent="0">
              <a:buNone/>
            </a:pPr>
            <a:r>
              <a:rPr lang="en-US" sz="4000" dirty="0" smtClean="0">
                <a:sym typeface="Symbol"/>
              </a:rPr>
              <a:t></a:t>
            </a:r>
            <a:r>
              <a:rPr lang="en-US" sz="4000" baseline="-25000" dirty="0" smtClean="0">
                <a:sym typeface="Symbol"/>
              </a:rPr>
              <a:t>f</a:t>
            </a:r>
            <a:r>
              <a:rPr lang="en-US" sz="4000" dirty="0" smtClean="0">
                <a:sym typeface="Symbol"/>
              </a:rPr>
              <a:t> = density of fluid</a:t>
            </a:r>
            <a:endParaRPr lang="en-US" sz="4000" dirty="0"/>
          </a:p>
        </p:txBody>
      </p:sp>
      <p:graphicFrame>
        <p:nvGraphicFramePr>
          <p:cNvPr id="4" name="Object 3"/>
          <p:cNvGraphicFramePr>
            <a:graphicFrameLocks noChangeAspect="1"/>
          </p:cNvGraphicFramePr>
          <p:nvPr>
            <p:extLst>
              <p:ext uri="{D42A27DB-BD31-4B8C-83A1-F6EECF244321}">
                <p14:modId xmlns:p14="http://schemas.microsoft.com/office/powerpoint/2010/main" val="3032343756"/>
              </p:ext>
            </p:extLst>
          </p:nvPr>
        </p:nvGraphicFramePr>
        <p:xfrm>
          <a:off x="1071707" y="3581400"/>
          <a:ext cx="7118350" cy="946150"/>
        </p:xfrm>
        <a:graphic>
          <a:graphicData uri="http://schemas.openxmlformats.org/presentationml/2006/ole">
            <mc:AlternateContent xmlns:mc="http://schemas.openxmlformats.org/markup-compatibility/2006">
              <mc:Choice xmlns:v="urn:schemas-microsoft-com:vml" Requires="v">
                <p:oleObj spid="_x0000_s4465" name="Equation" r:id="rId3" imgW="1815840" imgH="241200" progId="Equation.3">
                  <p:embed/>
                </p:oleObj>
              </mc:Choice>
              <mc:Fallback>
                <p:oleObj name="Equation" r:id="rId3" imgW="1815840" imgH="241200" progId="Equation.3">
                  <p:embed/>
                  <p:pic>
                    <p:nvPicPr>
                      <p:cNvPr id="0" name="Object 1"/>
                      <p:cNvPicPr>
                        <a:picLocks noChangeAspect="1" noChangeArrowheads="1"/>
                      </p:cNvPicPr>
                      <p:nvPr/>
                    </p:nvPicPr>
                    <p:blipFill>
                      <a:blip r:embed="rId4"/>
                      <a:srcRect/>
                      <a:stretch>
                        <a:fillRect/>
                      </a:stretch>
                    </p:blipFill>
                    <p:spPr bwMode="auto">
                      <a:xfrm>
                        <a:off x="1071707" y="3581400"/>
                        <a:ext cx="7118350" cy="946150"/>
                      </a:xfrm>
                      <a:prstGeom prst="rect">
                        <a:avLst/>
                      </a:prstGeom>
                      <a:noFill/>
                      <a:ln>
                        <a:no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478712459"/>
              </p:ext>
            </p:extLst>
          </p:nvPr>
        </p:nvGraphicFramePr>
        <p:xfrm>
          <a:off x="3716482" y="4648200"/>
          <a:ext cx="4344988" cy="879475"/>
        </p:xfrm>
        <a:graphic>
          <a:graphicData uri="http://schemas.openxmlformats.org/presentationml/2006/ole">
            <mc:AlternateContent xmlns:mc="http://schemas.openxmlformats.org/markup-compatibility/2006">
              <mc:Choice xmlns:v="urn:schemas-microsoft-com:vml" Requires="v">
                <p:oleObj spid="_x0000_s4466" name="Equation" r:id="rId5" imgW="1193760" imgH="241200" progId="Equation.3">
                  <p:embed/>
                </p:oleObj>
              </mc:Choice>
              <mc:Fallback>
                <p:oleObj name="Equation" r:id="rId5" imgW="1193760" imgH="241200" progId="Equation.3">
                  <p:embed/>
                  <p:pic>
                    <p:nvPicPr>
                      <p:cNvPr id="0" name="Object 3"/>
                      <p:cNvPicPr>
                        <a:picLocks noChangeAspect="1" noChangeArrowheads="1"/>
                      </p:cNvPicPr>
                      <p:nvPr/>
                    </p:nvPicPr>
                    <p:blipFill>
                      <a:blip r:embed="rId6"/>
                      <a:srcRect/>
                      <a:stretch>
                        <a:fillRect/>
                      </a:stretch>
                    </p:blipFill>
                    <p:spPr bwMode="auto">
                      <a:xfrm>
                        <a:off x="3716482" y="4648200"/>
                        <a:ext cx="4344988" cy="879475"/>
                      </a:xfrm>
                      <a:prstGeom prst="rect">
                        <a:avLst/>
                      </a:prstGeom>
                      <a:noFill/>
                      <a:ln>
                        <a:noFill/>
                      </a:ln>
                    </p:spPr>
                  </p:pic>
                </p:oleObj>
              </mc:Fallback>
            </mc:AlternateContent>
          </a:graphicData>
        </a:graphic>
      </p:graphicFrame>
      <p:sp>
        <p:nvSpPr>
          <p:cNvPr id="16" name="Rectangle 15"/>
          <p:cNvSpPr/>
          <p:nvPr/>
        </p:nvSpPr>
        <p:spPr>
          <a:xfrm>
            <a:off x="914400" y="1447800"/>
            <a:ext cx="2514600" cy="1981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14400" y="2971800"/>
            <a:ext cx="25146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716482" y="1447800"/>
            <a:ext cx="2514600" cy="1981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716482" y="2739734"/>
            <a:ext cx="2514600" cy="68926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630882" y="22098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a:off x="3429000" y="2964873"/>
            <a:ext cx="2802082"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Right Brace 21"/>
          <p:cNvSpPr/>
          <p:nvPr/>
        </p:nvSpPr>
        <p:spPr>
          <a:xfrm>
            <a:off x="6231082" y="2746664"/>
            <a:ext cx="381000" cy="225136"/>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Content Placeholder 2"/>
          <p:cNvSpPr txBox="1">
            <a:spLocks/>
          </p:cNvSpPr>
          <p:nvPr/>
        </p:nvSpPr>
        <p:spPr>
          <a:xfrm>
            <a:off x="6154882" y="2189019"/>
            <a:ext cx="2895600" cy="139238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4000" b="1" dirty="0" smtClean="0">
                <a:sym typeface="Symbol"/>
              </a:rPr>
              <a:t>Fluid displaced</a:t>
            </a:r>
            <a:endParaRPr lang="en-US" sz="4000" b="1" dirty="0" smtClean="0"/>
          </a:p>
        </p:txBody>
      </p:sp>
    </p:spTree>
    <p:extLst>
      <p:ext uri="{BB962C8B-B14F-4D97-AF65-F5344CB8AC3E}">
        <p14:creationId xmlns:p14="http://schemas.microsoft.com/office/powerpoint/2010/main" val="2177523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blinds(horizontal)">
                                      <p:cBhvr>
                                        <p:cTn id="7"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Force Analysis</a:t>
            </a:r>
            <a:endParaRPr lang="en-US" dirty="0"/>
          </a:p>
        </p:txBody>
      </p:sp>
      <p:sp>
        <p:nvSpPr>
          <p:cNvPr id="5" name="Rectangle 4"/>
          <p:cNvSpPr/>
          <p:nvPr/>
        </p:nvSpPr>
        <p:spPr>
          <a:xfrm>
            <a:off x="1731818" y="2389909"/>
            <a:ext cx="2514600" cy="2438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731818" y="3456709"/>
            <a:ext cx="2514600" cy="1371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646218" y="3151909"/>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2989118" y="3532909"/>
            <a:ext cx="0" cy="9144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989118" y="2722418"/>
            <a:ext cx="0" cy="838200"/>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 name="Content Placeholder 2"/>
          <p:cNvSpPr txBox="1">
            <a:spLocks/>
          </p:cNvSpPr>
          <p:nvPr/>
        </p:nvSpPr>
        <p:spPr>
          <a:xfrm>
            <a:off x="2951018" y="2539855"/>
            <a:ext cx="1219200" cy="6397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4000" b="1" dirty="0" smtClean="0">
                <a:sym typeface="Symbol"/>
              </a:rPr>
              <a:t>F</a:t>
            </a:r>
            <a:r>
              <a:rPr lang="en-US" sz="4000" b="1" baseline="-25000" dirty="0" smtClean="0">
                <a:sym typeface="Symbol"/>
              </a:rPr>
              <a:t>B</a:t>
            </a:r>
            <a:endParaRPr lang="en-US" sz="4000" b="1" baseline="-25000" dirty="0" smtClean="0"/>
          </a:p>
        </p:txBody>
      </p:sp>
      <p:sp>
        <p:nvSpPr>
          <p:cNvPr id="13" name="Content Placeholder 2"/>
          <p:cNvSpPr txBox="1">
            <a:spLocks/>
          </p:cNvSpPr>
          <p:nvPr/>
        </p:nvSpPr>
        <p:spPr>
          <a:xfrm>
            <a:off x="2951018" y="3807546"/>
            <a:ext cx="1219200" cy="6397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4000" b="1" dirty="0" err="1" smtClean="0">
                <a:sym typeface="Symbol"/>
              </a:rPr>
              <a:t>W</a:t>
            </a:r>
            <a:r>
              <a:rPr lang="en-US" sz="4000" b="1" baseline="-25000" dirty="0" err="1" smtClean="0">
                <a:sym typeface="Symbol"/>
              </a:rPr>
              <a:t>o</a:t>
            </a:r>
            <a:endParaRPr lang="en-US" sz="4000" b="1" baseline="-25000" dirty="0" smtClean="0"/>
          </a:p>
        </p:txBody>
      </p:sp>
      <p:graphicFrame>
        <p:nvGraphicFramePr>
          <p:cNvPr id="14" name="Object 13"/>
          <p:cNvGraphicFramePr>
            <a:graphicFrameLocks noChangeAspect="1"/>
          </p:cNvGraphicFramePr>
          <p:nvPr>
            <p:extLst>
              <p:ext uri="{D42A27DB-BD31-4B8C-83A1-F6EECF244321}">
                <p14:modId xmlns:p14="http://schemas.microsoft.com/office/powerpoint/2010/main" val="1885466629"/>
              </p:ext>
            </p:extLst>
          </p:nvPr>
        </p:nvGraphicFramePr>
        <p:xfrm>
          <a:off x="4795837" y="2484292"/>
          <a:ext cx="3667125" cy="750887"/>
        </p:xfrm>
        <a:graphic>
          <a:graphicData uri="http://schemas.openxmlformats.org/presentationml/2006/ole">
            <mc:AlternateContent xmlns:mc="http://schemas.openxmlformats.org/markup-compatibility/2006">
              <mc:Choice xmlns:v="urn:schemas-microsoft-com:vml" Requires="v">
                <p:oleObj spid="_x0000_s5474" name="Equation" r:id="rId3" imgW="1117440" imgH="228600" progId="Equation.3">
                  <p:embed/>
                </p:oleObj>
              </mc:Choice>
              <mc:Fallback>
                <p:oleObj name="Equation" r:id="rId3" imgW="1117440" imgH="228600" progId="Equation.3">
                  <p:embed/>
                  <p:pic>
                    <p:nvPicPr>
                      <p:cNvPr id="0" name="Object 1"/>
                      <p:cNvPicPr>
                        <a:picLocks noChangeAspect="1" noChangeArrowheads="1"/>
                      </p:cNvPicPr>
                      <p:nvPr/>
                    </p:nvPicPr>
                    <p:blipFill>
                      <a:blip r:embed="rId4"/>
                      <a:srcRect/>
                      <a:stretch>
                        <a:fillRect/>
                      </a:stretch>
                    </p:blipFill>
                    <p:spPr bwMode="auto">
                      <a:xfrm>
                        <a:off x="4795837" y="2484292"/>
                        <a:ext cx="366712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3477167174"/>
              </p:ext>
            </p:extLst>
          </p:nvPr>
        </p:nvGraphicFramePr>
        <p:xfrm>
          <a:off x="5774531" y="3376540"/>
          <a:ext cx="1709738" cy="750887"/>
        </p:xfrm>
        <a:graphic>
          <a:graphicData uri="http://schemas.openxmlformats.org/presentationml/2006/ole">
            <mc:AlternateContent xmlns:mc="http://schemas.openxmlformats.org/markup-compatibility/2006">
              <mc:Choice xmlns:v="urn:schemas-microsoft-com:vml" Requires="v">
                <p:oleObj spid="_x0000_s5475" name="Equation" r:id="rId5" imgW="520560" imgH="228600" progId="Equation.3">
                  <p:embed/>
                </p:oleObj>
              </mc:Choice>
              <mc:Fallback>
                <p:oleObj name="Equation" r:id="rId5" imgW="520560" imgH="228600" progId="Equation.3">
                  <p:embed/>
                  <p:pic>
                    <p:nvPicPr>
                      <p:cNvPr id="0" name="Object 13"/>
                      <p:cNvPicPr>
                        <a:picLocks noChangeAspect="1" noChangeArrowheads="1"/>
                      </p:cNvPicPr>
                      <p:nvPr/>
                    </p:nvPicPr>
                    <p:blipFill>
                      <a:blip r:embed="rId6"/>
                      <a:srcRect/>
                      <a:stretch>
                        <a:fillRect/>
                      </a:stretch>
                    </p:blipFill>
                    <p:spPr bwMode="auto">
                      <a:xfrm>
                        <a:off x="5774531" y="3376540"/>
                        <a:ext cx="1709738"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Content Placeholder 2"/>
          <p:cNvSpPr txBox="1">
            <a:spLocks/>
          </p:cNvSpPr>
          <p:nvPr/>
        </p:nvSpPr>
        <p:spPr>
          <a:xfrm>
            <a:off x="1503218" y="1447800"/>
            <a:ext cx="5126182" cy="685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000" dirty="0" smtClean="0"/>
              <a:t>For floating object:</a:t>
            </a:r>
          </a:p>
        </p:txBody>
      </p:sp>
      <p:sp>
        <p:nvSpPr>
          <p:cNvPr id="17" name="Content Placeholder 2"/>
          <p:cNvSpPr>
            <a:spLocks noGrp="1"/>
          </p:cNvSpPr>
          <p:nvPr>
            <p:ph idx="1"/>
          </p:nvPr>
        </p:nvSpPr>
        <p:spPr>
          <a:xfrm>
            <a:off x="207818" y="5181600"/>
            <a:ext cx="4876800" cy="914400"/>
          </a:xfrm>
        </p:spPr>
        <p:txBody>
          <a:bodyPr>
            <a:noAutofit/>
          </a:bodyPr>
          <a:lstStyle/>
          <a:p>
            <a:pPr marL="0" indent="0">
              <a:buNone/>
            </a:pPr>
            <a:r>
              <a:rPr lang="en-US" sz="4000" dirty="0" smtClean="0"/>
              <a:t>W</a:t>
            </a:r>
            <a:r>
              <a:rPr lang="en-US" sz="4000" baseline="-25000" dirty="0" smtClean="0"/>
              <a:t>0</a:t>
            </a:r>
            <a:r>
              <a:rPr lang="en-US" sz="4000" dirty="0" smtClean="0"/>
              <a:t> = weight of object</a:t>
            </a:r>
            <a:endParaRPr lang="en-US" sz="4000" dirty="0"/>
          </a:p>
        </p:txBody>
      </p:sp>
    </p:spTree>
    <p:extLst>
      <p:ext uri="{BB962C8B-B14F-4D97-AF65-F5344CB8AC3E}">
        <p14:creationId xmlns:p14="http://schemas.microsoft.com/office/powerpoint/2010/main" val="247782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blinds(horizontal)">
                                      <p:cBhvr>
                                        <p:cTn id="12"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Force Analysis</a:t>
            </a:r>
          </a:p>
        </p:txBody>
      </p:sp>
      <p:sp>
        <p:nvSpPr>
          <p:cNvPr id="4" name="Rectangle 3"/>
          <p:cNvSpPr/>
          <p:nvPr/>
        </p:nvSpPr>
        <p:spPr>
          <a:xfrm>
            <a:off x="609600" y="1676400"/>
            <a:ext cx="2514600" cy="220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09600" y="2743200"/>
            <a:ext cx="2514600" cy="1143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524000" y="24384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1866900" y="2819400"/>
            <a:ext cx="0" cy="9144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866900" y="2008909"/>
            <a:ext cx="0" cy="838200"/>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1828800" y="1826346"/>
            <a:ext cx="1219200" cy="6397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4000" b="1" dirty="0" smtClean="0">
                <a:sym typeface="Symbol"/>
              </a:rPr>
              <a:t>F</a:t>
            </a:r>
            <a:r>
              <a:rPr lang="en-US" sz="4000" b="1" baseline="-25000" dirty="0" smtClean="0">
                <a:sym typeface="Symbol"/>
              </a:rPr>
              <a:t>B</a:t>
            </a:r>
            <a:endParaRPr lang="en-US" sz="4000" b="1" baseline="-25000" dirty="0" smtClean="0"/>
          </a:p>
        </p:txBody>
      </p:sp>
      <p:sp>
        <p:nvSpPr>
          <p:cNvPr id="10" name="Content Placeholder 2"/>
          <p:cNvSpPr txBox="1">
            <a:spLocks/>
          </p:cNvSpPr>
          <p:nvPr/>
        </p:nvSpPr>
        <p:spPr>
          <a:xfrm>
            <a:off x="1828800" y="3094037"/>
            <a:ext cx="1219200" cy="6397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4000" b="1" dirty="0" err="1" smtClean="0">
                <a:sym typeface="Symbol"/>
              </a:rPr>
              <a:t>W</a:t>
            </a:r>
            <a:r>
              <a:rPr lang="en-US" sz="4000" b="1" baseline="-25000" dirty="0" err="1" smtClean="0">
                <a:sym typeface="Symbol"/>
              </a:rPr>
              <a:t>o</a:t>
            </a:r>
            <a:endParaRPr lang="en-US" sz="4000" b="1" baseline="-25000" dirty="0" smtClean="0"/>
          </a:p>
        </p:txBody>
      </p:sp>
      <p:graphicFrame>
        <p:nvGraphicFramePr>
          <p:cNvPr id="11" name="Object 10"/>
          <p:cNvGraphicFramePr>
            <a:graphicFrameLocks noChangeAspect="1"/>
          </p:cNvGraphicFramePr>
          <p:nvPr>
            <p:extLst>
              <p:ext uri="{D42A27DB-BD31-4B8C-83A1-F6EECF244321}">
                <p14:modId xmlns:p14="http://schemas.microsoft.com/office/powerpoint/2010/main" val="835192273"/>
              </p:ext>
            </p:extLst>
          </p:nvPr>
        </p:nvGraphicFramePr>
        <p:xfrm>
          <a:off x="5105400" y="1752600"/>
          <a:ext cx="1711325" cy="750887"/>
        </p:xfrm>
        <a:graphic>
          <a:graphicData uri="http://schemas.openxmlformats.org/presentationml/2006/ole">
            <mc:AlternateContent xmlns:mc="http://schemas.openxmlformats.org/markup-compatibility/2006">
              <mc:Choice xmlns:v="urn:schemas-microsoft-com:vml" Requires="v">
                <p:oleObj spid="_x0000_s6671" name="Equation" r:id="rId3" imgW="520560" imgH="228600" progId="Equation.3">
                  <p:embed/>
                </p:oleObj>
              </mc:Choice>
              <mc:Fallback>
                <p:oleObj name="Equation" r:id="rId3" imgW="520560" imgH="22860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752600"/>
                        <a:ext cx="171132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020523628"/>
              </p:ext>
            </p:extLst>
          </p:nvPr>
        </p:nvGraphicFramePr>
        <p:xfrm>
          <a:off x="3455988" y="2660650"/>
          <a:ext cx="4632325" cy="792163"/>
        </p:xfrm>
        <a:graphic>
          <a:graphicData uri="http://schemas.openxmlformats.org/presentationml/2006/ole">
            <mc:AlternateContent xmlns:mc="http://schemas.openxmlformats.org/markup-compatibility/2006">
              <mc:Choice xmlns:v="urn:schemas-microsoft-com:vml" Requires="v">
                <p:oleObj spid="_x0000_s6672" name="Equation" r:id="rId5" imgW="1409400" imgH="241200" progId="Equation.3">
                  <p:embed/>
                </p:oleObj>
              </mc:Choice>
              <mc:Fallback>
                <p:oleObj name="Equation" r:id="rId5" imgW="1409400" imgH="241200" progId="Equation.3">
                  <p:embed/>
                  <p:pic>
                    <p:nvPicPr>
                      <p:cNvPr id="0" name="Object 10"/>
                      <p:cNvPicPr>
                        <a:picLocks noChangeAspect="1" noChangeArrowheads="1"/>
                      </p:cNvPicPr>
                      <p:nvPr/>
                    </p:nvPicPr>
                    <p:blipFill>
                      <a:blip r:embed="rId6"/>
                      <a:srcRect/>
                      <a:stretch>
                        <a:fillRect/>
                      </a:stretch>
                    </p:blipFill>
                    <p:spPr bwMode="auto">
                      <a:xfrm>
                        <a:off x="3455988" y="2660650"/>
                        <a:ext cx="463232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4" name="Straight Connector 13"/>
          <p:cNvCxnSpPr/>
          <p:nvPr/>
        </p:nvCxnSpPr>
        <p:spPr>
          <a:xfrm flipV="1">
            <a:off x="4038600" y="2590800"/>
            <a:ext cx="381000" cy="838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7239000" y="2667000"/>
            <a:ext cx="381000" cy="838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16" name="Object 15"/>
          <p:cNvGraphicFramePr>
            <a:graphicFrameLocks noChangeAspect="1"/>
          </p:cNvGraphicFramePr>
          <p:nvPr>
            <p:extLst>
              <p:ext uri="{D42A27DB-BD31-4B8C-83A1-F6EECF244321}">
                <p14:modId xmlns:p14="http://schemas.microsoft.com/office/powerpoint/2010/main" val="597635709"/>
              </p:ext>
            </p:extLst>
          </p:nvPr>
        </p:nvGraphicFramePr>
        <p:xfrm>
          <a:off x="688975" y="3810000"/>
          <a:ext cx="7467600" cy="1543050"/>
        </p:xfrm>
        <a:graphic>
          <a:graphicData uri="http://schemas.openxmlformats.org/presentationml/2006/ole">
            <mc:AlternateContent xmlns:mc="http://schemas.openxmlformats.org/markup-compatibility/2006">
              <mc:Choice xmlns:v="urn:schemas-microsoft-com:vml" Requires="v">
                <p:oleObj spid="_x0000_s6673" name="Equation" r:id="rId7" imgW="2273040" imgH="469800" progId="Equation.3">
                  <p:embed/>
                </p:oleObj>
              </mc:Choice>
              <mc:Fallback>
                <p:oleObj name="Equation" r:id="rId7" imgW="2273040" imgH="469800" progId="Equation.3">
                  <p:embed/>
                  <p:pic>
                    <p:nvPicPr>
                      <p:cNvPr id="0" name="Object 11"/>
                      <p:cNvPicPr>
                        <a:picLocks noChangeAspect="1" noChangeArrowheads="1"/>
                      </p:cNvPicPr>
                      <p:nvPr/>
                    </p:nvPicPr>
                    <p:blipFill>
                      <a:blip r:embed="rId8"/>
                      <a:srcRect/>
                      <a:stretch>
                        <a:fillRect/>
                      </a:stretch>
                    </p:blipFill>
                    <p:spPr bwMode="auto">
                      <a:xfrm>
                        <a:off x="688975" y="3810000"/>
                        <a:ext cx="746760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04875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linds(horizontal)">
                                      <p:cBhvr>
                                        <p:cTn id="1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28600"/>
            <a:ext cx="6553200" cy="1143000"/>
          </a:xfrm>
        </p:spPr>
        <p:txBody>
          <a:bodyPr/>
          <a:lstStyle/>
          <a:p>
            <a:r>
              <a:rPr lang="en-US" dirty="0"/>
              <a:t>Force Analysis</a:t>
            </a:r>
          </a:p>
        </p:txBody>
      </p:sp>
      <p:sp>
        <p:nvSpPr>
          <p:cNvPr id="4" name="Rectangle 3"/>
          <p:cNvSpPr/>
          <p:nvPr/>
        </p:nvSpPr>
        <p:spPr>
          <a:xfrm>
            <a:off x="609600" y="1676400"/>
            <a:ext cx="2514600" cy="220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09600" y="2743200"/>
            <a:ext cx="2514600" cy="1143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524000" y="24384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1866900" y="2819400"/>
            <a:ext cx="0" cy="9144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866900" y="2008909"/>
            <a:ext cx="0" cy="838200"/>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1828800" y="1826346"/>
            <a:ext cx="1219200" cy="6397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4000" b="1" dirty="0" smtClean="0">
                <a:sym typeface="Symbol"/>
              </a:rPr>
              <a:t>F</a:t>
            </a:r>
            <a:r>
              <a:rPr lang="en-US" sz="4000" b="1" baseline="-25000" dirty="0" smtClean="0">
                <a:sym typeface="Symbol"/>
              </a:rPr>
              <a:t>B</a:t>
            </a:r>
            <a:endParaRPr lang="en-US" sz="4000" b="1" baseline="-25000" dirty="0" smtClean="0"/>
          </a:p>
        </p:txBody>
      </p:sp>
      <p:sp>
        <p:nvSpPr>
          <p:cNvPr id="10" name="Content Placeholder 2"/>
          <p:cNvSpPr txBox="1">
            <a:spLocks/>
          </p:cNvSpPr>
          <p:nvPr/>
        </p:nvSpPr>
        <p:spPr>
          <a:xfrm>
            <a:off x="1828800" y="3094037"/>
            <a:ext cx="1219200" cy="6397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4000" b="1" dirty="0" err="1" smtClean="0">
                <a:sym typeface="Symbol"/>
              </a:rPr>
              <a:t>W</a:t>
            </a:r>
            <a:r>
              <a:rPr lang="en-US" sz="4000" b="1" baseline="-25000" dirty="0" err="1" smtClean="0">
                <a:sym typeface="Symbol"/>
              </a:rPr>
              <a:t>o</a:t>
            </a:r>
            <a:endParaRPr lang="en-US" sz="4000" b="1" baseline="-25000" dirty="0" smtClean="0"/>
          </a:p>
        </p:txBody>
      </p:sp>
      <p:graphicFrame>
        <p:nvGraphicFramePr>
          <p:cNvPr id="16" name="Object 15"/>
          <p:cNvGraphicFramePr>
            <a:graphicFrameLocks noChangeAspect="1"/>
          </p:cNvGraphicFramePr>
          <p:nvPr>
            <p:extLst>
              <p:ext uri="{D42A27DB-BD31-4B8C-83A1-F6EECF244321}">
                <p14:modId xmlns:p14="http://schemas.microsoft.com/office/powerpoint/2010/main" val="1798906086"/>
              </p:ext>
            </p:extLst>
          </p:nvPr>
        </p:nvGraphicFramePr>
        <p:xfrm>
          <a:off x="3276600" y="2041806"/>
          <a:ext cx="5603875" cy="1158594"/>
        </p:xfrm>
        <a:graphic>
          <a:graphicData uri="http://schemas.openxmlformats.org/presentationml/2006/ole">
            <mc:AlternateContent xmlns:mc="http://schemas.openxmlformats.org/markup-compatibility/2006">
              <mc:Choice xmlns:v="urn:schemas-microsoft-com:vml" Requires="v">
                <p:oleObj spid="_x0000_s7513" name="Equation" r:id="rId3" imgW="2273040" imgH="469800" progId="Equation.3">
                  <p:embed/>
                </p:oleObj>
              </mc:Choice>
              <mc:Fallback>
                <p:oleObj name="Equation" r:id="rId3" imgW="2273040" imgH="469800" progId="Equation.3">
                  <p:embed/>
                  <p:pic>
                    <p:nvPicPr>
                      <p:cNvPr id="0" name=""/>
                      <p:cNvPicPr>
                        <a:picLocks noChangeAspect="1" noChangeArrowheads="1"/>
                      </p:cNvPicPr>
                      <p:nvPr/>
                    </p:nvPicPr>
                    <p:blipFill>
                      <a:blip r:embed="rId4"/>
                      <a:srcRect/>
                      <a:stretch>
                        <a:fillRect/>
                      </a:stretch>
                    </p:blipFill>
                    <p:spPr bwMode="auto">
                      <a:xfrm>
                        <a:off x="3276600" y="2041806"/>
                        <a:ext cx="5603875" cy="1158594"/>
                      </a:xfrm>
                      <a:prstGeom prst="rect">
                        <a:avLst/>
                      </a:prstGeom>
                      <a:noFill/>
                      <a:ln>
                        <a:noFill/>
                      </a:ln>
                    </p:spPr>
                  </p:pic>
                </p:oleObj>
              </mc:Fallback>
            </mc:AlternateContent>
          </a:graphicData>
        </a:graphic>
      </p:graphicFrame>
      <p:sp>
        <p:nvSpPr>
          <p:cNvPr id="17" name="Content Placeholder 2"/>
          <p:cNvSpPr>
            <a:spLocks noGrp="1"/>
          </p:cNvSpPr>
          <p:nvPr>
            <p:ph idx="1"/>
          </p:nvPr>
        </p:nvSpPr>
        <p:spPr>
          <a:xfrm>
            <a:off x="838200" y="4038600"/>
            <a:ext cx="5562600" cy="914400"/>
          </a:xfrm>
        </p:spPr>
        <p:txBody>
          <a:bodyPr>
            <a:noAutofit/>
          </a:bodyPr>
          <a:lstStyle/>
          <a:p>
            <a:pPr marL="0" indent="0">
              <a:buNone/>
            </a:pPr>
            <a:r>
              <a:rPr lang="en-US" sz="4000" dirty="0" smtClean="0"/>
              <a:t>If medium is water, then</a:t>
            </a:r>
            <a:endParaRPr lang="en-US" sz="4000" dirty="0"/>
          </a:p>
        </p:txBody>
      </p:sp>
      <p:graphicFrame>
        <p:nvGraphicFramePr>
          <p:cNvPr id="3" name="Object 2"/>
          <p:cNvGraphicFramePr>
            <a:graphicFrameLocks noChangeAspect="1"/>
          </p:cNvGraphicFramePr>
          <p:nvPr>
            <p:extLst>
              <p:ext uri="{D42A27DB-BD31-4B8C-83A1-F6EECF244321}">
                <p14:modId xmlns:p14="http://schemas.microsoft.com/office/powerpoint/2010/main" val="4064520459"/>
              </p:ext>
            </p:extLst>
          </p:nvPr>
        </p:nvGraphicFramePr>
        <p:xfrm>
          <a:off x="585788" y="4800600"/>
          <a:ext cx="5634037" cy="1268413"/>
        </p:xfrm>
        <a:graphic>
          <a:graphicData uri="http://schemas.openxmlformats.org/presentationml/2006/ole">
            <mc:AlternateContent xmlns:mc="http://schemas.openxmlformats.org/markup-compatibility/2006">
              <mc:Choice xmlns:v="urn:schemas-microsoft-com:vml" Requires="v">
                <p:oleObj spid="_x0000_s7514" name="Equation" r:id="rId5" imgW="2031840" imgH="457200" progId="Equation.3">
                  <p:embed/>
                </p:oleObj>
              </mc:Choice>
              <mc:Fallback>
                <p:oleObj name="Equation" r:id="rId5" imgW="2031840" imgH="457200" progId="Equation.3">
                  <p:embed/>
                  <p:pic>
                    <p:nvPicPr>
                      <p:cNvPr id="0" name="Object 15"/>
                      <p:cNvPicPr>
                        <a:picLocks noChangeAspect="1" noChangeArrowheads="1"/>
                      </p:cNvPicPr>
                      <p:nvPr/>
                    </p:nvPicPr>
                    <p:blipFill>
                      <a:blip r:embed="rId6"/>
                      <a:srcRect/>
                      <a:stretch>
                        <a:fillRect/>
                      </a:stretch>
                    </p:blipFill>
                    <p:spPr bwMode="auto">
                      <a:xfrm>
                        <a:off x="585788" y="4800600"/>
                        <a:ext cx="5634037"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46082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linds(horizontal)">
                                      <p:cBhvr>
                                        <p:cTn id="1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52400"/>
            <a:ext cx="7162800" cy="1143000"/>
          </a:xfrm>
        </p:spPr>
        <p:txBody>
          <a:bodyPr>
            <a:normAutofit fontScale="90000"/>
          </a:bodyPr>
          <a:lstStyle/>
          <a:p>
            <a:r>
              <a:rPr lang="en-US" dirty="0" smtClean="0"/>
              <a:t>Wooden boat floating on fresh water</a:t>
            </a:r>
            <a:endParaRPr lang="en-US" dirty="0"/>
          </a:p>
        </p:txBody>
      </p:sp>
      <p:sp>
        <p:nvSpPr>
          <p:cNvPr id="3" name="Content Placeholder 2"/>
          <p:cNvSpPr>
            <a:spLocks noGrp="1"/>
          </p:cNvSpPr>
          <p:nvPr>
            <p:ph idx="1"/>
          </p:nvPr>
        </p:nvSpPr>
        <p:spPr>
          <a:xfrm>
            <a:off x="1295400" y="3657600"/>
            <a:ext cx="4953000" cy="762000"/>
          </a:xfrm>
        </p:spPr>
        <p:txBody>
          <a:bodyPr/>
          <a:lstStyle/>
          <a:p>
            <a:pPr marL="0" indent="0">
              <a:buNone/>
            </a:pPr>
            <a:r>
              <a:rPr lang="en-US" dirty="0" smtClean="0"/>
              <a:t>S.G. (oak wood) = 0.85</a:t>
            </a:r>
            <a:endParaRPr lang="en-US" dirty="0"/>
          </a:p>
        </p:txBody>
      </p:sp>
      <p:sp>
        <p:nvSpPr>
          <p:cNvPr id="4" name="Rounded Rectangle 3"/>
          <p:cNvSpPr/>
          <p:nvPr/>
        </p:nvSpPr>
        <p:spPr>
          <a:xfrm>
            <a:off x="2514600" y="1905000"/>
            <a:ext cx="4267200" cy="1219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V="1">
            <a:off x="1600200" y="2286000"/>
            <a:ext cx="6400800" cy="762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7" name="Object 6"/>
          <p:cNvGraphicFramePr>
            <a:graphicFrameLocks noChangeAspect="1"/>
          </p:cNvGraphicFramePr>
          <p:nvPr>
            <p:extLst>
              <p:ext uri="{D42A27DB-BD31-4B8C-83A1-F6EECF244321}">
                <p14:modId xmlns:p14="http://schemas.microsoft.com/office/powerpoint/2010/main" val="1917415837"/>
              </p:ext>
            </p:extLst>
          </p:nvPr>
        </p:nvGraphicFramePr>
        <p:xfrm>
          <a:off x="1177346" y="4648200"/>
          <a:ext cx="4808108" cy="762000"/>
        </p:xfrm>
        <a:graphic>
          <a:graphicData uri="http://schemas.openxmlformats.org/presentationml/2006/ole">
            <mc:AlternateContent xmlns:mc="http://schemas.openxmlformats.org/markup-compatibility/2006">
              <mc:Choice xmlns:v="urn:schemas-microsoft-com:vml" Requires="v">
                <p:oleObj spid="_x0000_s11413" name="Equation" r:id="rId3" imgW="1282680" imgH="203040" progId="Equation.3">
                  <p:embed/>
                </p:oleObj>
              </mc:Choice>
              <mc:Fallback>
                <p:oleObj name="Equation" r:id="rId3" imgW="1282680" imgH="203040" progId="Equation.3">
                  <p:embed/>
                  <p:pic>
                    <p:nvPicPr>
                      <p:cNvPr id="0" name="Object 2"/>
                      <p:cNvPicPr>
                        <a:picLocks noChangeAspect="1" noChangeArrowheads="1"/>
                      </p:cNvPicPr>
                      <p:nvPr/>
                    </p:nvPicPr>
                    <p:blipFill>
                      <a:blip r:embed="rId4"/>
                      <a:srcRect/>
                      <a:stretch>
                        <a:fillRect/>
                      </a:stretch>
                    </p:blipFill>
                    <p:spPr bwMode="auto">
                      <a:xfrm>
                        <a:off x="1177346" y="4648200"/>
                        <a:ext cx="4808108" cy="7620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3367069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88" name="Picture 2"/>
          <p:cNvPicPr>
            <a:picLocks noChangeAspect="1" noChangeArrowheads="1"/>
          </p:cNvPicPr>
          <p:nvPr/>
        </p:nvPicPr>
        <p:blipFill>
          <a:blip r:embed="rId2" cstate="print"/>
          <a:srcRect/>
          <a:stretch>
            <a:fillRect/>
          </a:stretch>
        </p:blipFill>
        <p:spPr bwMode="auto">
          <a:xfrm>
            <a:off x="1295400" y="2971800"/>
            <a:ext cx="6477000" cy="3324225"/>
          </a:xfrm>
          <a:prstGeom prst="rect">
            <a:avLst/>
          </a:prstGeom>
          <a:noFill/>
          <a:ln w="9525">
            <a:noFill/>
            <a:miter lim="800000"/>
            <a:headEnd/>
            <a:tailEnd/>
          </a:ln>
        </p:spPr>
      </p:pic>
      <p:sp>
        <p:nvSpPr>
          <p:cNvPr id="6" name="Title 5"/>
          <p:cNvSpPr>
            <a:spLocks noGrp="1"/>
          </p:cNvSpPr>
          <p:nvPr>
            <p:ph type="title"/>
          </p:nvPr>
        </p:nvSpPr>
        <p:spPr>
          <a:xfrm>
            <a:off x="1905000" y="304800"/>
            <a:ext cx="6553200" cy="1143000"/>
          </a:xfrm>
        </p:spPr>
        <p:txBody>
          <a:bodyPr/>
          <a:lstStyle/>
          <a:p>
            <a:r>
              <a:rPr lang="en-US" dirty="0" smtClean="0"/>
              <a:t>Exercise # 1</a:t>
            </a:r>
            <a:endParaRPr lang="en-US" dirty="0"/>
          </a:p>
        </p:txBody>
      </p:sp>
      <p:sp>
        <p:nvSpPr>
          <p:cNvPr id="8" name="Content Placeholder 7"/>
          <p:cNvSpPr>
            <a:spLocks noGrp="1"/>
          </p:cNvSpPr>
          <p:nvPr>
            <p:ph idx="1"/>
          </p:nvPr>
        </p:nvSpPr>
        <p:spPr>
          <a:xfrm>
            <a:off x="914400" y="1676400"/>
            <a:ext cx="8001000" cy="1524000"/>
          </a:xfrm>
        </p:spPr>
        <p:txBody>
          <a:bodyPr>
            <a:noAutofit/>
          </a:bodyPr>
          <a:lstStyle/>
          <a:p>
            <a:pPr marL="273050" indent="-273050" eaLnBrk="0" hangingPunct="0">
              <a:spcBef>
                <a:spcPts val="600"/>
              </a:spcBef>
              <a:buClr>
                <a:schemeClr val="accent1"/>
              </a:buClr>
              <a:buSzPct val="70000"/>
              <a:buFont typeface="Wingdings" pitchFamily="2" charset="2"/>
              <a:buChar char=""/>
              <a:defRPr/>
            </a:pPr>
            <a:r>
              <a:rPr lang="en-US" dirty="0" smtClean="0"/>
              <a:t>Rank the four materials in increasing densities/ specific gravity as they are submerged in water.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0" y="228600"/>
            <a:ext cx="4302571" cy="2208231"/>
          </a:xfrm>
          <a:prstGeom prst="rect">
            <a:avLst/>
          </a:prstGeom>
          <a:noFill/>
          <a:ln w="9525">
            <a:noFill/>
            <a:miter lim="800000"/>
            <a:headEnd/>
            <a:tailEnd/>
          </a:ln>
        </p:spPr>
      </p:pic>
      <p:graphicFrame>
        <p:nvGraphicFramePr>
          <p:cNvPr id="5" name="Table 4"/>
          <p:cNvGraphicFramePr>
            <a:graphicFrameLocks noGrp="1"/>
          </p:cNvGraphicFramePr>
          <p:nvPr>
            <p:extLst>
              <p:ext uri="{D42A27DB-BD31-4B8C-83A1-F6EECF244321}">
                <p14:modId xmlns:p14="http://schemas.microsoft.com/office/powerpoint/2010/main" val="615524338"/>
              </p:ext>
            </p:extLst>
          </p:nvPr>
        </p:nvGraphicFramePr>
        <p:xfrm>
          <a:off x="457200" y="2436831"/>
          <a:ext cx="8229600" cy="3962401"/>
        </p:xfrm>
        <a:graphic>
          <a:graphicData uri="http://schemas.openxmlformats.org/drawingml/2006/table">
            <a:tbl>
              <a:tblPr firstRow="1" bandRow="1">
                <a:tableStyleId>{5C22544A-7EE6-4342-B048-85BDC9FD1C3A}</a:tableStyleId>
              </a:tblPr>
              <a:tblGrid>
                <a:gridCol w="1905000"/>
                <a:gridCol w="2324100"/>
                <a:gridCol w="2000250"/>
                <a:gridCol w="2000250"/>
              </a:tblGrid>
              <a:tr h="1433209">
                <a:tc>
                  <a:txBody>
                    <a:bodyPr/>
                    <a:lstStyle/>
                    <a:p>
                      <a:pPr algn="ctr"/>
                      <a:r>
                        <a:rPr lang="en-US" sz="3200" dirty="0" smtClean="0"/>
                        <a:t>Object 1</a:t>
                      </a:r>
                      <a:endParaRPr lang="en-US" sz="3200" dirty="0"/>
                    </a:p>
                  </a:txBody>
                  <a:tcPr/>
                </a:tc>
                <a:tc>
                  <a:txBody>
                    <a:bodyPr/>
                    <a:lstStyle/>
                    <a:p>
                      <a:pPr algn="ctr"/>
                      <a:r>
                        <a:rPr lang="en-US" sz="3200" dirty="0" smtClean="0"/>
                        <a:t>% submerged</a:t>
                      </a:r>
                      <a:endParaRPr lang="en-US" sz="3200" dirty="0"/>
                    </a:p>
                  </a:txBody>
                  <a:tcPr/>
                </a:tc>
                <a:tc>
                  <a:txBody>
                    <a:bodyPr/>
                    <a:lstStyle/>
                    <a:p>
                      <a:pPr algn="ctr"/>
                      <a:r>
                        <a:rPr lang="en-US" sz="3200" dirty="0" smtClean="0"/>
                        <a:t>S.G.</a:t>
                      </a:r>
                      <a:endParaRPr lang="en-US" sz="3200" dirty="0"/>
                    </a:p>
                  </a:txBody>
                  <a:tcPr/>
                </a:tc>
                <a:tc>
                  <a:txBody>
                    <a:bodyPr/>
                    <a:lstStyle/>
                    <a:p>
                      <a:pPr algn="ctr"/>
                      <a:r>
                        <a:rPr lang="en-US" sz="3200" dirty="0" smtClean="0"/>
                        <a:t>Rank</a:t>
                      </a:r>
                      <a:endParaRPr lang="en-US" sz="3200" dirty="0"/>
                    </a:p>
                  </a:txBody>
                  <a:tcPr/>
                </a:tc>
              </a:tr>
              <a:tr h="632298">
                <a:tc>
                  <a:txBody>
                    <a:bodyPr/>
                    <a:lstStyle/>
                    <a:p>
                      <a:pPr algn="ctr"/>
                      <a:r>
                        <a:rPr lang="en-US" sz="3200" dirty="0" smtClean="0"/>
                        <a:t>1</a:t>
                      </a:r>
                      <a:endParaRPr lang="en-US" sz="3200" dirty="0"/>
                    </a:p>
                  </a:txBody>
                  <a:tcPr/>
                </a:tc>
                <a:tc>
                  <a:txBody>
                    <a:bodyPr/>
                    <a:lstStyle/>
                    <a:p>
                      <a:pPr algn="ctr"/>
                      <a:r>
                        <a:rPr lang="en-US" sz="3200" dirty="0" smtClean="0"/>
                        <a:t>100%</a:t>
                      </a:r>
                      <a:endParaRPr lang="en-US" sz="3200" dirty="0"/>
                    </a:p>
                  </a:txBody>
                  <a:tcPr/>
                </a:tc>
                <a:tc>
                  <a:txBody>
                    <a:bodyPr/>
                    <a:lstStyle/>
                    <a:p>
                      <a:pPr algn="ctr"/>
                      <a:r>
                        <a:rPr lang="en-US" sz="3200" dirty="0" smtClean="0"/>
                        <a:t>&gt;1</a:t>
                      </a:r>
                      <a:endParaRPr lang="en-US" sz="3200" dirty="0"/>
                    </a:p>
                  </a:txBody>
                  <a:tcPr/>
                </a:tc>
                <a:tc>
                  <a:txBody>
                    <a:bodyPr/>
                    <a:lstStyle/>
                    <a:p>
                      <a:pPr algn="ctr"/>
                      <a:r>
                        <a:rPr lang="en-US" sz="3200" dirty="0" smtClean="0"/>
                        <a:t>1</a:t>
                      </a:r>
                      <a:endParaRPr lang="en-US" sz="3200" dirty="0"/>
                    </a:p>
                  </a:txBody>
                  <a:tcPr/>
                </a:tc>
              </a:tr>
              <a:tr h="632298">
                <a:tc>
                  <a:txBody>
                    <a:bodyPr/>
                    <a:lstStyle/>
                    <a:p>
                      <a:pPr algn="ctr"/>
                      <a:r>
                        <a:rPr lang="en-US" sz="3200" dirty="0" smtClean="0"/>
                        <a:t>2</a:t>
                      </a:r>
                      <a:endParaRPr lang="en-US" sz="3200" dirty="0"/>
                    </a:p>
                  </a:txBody>
                  <a:tcPr/>
                </a:tc>
                <a:tc>
                  <a:txBody>
                    <a:bodyPr/>
                    <a:lstStyle/>
                    <a:p>
                      <a:pPr algn="ctr"/>
                      <a:r>
                        <a:rPr lang="en-US" sz="3200" dirty="0" smtClean="0"/>
                        <a:t>75%</a:t>
                      </a:r>
                      <a:endParaRPr lang="en-US" sz="3200" dirty="0"/>
                    </a:p>
                  </a:txBody>
                  <a:tcPr/>
                </a:tc>
                <a:tc>
                  <a:txBody>
                    <a:bodyPr/>
                    <a:lstStyle/>
                    <a:p>
                      <a:pPr algn="ctr"/>
                      <a:r>
                        <a:rPr lang="en-US" sz="3200" dirty="0" smtClean="0"/>
                        <a:t>0.75</a:t>
                      </a:r>
                      <a:endParaRPr lang="en-US" sz="3200" dirty="0"/>
                    </a:p>
                  </a:txBody>
                  <a:tcPr/>
                </a:tc>
                <a:tc>
                  <a:txBody>
                    <a:bodyPr/>
                    <a:lstStyle/>
                    <a:p>
                      <a:pPr algn="ctr"/>
                      <a:r>
                        <a:rPr lang="en-US" sz="3200" dirty="0" smtClean="0"/>
                        <a:t>3</a:t>
                      </a:r>
                      <a:endParaRPr lang="en-US" sz="3200" dirty="0"/>
                    </a:p>
                  </a:txBody>
                  <a:tcPr/>
                </a:tc>
              </a:tr>
              <a:tr h="632298">
                <a:tc>
                  <a:txBody>
                    <a:bodyPr/>
                    <a:lstStyle/>
                    <a:p>
                      <a:pPr algn="ctr"/>
                      <a:r>
                        <a:rPr lang="en-US" sz="3200" dirty="0" smtClean="0"/>
                        <a:t>3</a:t>
                      </a:r>
                      <a:endParaRPr lang="en-US" sz="3200" dirty="0"/>
                    </a:p>
                  </a:txBody>
                  <a:tcPr/>
                </a:tc>
                <a:tc>
                  <a:txBody>
                    <a:bodyPr/>
                    <a:lstStyle/>
                    <a:p>
                      <a:pPr algn="ctr"/>
                      <a:r>
                        <a:rPr lang="en-US" sz="3200" dirty="0" smtClean="0"/>
                        <a:t>90%</a:t>
                      </a:r>
                      <a:endParaRPr lang="en-US" sz="3200" dirty="0"/>
                    </a:p>
                  </a:txBody>
                  <a:tcPr/>
                </a:tc>
                <a:tc>
                  <a:txBody>
                    <a:bodyPr/>
                    <a:lstStyle/>
                    <a:p>
                      <a:pPr algn="ctr"/>
                      <a:r>
                        <a:rPr lang="en-US" sz="3200" dirty="0" smtClean="0"/>
                        <a:t>0.90</a:t>
                      </a:r>
                      <a:endParaRPr lang="en-US" sz="3200" dirty="0"/>
                    </a:p>
                  </a:txBody>
                  <a:tcPr/>
                </a:tc>
                <a:tc>
                  <a:txBody>
                    <a:bodyPr/>
                    <a:lstStyle/>
                    <a:p>
                      <a:pPr algn="ctr"/>
                      <a:r>
                        <a:rPr lang="en-US" sz="3200" dirty="0" smtClean="0"/>
                        <a:t>2</a:t>
                      </a:r>
                      <a:endParaRPr lang="en-US" sz="3200" dirty="0"/>
                    </a:p>
                  </a:txBody>
                  <a:tcPr/>
                </a:tc>
              </a:tr>
              <a:tr h="632298">
                <a:tc>
                  <a:txBody>
                    <a:bodyPr/>
                    <a:lstStyle/>
                    <a:p>
                      <a:pPr algn="ctr"/>
                      <a:r>
                        <a:rPr lang="en-US" sz="3200" dirty="0" smtClean="0"/>
                        <a:t>4</a:t>
                      </a:r>
                      <a:endParaRPr lang="en-US" sz="3200" dirty="0"/>
                    </a:p>
                  </a:txBody>
                  <a:tcPr/>
                </a:tc>
                <a:tc>
                  <a:txBody>
                    <a:bodyPr/>
                    <a:lstStyle/>
                    <a:p>
                      <a:pPr algn="ctr"/>
                      <a:r>
                        <a:rPr lang="en-US" sz="3200" dirty="0" smtClean="0"/>
                        <a:t>40%</a:t>
                      </a:r>
                      <a:endParaRPr lang="en-US" sz="3200" dirty="0"/>
                    </a:p>
                  </a:txBody>
                  <a:tcPr/>
                </a:tc>
                <a:tc>
                  <a:txBody>
                    <a:bodyPr/>
                    <a:lstStyle/>
                    <a:p>
                      <a:pPr algn="ctr"/>
                      <a:r>
                        <a:rPr lang="en-US" sz="3200" dirty="0" smtClean="0"/>
                        <a:t>0.40</a:t>
                      </a:r>
                      <a:endParaRPr lang="en-US" sz="3200" dirty="0"/>
                    </a:p>
                  </a:txBody>
                  <a:tcPr/>
                </a:tc>
                <a:tc>
                  <a:txBody>
                    <a:bodyPr/>
                    <a:lstStyle/>
                    <a:p>
                      <a:pPr algn="ctr"/>
                      <a:r>
                        <a:rPr lang="en-US" sz="3200" dirty="0" smtClean="0"/>
                        <a:t>4</a:t>
                      </a:r>
                      <a:endParaRPr lang="en-US" sz="3200" dirty="0"/>
                    </a:p>
                  </a:txBody>
                  <a:tcPr/>
                </a:tc>
              </a:tr>
            </a:tbl>
          </a:graphicData>
        </a:graphic>
      </p:graphicFrame>
    </p:spTree>
    <p:extLst>
      <p:ext uri="{BB962C8B-B14F-4D97-AF65-F5344CB8AC3E}">
        <p14:creationId xmlns:p14="http://schemas.microsoft.com/office/powerpoint/2010/main" val="25154896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2</a:t>
            </a:r>
            <a:endParaRPr lang="en-US" dirty="0"/>
          </a:p>
        </p:txBody>
      </p:sp>
      <p:sp>
        <p:nvSpPr>
          <p:cNvPr id="3" name="Content Placeholder 2"/>
          <p:cNvSpPr>
            <a:spLocks noGrp="1"/>
          </p:cNvSpPr>
          <p:nvPr>
            <p:ph idx="1"/>
          </p:nvPr>
        </p:nvSpPr>
        <p:spPr>
          <a:xfrm>
            <a:off x="762000" y="1752600"/>
            <a:ext cx="7924800" cy="1143000"/>
          </a:xfrm>
        </p:spPr>
        <p:txBody>
          <a:bodyPr/>
          <a:lstStyle/>
          <a:p>
            <a:r>
              <a:rPr lang="en-US" dirty="0" smtClean="0"/>
              <a:t>Two </a:t>
            </a:r>
            <a:r>
              <a:rPr lang="en-US" b="1" u="sng" dirty="0" smtClean="0"/>
              <a:t>identical </a:t>
            </a:r>
            <a:r>
              <a:rPr lang="en-US" b="1" u="sng" smtClean="0"/>
              <a:t>objects </a:t>
            </a:r>
            <a:r>
              <a:rPr lang="en-US" smtClean="0"/>
              <a:t>float </a:t>
            </a:r>
            <a:r>
              <a:rPr lang="en-US" dirty="0" smtClean="0"/>
              <a:t>on water, </a:t>
            </a:r>
            <a:r>
              <a:rPr lang="en-US" dirty="0"/>
              <a:t>w</a:t>
            </a:r>
            <a:r>
              <a:rPr lang="en-US" dirty="0" smtClean="0"/>
              <a:t>hich object displaced greater volume of water? </a:t>
            </a:r>
            <a:endParaRPr lang="en-US" dirty="0"/>
          </a:p>
        </p:txBody>
      </p:sp>
      <p:sp>
        <p:nvSpPr>
          <p:cNvPr id="4" name="Rectangle 3"/>
          <p:cNvSpPr/>
          <p:nvPr/>
        </p:nvSpPr>
        <p:spPr>
          <a:xfrm>
            <a:off x="2230582" y="3124200"/>
            <a:ext cx="4017818" cy="2743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230582" y="4495800"/>
            <a:ext cx="4017818" cy="1371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90800" y="4267200"/>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953000" y="3810000"/>
            <a:ext cx="5334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txBox="1">
            <a:spLocks/>
          </p:cNvSpPr>
          <p:nvPr/>
        </p:nvSpPr>
        <p:spPr>
          <a:xfrm>
            <a:off x="2705100" y="3490118"/>
            <a:ext cx="1219200" cy="6397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4000" b="1" dirty="0" smtClean="0">
                <a:sym typeface="Symbol"/>
              </a:rPr>
              <a:t>O1</a:t>
            </a:r>
            <a:endParaRPr lang="en-US" sz="4000" b="1" baseline="-25000" dirty="0" smtClean="0"/>
          </a:p>
        </p:txBody>
      </p:sp>
      <p:sp>
        <p:nvSpPr>
          <p:cNvPr id="11" name="Content Placeholder 2"/>
          <p:cNvSpPr txBox="1">
            <a:spLocks/>
          </p:cNvSpPr>
          <p:nvPr/>
        </p:nvSpPr>
        <p:spPr>
          <a:xfrm>
            <a:off x="4648200" y="3124200"/>
            <a:ext cx="1219200" cy="6397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4000" b="1" dirty="0" smtClean="0">
                <a:sym typeface="Symbol"/>
              </a:rPr>
              <a:t>O2</a:t>
            </a:r>
            <a:endParaRPr lang="en-US" sz="4000" b="1" baseline="-25000" dirty="0" smtClean="0"/>
          </a:p>
        </p:txBody>
      </p:sp>
    </p:spTree>
    <p:extLst>
      <p:ext uri="{BB962C8B-B14F-4D97-AF65-F5344CB8AC3E}">
        <p14:creationId xmlns:p14="http://schemas.microsoft.com/office/powerpoint/2010/main" val="128823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blinds(horizontal)">
                                      <p:cBhvr>
                                        <p:cTn id="12"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1268" name="Picture 5" descr="http://www.agroturismomendoza.com/wp-content/uploads/2012/01/Surf-Travel-Surfing.jpg"/>
          <p:cNvPicPr>
            <a:picLocks noChangeAspect="1" noChangeArrowheads="1"/>
          </p:cNvPicPr>
          <p:nvPr/>
        </p:nvPicPr>
        <p:blipFill>
          <a:blip r:embed="rId2" cstate="print"/>
          <a:srcRect/>
          <a:stretch>
            <a:fillRect/>
          </a:stretch>
        </p:blipFill>
        <p:spPr bwMode="auto">
          <a:xfrm>
            <a:off x="568036" y="3446318"/>
            <a:ext cx="3733800" cy="2800350"/>
          </a:xfrm>
          <a:prstGeom prst="rect">
            <a:avLst/>
          </a:prstGeom>
          <a:noFill/>
          <a:ln w="9525">
            <a:noFill/>
            <a:miter lim="800000"/>
            <a:headEnd/>
            <a:tailEnd/>
          </a:ln>
        </p:spPr>
      </p:pic>
      <p:sp>
        <p:nvSpPr>
          <p:cNvPr id="6" name="Title 5"/>
          <p:cNvSpPr>
            <a:spLocks noGrp="1"/>
          </p:cNvSpPr>
          <p:nvPr>
            <p:ph type="title"/>
          </p:nvPr>
        </p:nvSpPr>
        <p:spPr/>
        <p:txBody>
          <a:bodyPr/>
          <a:lstStyle/>
          <a:p>
            <a:r>
              <a:rPr lang="en-US" dirty="0" smtClean="0"/>
              <a:t>Fluids</a:t>
            </a:r>
            <a:endParaRPr lang="en-US" dirty="0"/>
          </a:p>
        </p:txBody>
      </p:sp>
      <p:sp>
        <p:nvSpPr>
          <p:cNvPr id="7" name="Rectangle 6"/>
          <p:cNvSpPr/>
          <p:nvPr/>
        </p:nvSpPr>
        <p:spPr>
          <a:xfrm>
            <a:off x="692727" y="1676400"/>
            <a:ext cx="8077200" cy="1323439"/>
          </a:xfrm>
          <a:prstGeom prst="rect">
            <a:avLst/>
          </a:prstGeom>
        </p:spPr>
        <p:txBody>
          <a:bodyPr wrap="square">
            <a:spAutoFit/>
          </a:bodyPr>
          <a:lstStyle/>
          <a:p>
            <a:pPr marL="365760" indent="-283464">
              <a:defRPr/>
            </a:pPr>
            <a:r>
              <a:rPr lang="en-US" sz="4000" dirty="0" smtClean="0">
                <a:latin typeface="+mj-lt"/>
              </a:rPr>
              <a:t> 	- no definite shape and flow </a:t>
            </a:r>
          </a:p>
          <a:p>
            <a:pPr marL="365760" indent="-283464">
              <a:defRPr/>
            </a:pPr>
            <a:r>
              <a:rPr lang="en-US" sz="4000" dirty="0" smtClean="0">
                <a:latin typeface="+mj-lt"/>
              </a:rPr>
              <a:t>	- liquids and gases</a:t>
            </a:r>
          </a:p>
        </p:txBody>
      </p:sp>
      <p:pic>
        <p:nvPicPr>
          <p:cNvPr id="5" name="Picture 7" descr="http://strikefighterconsultinginc.com/wp-content/uploads/2012/02/Patrouille_de_France_French_tricolor_turn_Radom_AirShow_2005_Poland.jpg"/>
          <p:cNvPicPr>
            <a:picLocks noChangeAspect="1" noChangeArrowheads="1"/>
          </p:cNvPicPr>
          <p:nvPr/>
        </p:nvPicPr>
        <p:blipFill>
          <a:blip r:embed="rId3" cstate="print"/>
          <a:srcRect/>
          <a:stretch>
            <a:fillRect/>
          </a:stretch>
        </p:blipFill>
        <p:spPr bwMode="auto">
          <a:xfrm>
            <a:off x="4817269" y="3512993"/>
            <a:ext cx="4002087"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4235" y="282789"/>
            <a:ext cx="4357255" cy="1143000"/>
          </a:xfrm>
        </p:spPr>
        <p:txBody>
          <a:bodyPr/>
          <a:lstStyle/>
          <a:p>
            <a:pPr algn="l"/>
            <a:r>
              <a:rPr lang="en-US" dirty="0" smtClean="0"/>
              <a:t>Answer: Same</a:t>
            </a:r>
            <a:endParaRPr lang="en-US" dirty="0"/>
          </a:p>
        </p:txBody>
      </p:sp>
      <p:sp>
        <p:nvSpPr>
          <p:cNvPr id="3" name="Content Placeholder 2"/>
          <p:cNvSpPr>
            <a:spLocks noGrp="1"/>
          </p:cNvSpPr>
          <p:nvPr>
            <p:ph idx="1"/>
          </p:nvPr>
        </p:nvSpPr>
        <p:spPr>
          <a:xfrm>
            <a:off x="796636" y="3886200"/>
            <a:ext cx="7924800" cy="2133600"/>
          </a:xfrm>
        </p:spPr>
        <p:txBody>
          <a:bodyPr>
            <a:normAutofit/>
          </a:bodyPr>
          <a:lstStyle/>
          <a:p>
            <a:r>
              <a:rPr lang="en-US" dirty="0" smtClean="0"/>
              <a:t>Same </a:t>
            </a:r>
            <a:r>
              <a:rPr lang="en-US" dirty="0" smtClean="0">
                <a:sym typeface="Symbol"/>
              </a:rPr>
              <a:t></a:t>
            </a:r>
            <a:r>
              <a:rPr lang="en-US" baseline="-25000" dirty="0" smtClean="0">
                <a:sym typeface="Symbol"/>
              </a:rPr>
              <a:t>f</a:t>
            </a:r>
            <a:r>
              <a:rPr lang="en-US" dirty="0" smtClean="0">
                <a:sym typeface="Symbol"/>
              </a:rPr>
              <a:t> (water) </a:t>
            </a:r>
          </a:p>
          <a:p>
            <a:r>
              <a:rPr lang="en-US" dirty="0">
                <a:sym typeface="Symbol"/>
              </a:rPr>
              <a:t>S</a:t>
            </a:r>
            <a:r>
              <a:rPr lang="en-US" dirty="0" smtClean="0">
                <a:sym typeface="Symbol"/>
              </a:rPr>
              <a:t>ame </a:t>
            </a:r>
            <a:r>
              <a:rPr lang="en-US" dirty="0" err="1" smtClean="0">
                <a:sym typeface="Symbol"/>
              </a:rPr>
              <a:t>W</a:t>
            </a:r>
            <a:r>
              <a:rPr lang="en-US" baseline="-25000" dirty="0" err="1" smtClean="0">
                <a:sym typeface="Symbol"/>
              </a:rPr>
              <a:t>o</a:t>
            </a:r>
            <a:r>
              <a:rPr lang="en-US" dirty="0" smtClean="0">
                <a:sym typeface="Symbol"/>
              </a:rPr>
              <a:t> (identical object)</a:t>
            </a:r>
          </a:p>
          <a:p>
            <a:pPr marL="0" indent="0">
              <a:buNone/>
            </a:pPr>
            <a:r>
              <a:rPr lang="en-US" dirty="0" smtClean="0">
                <a:sym typeface="Symbol"/>
              </a:rPr>
              <a:t>Therefore: </a:t>
            </a:r>
            <a:r>
              <a:rPr lang="en-US" b="1" u="sng" dirty="0" smtClean="0">
                <a:solidFill>
                  <a:srgbClr val="FF0000"/>
                </a:solidFill>
                <a:sym typeface="Symbol"/>
              </a:rPr>
              <a:t>Same </a:t>
            </a:r>
            <a:r>
              <a:rPr lang="en-US" b="1" u="sng" dirty="0" err="1" smtClean="0">
                <a:solidFill>
                  <a:srgbClr val="FF0000"/>
                </a:solidFill>
                <a:sym typeface="Symbol"/>
              </a:rPr>
              <a:t>V</a:t>
            </a:r>
            <a:r>
              <a:rPr lang="en-US" b="1" u="sng" baseline="-25000" dirty="0" err="1" smtClean="0">
                <a:solidFill>
                  <a:srgbClr val="FF0000"/>
                </a:solidFill>
                <a:sym typeface="Symbol"/>
              </a:rPr>
              <a:t>fl</a:t>
            </a:r>
            <a:r>
              <a:rPr lang="en-US" b="1" u="sng" baseline="-25000" dirty="0" smtClean="0">
                <a:solidFill>
                  <a:srgbClr val="FF0000"/>
                </a:solidFill>
                <a:sym typeface="Symbol"/>
              </a:rPr>
              <a:t>-displaced</a:t>
            </a:r>
            <a:endParaRPr lang="en-US" b="1" u="sng" baseline="-25000" dirty="0">
              <a:solidFill>
                <a:srgbClr val="FF0000"/>
              </a:solidFill>
            </a:endParaRPr>
          </a:p>
        </p:txBody>
      </p:sp>
      <p:sp>
        <p:nvSpPr>
          <p:cNvPr id="4" name="Rectangle 3"/>
          <p:cNvSpPr/>
          <p:nvPr/>
        </p:nvSpPr>
        <p:spPr>
          <a:xfrm>
            <a:off x="436418" y="746917"/>
            <a:ext cx="4017818" cy="2743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36418" y="2118517"/>
            <a:ext cx="4017818" cy="1371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96636" y="1889917"/>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158836" y="1432717"/>
            <a:ext cx="5334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p:cNvSpPr txBox="1">
            <a:spLocks/>
          </p:cNvSpPr>
          <p:nvPr/>
        </p:nvSpPr>
        <p:spPr>
          <a:xfrm>
            <a:off x="910936" y="1112835"/>
            <a:ext cx="1219200" cy="6397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4000" b="1" dirty="0" smtClean="0">
                <a:sym typeface="Symbol"/>
              </a:rPr>
              <a:t>O1</a:t>
            </a:r>
            <a:endParaRPr lang="en-US" sz="4000" b="1" baseline="-25000" dirty="0" smtClean="0"/>
          </a:p>
        </p:txBody>
      </p:sp>
      <p:sp>
        <p:nvSpPr>
          <p:cNvPr id="9" name="Content Placeholder 2"/>
          <p:cNvSpPr txBox="1">
            <a:spLocks/>
          </p:cNvSpPr>
          <p:nvPr/>
        </p:nvSpPr>
        <p:spPr>
          <a:xfrm>
            <a:off x="2854036" y="746917"/>
            <a:ext cx="1219200" cy="6397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4000" b="1" dirty="0" smtClean="0">
                <a:sym typeface="Symbol"/>
              </a:rPr>
              <a:t>O2</a:t>
            </a:r>
            <a:endParaRPr lang="en-US" sz="4000" b="1" baseline="-25000" dirty="0" smtClean="0"/>
          </a:p>
        </p:txBody>
      </p:sp>
      <p:graphicFrame>
        <p:nvGraphicFramePr>
          <p:cNvPr id="11" name="Object 10"/>
          <p:cNvGraphicFramePr>
            <a:graphicFrameLocks noChangeAspect="1"/>
          </p:cNvGraphicFramePr>
          <p:nvPr>
            <p:extLst>
              <p:ext uri="{D42A27DB-BD31-4B8C-83A1-F6EECF244321}">
                <p14:modId xmlns:p14="http://schemas.microsoft.com/office/powerpoint/2010/main" val="1252458950"/>
              </p:ext>
            </p:extLst>
          </p:nvPr>
        </p:nvGraphicFramePr>
        <p:xfrm>
          <a:off x="6019800" y="1641474"/>
          <a:ext cx="1711325" cy="750888"/>
        </p:xfrm>
        <a:graphic>
          <a:graphicData uri="http://schemas.openxmlformats.org/presentationml/2006/ole">
            <mc:AlternateContent xmlns:mc="http://schemas.openxmlformats.org/markup-compatibility/2006">
              <mc:Choice xmlns:v="urn:schemas-microsoft-com:vml" Requires="v">
                <p:oleObj spid="_x0000_s8518" name="Equation" r:id="rId3" imgW="520560" imgH="228600" progId="Equation.3">
                  <p:embed/>
                </p:oleObj>
              </mc:Choice>
              <mc:Fallback>
                <p:oleObj name="Equation" r:id="rId3" imgW="520560" imgH="228600" progId="Equation.3">
                  <p:embed/>
                  <p:pic>
                    <p:nvPicPr>
                      <p:cNvPr id="0" name="Object 10"/>
                      <p:cNvPicPr>
                        <a:picLocks noChangeAspect="1" noChangeArrowheads="1"/>
                      </p:cNvPicPr>
                      <p:nvPr/>
                    </p:nvPicPr>
                    <p:blipFill>
                      <a:blip r:embed="rId4"/>
                      <a:srcRect/>
                      <a:stretch>
                        <a:fillRect/>
                      </a:stretch>
                    </p:blipFill>
                    <p:spPr bwMode="auto">
                      <a:xfrm>
                        <a:off x="6019800" y="1641474"/>
                        <a:ext cx="171132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644959037"/>
              </p:ext>
            </p:extLst>
          </p:nvPr>
        </p:nvGraphicFramePr>
        <p:xfrm>
          <a:off x="4876800" y="2560636"/>
          <a:ext cx="3922712" cy="792163"/>
        </p:xfrm>
        <a:graphic>
          <a:graphicData uri="http://schemas.openxmlformats.org/presentationml/2006/ole">
            <mc:AlternateContent xmlns:mc="http://schemas.openxmlformats.org/markup-compatibility/2006">
              <mc:Choice xmlns:v="urn:schemas-microsoft-com:vml" Requires="v">
                <p:oleObj spid="_x0000_s8519" name="Equation" r:id="rId5" imgW="1193760" imgH="241200" progId="Equation.3">
                  <p:embed/>
                </p:oleObj>
              </mc:Choice>
              <mc:Fallback>
                <p:oleObj name="Equation" r:id="rId5" imgW="1193760" imgH="241200" progId="Equation.3">
                  <p:embed/>
                  <p:pic>
                    <p:nvPicPr>
                      <p:cNvPr id="0" name="Object 11"/>
                      <p:cNvPicPr>
                        <a:picLocks noChangeAspect="1" noChangeArrowheads="1"/>
                      </p:cNvPicPr>
                      <p:nvPr/>
                    </p:nvPicPr>
                    <p:blipFill>
                      <a:blip r:embed="rId6"/>
                      <a:srcRect/>
                      <a:stretch>
                        <a:fillRect/>
                      </a:stretch>
                    </p:blipFill>
                    <p:spPr bwMode="auto">
                      <a:xfrm>
                        <a:off x="4876800" y="2560636"/>
                        <a:ext cx="3922712"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3005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blinds(horizontal)">
                                      <p:cBhvr>
                                        <p:cTn id="1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3</a:t>
            </a:r>
            <a:endParaRPr lang="en-US" dirty="0"/>
          </a:p>
        </p:txBody>
      </p:sp>
      <p:sp>
        <p:nvSpPr>
          <p:cNvPr id="3" name="Content Placeholder 2"/>
          <p:cNvSpPr>
            <a:spLocks noGrp="1"/>
          </p:cNvSpPr>
          <p:nvPr>
            <p:ph idx="1"/>
          </p:nvPr>
        </p:nvSpPr>
        <p:spPr>
          <a:xfrm>
            <a:off x="457200" y="1676400"/>
            <a:ext cx="8305800" cy="4343400"/>
          </a:xfrm>
        </p:spPr>
        <p:txBody>
          <a:bodyPr>
            <a:normAutofit/>
          </a:bodyPr>
          <a:lstStyle/>
          <a:p>
            <a:pPr marL="0" indent="0">
              <a:buNone/>
            </a:pPr>
            <a:r>
              <a:rPr lang="en-US" dirty="0" smtClean="0"/>
              <a:t>Boat A floats on </a:t>
            </a:r>
            <a:r>
              <a:rPr lang="en-US" b="1" u="sng" dirty="0" smtClean="0">
                <a:solidFill>
                  <a:srgbClr val="FF0000"/>
                </a:solidFill>
              </a:rPr>
              <a:t>fresh water </a:t>
            </a:r>
            <a:r>
              <a:rPr lang="en-US" dirty="0" smtClean="0"/>
              <a:t>while boat B floats on </a:t>
            </a:r>
            <a:r>
              <a:rPr lang="en-US" b="1" u="sng" dirty="0" smtClean="0">
                <a:solidFill>
                  <a:srgbClr val="FF0000"/>
                </a:solidFill>
              </a:rPr>
              <a:t>salt water</a:t>
            </a:r>
            <a:r>
              <a:rPr lang="en-US" dirty="0" smtClean="0"/>
              <a:t>. Boat A and boat B have the </a:t>
            </a:r>
            <a:r>
              <a:rPr lang="en-US" b="1" dirty="0" smtClean="0">
                <a:solidFill>
                  <a:srgbClr val="FF0000"/>
                </a:solidFill>
              </a:rPr>
              <a:t>same mass</a:t>
            </a:r>
            <a:r>
              <a:rPr lang="en-US" dirty="0" smtClean="0"/>
              <a:t>. </a:t>
            </a:r>
            <a:r>
              <a:rPr lang="en-US" dirty="0"/>
              <a:t>Salt water has higher density than fresh water.</a:t>
            </a:r>
          </a:p>
          <a:p>
            <a:pPr marL="514350" indent="-514350">
              <a:buAutoNum type="alphaLcParenR"/>
            </a:pPr>
            <a:r>
              <a:rPr lang="en-US" dirty="0" smtClean="0"/>
              <a:t>Which of the two boats experience </a:t>
            </a:r>
            <a:r>
              <a:rPr lang="en-US" b="1" u="sng" dirty="0" smtClean="0">
                <a:solidFill>
                  <a:srgbClr val="FF0000"/>
                </a:solidFill>
              </a:rPr>
              <a:t>greater</a:t>
            </a:r>
            <a:r>
              <a:rPr lang="en-US" dirty="0" smtClean="0"/>
              <a:t> amount of buoyant force?</a:t>
            </a:r>
          </a:p>
          <a:p>
            <a:pPr marL="514350" indent="-514350">
              <a:buAutoNum type="alphaLcParenR"/>
            </a:pPr>
            <a:r>
              <a:rPr lang="en-US" dirty="0" smtClean="0"/>
              <a:t> Which of the two boats will sink deeper?</a:t>
            </a:r>
            <a:endParaRPr lang="en-US" dirty="0"/>
          </a:p>
        </p:txBody>
      </p:sp>
    </p:spTree>
    <p:extLst>
      <p:ext uri="{BB962C8B-B14F-4D97-AF65-F5344CB8AC3E}">
        <p14:creationId xmlns:p14="http://schemas.microsoft.com/office/powerpoint/2010/main" val="18893314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 Same F</a:t>
            </a:r>
            <a:r>
              <a:rPr lang="en-US" baseline="-25000" dirty="0" smtClean="0"/>
              <a:t>B</a:t>
            </a:r>
            <a:endParaRPr lang="en-US" baseline="-25000" dirty="0"/>
          </a:p>
        </p:txBody>
      </p:sp>
      <p:sp>
        <p:nvSpPr>
          <p:cNvPr id="3" name="Content Placeholder 2"/>
          <p:cNvSpPr>
            <a:spLocks noGrp="1"/>
          </p:cNvSpPr>
          <p:nvPr>
            <p:ph idx="1"/>
          </p:nvPr>
        </p:nvSpPr>
        <p:spPr>
          <a:xfrm>
            <a:off x="457200" y="1676400"/>
            <a:ext cx="8305800" cy="1143000"/>
          </a:xfrm>
        </p:spPr>
        <p:txBody>
          <a:bodyPr>
            <a:normAutofit/>
          </a:bodyPr>
          <a:lstStyle/>
          <a:p>
            <a:pPr marL="514350" indent="-514350">
              <a:buAutoNum type="alphaLcParenR"/>
            </a:pPr>
            <a:r>
              <a:rPr lang="en-US" dirty="0" smtClean="0"/>
              <a:t>Which of the two boats experience </a:t>
            </a:r>
            <a:r>
              <a:rPr lang="en-US" b="1" u="sng" dirty="0" smtClean="0">
                <a:solidFill>
                  <a:srgbClr val="FF0000"/>
                </a:solidFill>
              </a:rPr>
              <a:t>greater</a:t>
            </a:r>
            <a:r>
              <a:rPr lang="en-US" dirty="0" smtClean="0"/>
              <a:t> amount of buoyant force?</a:t>
            </a:r>
          </a:p>
          <a:p>
            <a:pPr marL="0" indent="0">
              <a:buNone/>
            </a:pP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127024069"/>
              </p:ext>
            </p:extLst>
          </p:nvPr>
        </p:nvGraphicFramePr>
        <p:xfrm>
          <a:off x="3657600" y="3543300"/>
          <a:ext cx="1711325" cy="750888"/>
        </p:xfrm>
        <a:graphic>
          <a:graphicData uri="http://schemas.openxmlformats.org/presentationml/2006/ole">
            <mc:AlternateContent xmlns:mc="http://schemas.openxmlformats.org/markup-compatibility/2006">
              <mc:Choice xmlns:v="urn:schemas-microsoft-com:vml" Requires="v">
                <p:oleObj spid="_x0000_s12419" name="Equation" r:id="rId3" imgW="520560" imgH="228600" progId="Equation.3">
                  <p:embed/>
                </p:oleObj>
              </mc:Choice>
              <mc:Fallback>
                <p:oleObj name="Equation" r:id="rId3" imgW="520560" imgH="2286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3543300"/>
                        <a:ext cx="171132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Content Placeholder 2"/>
          <p:cNvSpPr txBox="1">
            <a:spLocks/>
          </p:cNvSpPr>
          <p:nvPr/>
        </p:nvSpPr>
        <p:spPr>
          <a:xfrm>
            <a:off x="457200" y="2971800"/>
            <a:ext cx="4152900" cy="5715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For objects that floats:</a:t>
            </a:r>
            <a:endParaRPr lang="en-US" dirty="0"/>
          </a:p>
        </p:txBody>
      </p:sp>
      <p:sp>
        <p:nvSpPr>
          <p:cNvPr id="6" name="Content Placeholder 2"/>
          <p:cNvSpPr txBox="1">
            <a:spLocks/>
          </p:cNvSpPr>
          <p:nvPr/>
        </p:nvSpPr>
        <p:spPr>
          <a:xfrm>
            <a:off x="450272" y="4495800"/>
            <a:ext cx="7931727" cy="129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Boat A and boat B have </a:t>
            </a:r>
            <a:r>
              <a:rPr lang="en-US" b="1" u="sng" dirty="0" smtClean="0">
                <a:solidFill>
                  <a:srgbClr val="FF0000"/>
                </a:solidFill>
              </a:rPr>
              <a:t>same weight</a:t>
            </a:r>
            <a:r>
              <a:rPr lang="en-US" dirty="0" smtClean="0"/>
              <a:t>, thus they will have </a:t>
            </a:r>
            <a:r>
              <a:rPr lang="en-US" b="1" u="sng" dirty="0" smtClean="0">
                <a:solidFill>
                  <a:srgbClr val="FF0000"/>
                </a:solidFill>
              </a:rPr>
              <a:t>same Buoyant force</a:t>
            </a:r>
            <a:endParaRPr lang="en-US" b="1" u="sng" dirty="0">
              <a:solidFill>
                <a:srgbClr val="FF0000"/>
              </a:solidFill>
            </a:endParaRPr>
          </a:p>
        </p:txBody>
      </p:sp>
    </p:spTree>
    <p:extLst>
      <p:ext uri="{BB962C8B-B14F-4D97-AF65-F5344CB8AC3E}">
        <p14:creationId xmlns:p14="http://schemas.microsoft.com/office/powerpoint/2010/main" val="38934103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Ans</a:t>
            </a:r>
            <a:r>
              <a:rPr lang="en-US" dirty="0" smtClean="0"/>
              <a:t>: Boat in fresh water</a:t>
            </a:r>
            <a:endParaRPr lang="en-US" dirty="0"/>
          </a:p>
        </p:txBody>
      </p:sp>
      <p:sp>
        <p:nvSpPr>
          <p:cNvPr id="3" name="Content Placeholder 2"/>
          <p:cNvSpPr>
            <a:spLocks noGrp="1"/>
          </p:cNvSpPr>
          <p:nvPr>
            <p:ph idx="1"/>
          </p:nvPr>
        </p:nvSpPr>
        <p:spPr>
          <a:xfrm>
            <a:off x="419172" y="1371600"/>
            <a:ext cx="8305800" cy="1066800"/>
          </a:xfrm>
        </p:spPr>
        <p:txBody>
          <a:bodyPr>
            <a:normAutofit lnSpcReduction="10000"/>
          </a:bodyPr>
          <a:lstStyle/>
          <a:p>
            <a:pPr marL="0" indent="0">
              <a:buNone/>
            </a:pPr>
            <a:r>
              <a:rPr lang="en-US" dirty="0" smtClean="0"/>
              <a:t>b) Which of the two boats will sink deeper?</a:t>
            </a:r>
          </a:p>
          <a:p>
            <a:pPr marL="0" indent="0" algn="ctr">
              <a:buNone/>
            </a:pPr>
            <a:r>
              <a:rPr lang="en-US" dirty="0" smtClean="0"/>
              <a:t>Sink deeper </a:t>
            </a:r>
            <a:r>
              <a:rPr lang="en-US" dirty="0" smtClean="0">
                <a:sym typeface="Symbol"/>
              </a:rPr>
              <a:t> </a:t>
            </a:r>
            <a:r>
              <a:rPr lang="en-US" dirty="0" smtClean="0"/>
              <a:t>larger volume displaced</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032064085"/>
              </p:ext>
            </p:extLst>
          </p:nvPr>
        </p:nvGraphicFramePr>
        <p:xfrm>
          <a:off x="3773523" y="2514600"/>
          <a:ext cx="1711325" cy="750888"/>
        </p:xfrm>
        <a:graphic>
          <a:graphicData uri="http://schemas.openxmlformats.org/presentationml/2006/ole">
            <mc:AlternateContent xmlns:mc="http://schemas.openxmlformats.org/markup-compatibility/2006">
              <mc:Choice xmlns:v="urn:schemas-microsoft-com:vml" Requires="v">
                <p:oleObj spid="_x0000_s13568" name="Equation" r:id="rId3" imgW="520700" imgH="228600" progId="Equation.3">
                  <p:embed/>
                </p:oleObj>
              </mc:Choice>
              <mc:Fallback>
                <p:oleObj name="Equation" r:id="rId3" imgW="520700" imgH="2286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3523" y="2514600"/>
                        <a:ext cx="171132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728269072"/>
              </p:ext>
            </p:extLst>
          </p:nvPr>
        </p:nvGraphicFramePr>
        <p:xfrm>
          <a:off x="1875667" y="3200400"/>
          <a:ext cx="5507038" cy="792163"/>
        </p:xfrm>
        <a:graphic>
          <a:graphicData uri="http://schemas.openxmlformats.org/presentationml/2006/ole">
            <mc:AlternateContent xmlns:mc="http://schemas.openxmlformats.org/markup-compatibility/2006">
              <mc:Choice xmlns:v="urn:schemas-microsoft-com:vml" Requires="v">
                <p:oleObj spid="_x0000_s13569" name="Equation" r:id="rId5" imgW="1676160" imgH="241200" progId="Equation.3">
                  <p:embed/>
                </p:oleObj>
              </mc:Choice>
              <mc:Fallback>
                <p:oleObj name="Equation" r:id="rId5" imgW="1676160" imgH="241200" progId="Equation.3">
                  <p:embed/>
                  <p:pic>
                    <p:nvPicPr>
                      <p:cNvPr id="0" name="Object 11"/>
                      <p:cNvPicPr>
                        <a:picLocks noChangeAspect="1" noChangeArrowheads="1"/>
                      </p:cNvPicPr>
                      <p:nvPr/>
                    </p:nvPicPr>
                    <p:blipFill>
                      <a:blip r:embed="rId6"/>
                      <a:srcRect/>
                      <a:stretch>
                        <a:fillRect/>
                      </a:stretch>
                    </p:blipFill>
                    <p:spPr bwMode="auto">
                      <a:xfrm>
                        <a:off x="1875667" y="3200400"/>
                        <a:ext cx="5507038"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Down Arrow 7"/>
          <p:cNvSpPr/>
          <p:nvPr/>
        </p:nvSpPr>
        <p:spPr>
          <a:xfrm flipV="1">
            <a:off x="3086028" y="3886201"/>
            <a:ext cx="5334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1905000" y="3886201"/>
            <a:ext cx="5334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txBox="1">
            <a:spLocks/>
          </p:cNvSpPr>
          <p:nvPr/>
        </p:nvSpPr>
        <p:spPr>
          <a:xfrm>
            <a:off x="533400" y="4800600"/>
            <a:ext cx="8191572" cy="1371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Fresh water: lower density, thus higher volume of fluid displaced, thus sink deeper </a:t>
            </a:r>
            <a:endParaRPr lang="en-US" dirty="0"/>
          </a:p>
        </p:txBody>
      </p:sp>
    </p:spTree>
    <p:extLst>
      <p:ext uri="{BB962C8B-B14F-4D97-AF65-F5344CB8AC3E}">
        <p14:creationId xmlns:p14="http://schemas.microsoft.com/office/powerpoint/2010/main" val="13030200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Force Analysis</a:t>
            </a:r>
          </a:p>
        </p:txBody>
      </p:sp>
      <p:sp>
        <p:nvSpPr>
          <p:cNvPr id="4" name="Rectangle 3"/>
          <p:cNvSpPr/>
          <p:nvPr/>
        </p:nvSpPr>
        <p:spPr>
          <a:xfrm>
            <a:off x="1731818" y="2389909"/>
            <a:ext cx="2514600" cy="2438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731818" y="3456709"/>
            <a:ext cx="2514600" cy="1371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646218" y="3151909"/>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2989118" y="3532909"/>
            <a:ext cx="0" cy="9144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2951018" y="2539855"/>
            <a:ext cx="1219200" cy="6397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4000" b="1" dirty="0" smtClean="0">
                <a:sym typeface="Symbol"/>
              </a:rPr>
              <a:t>F</a:t>
            </a:r>
            <a:r>
              <a:rPr lang="en-US" sz="4000" b="1" baseline="-25000" dirty="0" smtClean="0">
                <a:sym typeface="Symbol"/>
              </a:rPr>
              <a:t>B</a:t>
            </a:r>
            <a:endParaRPr lang="en-US" sz="4000" b="1" baseline="-25000" dirty="0" smtClean="0"/>
          </a:p>
        </p:txBody>
      </p:sp>
      <p:sp>
        <p:nvSpPr>
          <p:cNvPr id="10" name="Content Placeholder 2"/>
          <p:cNvSpPr txBox="1">
            <a:spLocks/>
          </p:cNvSpPr>
          <p:nvPr/>
        </p:nvSpPr>
        <p:spPr>
          <a:xfrm>
            <a:off x="2951018" y="3807546"/>
            <a:ext cx="1219200" cy="6397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4000" b="1" dirty="0" err="1" smtClean="0">
                <a:sym typeface="Symbol"/>
              </a:rPr>
              <a:t>W</a:t>
            </a:r>
            <a:r>
              <a:rPr lang="en-US" sz="4000" b="1" baseline="-25000" dirty="0" err="1" smtClean="0">
                <a:sym typeface="Symbol"/>
              </a:rPr>
              <a:t>o</a:t>
            </a:r>
            <a:endParaRPr lang="en-US" sz="4000" b="1" baseline="-25000" dirty="0" smtClean="0"/>
          </a:p>
        </p:txBody>
      </p:sp>
      <p:graphicFrame>
        <p:nvGraphicFramePr>
          <p:cNvPr id="11" name="Object 10"/>
          <p:cNvGraphicFramePr>
            <a:graphicFrameLocks noChangeAspect="1"/>
          </p:cNvGraphicFramePr>
          <p:nvPr>
            <p:extLst>
              <p:ext uri="{D42A27DB-BD31-4B8C-83A1-F6EECF244321}">
                <p14:modId xmlns:p14="http://schemas.microsoft.com/office/powerpoint/2010/main" val="1199715597"/>
              </p:ext>
            </p:extLst>
          </p:nvPr>
        </p:nvGraphicFramePr>
        <p:xfrm>
          <a:off x="4421188" y="2484438"/>
          <a:ext cx="4416425" cy="750887"/>
        </p:xfrm>
        <a:graphic>
          <a:graphicData uri="http://schemas.openxmlformats.org/presentationml/2006/ole">
            <mc:AlternateContent xmlns:mc="http://schemas.openxmlformats.org/markup-compatibility/2006">
              <mc:Choice xmlns:v="urn:schemas-microsoft-com:vml" Requires="v">
                <p:oleObj spid="_x0000_s9530" name="Equation" r:id="rId3" imgW="1346040" imgH="228600" progId="Equation.3">
                  <p:embed/>
                </p:oleObj>
              </mc:Choice>
              <mc:Fallback>
                <p:oleObj name="Equation" r:id="rId3" imgW="1346040" imgH="228600" progId="Equation.3">
                  <p:embed/>
                  <p:pic>
                    <p:nvPicPr>
                      <p:cNvPr id="0" name=""/>
                      <p:cNvPicPr>
                        <a:picLocks noChangeAspect="1" noChangeArrowheads="1"/>
                      </p:cNvPicPr>
                      <p:nvPr/>
                    </p:nvPicPr>
                    <p:blipFill>
                      <a:blip r:embed="rId4"/>
                      <a:srcRect/>
                      <a:stretch>
                        <a:fillRect/>
                      </a:stretch>
                    </p:blipFill>
                    <p:spPr bwMode="auto">
                      <a:xfrm>
                        <a:off x="4421188" y="2484438"/>
                        <a:ext cx="441642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296998557"/>
              </p:ext>
            </p:extLst>
          </p:nvPr>
        </p:nvGraphicFramePr>
        <p:xfrm>
          <a:off x="5399088" y="3455988"/>
          <a:ext cx="2462212" cy="750887"/>
        </p:xfrm>
        <a:graphic>
          <a:graphicData uri="http://schemas.openxmlformats.org/presentationml/2006/ole">
            <mc:AlternateContent xmlns:mc="http://schemas.openxmlformats.org/markup-compatibility/2006">
              <mc:Choice xmlns:v="urn:schemas-microsoft-com:vml" Requires="v">
                <p:oleObj spid="_x0000_s9531" name="Equation" r:id="rId5" imgW="749160" imgH="228600" progId="Equation.3">
                  <p:embed/>
                </p:oleObj>
              </mc:Choice>
              <mc:Fallback>
                <p:oleObj name="Equation" r:id="rId5" imgW="749160" imgH="228600" progId="Equation.3">
                  <p:embed/>
                  <p:pic>
                    <p:nvPicPr>
                      <p:cNvPr id="0" name=""/>
                      <p:cNvPicPr>
                        <a:picLocks noChangeAspect="1" noChangeArrowheads="1"/>
                      </p:cNvPicPr>
                      <p:nvPr/>
                    </p:nvPicPr>
                    <p:blipFill>
                      <a:blip r:embed="rId6"/>
                      <a:srcRect/>
                      <a:stretch>
                        <a:fillRect/>
                      </a:stretch>
                    </p:blipFill>
                    <p:spPr bwMode="auto">
                      <a:xfrm>
                        <a:off x="5399088" y="3455988"/>
                        <a:ext cx="2462212"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Content Placeholder 2"/>
          <p:cNvSpPr txBox="1">
            <a:spLocks/>
          </p:cNvSpPr>
          <p:nvPr/>
        </p:nvSpPr>
        <p:spPr>
          <a:xfrm>
            <a:off x="1503218" y="1447800"/>
            <a:ext cx="5126182" cy="685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000" dirty="0" smtClean="0"/>
              <a:t>For object that sink:</a:t>
            </a:r>
          </a:p>
        </p:txBody>
      </p:sp>
      <p:sp>
        <p:nvSpPr>
          <p:cNvPr id="14" name="Content Placeholder 2"/>
          <p:cNvSpPr txBox="1">
            <a:spLocks/>
          </p:cNvSpPr>
          <p:nvPr/>
        </p:nvSpPr>
        <p:spPr>
          <a:xfrm>
            <a:off x="207818" y="5181600"/>
            <a:ext cx="4876800" cy="914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000" dirty="0" smtClean="0"/>
              <a:t>T = Tension of string</a:t>
            </a:r>
            <a:endParaRPr lang="en-US" sz="4000" dirty="0"/>
          </a:p>
        </p:txBody>
      </p:sp>
      <p:cxnSp>
        <p:nvCxnSpPr>
          <p:cNvPr id="16" name="Straight Connector 15"/>
          <p:cNvCxnSpPr/>
          <p:nvPr/>
        </p:nvCxnSpPr>
        <p:spPr>
          <a:xfrm>
            <a:off x="2989118" y="2105891"/>
            <a:ext cx="0" cy="1427018"/>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989118" y="2722418"/>
            <a:ext cx="0" cy="838200"/>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 name="Content Placeholder 2"/>
          <p:cNvSpPr txBox="1">
            <a:spLocks/>
          </p:cNvSpPr>
          <p:nvPr/>
        </p:nvSpPr>
        <p:spPr>
          <a:xfrm>
            <a:off x="1828800" y="2438400"/>
            <a:ext cx="1219200" cy="6397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4000" b="1" dirty="0" smtClean="0">
                <a:sym typeface="Symbol"/>
              </a:rPr>
              <a:t>T</a:t>
            </a:r>
            <a:endParaRPr lang="en-US" sz="4000" b="1" baseline="-25000" dirty="0" smtClean="0"/>
          </a:p>
        </p:txBody>
      </p:sp>
      <p:cxnSp>
        <p:nvCxnSpPr>
          <p:cNvPr id="19" name="Straight Arrow Connector 18"/>
          <p:cNvCxnSpPr/>
          <p:nvPr/>
        </p:nvCxnSpPr>
        <p:spPr>
          <a:xfrm flipV="1">
            <a:off x="2989118" y="2539855"/>
            <a:ext cx="0" cy="957409"/>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655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linds(horizontal)">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blinds(horizontal)">
                                      <p:cBhvr>
                                        <p:cTn id="1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build="p"/>
      <p:bldP spid="18"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Force Analysis</a:t>
            </a:r>
          </a:p>
        </p:txBody>
      </p:sp>
      <p:graphicFrame>
        <p:nvGraphicFramePr>
          <p:cNvPr id="12" name="Object 11"/>
          <p:cNvGraphicFramePr>
            <a:graphicFrameLocks noChangeAspect="1"/>
          </p:cNvGraphicFramePr>
          <p:nvPr>
            <p:extLst>
              <p:ext uri="{D42A27DB-BD31-4B8C-83A1-F6EECF244321}">
                <p14:modId xmlns:p14="http://schemas.microsoft.com/office/powerpoint/2010/main" val="60515276"/>
              </p:ext>
            </p:extLst>
          </p:nvPr>
        </p:nvGraphicFramePr>
        <p:xfrm>
          <a:off x="4724400" y="2286000"/>
          <a:ext cx="2462212" cy="750887"/>
        </p:xfrm>
        <a:graphic>
          <a:graphicData uri="http://schemas.openxmlformats.org/presentationml/2006/ole">
            <mc:AlternateContent xmlns:mc="http://schemas.openxmlformats.org/markup-compatibility/2006">
              <mc:Choice xmlns:v="urn:schemas-microsoft-com:vml" Requires="v">
                <p:oleObj spid="_x0000_s10551" name="Equation" r:id="rId3" imgW="749160" imgH="228600" progId="Equation.3">
                  <p:embed/>
                </p:oleObj>
              </mc:Choice>
              <mc:Fallback>
                <p:oleObj name="Equation" r:id="rId3" imgW="749160" imgH="228600" progId="Equation.3">
                  <p:embed/>
                  <p:pic>
                    <p:nvPicPr>
                      <p:cNvPr id="0" name=""/>
                      <p:cNvPicPr>
                        <a:picLocks noChangeAspect="1" noChangeArrowheads="1"/>
                      </p:cNvPicPr>
                      <p:nvPr/>
                    </p:nvPicPr>
                    <p:blipFill>
                      <a:blip r:embed="rId4"/>
                      <a:srcRect/>
                      <a:stretch>
                        <a:fillRect/>
                      </a:stretch>
                    </p:blipFill>
                    <p:spPr bwMode="auto">
                      <a:xfrm>
                        <a:off x="4724400" y="2286000"/>
                        <a:ext cx="2462212"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Content Placeholder 2"/>
          <p:cNvSpPr txBox="1">
            <a:spLocks/>
          </p:cNvSpPr>
          <p:nvPr/>
        </p:nvSpPr>
        <p:spPr>
          <a:xfrm>
            <a:off x="1503218" y="1447800"/>
            <a:ext cx="7031182" cy="685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000" dirty="0" smtClean="0"/>
              <a:t>Tension, T = weight in fluid</a:t>
            </a:r>
          </a:p>
        </p:txBody>
      </p:sp>
      <p:pic>
        <p:nvPicPr>
          <p:cNvPr id="20" name="Picture 4" descr="weight-loss Fb"/>
          <p:cNvPicPr>
            <a:picLocks noChangeAspect="1" noChangeArrowheads="1"/>
          </p:cNvPicPr>
          <p:nvPr/>
        </p:nvPicPr>
        <p:blipFill rotWithShape="1">
          <a:blip r:embed="rId5" cstate="print"/>
          <a:srcRect l="46228"/>
          <a:stretch/>
        </p:blipFill>
        <p:spPr bwMode="auto">
          <a:xfrm>
            <a:off x="533400" y="2286000"/>
            <a:ext cx="2507673" cy="3352800"/>
          </a:xfrm>
          <a:prstGeom prst="rect">
            <a:avLst/>
          </a:prstGeom>
          <a:noFill/>
          <a:ln w="9525">
            <a:noFill/>
            <a:miter lim="800000"/>
            <a:headEnd/>
            <a:tailEnd/>
          </a:ln>
        </p:spPr>
      </p:pic>
      <p:sp>
        <p:nvSpPr>
          <p:cNvPr id="21" name="Content Placeholder 2"/>
          <p:cNvSpPr txBox="1">
            <a:spLocks/>
          </p:cNvSpPr>
          <p:nvPr/>
        </p:nvSpPr>
        <p:spPr>
          <a:xfrm>
            <a:off x="3214255" y="4163289"/>
            <a:ext cx="5334000" cy="147550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4000" dirty="0" smtClean="0"/>
              <a:t>weight in fluid is </a:t>
            </a:r>
            <a:r>
              <a:rPr lang="en-US" sz="4000" b="1" u="sng" dirty="0" smtClean="0">
                <a:solidFill>
                  <a:srgbClr val="FF0000"/>
                </a:solidFill>
              </a:rPr>
              <a:t>lesser</a:t>
            </a:r>
            <a:r>
              <a:rPr lang="en-US" sz="4000" dirty="0" smtClean="0"/>
              <a:t> than actual weight</a:t>
            </a:r>
          </a:p>
        </p:txBody>
      </p:sp>
      <p:graphicFrame>
        <p:nvGraphicFramePr>
          <p:cNvPr id="3" name="Object 2"/>
          <p:cNvGraphicFramePr>
            <a:graphicFrameLocks noChangeAspect="1"/>
          </p:cNvGraphicFramePr>
          <p:nvPr>
            <p:extLst>
              <p:ext uri="{D42A27DB-BD31-4B8C-83A1-F6EECF244321}">
                <p14:modId xmlns:p14="http://schemas.microsoft.com/office/powerpoint/2010/main" val="2681532695"/>
              </p:ext>
            </p:extLst>
          </p:nvPr>
        </p:nvGraphicFramePr>
        <p:xfrm>
          <a:off x="4114800" y="3211512"/>
          <a:ext cx="3840163" cy="750888"/>
        </p:xfrm>
        <a:graphic>
          <a:graphicData uri="http://schemas.openxmlformats.org/presentationml/2006/ole">
            <mc:AlternateContent xmlns:mc="http://schemas.openxmlformats.org/markup-compatibility/2006">
              <mc:Choice xmlns:v="urn:schemas-microsoft-com:vml" Requires="v">
                <p:oleObj spid="_x0000_s10552" name="Equation" r:id="rId6" imgW="1168200" imgH="228600" progId="Equation.3">
                  <p:embed/>
                </p:oleObj>
              </mc:Choice>
              <mc:Fallback>
                <p:oleObj name="Equation" r:id="rId6" imgW="1168200" imgH="228600" progId="Equation.3">
                  <p:embed/>
                  <p:pic>
                    <p:nvPicPr>
                      <p:cNvPr id="0" name="Object 11"/>
                      <p:cNvPicPr>
                        <a:picLocks noChangeAspect="1" noChangeArrowheads="1"/>
                      </p:cNvPicPr>
                      <p:nvPr/>
                    </p:nvPicPr>
                    <p:blipFill>
                      <a:blip r:embed="rId7"/>
                      <a:srcRect/>
                      <a:stretch>
                        <a:fillRect/>
                      </a:stretch>
                    </p:blipFill>
                    <p:spPr bwMode="auto">
                      <a:xfrm>
                        <a:off x="4114800" y="3211512"/>
                        <a:ext cx="3840163"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0507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that sink</a:t>
            </a:r>
            <a:endParaRPr lang="en-US" dirty="0"/>
          </a:p>
        </p:txBody>
      </p:sp>
      <p:sp>
        <p:nvSpPr>
          <p:cNvPr id="3" name="Content Placeholder 2"/>
          <p:cNvSpPr>
            <a:spLocks noGrp="1"/>
          </p:cNvSpPr>
          <p:nvPr>
            <p:ph idx="1"/>
          </p:nvPr>
        </p:nvSpPr>
        <p:spPr>
          <a:xfrm>
            <a:off x="609600" y="4419600"/>
            <a:ext cx="7924800" cy="1173163"/>
          </a:xfrm>
        </p:spPr>
        <p:txBody>
          <a:bodyPr>
            <a:normAutofit lnSpcReduction="10000"/>
          </a:bodyPr>
          <a:lstStyle/>
          <a:p>
            <a:pPr algn="ctr"/>
            <a:r>
              <a:rPr lang="en-US" dirty="0" smtClean="0"/>
              <a:t>For object that sink (completely submerged), </a:t>
            </a:r>
            <a:r>
              <a:rPr lang="en-US" sz="4000" dirty="0" smtClean="0"/>
              <a:t>V</a:t>
            </a:r>
            <a:r>
              <a:rPr lang="en-US" sz="4000" baseline="-25000" dirty="0" smtClean="0"/>
              <a:t>o</a:t>
            </a:r>
            <a:r>
              <a:rPr lang="en-US" sz="4000" dirty="0" smtClean="0"/>
              <a:t> = V </a:t>
            </a:r>
            <a:r>
              <a:rPr lang="en-US" sz="4000" baseline="-25000" dirty="0" err="1" smtClean="0"/>
              <a:t>fl</a:t>
            </a:r>
            <a:r>
              <a:rPr lang="en-US" sz="4000" baseline="-25000" dirty="0" smtClean="0"/>
              <a:t>-displaced</a:t>
            </a:r>
            <a:r>
              <a:rPr lang="en-US" sz="4000" dirty="0" smtClean="0"/>
              <a:t> </a:t>
            </a:r>
            <a:endParaRPr lang="en-US" sz="4000" dirty="0"/>
          </a:p>
        </p:txBody>
      </p:sp>
      <p:graphicFrame>
        <p:nvGraphicFramePr>
          <p:cNvPr id="4" name="Object 3"/>
          <p:cNvGraphicFramePr>
            <a:graphicFrameLocks noChangeAspect="1"/>
          </p:cNvGraphicFramePr>
          <p:nvPr>
            <p:extLst>
              <p:ext uri="{D42A27DB-BD31-4B8C-83A1-F6EECF244321}">
                <p14:modId xmlns:p14="http://schemas.microsoft.com/office/powerpoint/2010/main" val="3074219678"/>
              </p:ext>
            </p:extLst>
          </p:nvPr>
        </p:nvGraphicFramePr>
        <p:xfrm>
          <a:off x="515938" y="1524000"/>
          <a:ext cx="7405687" cy="2582863"/>
        </p:xfrm>
        <a:graphic>
          <a:graphicData uri="http://schemas.openxmlformats.org/presentationml/2006/ole">
            <mc:AlternateContent xmlns:mc="http://schemas.openxmlformats.org/markup-compatibility/2006">
              <mc:Choice xmlns:v="urn:schemas-microsoft-com:vml" Requires="v">
                <p:oleObj spid="_x0000_s14462" name="Equation" r:id="rId3" imgW="2438280" imgH="850680" progId="Equation.3">
                  <p:embed/>
                </p:oleObj>
              </mc:Choice>
              <mc:Fallback>
                <p:oleObj name="Equation" r:id="rId3" imgW="2438280" imgH="850680" progId="Equation.3">
                  <p:embed/>
                  <p:pic>
                    <p:nvPicPr>
                      <p:cNvPr id="0" name="Object 11"/>
                      <p:cNvPicPr>
                        <a:picLocks noChangeAspect="1" noChangeArrowheads="1"/>
                      </p:cNvPicPr>
                      <p:nvPr/>
                    </p:nvPicPr>
                    <p:blipFill>
                      <a:blip r:embed="rId4"/>
                      <a:srcRect/>
                      <a:stretch>
                        <a:fillRect/>
                      </a:stretch>
                    </p:blipFill>
                    <p:spPr bwMode="auto">
                      <a:xfrm>
                        <a:off x="515938" y="1524000"/>
                        <a:ext cx="7405687" cy="2582863"/>
                      </a:xfrm>
                      <a:prstGeom prst="rect">
                        <a:avLst/>
                      </a:prstGeom>
                      <a:noFill/>
                      <a:ln>
                        <a:noFill/>
                      </a:ln>
                    </p:spPr>
                  </p:pic>
                </p:oleObj>
              </mc:Fallback>
            </mc:AlternateContent>
          </a:graphicData>
        </a:graphic>
      </p:graphicFrame>
      <p:cxnSp>
        <p:nvCxnSpPr>
          <p:cNvPr id="8" name="Straight Connector 7"/>
          <p:cNvCxnSpPr/>
          <p:nvPr/>
        </p:nvCxnSpPr>
        <p:spPr>
          <a:xfrm flipV="1">
            <a:off x="3810000" y="2362200"/>
            <a:ext cx="1066800" cy="2286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276600" y="3505200"/>
            <a:ext cx="1981200" cy="4572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95608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5436" y="5913438"/>
            <a:ext cx="6553200" cy="944562"/>
          </a:xfrm>
        </p:spPr>
        <p:txBody>
          <a:bodyPr>
            <a:normAutofit/>
          </a:bodyPr>
          <a:lstStyle/>
          <a:p>
            <a:r>
              <a:rPr lang="en-US" dirty="0">
                <a:solidFill>
                  <a:srgbClr val="FF0000"/>
                </a:solidFill>
              </a:rPr>
              <a:t>SG of gold = </a:t>
            </a:r>
            <a:r>
              <a:rPr lang="en-US" dirty="0" smtClean="0">
                <a:solidFill>
                  <a:srgbClr val="FF0000"/>
                </a:solidFill>
              </a:rPr>
              <a:t>19.3</a:t>
            </a:r>
            <a:endParaRPr lang="en-US" dirty="0"/>
          </a:p>
        </p:txBody>
      </p:sp>
      <p:sp>
        <p:nvSpPr>
          <p:cNvPr id="4" name="Content Placeholder 1"/>
          <p:cNvSpPr txBox="1">
            <a:spLocks/>
          </p:cNvSpPr>
          <p:nvPr/>
        </p:nvSpPr>
        <p:spPr>
          <a:xfrm>
            <a:off x="152400" y="1676401"/>
            <a:ext cx="4267200" cy="3581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3" pitchFamily="18" charset="2"/>
              <a:buNone/>
            </a:pPr>
            <a:r>
              <a:rPr lang="en-US" sz="2400" dirty="0" smtClean="0">
                <a:latin typeface="Arial" pitchFamily="34" charset="0"/>
                <a:cs typeface="Arial" pitchFamily="34" charset="0"/>
              </a:rPr>
              <a:t>	Archimedes supposedly was asked to determine whether a crown made for the king consisted of pure gold. Legend has it that he solved this problem by weighing the crown first in air and then in water, as shown in the figure. </a:t>
            </a:r>
          </a:p>
        </p:txBody>
      </p:sp>
      <p:pic>
        <p:nvPicPr>
          <p:cNvPr id="5" name="Picture 2"/>
          <p:cNvPicPr>
            <a:picLocks noChangeAspect="1" noChangeArrowheads="1"/>
          </p:cNvPicPr>
          <p:nvPr/>
        </p:nvPicPr>
        <p:blipFill>
          <a:blip r:embed="rId2" cstate="print"/>
          <a:srcRect/>
          <a:stretch>
            <a:fillRect/>
          </a:stretch>
        </p:blipFill>
        <p:spPr bwMode="auto">
          <a:xfrm>
            <a:off x="4585855" y="1524000"/>
            <a:ext cx="4156075" cy="3429000"/>
          </a:xfrm>
          <a:prstGeom prst="rect">
            <a:avLst/>
          </a:prstGeom>
          <a:ln w="38100" cap="sq">
            <a:solidFill>
              <a:schemeClr val="accent2"/>
            </a:solidFill>
            <a:prstDash val="solid"/>
            <a:miter lim="800000"/>
          </a:ln>
          <a:effectLst>
            <a:outerShdw blurRad="50800" dist="38100" dir="2700000" algn="tl" rotWithShape="0">
              <a:srgbClr val="000000">
                <a:alpha val="43000"/>
              </a:srgbClr>
            </a:outerShdw>
          </a:effectLst>
        </p:spPr>
      </p:pic>
      <p:sp>
        <p:nvSpPr>
          <p:cNvPr id="6" name="Rectangle 4"/>
          <p:cNvSpPr>
            <a:spLocks noChangeArrowheads="1"/>
          </p:cNvSpPr>
          <p:nvPr/>
        </p:nvSpPr>
        <p:spPr bwMode="auto">
          <a:xfrm>
            <a:off x="346075" y="5257801"/>
            <a:ext cx="8382000" cy="830263"/>
          </a:xfrm>
          <a:prstGeom prst="rect">
            <a:avLst/>
          </a:prstGeom>
          <a:noFill/>
          <a:ln w="9525">
            <a:noFill/>
            <a:miter lim="800000"/>
            <a:headEnd/>
            <a:tailEnd/>
          </a:ln>
        </p:spPr>
        <p:txBody>
          <a:bodyPr>
            <a:spAutoFit/>
          </a:bodyPr>
          <a:lstStyle/>
          <a:p>
            <a:r>
              <a:rPr lang="en-US" sz="2400" dirty="0"/>
              <a:t>Suppose the scale read 7.84 N in air and 6.86 N in water. What should Archimedes have told the king?</a:t>
            </a:r>
          </a:p>
        </p:txBody>
      </p:sp>
      <p:sp>
        <p:nvSpPr>
          <p:cNvPr id="7" name="Title 1"/>
          <p:cNvSpPr txBox="1">
            <a:spLocks/>
          </p:cNvSpPr>
          <p:nvPr/>
        </p:nvSpPr>
        <p:spPr>
          <a:xfrm>
            <a:off x="2133600" y="304800"/>
            <a:ext cx="6553200" cy="944562"/>
          </a:xfrm>
          <a:prstGeom prst="rect">
            <a:avLst/>
          </a:prstGeom>
        </p:spPr>
        <p:txBody>
          <a:bodyPr vert="horz" lIns="91440" tIns="45720" rIns="91440" bIns="45720" rtlCol="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b="1" kern="1200" cap="none" spc="50">
                <a:ln w="11430"/>
                <a:solidFill>
                  <a:srgbClr val="FF3399"/>
                </a:solidFill>
                <a:effectLst>
                  <a:outerShdw blurRad="76200" dist="50800" dir="5400000" algn="tl" rotWithShape="0">
                    <a:srgbClr val="000000">
                      <a:alpha val="65000"/>
                    </a:srgbClr>
                  </a:outerShdw>
                </a:effectLst>
                <a:latin typeface="+mj-lt"/>
                <a:ea typeface="+mj-ea"/>
                <a:cs typeface="+mj-cs"/>
              </a:defRPr>
            </a:lvl1pPr>
          </a:lstStyle>
          <a:p>
            <a:r>
              <a:rPr lang="en-US" dirty="0" smtClean="0">
                <a:solidFill>
                  <a:srgbClr val="FF0000"/>
                </a:solidFill>
              </a:rPr>
              <a:t>Gold or not?</a:t>
            </a:r>
            <a:endParaRPr lang="en-US" dirty="0"/>
          </a:p>
        </p:txBody>
      </p:sp>
    </p:spTree>
    <p:extLst>
      <p:ext uri="{BB962C8B-B14F-4D97-AF65-F5344CB8AC3E}">
        <p14:creationId xmlns:p14="http://schemas.microsoft.com/office/powerpoint/2010/main" val="23947471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 Not Gold</a:t>
            </a:r>
            <a:endParaRPr lang="en-US" dirty="0"/>
          </a:p>
        </p:txBody>
      </p:sp>
      <p:sp>
        <p:nvSpPr>
          <p:cNvPr id="3" name="Content Placeholder 2"/>
          <p:cNvSpPr>
            <a:spLocks noGrp="1"/>
          </p:cNvSpPr>
          <p:nvPr>
            <p:ph idx="1"/>
          </p:nvPr>
        </p:nvSpPr>
        <p:spPr>
          <a:xfrm>
            <a:off x="2095500" y="4800600"/>
            <a:ext cx="4953000" cy="685800"/>
          </a:xfrm>
        </p:spPr>
        <p:txBody>
          <a:bodyPr>
            <a:noAutofit/>
          </a:bodyPr>
          <a:lstStyle/>
          <a:p>
            <a:r>
              <a:rPr lang="en-US" sz="4000" dirty="0" smtClean="0"/>
              <a:t>S.G. (gold) = 19.3  </a:t>
            </a:r>
            <a:endParaRPr lang="en-US" sz="4000" dirty="0"/>
          </a:p>
        </p:txBody>
      </p:sp>
      <p:graphicFrame>
        <p:nvGraphicFramePr>
          <p:cNvPr id="4" name="Object 3"/>
          <p:cNvGraphicFramePr>
            <a:graphicFrameLocks noChangeAspect="1"/>
          </p:cNvGraphicFramePr>
          <p:nvPr>
            <p:extLst>
              <p:ext uri="{D42A27DB-BD31-4B8C-83A1-F6EECF244321}">
                <p14:modId xmlns:p14="http://schemas.microsoft.com/office/powerpoint/2010/main" val="3771411301"/>
              </p:ext>
            </p:extLst>
          </p:nvPr>
        </p:nvGraphicFramePr>
        <p:xfrm>
          <a:off x="669925" y="3048000"/>
          <a:ext cx="7754938" cy="1311275"/>
        </p:xfrm>
        <a:graphic>
          <a:graphicData uri="http://schemas.openxmlformats.org/presentationml/2006/ole">
            <mc:AlternateContent xmlns:mc="http://schemas.openxmlformats.org/markup-compatibility/2006">
              <mc:Choice xmlns:v="urn:schemas-microsoft-com:vml" Requires="v">
                <p:oleObj spid="_x0000_s15481" name="Equation" r:id="rId3" imgW="2552400" imgH="431640" progId="Equation.3">
                  <p:embed/>
                </p:oleObj>
              </mc:Choice>
              <mc:Fallback>
                <p:oleObj name="Equation" r:id="rId3" imgW="2552400" imgH="431640" progId="Equation.3">
                  <p:embed/>
                  <p:pic>
                    <p:nvPicPr>
                      <p:cNvPr id="0" name="Object 3"/>
                      <p:cNvPicPr>
                        <a:picLocks noChangeAspect="1" noChangeArrowheads="1"/>
                      </p:cNvPicPr>
                      <p:nvPr/>
                    </p:nvPicPr>
                    <p:blipFill>
                      <a:blip r:embed="rId4"/>
                      <a:srcRect/>
                      <a:stretch>
                        <a:fillRect/>
                      </a:stretch>
                    </p:blipFill>
                    <p:spPr bwMode="auto">
                      <a:xfrm>
                        <a:off x="669925" y="3048000"/>
                        <a:ext cx="7754938"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p:cNvSpPr>
            <a:spLocks noChangeArrowheads="1"/>
          </p:cNvSpPr>
          <p:nvPr/>
        </p:nvSpPr>
        <p:spPr bwMode="auto">
          <a:xfrm>
            <a:off x="381000" y="1717964"/>
            <a:ext cx="8382000" cy="1077218"/>
          </a:xfrm>
          <a:prstGeom prst="rect">
            <a:avLst/>
          </a:prstGeom>
          <a:noFill/>
          <a:ln w="9525">
            <a:noFill/>
            <a:miter lim="800000"/>
            <a:headEnd/>
            <a:tailEnd/>
          </a:ln>
        </p:spPr>
        <p:txBody>
          <a:bodyPr>
            <a:spAutoFit/>
          </a:bodyPr>
          <a:lstStyle/>
          <a:p>
            <a:r>
              <a:rPr lang="en-US" sz="3200" dirty="0" smtClean="0"/>
              <a:t>Weight in air = 7.84 </a:t>
            </a:r>
            <a:r>
              <a:rPr lang="en-US" sz="3200" dirty="0"/>
              <a:t>N </a:t>
            </a:r>
            <a:r>
              <a:rPr lang="en-US" sz="3200" dirty="0" smtClean="0"/>
              <a:t> </a:t>
            </a:r>
          </a:p>
          <a:p>
            <a:r>
              <a:rPr lang="en-US" sz="3200" dirty="0" smtClean="0"/>
              <a:t>Weight in water = 6.86 N</a:t>
            </a:r>
            <a:endParaRPr lang="en-US" sz="3200" dirty="0"/>
          </a:p>
        </p:txBody>
      </p:sp>
    </p:spTree>
    <p:extLst>
      <p:ext uri="{BB962C8B-B14F-4D97-AF65-F5344CB8AC3E}">
        <p14:creationId xmlns:p14="http://schemas.microsoft.com/office/powerpoint/2010/main" val="42461849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209800"/>
            <a:ext cx="6553200" cy="1143000"/>
          </a:xfrm>
        </p:spPr>
        <p:txBody>
          <a:bodyPr/>
          <a:lstStyle/>
          <a:p>
            <a:pPr algn="r"/>
            <a:r>
              <a:rPr lang="en-US" dirty="0" smtClean="0"/>
              <a:t>Pressure</a:t>
            </a:r>
            <a:endParaRPr lang="en-US" dirty="0"/>
          </a:p>
        </p:txBody>
      </p:sp>
    </p:spTree>
    <p:extLst>
      <p:ext uri="{BB962C8B-B14F-4D97-AF65-F5344CB8AC3E}">
        <p14:creationId xmlns:p14="http://schemas.microsoft.com/office/powerpoint/2010/main" val="38773192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752600"/>
            <a:ext cx="8229600" cy="1371600"/>
          </a:xfrm>
        </p:spPr>
        <p:txBody>
          <a:bodyPr>
            <a:normAutofit/>
          </a:bodyPr>
          <a:lstStyle/>
          <a:p>
            <a:pPr marL="365760" indent="-283464" eaLnBrk="1" fontAlgn="auto" hangingPunct="1">
              <a:spcAft>
                <a:spcPts val="0"/>
              </a:spcAft>
              <a:buFontTx/>
              <a:buNone/>
              <a:defRPr/>
            </a:pPr>
            <a:r>
              <a:rPr lang="en-US" dirty="0" smtClean="0">
                <a:latin typeface="+mj-lt"/>
              </a:rPr>
              <a:t>   flow under gravity until they </a:t>
            </a:r>
            <a:r>
              <a:rPr lang="en-US" b="1" u="sng" dirty="0" smtClean="0">
                <a:latin typeface="+mj-lt"/>
              </a:rPr>
              <a:t>occupy the lowest possible regions </a:t>
            </a:r>
            <a:r>
              <a:rPr lang="en-US" dirty="0" smtClean="0">
                <a:latin typeface="+mj-lt"/>
              </a:rPr>
              <a:t>of their container</a:t>
            </a:r>
          </a:p>
          <a:p>
            <a:pPr marL="365760" indent="-283464" eaLnBrk="1" fontAlgn="auto" hangingPunct="1">
              <a:spcAft>
                <a:spcPts val="0"/>
              </a:spcAft>
              <a:buFontTx/>
              <a:buNone/>
              <a:defRPr/>
            </a:pPr>
            <a:endParaRPr lang="en-US" b="1" dirty="0" smtClean="0">
              <a:latin typeface="+mj-lt"/>
            </a:endParaRPr>
          </a:p>
          <a:p>
            <a:pPr marL="365760" indent="-283464" eaLnBrk="1" fontAlgn="auto" hangingPunct="1">
              <a:spcAft>
                <a:spcPts val="0"/>
              </a:spcAft>
              <a:buFontTx/>
              <a:buNone/>
              <a:defRPr/>
            </a:pPr>
            <a:endParaRPr lang="en-US" dirty="0" smtClean="0">
              <a:latin typeface="+mj-lt"/>
            </a:endParaRPr>
          </a:p>
          <a:p>
            <a:pPr marL="365760" indent="-283464" eaLnBrk="1" fontAlgn="auto" hangingPunct="1">
              <a:spcAft>
                <a:spcPts val="0"/>
              </a:spcAft>
              <a:buFontTx/>
              <a:buNone/>
              <a:defRPr/>
            </a:pPr>
            <a:endParaRPr lang="en-US" dirty="0">
              <a:latin typeface="+mj-lt"/>
            </a:endParaRPr>
          </a:p>
        </p:txBody>
      </p:sp>
      <p:sp>
        <p:nvSpPr>
          <p:cNvPr id="3" name="Title 5"/>
          <p:cNvSpPr>
            <a:spLocks noGrp="1"/>
          </p:cNvSpPr>
          <p:nvPr>
            <p:ph type="title"/>
          </p:nvPr>
        </p:nvSpPr>
        <p:spPr>
          <a:xfrm>
            <a:off x="2133600" y="274638"/>
            <a:ext cx="6553200" cy="1143000"/>
          </a:xfrm>
        </p:spPr>
        <p:txBody>
          <a:bodyPr/>
          <a:lstStyle/>
          <a:p>
            <a:r>
              <a:rPr lang="en-US" dirty="0" smtClean="0"/>
              <a:t>Liquid</a:t>
            </a:r>
            <a:endParaRPr lang="en-US" dirty="0"/>
          </a:p>
        </p:txBody>
      </p:sp>
      <p:pic>
        <p:nvPicPr>
          <p:cNvPr id="4" name="Picture 4" descr="http://koinsindia.com/yahoo_site_admin/assets/images/pure_glass_of_water.81141941_std.jpg"/>
          <p:cNvPicPr>
            <a:picLocks noChangeAspect="1" noChangeArrowheads="1"/>
          </p:cNvPicPr>
          <p:nvPr/>
        </p:nvPicPr>
        <p:blipFill>
          <a:blip r:embed="rId2" cstate="print"/>
          <a:srcRect/>
          <a:stretch>
            <a:fillRect/>
          </a:stretch>
        </p:blipFill>
        <p:spPr bwMode="auto">
          <a:xfrm>
            <a:off x="2286000" y="3352800"/>
            <a:ext cx="4714875" cy="3164585"/>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Pressure, P</a:t>
            </a:r>
            <a:endParaRPr lang="en-US" dirty="0"/>
          </a:p>
        </p:txBody>
      </p:sp>
      <p:sp>
        <p:nvSpPr>
          <p:cNvPr id="3" name="Content Placeholder 2"/>
          <p:cNvSpPr>
            <a:spLocks noGrp="1"/>
          </p:cNvSpPr>
          <p:nvPr>
            <p:ph idx="1"/>
          </p:nvPr>
        </p:nvSpPr>
        <p:spPr>
          <a:xfrm>
            <a:off x="762000" y="1676400"/>
            <a:ext cx="4876800" cy="685800"/>
          </a:xfrm>
        </p:spPr>
        <p:txBody>
          <a:bodyPr>
            <a:normAutofit/>
          </a:bodyPr>
          <a:lstStyle/>
          <a:p>
            <a:r>
              <a:rPr lang="en-US" dirty="0" smtClean="0"/>
              <a:t>Force (F) per unit area (A)</a:t>
            </a:r>
          </a:p>
        </p:txBody>
      </p:sp>
      <p:graphicFrame>
        <p:nvGraphicFramePr>
          <p:cNvPr id="4" name="Object 3"/>
          <p:cNvGraphicFramePr>
            <a:graphicFrameLocks noChangeAspect="1"/>
          </p:cNvGraphicFramePr>
          <p:nvPr>
            <p:extLst>
              <p:ext uri="{D42A27DB-BD31-4B8C-83A1-F6EECF244321}">
                <p14:modId xmlns:p14="http://schemas.microsoft.com/office/powerpoint/2010/main" val="2218149154"/>
              </p:ext>
            </p:extLst>
          </p:nvPr>
        </p:nvGraphicFramePr>
        <p:xfrm>
          <a:off x="2286000" y="2514600"/>
          <a:ext cx="1371600" cy="1223319"/>
        </p:xfrm>
        <a:graphic>
          <a:graphicData uri="http://schemas.openxmlformats.org/presentationml/2006/ole">
            <mc:AlternateContent xmlns:mc="http://schemas.openxmlformats.org/markup-compatibility/2006">
              <mc:Choice xmlns:v="urn:schemas-microsoft-com:vml" Requires="v">
                <p:oleObj spid="_x0000_s16495" name="Equation" r:id="rId3" imgW="469800" imgH="419040" progId="Equation.3">
                  <p:embed/>
                </p:oleObj>
              </mc:Choice>
              <mc:Fallback>
                <p:oleObj name="Equation" r:id="rId3" imgW="469800" imgH="419040" progId="Equation.3">
                  <p:embed/>
                  <p:pic>
                    <p:nvPicPr>
                      <p:cNvPr id="0" name="Object 2"/>
                      <p:cNvPicPr>
                        <a:picLocks noChangeAspect="1" noChangeArrowheads="1"/>
                      </p:cNvPicPr>
                      <p:nvPr/>
                    </p:nvPicPr>
                    <p:blipFill>
                      <a:blip r:embed="rId4"/>
                      <a:srcRect/>
                      <a:stretch>
                        <a:fillRect/>
                      </a:stretch>
                    </p:blipFill>
                    <p:spPr bwMode="auto">
                      <a:xfrm>
                        <a:off x="2286000" y="2514600"/>
                        <a:ext cx="1371600" cy="1223319"/>
                      </a:xfrm>
                      <a:prstGeom prst="rect">
                        <a:avLst/>
                      </a:prstGeom>
                      <a:noFill/>
                      <a:ln>
                        <a:noFill/>
                      </a:ln>
                    </p:spPr>
                  </p:pic>
                </p:oleObj>
              </mc:Fallback>
            </mc:AlternateContent>
          </a:graphicData>
        </a:graphic>
      </p:graphicFrame>
      <p:sp>
        <p:nvSpPr>
          <p:cNvPr id="5" name="Rectangle 2"/>
          <p:cNvSpPr txBox="1">
            <a:spLocks noChangeArrowheads="1"/>
          </p:cNvSpPr>
          <p:nvPr/>
        </p:nvSpPr>
        <p:spPr>
          <a:xfrm>
            <a:off x="457200" y="4114800"/>
            <a:ext cx="8077200" cy="16002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r>
              <a:rPr lang="en-US" dirty="0" smtClean="0"/>
              <a:t>Units: 		</a:t>
            </a:r>
            <a:r>
              <a:rPr lang="en-US" sz="2800" dirty="0" smtClean="0">
                <a:latin typeface="Tahoma" pitchFamily="34" charset="0"/>
              </a:rPr>
              <a:t> </a:t>
            </a:r>
          </a:p>
          <a:p>
            <a:pPr>
              <a:buFontTx/>
              <a:buNone/>
            </a:pPr>
            <a:r>
              <a:rPr lang="en-US" sz="2800" dirty="0" smtClean="0">
                <a:latin typeface="Tahoma" pitchFamily="34" charset="0"/>
              </a:rPr>
              <a:t>	</a:t>
            </a:r>
            <a:r>
              <a:rPr lang="en-US" sz="2800" dirty="0" err="1" smtClean="0">
                <a:latin typeface="Tahoma" pitchFamily="34" charset="0"/>
              </a:rPr>
              <a:t>pascal</a:t>
            </a:r>
            <a:r>
              <a:rPr lang="en-US" sz="2800" dirty="0" smtClean="0">
                <a:latin typeface="Tahoma" pitchFamily="34" charset="0"/>
              </a:rPr>
              <a:t> (Pa) = N/m</a:t>
            </a:r>
            <a:r>
              <a:rPr lang="en-US" sz="2800" baseline="30000" dirty="0" smtClean="0">
                <a:latin typeface="Tahoma" pitchFamily="34" charset="0"/>
              </a:rPr>
              <a:t>2</a:t>
            </a:r>
            <a:r>
              <a:rPr lang="en-US" sz="2800" dirty="0">
                <a:latin typeface="Tahoma" pitchFamily="34" charset="0"/>
              </a:rPr>
              <a:t> </a:t>
            </a:r>
            <a:endParaRPr lang="en-US" sz="2800" dirty="0" smtClean="0">
              <a:latin typeface="Tahoma" pitchFamily="34" charset="0"/>
            </a:endParaRPr>
          </a:p>
          <a:p>
            <a:pPr>
              <a:buFontTx/>
              <a:buNone/>
            </a:pPr>
            <a:r>
              <a:rPr lang="en-US" sz="2800" dirty="0">
                <a:latin typeface="Tahoma" pitchFamily="34" charset="0"/>
              </a:rPr>
              <a:t> </a:t>
            </a:r>
            <a:r>
              <a:rPr lang="en-US" sz="2800" dirty="0" smtClean="0">
                <a:latin typeface="Tahoma" pitchFamily="34" charset="0"/>
              </a:rPr>
              <a:t>   bar, atmosphere(</a:t>
            </a:r>
            <a:r>
              <a:rPr lang="en-US" sz="2800" dirty="0" err="1" smtClean="0">
                <a:latin typeface="Tahoma" pitchFamily="34" charset="0"/>
              </a:rPr>
              <a:t>atm</a:t>
            </a:r>
            <a:r>
              <a:rPr lang="en-US" sz="2800" dirty="0" smtClean="0">
                <a:latin typeface="Tahoma" pitchFamily="34" charset="0"/>
              </a:rPr>
              <a:t>), mm Hg, </a:t>
            </a:r>
            <a:r>
              <a:rPr lang="en-US" sz="2800" dirty="0" err="1" smtClean="0">
                <a:latin typeface="Tahoma" pitchFamily="34" charset="0"/>
              </a:rPr>
              <a:t>torr</a:t>
            </a:r>
            <a:r>
              <a:rPr lang="en-US" sz="2800" dirty="0" smtClean="0">
                <a:latin typeface="Tahoma" pitchFamily="34" charset="0"/>
              </a:rPr>
              <a:t>, </a:t>
            </a:r>
            <a:r>
              <a:rPr lang="en-US" sz="2800" dirty="0" err="1" smtClean="0">
                <a:latin typeface="Tahoma" pitchFamily="34" charset="0"/>
              </a:rPr>
              <a:t>lb</a:t>
            </a:r>
            <a:r>
              <a:rPr lang="en-US" sz="2800" dirty="0" smtClean="0">
                <a:latin typeface="Tahoma" pitchFamily="34" charset="0"/>
              </a:rPr>
              <a:t>/in</a:t>
            </a:r>
            <a:r>
              <a:rPr lang="en-US" sz="2800" baseline="30000" dirty="0" smtClean="0">
                <a:latin typeface="Tahoma" pitchFamily="34" charset="0"/>
              </a:rPr>
              <a:t>2</a:t>
            </a:r>
            <a:r>
              <a:rPr lang="en-US" sz="2800" dirty="0" smtClean="0">
                <a:latin typeface="Tahoma" pitchFamily="34" charset="0"/>
              </a:rPr>
              <a:t>				</a:t>
            </a:r>
            <a:endParaRPr lang="en-US" sz="2800" dirty="0" smtClean="0"/>
          </a:p>
        </p:txBody>
      </p:sp>
    </p:spTree>
    <p:extLst>
      <p:ext uri="{BB962C8B-B14F-4D97-AF65-F5344CB8AC3E}">
        <p14:creationId xmlns:p14="http://schemas.microsoft.com/office/powerpoint/2010/main" val="556219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Pressure (Solid) </a:t>
            </a:r>
            <a:endParaRPr lang="en-US" dirty="0"/>
          </a:p>
        </p:txBody>
      </p:sp>
      <p:sp>
        <p:nvSpPr>
          <p:cNvPr id="3" name="Content Placeholder 2"/>
          <p:cNvSpPr>
            <a:spLocks noGrp="1"/>
          </p:cNvSpPr>
          <p:nvPr>
            <p:ph idx="1"/>
          </p:nvPr>
        </p:nvSpPr>
        <p:spPr>
          <a:xfrm>
            <a:off x="609600" y="4724400"/>
            <a:ext cx="7924800" cy="1447800"/>
          </a:xfrm>
        </p:spPr>
        <p:txBody>
          <a:bodyPr>
            <a:normAutofit fontScale="92500" lnSpcReduction="10000"/>
          </a:bodyPr>
          <a:lstStyle/>
          <a:p>
            <a:r>
              <a:rPr lang="en-US" dirty="0" smtClean="0"/>
              <a:t>The </a:t>
            </a:r>
            <a:r>
              <a:rPr lang="en-US" b="1" u="sng" dirty="0" smtClean="0">
                <a:solidFill>
                  <a:srgbClr val="FF0000"/>
                </a:solidFill>
              </a:rPr>
              <a:t>“8N” force </a:t>
            </a:r>
            <a:r>
              <a:rPr lang="en-US" dirty="0" smtClean="0"/>
              <a:t>is distributed along the </a:t>
            </a:r>
            <a:r>
              <a:rPr lang="en-US" b="1" u="sng" dirty="0" smtClean="0">
                <a:solidFill>
                  <a:srgbClr val="FF0000"/>
                </a:solidFill>
              </a:rPr>
              <a:t>4m</a:t>
            </a:r>
            <a:r>
              <a:rPr lang="en-US" b="1" u="sng" baseline="30000" dirty="0" smtClean="0">
                <a:solidFill>
                  <a:srgbClr val="FF0000"/>
                </a:solidFill>
              </a:rPr>
              <a:t>2</a:t>
            </a:r>
            <a:r>
              <a:rPr lang="en-US" b="1" u="sng" dirty="0" smtClean="0">
                <a:solidFill>
                  <a:srgbClr val="FF0000"/>
                </a:solidFill>
              </a:rPr>
              <a:t> area, </a:t>
            </a:r>
            <a:r>
              <a:rPr lang="en-US" dirty="0" smtClean="0"/>
              <a:t>therefore</a:t>
            </a:r>
            <a:r>
              <a:rPr lang="en-US" dirty="0" smtClean="0">
                <a:solidFill>
                  <a:srgbClr val="FF0000"/>
                </a:solidFill>
              </a:rPr>
              <a:t> </a:t>
            </a:r>
            <a:r>
              <a:rPr lang="en-US" dirty="0" smtClean="0"/>
              <a:t>every point along the 4m</a:t>
            </a:r>
            <a:r>
              <a:rPr lang="en-US" baseline="30000" dirty="0" smtClean="0"/>
              <a:t>2</a:t>
            </a:r>
            <a:r>
              <a:rPr lang="en-US" dirty="0" smtClean="0"/>
              <a:t> area is experiencing </a:t>
            </a:r>
            <a:r>
              <a:rPr lang="en-US" b="1" u="sng" dirty="0" smtClean="0">
                <a:solidFill>
                  <a:srgbClr val="FF0000"/>
                </a:solidFill>
              </a:rPr>
              <a:t>“2 Pa of pressure”</a:t>
            </a:r>
            <a:endParaRPr lang="en-US" b="1" u="sng" dirty="0">
              <a:solidFill>
                <a:srgbClr val="FF0000"/>
              </a:solidFill>
            </a:endParaRPr>
          </a:p>
        </p:txBody>
      </p:sp>
      <p:sp>
        <p:nvSpPr>
          <p:cNvPr id="4" name="Rectangle 3"/>
          <p:cNvSpPr/>
          <p:nvPr/>
        </p:nvSpPr>
        <p:spPr>
          <a:xfrm rot="5400000">
            <a:off x="2358736" y="1859972"/>
            <a:ext cx="8382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flipV="1">
            <a:off x="1156854" y="3307772"/>
            <a:ext cx="2999509" cy="1385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p:nvSpPr>
        <p:spPr>
          <a:xfrm>
            <a:off x="1620982" y="1465118"/>
            <a:ext cx="2057400" cy="1143000"/>
          </a:xfrm>
          <a:prstGeom prst="rect">
            <a:avLst/>
          </a:prstGeom>
        </p:spPr>
        <p:txBody>
          <a:bodyPr vert="horz" lIns="91440" tIns="45720" rIns="91440" bIns="45720" rtlCol="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b="1" kern="1200" cap="none" spc="50">
                <a:ln w="11430"/>
                <a:solidFill>
                  <a:srgbClr val="FF3399"/>
                </a:solidFill>
                <a:effectLst>
                  <a:outerShdw blurRad="76200" dist="50800" dir="5400000" algn="tl" rotWithShape="0">
                    <a:srgbClr val="000000">
                      <a:alpha val="65000"/>
                    </a:srgbClr>
                  </a:outerShdw>
                </a:effectLst>
                <a:latin typeface="+mj-lt"/>
                <a:ea typeface="+mj-ea"/>
                <a:cs typeface="+mj-cs"/>
              </a:defRPr>
            </a:lvl1pPr>
          </a:lstStyle>
          <a:p>
            <a:r>
              <a:rPr lang="en-US" dirty="0" smtClean="0"/>
              <a:t>W = 8 N</a:t>
            </a:r>
            <a:endParaRPr lang="en-US" dirty="0"/>
          </a:p>
        </p:txBody>
      </p:sp>
      <p:sp>
        <p:nvSpPr>
          <p:cNvPr id="10" name="Right Brace 9"/>
          <p:cNvSpPr/>
          <p:nvPr/>
        </p:nvSpPr>
        <p:spPr>
          <a:xfrm rot="5400000">
            <a:off x="2483426" y="2691244"/>
            <a:ext cx="637309" cy="2008909"/>
          </a:xfrm>
          <a:prstGeom prst="righ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itle 1"/>
          <p:cNvSpPr txBox="1">
            <a:spLocks/>
          </p:cNvSpPr>
          <p:nvPr/>
        </p:nvSpPr>
        <p:spPr>
          <a:xfrm>
            <a:off x="1749135" y="3695699"/>
            <a:ext cx="2057400" cy="1143000"/>
          </a:xfrm>
          <a:prstGeom prst="rect">
            <a:avLst/>
          </a:prstGeom>
        </p:spPr>
        <p:txBody>
          <a:bodyPr vert="horz" lIns="91440" tIns="45720" rIns="91440" bIns="45720" rtlCol="0" anchor="ctr">
            <a:normAutofit fontScale="92500"/>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b="1" kern="1200" cap="none" spc="50">
                <a:ln w="11430"/>
                <a:solidFill>
                  <a:srgbClr val="FF3399"/>
                </a:solidFill>
                <a:effectLst>
                  <a:outerShdw blurRad="76200" dist="50800" dir="5400000" algn="tl" rotWithShape="0">
                    <a:srgbClr val="000000">
                      <a:alpha val="65000"/>
                    </a:srgbClr>
                  </a:outerShdw>
                </a:effectLst>
                <a:latin typeface="+mj-lt"/>
                <a:ea typeface="+mj-ea"/>
                <a:cs typeface="+mj-cs"/>
              </a:defRPr>
            </a:lvl1pPr>
          </a:lstStyle>
          <a:p>
            <a:r>
              <a:rPr lang="en-US" dirty="0" smtClean="0"/>
              <a:t>A = 4 m</a:t>
            </a:r>
            <a:r>
              <a:rPr lang="en-US" baseline="30000" dirty="0" smtClean="0"/>
              <a:t>2</a:t>
            </a:r>
            <a:endParaRPr lang="en-US" baseline="30000" dirty="0"/>
          </a:p>
        </p:txBody>
      </p:sp>
      <p:graphicFrame>
        <p:nvGraphicFramePr>
          <p:cNvPr id="15" name="Object 14"/>
          <p:cNvGraphicFramePr>
            <a:graphicFrameLocks noChangeAspect="1"/>
          </p:cNvGraphicFramePr>
          <p:nvPr>
            <p:extLst>
              <p:ext uri="{D42A27DB-BD31-4B8C-83A1-F6EECF244321}">
                <p14:modId xmlns:p14="http://schemas.microsoft.com/office/powerpoint/2010/main" val="3239942008"/>
              </p:ext>
            </p:extLst>
          </p:nvPr>
        </p:nvGraphicFramePr>
        <p:xfrm>
          <a:off x="4724400" y="2276691"/>
          <a:ext cx="3854450" cy="1223962"/>
        </p:xfrm>
        <a:graphic>
          <a:graphicData uri="http://schemas.openxmlformats.org/presentationml/2006/ole">
            <mc:AlternateContent xmlns:mc="http://schemas.openxmlformats.org/markup-compatibility/2006">
              <mc:Choice xmlns:v="urn:schemas-microsoft-com:vml" Requires="v">
                <p:oleObj spid="_x0000_s17514" name="Equation" r:id="rId3" imgW="1320480" imgH="419040" progId="Equation.3">
                  <p:embed/>
                </p:oleObj>
              </mc:Choice>
              <mc:Fallback>
                <p:oleObj name="Equation" r:id="rId3" imgW="1320480" imgH="419040" progId="Equation.3">
                  <p:embed/>
                  <p:pic>
                    <p:nvPicPr>
                      <p:cNvPr id="0" name="Object 3"/>
                      <p:cNvPicPr>
                        <a:picLocks noChangeAspect="1" noChangeArrowheads="1"/>
                      </p:cNvPicPr>
                      <p:nvPr/>
                    </p:nvPicPr>
                    <p:blipFill>
                      <a:blip r:embed="rId4"/>
                      <a:srcRect/>
                      <a:stretch>
                        <a:fillRect/>
                      </a:stretch>
                    </p:blipFill>
                    <p:spPr bwMode="auto">
                      <a:xfrm>
                        <a:off x="4724400" y="2276691"/>
                        <a:ext cx="3854450"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483494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1</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914400" y="3048000"/>
            <a:ext cx="7400925" cy="3200400"/>
          </a:xfrm>
          <a:prstGeom prst="rect">
            <a:avLst/>
          </a:prstGeom>
          <a:noFill/>
          <a:ln w="9525">
            <a:noFill/>
            <a:miter lim="800000"/>
            <a:headEnd/>
            <a:tailEnd/>
          </a:ln>
        </p:spPr>
      </p:pic>
      <p:sp>
        <p:nvSpPr>
          <p:cNvPr id="6" name="Content Placeholder 2"/>
          <p:cNvSpPr txBox="1">
            <a:spLocks/>
          </p:cNvSpPr>
          <p:nvPr/>
        </p:nvSpPr>
        <p:spPr>
          <a:xfrm>
            <a:off x="762000" y="1676400"/>
            <a:ext cx="7924800" cy="160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Which block exerts the greater pressure on the surface? (Assume the two blocks are identical)</a:t>
            </a:r>
            <a:endParaRPr lang="en-US" dirty="0"/>
          </a:p>
        </p:txBody>
      </p:sp>
    </p:spTree>
    <p:extLst>
      <p:ext uri="{BB962C8B-B14F-4D97-AF65-F5344CB8AC3E}">
        <p14:creationId xmlns:p14="http://schemas.microsoft.com/office/powerpoint/2010/main" val="1508765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a:xfrm>
            <a:off x="762000" y="3810001"/>
            <a:ext cx="7924800" cy="1143000"/>
          </a:xfrm>
        </p:spPr>
        <p:txBody>
          <a:bodyPr/>
          <a:lstStyle/>
          <a:p>
            <a:pPr marL="0" indent="0">
              <a:buNone/>
            </a:pPr>
            <a:r>
              <a:rPr lang="en-US" dirty="0" smtClean="0">
                <a:solidFill>
                  <a:srgbClr val="FF0000"/>
                </a:solidFill>
              </a:rPr>
              <a:t>Block B </a:t>
            </a:r>
            <a:r>
              <a:rPr lang="en-US" dirty="0" smtClean="0"/>
              <a:t>because it has smaller area of contact with the floor</a:t>
            </a:r>
            <a:endParaRPr lang="en-US" dirty="0"/>
          </a:p>
        </p:txBody>
      </p:sp>
      <p:pic>
        <p:nvPicPr>
          <p:cNvPr id="4" name="Picture 2"/>
          <p:cNvPicPr>
            <a:picLocks noChangeAspect="1" noChangeArrowheads="1"/>
          </p:cNvPicPr>
          <p:nvPr/>
        </p:nvPicPr>
        <p:blipFill>
          <a:blip r:embed="rId3" cstate="print"/>
          <a:srcRect/>
          <a:stretch>
            <a:fillRect/>
          </a:stretch>
        </p:blipFill>
        <p:spPr bwMode="auto">
          <a:xfrm>
            <a:off x="1600200" y="1676400"/>
            <a:ext cx="4052887" cy="1752600"/>
          </a:xfrm>
          <a:prstGeom prst="rect">
            <a:avLst/>
          </a:prstGeom>
          <a:noFill/>
          <a:ln w="9525">
            <a:noFill/>
            <a:miter lim="800000"/>
            <a:headEnd/>
            <a:tailEnd/>
          </a:ln>
        </p:spPr>
      </p:pic>
      <p:graphicFrame>
        <p:nvGraphicFramePr>
          <p:cNvPr id="5" name="Object 4"/>
          <p:cNvGraphicFramePr>
            <a:graphicFrameLocks noChangeAspect="1"/>
          </p:cNvGraphicFramePr>
          <p:nvPr>
            <p:extLst>
              <p:ext uri="{D42A27DB-BD31-4B8C-83A1-F6EECF244321}">
                <p14:modId xmlns:p14="http://schemas.microsoft.com/office/powerpoint/2010/main" val="615257852"/>
              </p:ext>
            </p:extLst>
          </p:nvPr>
        </p:nvGraphicFramePr>
        <p:xfrm>
          <a:off x="6567487" y="1940718"/>
          <a:ext cx="1371600" cy="1223963"/>
        </p:xfrm>
        <a:graphic>
          <a:graphicData uri="http://schemas.openxmlformats.org/presentationml/2006/ole">
            <mc:AlternateContent xmlns:mc="http://schemas.openxmlformats.org/markup-compatibility/2006">
              <mc:Choice xmlns:v="urn:schemas-microsoft-com:vml" Requires="v">
                <p:oleObj spid="_x0000_s18534" name="Equation" r:id="rId4" imgW="469800" imgH="419040" progId="Equation.3">
                  <p:embed/>
                </p:oleObj>
              </mc:Choice>
              <mc:Fallback>
                <p:oleObj name="Equation" r:id="rId4" imgW="469800" imgH="41904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7487" y="1940718"/>
                        <a:ext cx="1371600"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Down Arrow 5"/>
          <p:cNvSpPr/>
          <p:nvPr/>
        </p:nvSpPr>
        <p:spPr>
          <a:xfrm>
            <a:off x="7848600" y="2743200"/>
            <a:ext cx="4572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flipV="1">
            <a:off x="6019800" y="1981200"/>
            <a:ext cx="60960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07453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6934200" cy="1143000"/>
          </a:xfrm>
        </p:spPr>
        <p:txBody>
          <a:bodyPr>
            <a:normAutofit fontScale="90000"/>
          </a:bodyPr>
          <a:lstStyle/>
          <a:p>
            <a:r>
              <a:rPr lang="en-US" dirty="0" smtClean="0"/>
              <a:t>Exert Higher Pressure on the floor?</a:t>
            </a:r>
            <a:endParaRPr lang="en-US" dirty="0"/>
          </a:p>
        </p:txBody>
      </p:sp>
      <p:pic>
        <p:nvPicPr>
          <p:cNvPr id="4" name="Picture 4" descr="https://encrypted-tbn0.gstatic.com/images?q=tbn:ANd9GcRczMrMLBn0l83T5z7ybqa2nRlALYCLGwDHc-qlWLuyv6JyjLAV"/>
          <p:cNvPicPr>
            <a:picLocks noChangeAspect="1" noChangeArrowheads="1"/>
          </p:cNvPicPr>
          <p:nvPr/>
        </p:nvPicPr>
        <p:blipFill>
          <a:blip r:embed="rId2" cstate="print"/>
          <a:srcRect/>
          <a:stretch>
            <a:fillRect/>
          </a:stretch>
        </p:blipFill>
        <p:spPr bwMode="auto">
          <a:xfrm>
            <a:off x="2209800" y="2185555"/>
            <a:ext cx="5410715" cy="2362200"/>
          </a:xfrm>
          <a:prstGeom prst="rect">
            <a:avLst/>
          </a:prstGeom>
          <a:noFill/>
        </p:spPr>
      </p:pic>
    </p:spTree>
    <p:extLst>
      <p:ext uri="{BB962C8B-B14F-4D97-AF65-F5344CB8AC3E}">
        <p14:creationId xmlns:p14="http://schemas.microsoft.com/office/powerpoint/2010/main" val="11918019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6934200" cy="1143000"/>
          </a:xfrm>
        </p:spPr>
        <p:txBody>
          <a:bodyPr>
            <a:normAutofit/>
          </a:bodyPr>
          <a:lstStyle/>
          <a:p>
            <a:r>
              <a:rPr lang="en-US" dirty="0" smtClean="0"/>
              <a:t>Answer</a:t>
            </a:r>
            <a:endParaRPr lang="en-US" dirty="0"/>
          </a:p>
        </p:txBody>
      </p:sp>
      <p:pic>
        <p:nvPicPr>
          <p:cNvPr id="4" name="Picture 4" descr="https://encrypted-tbn0.gstatic.com/images?q=tbn:ANd9GcRczMrMLBn0l83T5z7ybqa2nRlALYCLGwDHc-qlWLuyv6JyjLAV"/>
          <p:cNvPicPr>
            <a:picLocks noChangeAspect="1" noChangeArrowheads="1"/>
          </p:cNvPicPr>
          <p:nvPr/>
        </p:nvPicPr>
        <p:blipFill>
          <a:blip r:embed="rId2" cstate="print"/>
          <a:srcRect/>
          <a:stretch>
            <a:fillRect/>
          </a:stretch>
        </p:blipFill>
        <p:spPr bwMode="auto">
          <a:xfrm>
            <a:off x="2209800" y="2185555"/>
            <a:ext cx="5410715" cy="2362200"/>
          </a:xfrm>
          <a:prstGeom prst="rect">
            <a:avLst/>
          </a:prstGeom>
          <a:noFill/>
        </p:spPr>
      </p:pic>
      <p:sp>
        <p:nvSpPr>
          <p:cNvPr id="3" name="Oval 2"/>
          <p:cNvSpPr/>
          <p:nvPr/>
        </p:nvSpPr>
        <p:spPr>
          <a:xfrm>
            <a:off x="1371600" y="1828800"/>
            <a:ext cx="3276600" cy="2514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40108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Content Placeholder 1"/>
          <p:cNvSpPr>
            <a:spLocks noGrp="1"/>
          </p:cNvSpPr>
          <p:nvPr>
            <p:ph idx="1"/>
          </p:nvPr>
        </p:nvSpPr>
        <p:spPr>
          <a:xfrm>
            <a:off x="762000" y="1722437"/>
            <a:ext cx="7924800" cy="4144963"/>
          </a:xfrm>
        </p:spPr>
        <p:txBody>
          <a:bodyPr>
            <a:normAutofit/>
          </a:bodyPr>
          <a:lstStyle/>
          <a:p>
            <a:pPr>
              <a:buFont typeface="Wingdings 3" pitchFamily="18" charset="2"/>
              <a:buNone/>
            </a:pPr>
            <a:r>
              <a:rPr lang="en-US" sz="2800" dirty="0" smtClean="0"/>
              <a:t>After a long Lecture, the daring professor stretches out for a nap in a bed of nails, how is this possible?</a:t>
            </a:r>
          </a:p>
        </p:txBody>
      </p:sp>
      <p:sp>
        <p:nvSpPr>
          <p:cNvPr id="3" name="Title 2"/>
          <p:cNvSpPr>
            <a:spLocks noGrp="1"/>
          </p:cNvSpPr>
          <p:nvPr>
            <p:ph type="title"/>
          </p:nvPr>
        </p:nvSpPr>
        <p:spPr/>
        <p:txBody>
          <a:bodyPr/>
          <a:lstStyle/>
          <a:p>
            <a:pPr>
              <a:defRPr/>
            </a:pPr>
            <a:r>
              <a:rPr lang="en-US" dirty="0" smtClean="0"/>
              <a:t>Bed of Nails</a:t>
            </a:r>
            <a:endParaRPr lang="en-US" dirty="0"/>
          </a:p>
        </p:txBody>
      </p:sp>
      <p:pic>
        <p:nvPicPr>
          <p:cNvPr id="20484" name="Picture 2"/>
          <p:cNvPicPr>
            <a:picLocks noChangeAspect="1" noChangeArrowheads="1"/>
          </p:cNvPicPr>
          <p:nvPr/>
        </p:nvPicPr>
        <p:blipFill>
          <a:blip r:embed="rId2" cstate="print"/>
          <a:srcRect/>
          <a:stretch>
            <a:fillRect/>
          </a:stretch>
        </p:blipFill>
        <p:spPr bwMode="auto">
          <a:xfrm>
            <a:off x="1752600" y="2743200"/>
            <a:ext cx="5429250" cy="35988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a:xfrm>
            <a:off x="800100" y="1447800"/>
            <a:ext cx="7924800" cy="1143000"/>
          </a:xfrm>
        </p:spPr>
        <p:txBody>
          <a:bodyPr>
            <a:normAutofit/>
          </a:bodyPr>
          <a:lstStyle/>
          <a:p>
            <a:r>
              <a:rPr lang="en-US" dirty="0" smtClean="0"/>
              <a:t>The weight of the professor is distributed on the set of nails, thus the pressure decreases. </a:t>
            </a:r>
            <a:endParaRPr lang="en-US" dirty="0"/>
          </a:p>
        </p:txBody>
      </p:sp>
      <p:sp>
        <p:nvSpPr>
          <p:cNvPr id="5" name="Isosceles Triangle 4"/>
          <p:cNvSpPr/>
          <p:nvPr/>
        </p:nvSpPr>
        <p:spPr>
          <a:xfrm>
            <a:off x="4869873" y="3390900"/>
            <a:ext cx="381000" cy="990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p:cNvSpPr/>
          <p:nvPr/>
        </p:nvSpPr>
        <p:spPr>
          <a:xfrm>
            <a:off x="5250873" y="3390900"/>
            <a:ext cx="381000" cy="990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p:cNvSpPr/>
          <p:nvPr/>
        </p:nvSpPr>
        <p:spPr>
          <a:xfrm>
            <a:off x="5631873" y="3390900"/>
            <a:ext cx="381000" cy="990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p:cNvSpPr/>
          <p:nvPr/>
        </p:nvSpPr>
        <p:spPr>
          <a:xfrm>
            <a:off x="6012873" y="3390900"/>
            <a:ext cx="381000" cy="990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a:off x="6393873" y="3390900"/>
            <a:ext cx="381000" cy="990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6774873" y="3390900"/>
            <a:ext cx="381000" cy="990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a:off x="7536873" y="3390900"/>
            <a:ext cx="381000" cy="990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7155873" y="3390900"/>
            <a:ext cx="381000" cy="990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p:cNvSpPr txBox="1">
            <a:spLocks/>
          </p:cNvSpPr>
          <p:nvPr/>
        </p:nvSpPr>
        <p:spPr>
          <a:xfrm>
            <a:off x="533400" y="4191000"/>
            <a:ext cx="3429000" cy="11430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smtClean="0"/>
              <a:t>High pressure</a:t>
            </a:r>
          </a:p>
          <a:p>
            <a:pPr marL="0" indent="0" algn="ctr">
              <a:buNone/>
            </a:pPr>
            <a:r>
              <a:rPr lang="en-US" dirty="0" smtClean="0">
                <a:solidFill>
                  <a:srgbClr val="FF0000"/>
                </a:solidFill>
              </a:rPr>
              <a:t>“very dangerous”</a:t>
            </a:r>
            <a:endParaRPr lang="en-US" dirty="0">
              <a:solidFill>
                <a:srgbClr val="FF0000"/>
              </a:solidFill>
            </a:endParaRPr>
          </a:p>
        </p:txBody>
      </p:sp>
      <p:sp>
        <p:nvSpPr>
          <p:cNvPr id="17" name="Rectangle 16"/>
          <p:cNvSpPr/>
          <p:nvPr/>
        </p:nvSpPr>
        <p:spPr>
          <a:xfrm>
            <a:off x="1295400" y="2892136"/>
            <a:ext cx="2286000" cy="762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a:off x="2171700" y="3124200"/>
            <a:ext cx="381000" cy="990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288973" y="2628900"/>
            <a:ext cx="2286000" cy="762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ontent Placeholder 2"/>
          <p:cNvSpPr txBox="1">
            <a:spLocks/>
          </p:cNvSpPr>
          <p:nvPr/>
        </p:nvSpPr>
        <p:spPr>
          <a:xfrm>
            <a:off x="4717473" y="4402282"/>
            <a:ext cx="3429000" cy="11430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smtClean="0"/>
              <a:t>Lesser pressure</a:t>
            </a:r>
          </a:p>
          <a:p>
            <a:pPr marL="0" indent="0" algn="ctr">
              <a:buNone/>
            </a:pPr>
            <a:r>
              <a:rPr lang="en-US" dirty="0" smtClean="0"/>
              <a:t>“ less dangerous”</a:t>
            </a:r>
            <a:endParaRPr lang="en-US" dirty="0"/>
          </a:p>
        </p:txBody>
      </p:sp>
    </p:spTree>
    <p:extLst>
      <p:ext uri="{BB962C8B-B14F-4D97-AF65-F5344CB8AC3E}">
        <p14:creationId xmlns:p14="http://schemas.microsoft.com/office/powerpoint/2010/main" val="39076307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8" name="Rectangle 2"/>
          <p:cNvSpPr>
            <a:spLocks noGrp="1" noChangeArrowheads="1"/>
          </p:cNvSpPr>
          <p:nvPr>
            <p:ph type="body" sz="half" idx="1"/>
          </p:nvPr>
        </p:nvSpPr>
        <p:spPr>
          <a:xfrm>
            <a:off x="685800" y="1642406"/>
            <a:ext cx="8077200" cy="1938992"/>
          </a:xfrm>
        </p:spPr>
        <p:txBody>
          <a:bodyPr wrap="square">
            <a:sp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4000" dirty="0"/>
              <a:t>Force (perpendicular to the surface) per </a:t>
            </a:r>
            <a:r>
              <a:rPr lang="en-GB" sz="4000" dirty="0" smtClean="0"/>
              <a:t>unit area exerted by  fluid on an object </a:t>
            </a:r>
          </a:p>
        </p:txBody>
      </p:sp>
      <p:sp>
        <p:nvSpPr>
          <p:cNvPr id="8" name="Title 7"/>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dirty="0" smtClean="0">
                <a:solidFill>
                  <a:srgbClr val="FF3399"/>
                </a:solidFill>
              </a:rPr>
              <a:t>Fluid Pressure</a:t>
            </a:r>
            <a:endParaRPr lang="en-US" dirty="0">
              <a:solidFill>
                <a:srgbClr val="FF3399"/>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701269615"/>
              </p:ext>
            </p:extLst>
          </p:nvPr>
        </p:nvGraphicFramePr>
        <p:xfrm>
          <a:off x="2514600" y="3676213"/>
          <a:ext cx="1981200" cy="1574800"/>
        </p:xfrm>
        <a:graphic>
          <a:graphicData uri="http://schemas.openxmlformats.org/presentationml/2006/ole">
            <mc:AlternateContent xmlns:mc="http://schemas.openxmlformats.org/markup-compatibility/2006">
              <mc:Choice xmlns:v="urn:schemas-microsoft-com:vml" Requires="v">
                <p:oleObj spid="_x0000_s2244" name="Equation" r:id="rId4" imgW="495000" imgH="393480" progId="Equation.3">
                  <p:embed/>
                </p:oleObj>
              </mc:Choice>
              <mc:Fallback>
                <p:oleObj name="Equation" r:id="rId4" imgW="495000" imgH="393480" progId="Equation.3">
                  <p:embed/>
                  <p:pic>
                    <p:nvPicPr>
                      <p:cNvPr id="0" name=""/>
                      <p:cNvPicPr/>
                      <p:nvPr/>
                    </p:nvPicPr>
                    <p:blipFill>
                      <a:blip r:embed="rId5"/>
                      <a:stretch>
                        <a:fillRect/>
                      </a:stretch>
                    </p:blipFill>
                    <p:spPr>
                      <a:xfrm>
                        <a:off x="2514600" y="3676213"/>
                        <a:ext cx="1981200" cy="1574800"/>
                      </a:xfrm>
                      <a:prstGeom prst="rect">
                        <a:avLst/>
                      </a:prstGeom>
                    </p:spPr>
                  </p:pic>
                </p:oleObj>
              </mc:Fallback>
            </mc:AlternateContent>
          </a:graphicData>
        </a:graphic>
      </p:graphicFrame>
      <p:pic>
        <p:nvPicPr>
          <p:cNvPr id="2057"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3276600"/>
            <a:ext cx="2590800" cy="305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Fluid Pressure</a:t>
            </a:r>
          </a:p>
        </p:txBody>
      </p:sp>
      <p:sp>
        <p:nvSpPr>
          <p:cNvPr id="3" name="Content Placeholder 2"/>
          <p:cNvSpPr>
            <a:spLocks noGrp="1"/>
          </p:cNvSpPr>
          <p:nvPr>
            <p:ph idx="1"/>
          </p:nvPr>
        </p:nvSpPr>
        <p:spPr>
          <a:xfrm>
            <a:off x="685800" y="4267200"/>
            <a:ext cx="7924800" cy="1706563"/>
          </a:xfrm>
        </p:spPr>
        <p:txBody>
          <a:bodyPr>
            <a:normAutofit lnSpcReduction="10000"/>
          </a:bodyPr>
          <a:lstStyle/>
          <a:p>
            <a:r>
              <a:rPr lang="en-US" dirty="0" smtClean="0">
                <a:sym typeface="Symbol"/>
              </a:rPr>
              <a:t> = density</a:t>
            </a:r>
          </a:p>
          <a:p>
            <a:r>
              <a:rPr lang="en-US" dirty="0" smtClean="0">
                <a:sym typeface="Symbol"/>
              </a:rPr>
              <a:t>g = acceleration due to gravity</a:t>
            </a:r>
          </a:p>
          <a:p>
            <a:r>
              <a:rPr lang="en-US" dirty="0" smtClean="0">
                <a:sym typeface="Symbol"/>
              </a:rPr>
              <a:t>h = depth </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94009865"/>
              </p:ext>
            </p:extLst>
          </p:nvPr>
        </p:nvGraphicFramePr>
        <p:xfrm>
          <a:off x="1909763" y="1600200"/>
          <a:ext cx="5883275" cy="1285875"/>
        </p:xfrm>
        <a:graphic>
          <a:graphicData uri="http://schemas.openxmlformats.org/presentationml/2006/ole">
            <mc:AlternateContent xmlns:mc="http://schemas.openxmlformats.org/markup-compatibility/2006">
              <mc:Choice xmlns:v="urn:schemas-microsoft-com:vml" Requires="v">
                <p:oleObj spid="_x0000_s19638" name="Equation" r:id="rId3" imgW="1917360" imgH="419040" progId="Equation.3">
                  <p:embed/>
                </p:oleObj>
              </mc:Choice>
              <mc:Fallback>
                <p:oleObj name="Equation" r:id="rId3" imgW="1917360" imgH="419040" progId="Equation.3">
                  <p:embed/>
                  <p:pic>
                    <p:nvPicPr>
                      <p:cNvPr id="0" name="Object 2"/>
                      <p:cNvPicPr>
                        <a:picLocks noChangeAspect="1" noChangeArrowheads="1"/>
                      </p:cNvPicPr>
                      <p:nvPr/>
                    </p:nvPicPr>
                    <p:blipFill>
                      <a:blip r:embed="rId4"/>
                      <a:srcRect/>
                      <a:stretch>
                        <a:fillRect/>
                      </a:stretch>
                    </p:blipFill>
                    <p:spPr bwMode="auto">
                      <a:xfrm>
                        <a:off x="1909763" y="1600200"/>
                        <a:ext cx="5883275" cy="1285875"/>
                      </a:xfrm>
                      <a:prstGeom prst="rect">
                        <a:avLst/>
                      </a:prstGeom>
                      <a:noFill/>
                      <a:ln>
                        <a:noFill/>
                      </a:ln>
                    </p:spPr>
                  </p:pic>
                </p:oleObj>
              </mc:Fallback>
            </mc:AlternateContent>
          </a:graphicData>
        </a:graphic>
      </p:graphicFrame>
      <p:cxnSp>
        <p:nvCxnSpPr>
          <p:cNvPr id="6" name="Straight Connector 5"/>
          <p:cNvCxnSpPr/>
          <p:nvPr/>
        </p:nvCxnSpPr>
        <p:spPr>
          <a:xfrm>
            <a:off x="6934200" y="1676400"/>
            <a:ext cx="228600" cy="533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162800" y="2362200"/>
            <a:ext cx="228600" cy="533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8" name="Object 7"/>
          <p:cNvGraphicFramePr>
            <a:graphicFrameLocks noChangeAspect="1"/>
          </p:cNvGraphicFramePr>
          <p:nvPr>
            <p:extLst>
              <p:ext uri="{D42A27DB-BD31-4B8C-83A1-F6EECF244321}">
                <p14:modId xmlns:p14="http://schemas.microsoft.com/office/powerpoint/2010/main" val="2465952733"/>
              </p:ext>
            </p:extLst>
          </p:nvPr>
        </p:nvGraphicFramePr>
        <p:xfrm>
          <a:off x="4089400" y="3225800"/>
          <a:ext cx="1674813" cy="623888"/>
        </p:xfrm>
        <a:graphic>
          <a:graphicData uri="http://schemas.openxmlformats.org/presentationml/2006/ole">
            <mc:AlternateContent xmlns:mc="http://schemas.openxmlformats.org/markup-compatibility/2006">
              <mc:Choice xmlns:v="urn:schemas-microsoft-com:vml" Requires="v">
                <p:oleObj spid="_x0000_s19639" name="Equation" r:id="rId5" imgW="545760" imgH="203040" progId="Equation.3">
                  <p:embed/>
                </p:oleObj>
              </mc:Choice>
              <mc:Fallback>
                <p:oleObj name="Equation" r:id="rId5" imgW="545760" imgH="203040" progId="Equation.3">
                  <p:embed/>
                  <p:pic>
                    <p:nvPicPr>
                      <p:cNvPr id="0" name="Object 3"/>
                      <p:cNvPicPr>
                        <a:picLocks noChangeAspect="1" noChangeArrowheads="1"/>
                      </p:cNvPicPr>
                      <p:nvPr/>
                    </p:nvPicPr>
                    <p:blipFill>
                      <a:blip r:embed="rId6"/>
                      <a:srcRect/>
                      <a:stretch>
                        <a:fillRect/>
                      </a:stretch>
                    </p:blipFill>
                    <p:spPr bwMode="auto">
                      <a:xfrm>
                        <a:off x="4089400" y="3225800"/>
                        <a:ext cx="1674813"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695638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981201"/>
            <a:ext cx="8229600" cy="1219200"/>
          </a:xfrm>
        </p:spPr>
        <p:txBody>
          <a:bodyPr>
            <a:normAutofit/>
          </a:bodyPr>
          <a:lstStyle/>
          <a:p>
            <a:pPr marL="365760" indent="-283464" eaLnBrk="1" fontAlgn="auto" hangingPunct="1">
              <a:spcAft>
                <a:spcPts val="0"/>
              </a:spcAft>
              <a:buFontTx/>
              <a:buNone/>
              <a:defRPr/>
            </a:pPr>
            <a:r>
              <a:rPr lang="en-US" dirty="0" smtClean="0">
                <a:latin typeface="+mj-lt"/>
              </a:rPr>
              <a:t>   expand to </a:t>
            </a:r>
            <a:r>
              <a:rPr lang="en-US" b="1" u="sng" dirty="0" smtClean="0">
                <a:latin typeface="+mj-lt"/>
              </a:rPr>
              <a:t>fill</a:t>
            </a:r>
            <a:r>
              <a:rPr lang="en-US" dirty="0" smtClean="0">
                <a:latin typeface="+mj-lt"/>
              </a:rPr>
              <a:t> their containers regardless of their shape</a:t>
            </a:r>
          </a:p>
          <a:p>
            <a:pPr marL="365760" indent="-283464" eaLnBrk="1" fontAlgn="auto" hangingPunct="1">
              <a:spcAft>
                <a:spcPts val="0"/>
              </a:spcAft>
              <a:buFontTx/>
              <a:buNone/>
              <a:defRPr/>
            </a:pPr>
            <a:endParaRPr lang="en-US" dirty="0" smtClean="0">
              <a:latin typeface="+mj-lt"/>
            </a:endParaRPr>
          </a:p>
          <a:p>
            <a:pPr marL="365760" indent="-283464" eaLnBrk="1" fontAlgn="auto" hangingPunct="1">
              <a:spcAft>
                <a:spcPts val="0"/>
              </a:spcAft>
              <a:buFontTx/>
              <a:buNone/>
              <a:defRPr/>
            </a:pPr>
            <a:endParaRPr lang="en-US" dirty="0">
              <a:latin typeface="+mj-lt"/>
            </a:endParaRPr>
          </a:p>
        </p:txBody>
      </p:sp>
      <p:sp>
        <p:nvSpPr>
          <p:cNvPr id="3" name="Title 5"/>
          <p:cNvSpPr>
            <a:spLocks noGrp="1"/>
          </p:cNvSpPr>
          <p:nvPr>
            <p:ph type="title"/>
          </p:nvPr>
        </p:nvSpPr>
        <p:spPr>
          <a:xfrm>
            <a:off x="2133600" y="274638"/>
            <a:ext cx="6553200" cy="1143000"/>
          </a:xfrm>
        </p:spPr>
        <p:txBody>
          <a:bodyPr/>
          <a:lstStyle/>
          <a:p>
            <a:r>
              <a:rPr lang="en-US" dirty="0" smtClean="0"/>
              <a:t>Gas</a:t>
            </a:r>
            <a:endParaRPr lang="en-US" dirty="0"/>
          </a:p>
        </p:txBody>
      </p:sp>
      <p:pic>
        <p:nvPicPr>
          <p:cNvPr id="4" name="Picture 7"/>
          <p:cNvPicPr>
            <a:picLocks noChangeAspect="1" noChangeArrowheads="1"/>
          </p:cNvPicPr>
          <p:nvPr/>
        </p:nvPicPr>
        <p:blipFill>
          <a:blip r:embed="rId2" cstate="print"/>
          <a:srcRect/>
          <a:stretch>
            <a:fillRect/>
          </a:stretch>
        </p:blipFill>
        <p:spPr bwMode="auto">
          <a:xfrm>
            <a:off x="3276600" y="3345873"/>
            <a:ext cx="3505200" cy="3505200"/>
          </a:xfrm>
          <a:prstGeom prst="rect">
            <a:avLst/>
          </a:prstGeom>
          <a:noFill/>
          <a:ln w="9525">
            <a:noFill/>
            <a:miter lim="800000"/>
            <a:headEnd/>
            <a:tailEnd/>
          </a:ln>
        </p:spPr>
      </p:pic>
    </p:spTree>
    <p:extLst>
      <p:ext uri="{BB962C8B-B14F-4D97-AF65-F5344CB8AC3E}">
        <p14:creationId xmlns:p14="http://schemas.microsoft.com/office/powerpoint/2010/main" val="24178850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Fluid Pressure, P</a:t>
            </a:r>
            <a:endParaRPr lang="en-US" dirty="0"/>
          </a:p>
        </p:txBody>
      </p:sp>
      <p:sp>
        <p:nvSpPr>
          <p:cNvPr id="3" name="Content Placeholder 2"/>
          <p:cNvSpPr>
            <a:spLocks noGrp="1"/>
          </p:cNvSpPr>
          <p:nvPr>
            <p:ph idx="1"/>
          </p:nvPr>
        </p:nvSpPr>
        <p:spPr>
          <a:xfrm>
            <a:off x="304800" y="2019300"/>
            <a:ext cx="3810000" cy="3314700"/>
          </a:xfrm>
        </p:spPr>
        <p:txBody>
          <a:bodyPr>
            <a:noAutofit/>
          </a:bodyPr>
          <a:lstStyle/>
          <a:p>
            <a:r>
              <a:rPr lang="en-US" sz="2800" dirty="0" smtClean="0"/>
              <a:t>Increase with </a:t>
            </a:r>
            <a:r>
              <a:rPr lang="en-US" sz="2800" b="1" u="sng" dirty="0" smtClean="0">
                <a:solidFill>
                  <a:srgbClr val="FF0000"/>
                </a:solidFill>
              </a:rPr>
              <a:t>fluid density (</a:t>
            </a:r>
            <a:r>
              <a:rPr lang="en-US" sz="2800" b="1" u="sng" dirty="0" smtClean="0">
                <a:solidFill>
                  <a:srgbClr val="FF0000"/>
                </a:solidFill>
                <a:sym typeface="Symbol"/>
              </a:rPr>
              <a:t>)</a:t>
            </a:r>
            <a:r>
              <a:rPr lang="en-US" sz="2800" dirty="0" smtClean="0">
                <a:sym typeface="Symbol"/>
              </a:rPr>
              <a:t> </a:t>
            </a:r>
            <a:r>
              <a:rPr lang="en-US" sz="2800" dirty="0" smtClean="0"/>
              <a:t>and </a:t>
            </a:r>
            <a:r>
              <a:rPr lang="en-US" sz="2800" b="1" u="sng" dirty="0" smtClean="0">
                <a:solidFill>
                  <a:srgbClr val="FF0000"/>
                </a:solidFill>
              </a:rPr>
              <a:t>depth (h)</a:t>
            </a:r>
          </a:p>
          <a:p>
            <a:r>
              <a:rPr lang="en-US" sz="2800" dirty="0" smtClean="0"/>
              <a:t>Does </a:t>
            </a:r>
            <a:r>
              <a:rPr lang="en-US" sz="2800" b="1" u="sng" dirty="0" smtClean="0">
                <a:solidFill>
                  <a:srgbClr val="FF0000"/>
                </a:solidFill>
              </a:rPr>
              <a:t>not depend </a:t>
            </a:r>
            <a:r>
              <a:rPr lang="en-US" sz="2800" dirty="0" smtClean="0"/>
              <a:t>on the </a:t>
            </a:r>
            <a:r>
              <a:rPr lang="en-US" sz="2800" b="1" u="sng" dirty="0" smtClean="0">
                <a:solidFill>
                  <a:srgbClr val="FF0000"/>
                </a:solidFill>
              </a:rPr>
              <a:t>shape</a:t>
            </a:r>
            <a:r>
              <a:rPr lang="en-US" sz="2800" dirty="0" smtClean="0"/>
              <a:t> of the  container or </a:t>
            </a:r>
            <a:r>
              <a:rPr lang="en-US" sz="2800" b="1" u="sng" dirty="0" smtClean="0">
                <a:solidFill>
                  <a:srgbClr val="FF0000"/>
                </a:solidFill>
              </a:rPr>
              <a:t>volume</a:t>
            </a:r>
            <a:r>
              <a:rPr lang="en-US" sz="2800" dirty="0" smtClean="0"/>
              <a:t> of fluid</a:t>
            </a:r>
            <a:endParaRPr lang="en-US" sz="2800" dirty="0"/>
          </a:p>
        </p:txBody>
      </p:sp>
      <p:graphicFrame>
        <p:nvGraphicFramePr>
          <p:cNvPr id="4" name="Object 3"/>
          <p:cNvGraphicFramePr>
            <a:graphicFrameLocks noChangeAspect="1"/>
          </p:cNvGraphicFramePr>
          <p:nvPr>
            <p:extLst>
              <p:ext uri="{D42A27DB-BD31-4B8C-83A1-F6EECF244321}">
                <p14:modId xmlns:p14="http://schemas.microsoft.com/office/powerpoint/2010/main" val="588255039"/>
              </p:ext>
            </p:extLst>
          </p:nvPr>
        </p:nvGraphicFramePr>
        <p:xfrm>
          <a:off x="3886200" y="1524000"/>
          <a:ext cx="1674813" cy="623888"/>
        </p:xfrm>
        <a:graphic>
          <a:graphicData uri="http://schemas.openxmlformats.org/presentationml/2006/ole">
            <mc:AlternateContent xmlns:mc="http://schemas.openxmlformats.org/markup-compatibility/2006">
              <mc:Choice xmlns:v="urn:schemas-microsoft-com:vml" Requires="v">
                <p:oleObj spid="_x0000_s20570" name="Equation" r:id="rId3" imgW="545760" imgH="203040" progId="Equation.3">
                  <p:embed/>
                </p:oleObj>
              </mc:Choice>
              <mc:Fallback>
                <p:oleObj name="Equation" r:id="rId3" imgW="545760" imgH="20304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524000"/>
                        <a:ext cx="1674813"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 name="Picture 4"/>
          <p:cNvPicPr>
            <a:picLocks noChangeAspect="1" noChangeArrowheads="1"/>
          </p:cNvPicPr>
          <p:nvPr/>
        </p:nvPicPr>
        <p:blipFill>
          <a:blip r:embed="rId5" cstate="print"/>
          <a:srcRect/>
          <a:stretch>
            <a:fillRect/>
          </a:stretch>
        </p:blipFill>
        <p:spPr bwMode="auto">
          <a:xfrm>
            <a:off x="4495800" y="2250981"/>
            <a:ext cx="4267200" cy="2791946"/>
          </a:xfrm>
          <a:prstGeom prst="rect">
            <a:avLst/>
          </a:prstGeom>
          <a:noFill/>
          <a:ln w="9525">
            <a:noFill/>
            <a:miter lim="800000"/>
            <a:headEnd/>
            <a:tailEnd/>
          </a:ln>
        </p:spPr>
      </p:pic>
      <p:sp>
        <p:nvSpPr>
          <p:cNvPr id="6" name="Content Placeholder 2"/>
          <p:cNvSpPr txBox="1">
            <a:spLocks/>
          </p:cNvSpPr>
          <p:nvPr/>
        </p:nvSpPr>
        <p:spPr>
          <a:xfrm>
            <a:off x="8305800" y="3276600"/>
            <a:ext cx="457200" cy="5334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h</a:t>
            </a:r>
            <a:endParaRPr lang="en-US" dirty="0"/>
          </a:p>
        </p:txBody>
      </p:sp>
      <p:cxnSp>
        <p:nvCxnSpPr>
          <p:cNvPr id="8" name="Straight Connector 7"/>
          <p:cNvCxnSpPr/>
          <p:nvPr/>
        </p:nvCxnSpPr>
        <p:spPr>
          <a:xfrm flipV="1">
            <a:off x="4461164" y="3829050"/>
            <a:ext cx="4073236" cy="190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461164" y="3276600"/>
            <a:ext cx="40386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29600" y="3276600"/>
            <a:ext cx="0" cy="533400"/>
          </a:xfrm>
          <a:prstGeom prst="line">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a:xfrm>
            <a:off x="6123709" y="4038600"/>
            <a:ext cx="2182091" cy="533400"/>
          </a:xfrm>
          <a:prstGeom prst="rect">
            <a:avLst/>
          </a:prstGeom>
          <a:solidFill>
            <a:schemeClr val="bg1">
              <a:lumMod val="95000"/>
            </a:schemeClr>
          </a:solidFill>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Same pressure </a:t>
            </a:r>
            <a:endParaRPr lang="en-US" dirty="0"/>
          </a:p>
        </p:txBody>
      </p:sp>
    </p:spTree>
    <p:extLst>
      <p:ext uri="{BB962C8B-B14F-4D97-AF65-F5344CB8AC3E}">
        <p14:creationId xmlns:p14="http://schemas.microsoft.com/office/powerpoint/2010/main" val="219805087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28600"/>
            <a:ext cx="6553200" cy="1143000"/>
          </a:xfrm>
        </p:spPr>
        <p:txBody>
          <a:bodyPr/>
          <a:lstStyle/>
          <a:p>
            <a:r>
              <a:rPr lang="en-US" dirty="0" smtClean="0"/>
              <a:t>Exercise</a:t>
            </a:r>
            <a:endParaRPr lang="en-US" dirty="0"/>
          </a:p>
        </p:txBody>
      </p:sp>
      <p:sp>
        <p:nvSpPr>
          <p:cNvPr id="3" name="Content Placeholder 2"/>
          <p:cNvSpPr>
            <a:spLocks noGrp="1"/>
          </p:cNvSpPr>
          <p:nvPr>
            <p:ph idx="1"/>
          </p:nvPr>
        </p:nvSpPr>
        <p:spPr>
          <a:xfrm>
            <a:off x="800100" y="4038600"/>
            <a:ext cx="7924800" cy="1524000"/>
          </a:xfrm>
        </p:spPr>
        <p:txBody>
          <a:bodyPr>
            <a:normAutofit/>
          </a:bodyPr>
          <a:lstStyle/>
          <a:p>
            <a:pPr marL="0" indent="0">
              <a:buNone/>
            </a:pPr>
            <a:r>
              <a:rPr lang="en-US" sz="2800" dirty="0" smtClean="0"/>
              <a:t>All the vessel contains the same kind of fluid </a:t>
            </a:r>
            <a:r>
              <a:rPr lang="en-US" sz="2800" b="1" u="sng" dirty="0" smtClean="0">
                <a:solidFill>
                  <a:srgbClr val="FF0000"/>
                </a:solidFill>
              </a:rPr>
              <a:t>(same fluid density)</a:t>
            </a:r>
            <a:r>
              <a:rPr lang="en-US" sz="2800" dirty="0" smtClean="0"/>
              <a:t>, which set-up experiences </a:t>
            </a:r>
            <a:r>
              <a:rPr lang="en-US" sz="2800" b="1" u="sng" dirty="0" smtClean="0">
                <a:solidFill>
                  <a:srgbClr val="FF0000"/>
                </a:solidFill>
              </a:rPr>
              <a:t>higher fluid pressure</a:t>
            </a:r>
            <a:r>
              <a:rPr lang="en-US" sz="2800" dirty="0" smtClean="0"/>
              <a:t> at the bottom?</a:t>
            </a:r>
            <a:endParaRPr lang="en-US" sz="2800" dirty="0"/>
          </a:p>
        </p:txBody>
      </p:sp>
      <p:grpSp>
        <p:nvGrpSpPr>
          <p:cNvPr id="30" name="Group 29"/>
          <p:cNvGrpSpPr/>
          <p:nvPr/>
        </p:nvGrpSpPr>
        <p:grpSpPr>
          <a:xfrm>
            <a:off x="1295400" y="1600200"/>
            <a:ext cx="6934200" cy="2286000"/>
            <a:chOff x="1295400" y="1600200"/>
            <a:chExt cx="6934200" cy="2286000"/>
          </a:xfrm>
        </p:grpSpPr>
        <p:cxnSp>
          <p:nvCxnSpPr>
            <p:cNvPr id="5" name="Straight Connector 4"/>
            <p:cNvCxnSpPr/>
            <p:nvPr/>
          </p:nvCxnSpPr>
          <p:spPr>
            <a:xfrm>
              <a:off x="1295400" y="3276600"/>
              <a:ext cx="6934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362200" y="1600200"/>
              <a:ext cx="609600" cy="1676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362200" y="2286000"/>
              <a:ext cx="609600" cy="990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p:nvSpPr>
          <p:spPr>
            <a:xfrm>
              <a:off x="4191000" y="1600200"/>
              <a:ext cx="609600" cy="76200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p:cNvSpPr/>
            <p:nvPr/>
          </p:nvSpPr>
          <p:spPr>
            <a:xfrm flipV="1">
              <a:off x="5638800" y="2286000"/>
              <a:ext cx="762000" cy="987136"/>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p:cNvSpPr/>
            <p:nvPr/>
          </p:nvSpPr>
          <p:spPr>
            <a:xfrm flipV="1">
              <a:off x="5486400" y="1600200"/>
              <a:ext cx="1066800" cy="685800"/>
            </a:xfrm>
            <a:prstGeom prst="trapezoi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1295400" y="2286000"/>
              <a:ext cx="6934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3" name="Trapezoid 22"/>
            <p:cNvSpPr/>
            <p:nvPr/>
          </p:nvSpPr>
          <p:spPr>
            <a:xfrm>
              <a:off x="3962400" y="2286000"/>
              <a:ext cx="1066800" cy="990600"/>
            </a:xfrm>
            <a:prstGeom prst="trapezoi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7315200" y="2286000"/>
              <a:ext cx="0" cy="987136"/>
            </a:xfrm>
            <a:prstGeom prst="line">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Content Placeholder 2"/>
            <p:cNvSpPr txBox="1">
              <a:spLocks/>
            </p:cNvSpPr>
            <p:nvPr/>
          </p:nvSpPr>
          <p:spPr>
            <a:xfrm>
              <a:off x="7467600" y="2590800"/>
              <a:ext cx="457200" cy="5334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h</a:t>
              </a:r>
              <a:endParaRPr lang="en-US" dirty="0"/>
            </a:p>
          </p:txBody>
        </p:sp>
        <p:sp>
          <p:nvSpPr>
            <p:cNvPr id="27" name="Content Placeholder 2"/>
            <p:cNvSpPr txBox="1">
              <a:spLocks/>
            </p:cNvSpPr>
            <p:nvPr/>
          </p:nvSpPr>
          <p:spPr>
            <a:xfrm>
              <a:off x="2438400" y="3352800"/>
              <a:ext cx="457200" cy="5334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A</a:t>
              </a:r>
              <a:endParaRPr lang="en-US" dirty="0"/>
            </a:p>
          </p:txBody>
        </p:sp>
        <p:sp>
          <p:nvSpPr>
            <p:cNvPr id="28" name="Content Placeholder 2"/>
            <p:cNvSpPr txBox="1">
              <a:spLocks/>
            </p:cNvSpPr>
            <p:nvPr/>
          </p:nvSpPr>
          <p:spPr>
            <a:xfrm>
              <a:off x="4343400" y="3352800"/>
              <a:ext cx="457200" cy="5334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B</a:t>
              </a:r>
              <a:endParaRPr lang="en-US" dirty="0"/>
            </a:p>
          </p:txBody>
        </p:sp>
        <p:sp>
          <p:nvSpPr>
            <p:cNvPr id="29" name="Content Placeholder 2"/>
            <p:cNvSpPr txBox="1">
              <a:spLocks/>
            </p:cNvSpPr>
            <p:nvPr/>
          </p:nvSpPr>
          <p:spPr>
            <a:xfrm>
              <a:off x="5867400" y="3352800"/>
              <a:ext cx="457200" cy="5334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C</a:t>
              </a:r>
              <a:endParaRPr lang="en-US" dirty="0"/>
            </a:p>
          </p:txBody>
        </p:sp>
      </p:grpSp>
    </p:spTree>
    <p:extLst>
      <p:ext uri="{BB962C8B-B14F-4D97-AF65-F5344CB8AC3E}">
        <p14:creationId xmlns:p14="http://schemas.microsoft.com/office/powerpoint/2010/main" val="24229606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28600"/>
            <a:ext cx="6553200" cy="1143000"/>
          </a:xfrm>
        </p:spPr>
        <p:txBody>
          <a:bodyPr/>
          <a:lstStyle/>
          <a:p>
            <a:r>
              <a:rPr lang="en-US" dirty="0" smtClean="0"/>
              <a:t>Answer: Same</a:t>
            </a:r>
            <a:endParaRPr lang="en-US" dirty="0"/>
          </a:p>
        </p:txBody>
      </p:sp>
      <p:sp>
        <p:nvSpPr>
          <p:cNvPr id="3" name="Content Placeholder 2"/>
          <p:cNvSpPr>
            <a:spLocks noGrp="1"/>
          </p:cNvSpPr>
          <p:nvPr>
            <p:ph idx="1"/>
          </p:nvPr>
        </p:nvSpPr>
        <p:spPr>
          <a:xfrm>
            <a:off x="533400" y="4191000"/>
            <a:ext cx="8458200" cy="563563"/>
          </a:xfrm>
        </p:spPr>
        <p:txBody>
          <a:bodyPr>
            <a:normAutofit fontScale="85000" lnSpcReduction="10000"/>
          </a:bodyPr>
          <a:lstStyle/>
          <a:p>
            <a:pPr marL="0" indent="0">
              <a:buNone/>
            </a:pPr>
            <a:r>
              <a:rPr lang="en-US" dirty="0" smtClean="0"/>
              <a:t>Same depth, same fluid density </a:t>
            </a:r>
            <a:r>
              <a:rPr lang="en-US" dirty="0" smtClean="0">
                <a:sym typeface="Symbol"/>
              </a:rPr>
              <a:t> same fluid pressure</a:t>
            </a:r>
            <a:r>
              <a:rPr lang="en-US" dirty="0" smtClean="0"/>
              <a:t>   </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519556528"/>
              </p:ext>
            </p:extLst>
          </p:nvPr>
        </p:nvGraphicFramePr>
        <p:xfrm>
          <a:off x="3833966" y="3505200"/>
          <a:ext cx="1674813" cy="623888"/>
        </p:xfrm>
        <a:graphic>
          <a:graphicData uri="http://schemas.openxmlformats.org/presentationml/2006/ole">
            <mc:AlternateContent xmlns:mc="http://schemas.openxmlformats.org/markup-compatibility/2006">
              <mc:Choice xmlns:v="urn:schemas-microsoft-com:vml" Requires="v">
                <p:oleObj spid="_x0000_s21590" name="Equation" r:id="rId3" imgW="545626" imgH="203024" progId="Equation.3">
                  <p:embed/>
                </p:oleObj>
              </mc:Choice>
              <mc:Fallback>
                <p:oleObj name="Equation" r:id="rId3" imgW="545626" imgH="203024"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3966" y="3505200"/>
                        <a:ext cx="1674813"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Content Placeholder 2"/>
          <p:cNvSpPr txBox="1">
            <a:spLocks/>
          </p:cNvSpPr>
          <p:nvPr/>
        </p:nvSpPr>
        <p:spPr>
          <a:xfrm>
            <a:off x="381000" y="4999037"/>
            <a:ext cx="8458200" cy="8683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Note: The treatment in “fluid” is </a:t>
            </a:r>
            <a:r>
              <a:rPr lang="en-US" b="1" u="sng" dirty="0" smtClean="0">
                <a:solidFill>
                  <a:srgbClr val="FF0000"/>
                </a:solidFill>
              </a:rPr>
              <a:t>different</a:t>
            </a:r>
            <a:r>
              <a:rPr lang="en-US" dirty="0" smtClean="0"/>
              <a:t> from that of “solid” </a:t>
            </a:r>
            <a:endParaRPr lang="en-US" dirty="0"/>
          </a:p>
        </p:txBody>
      </p:sp>
      <p:grpSp>
        <p:nvGrpSpPr>
          <p:cNvPr id="24" name="Group 23"/>
          <p:cNvGrpSpPr/>
          <p:nvPr/>
        </p:nvGrpSpPr>
        <p:grpSpPr>
          <a:xfrm>
            <a:off x="1541584" y="1503680"/>
            <a:ext cx="6400800" cy="2133600"/>
            <a:chOff x="1295400" y="1600200"/>
            <a:chExt cx="6934200" cy="2286000"/>
          </a:xfrm>
        </p:grpSpPr>
        <p:cxnSp>
          <p:nvCxnSpPr>
            <p:cNvPr id="30" name="Straight Connector 29"/>
            <p:cNvCxnSpPr/>
            <p:nvPr/>
          </p:nvCxnSpPr>
          <p:spPr>
            <a:xfrm>
              <a:off x="1295400" y="3276600"/>
              <a:ext cx="6934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362200" y="1600200"/>
              <a:ext cx="609600" cy="1676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362200" y="2286000"/>
              <a:ext cx="609600" cy="990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4191000" y="1600200"/>
              <a:ext cx="609600" cy="76200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p:cNvSpPr/>
            <p:nvPr/>
          </p:nvSpPr>
          <p:spPr>
            <a:xfrm flipV="1">
              <a:off x="5638800" y="2286000"/>
              <a:ext cx="762000" cy="987136"/>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rapezoid 34"/>
            <p:cNvSpPr/>
            <p:nvPr/>
          </p:nvSpPr>
          <p:spPr>
            <a:xfrm flipV="1">
              <a:off x="5486400" y="1600200"/>
              <a:ext cx="1066800" cy="685800"/>
            </a:xfrm>
            <a:prstGeom prst="trapezoi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a:off x="1295400" y="2286000"/>
              <a:ext cx="6934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7" name="Trapezoid 36"/>
            <p:cNvSpPr/>
            <p:nvPr/>
          </p:nvSpPr>
          <p:spPr>
            <a:xfrm>
              <a:off x="3962400" y="2286000"/>
              <a:ext cx="1066800" cy="990600"/>
            </a:xfrm>
            <a:prstGeom prst="trapezoi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7315200" y="2286000"/>
              <a:ext cx="0" cy="987136"/>
            </a:xfrm>
            <a:prstGeom prst="line">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Content Placeholder 2"/>
            <p:cNvSpPr txBox="1">
              <a:spLocks/>
            </p:cNvSpPr>
            <p:nvPr/>
          </p:nvSpPr>
          <p:spPr>
            <a:xfrm>
              <a:off x="7467600" y="2590800"/>
              <a:ext cx="457200" cy="5334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h</a:t>
              </a:r>
              <a:endParaRPr lang="en-US" dirty="0"/>
            </a:p>
          </p:txBody>
        </p:sp>
        <p:sp>
          <p:nvSpPr>
            <p:cNvPr id="40" name="Content Placeholder 2"/>
            <p:cNvSpPr txBox="1">
              <a:spLocks/>
            </p:cNvSpPr>
            <p:nvPr/>
          </p:nvSpPr>
          <p:spPr>
            <a:xfrm>
              <a:off x="2438400" y="3352800"/>
              <a:ext cx="457200" cy="5334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A</a:t>
              </a:r>
              <a:endParaRPr lang="en-US" dirty="0"/>
            </a:p>
          </p:txBody>
        </p:sp>
        <p:sp>
          <p:nvSpPr>
            <p:cNvPr id="41" name="Content Placeholder 2"/>
            <p:cNvSpPr txBox="1">
              <a:spLocks/>
            </p:cNvSpPr>
            <p:nvPr/>
          </p:nvSpPr>
          <p:spPr>
            <a:xfrm>
              <a:off x="4343400" y="3352800"/>
              <a:ext cx="457200" cy="5334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B</a:t>
              </a:r>
              <a:endParaRPr lang="en-US" dirty="0"/>
            </a:p>
          </p:txBody>
        </p:sp>
        <p:sp>
          <p:nvSpPr>
            <p:cNvPr id="42" name="Content Placeholder 2"/>
            <p:cNvSpPr txBox="1">
              <a:spLocks/>
            </p:cNvSpPr>
            <p:nvPr/>
          </p:nvSpPr>
          <p:spPr>
            <a:xfrm>
              <a:off x="5867400" y="3352800"/>
              <a:ext cx="457200" cy="5334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C</a:t>
              </a:r>
              <a:endParaRPr lang="en-US" dirty="0"/>
            </a:p>
          </p:txBody>
        </p:sp>
      </p:grpSp>
    </p:spTree>
    <p:extLst>
      <p:ext uri="{BB962C8B-B14F-4D97-AF65-F5344CB8AC3E}">
        <p14:creationId xmlns:p14="http://schemas.microsoft.com/office/powerpoint/2010/main" val="95895486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4" name="Rectangle 3"/>
          <p:cNvSpPr>
            <a:spLocks noGrp="1" noChangeArrowheads="1"/>
          </p:cNvSpPr>
          <p:nvPr>
            <p:ph idx="1"/>
          </p:nvPr>
        </p:nvSpPr>
        <p:spPr>
          <a:xfrm>
            <a:off x="304800" y="1828800"/>
            <a:ext cx="4724400" cy="4114800"/>
          </a:xfrm>
        </p:spPr>
        <p:txBody>
          <a:bodyPr>
            <a:normAutofit lnSpcReduction="10000"/>
          </a:bodyPr>
          <a:lstStyle/>
          <a:p>
            <a:pPr marL="365760" indent="-283464" eaLnBrk="1" fontAlgn="auto" hangingPunct="1">
              <a:spcAft>
                <a:spcPts val="0"/>
              </a:spcAft>
              <a:buFontTx/>
              <a:buNone/>
              <a:defRPr/>
            </a:pPr>
            <a:r>
              <a:rPr lang="en-US" dirty="0" smtClean="0">
                <a:latin typeface="Tahoma" pitchFamily="34" charset="0"/>
              </a:rPr>
              <a:t>   </a:t>
            </a:r>
            <a:r>
              <a:rPr lang="en-US" sz="2800" dirty="0" smtClean="0">
                <a:latin typeface="Tahoma" pitchFamily="34" charset="0"/>
              </a:rPr>
              <a:t>A nurse administers medication in a saline solution to a patient by infusion into the patient’s arm. The density of the solution is 1 x 10</a:t>
            </a:r>
            <a:r>
              <a:rPr lang="en-US" sz="2800" baseline="30000" dirty="0" smtClean="0">
                <a:latin typeface="Tahoma" pitchFamily="34" charset="0"/>
              </a:rPr>
              <a:t>3 </a:t>
            </a:r>
            <a:r>
              <a:rPr lang="en-US" sz="2800" dirty="0" smtClean="0">
                <a:latin typeface="Tahoma" pitchFamily="34" charset="0"/>
              </a:rPr>
              <a:t>kg/m</a:t>
            </a:r>
            <a:r>
              <a:rPr lang="en-US" sz="2800" baseline="30000" dirty="0" smtClean="0">
                <a:latin typeface="Tahoma" pitchFamily="34" charset="0"/>
              </a:rPr>
              <a:t>3</a:t>
            </a:r>
            <a:r>
              <a:rPr lang="en-US" sz="2800" dirty="0" smtClean="0">
                <a:latin typeface="Tahoma" pitchFamily="34" charset="0"/>
              </a:rPr>
              <a:t>. And the pressure inside the vein is 2.4 x 10</a:t>
            </a:r>
            <a:r>
              <a:rPr lang="en-US" sz="2800" baseline="30000" dirty="0" smtClean="0">
                <a:latin typeface="Tahoma" pitchFamily="34" charset="0"/>
              </a:rPr>
              <a:t>3</a:t>
            </a:r>
            <a:r>
              <a:rPr lang="en-US" sz="2800" dirty="0" smtClean="0">
                <a:latin typeface="Tahoma" pitchFamily="34" charset="0"/>
              </a:rPr>
              <a:t> Pa. How high must the container be hung?</a:t>
            </a:r>
            <a:endParaRPr lang="en-US" dirty="0" smtClean="0">
              <a:latin typeface="Tahoma" pitchFamily="34" charset="0"/>
            </a:endParaRPr>
          </a:p>
        </p:txBody>
      </p:sp>
      <p:pic>
        <p:nvPicPr>
          <p:cNvPr id="5" name="Picture 5" descr="dextrose"/>
          <p:cNvPicPr>
            <a:picLocks noChangeAspect="1" noChangeArrowheads="1"/>
          </p:cNvPicPr>
          <p:nvPr/>
        </p:nvPicPr>
        <p:blipFill>
          <a:blip r:embed="rId2" cstate="print"/>
          <a:srcRect/>
          <a:stretch>
            <a:fillRect/>
          </a:stretch>
        </p:blipFill>
        <p:spPr bwMode="auto">
          <a:xfrm>
            <a:off x="5181600" y="1905000"/>
            <a:ext cx="3057525" cy="3962400"/>
          </a:xfrm>
          <a:prstGeom prst="rect">
            <a:avLst/>
          </a:prstGeom>
          <a:noFill/>
          <a:ln w="9525">
            <a:noFill/>
            <a:miter lim="800000"/>
            <a:headEnd/>
            <a:tailEnd/>
          </a:ln>
        </p:spPr>
      </p:pic>
    </p:spTree>
    <p:extLst>
      <p:ext uri="{BB962C8B-B14F-4D97-AF65-F5344CB8AC3E}">
        <p14:creationId xmlns:p14="http://schemas.microsoft.com/office/powerpoint/2010/main" val="155771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Rectangle 4"/>
          <p:cNvSpPr>
            <a:spLocks noGrp="1" noChangeArrowheads="1"/>
          </p:cNvSpPr>
          <p:nvPr>
            <p:ph idx="1"/>
          </p:nvPr>
        </p:nvSpPr>
        <p:spPr>
          <a:xfrm>
            <a:off x="685800" y="1524000"/>
            <a:ext cx="7924800" cy="1981200"/>
          </a:xfrm>
        </p:spPr>
        <p:txBody>
          <a:bodyPr>
            <a:normAutofit fontScale="92500" lnSpcReduction="10000"/>
          </a:bodyPr>
          <a:lstStyle/>
          <a:p>
            <a:pPr>
              <a:buNone/>
            </a:pPr>
            <a:r>
              <a:rPr lang="en-US" dirty="0" smtClean="0">
                <a:latin typeface="Tahoma" pitchFamily="34" charset="0"/>
              </a:rPr>
              <a:t>		    	      </a:t>
            </a:r>
            <a:r>
              <a:rPr lang="en-US" dirty="0" err="1" smtClean="0">
                <a:latin typeface="Tahoma" pitchFamily="34" charset="0"/>
              </a:rPr>
              <a:t>p</a:t>
            </a:r>
            <a:r>
              <a:rPr lang="en-US" baseline="-25000" dirty="0" err="1" smtClean="0">
                <a:latin typeface="Tahoma" pitchFamily="34" charset="0"/>
              </a:rPr>
              <a:t>liquid</a:t>
            </a:r>
            <a:r>
              <a:rPr lang="en-US" dirty="0" smtClean="0">
                <a:latin typeface="Tahoma" pitchFamily="34" charset="0"/>
              </a:rPr>
              <a:t> = </a:t>
            </a:r>
            <a:r>
              <a:rPr lang="en-US" dirty="0" err="1" smtClean="0">
                <a:latin typeface="Tahoma" pitchFamily="34" charset="0"/>
              </a:rPr>
              <a:t>p</a:t>
            </a:r>
            <a:r>
              <a:rPr lang="en-US" baseline="-25000" dirty="0" err="1" smtClean="0">
                <a:latin typeface="Tahoma" pitchFamily="34" charset="0"/>
              </a:rPr>
              <a:t>vein</a:t>
            </a:r>
            <a:r>
              <a:rPr lang="en-US" dirty="0" smtClean="0">
                <a:latin typeface="Tahoma" pitchFamily="34" charset="0"/>
              </a:rPr>
              <a:t> </a:t>
            </a:r>
            <a:br>
              <a:rPr lang="en-US" dirty="0" smtClean="0">
                <a:latin typeface="Tahoma" pitchFamily="34" charset="0"/>
              </a:rPr>
            </a:br>
            <a:r>
              <a:rPr lang="en-US" dirty="0" smtClean="0">
                <a:latin typeface="Tahoma" pitchFamily="34" charset="0"/>
              </a:rPr>
              <a:t> 		      </a:t>
            </a:r>
            <a:r>
              <a:rPr lang="en-US" dirty="0" smtClean="0">
                <a:latin typeface="Tahoma" pitchFamily="34" charset="0"/>
                <a:sym typeface="Symbol" pitchFamily="18" charset="2"/>
              </a:rPr>
              <a:t></a:t>
            </a:r>
            <a:r>
              <a:rPr lang="en-US" dirty="0" err="1" smtClean="0">
                <a:latin typeface="Tahoma" pitchFamily="34" charset="0"/>
                <a:sym typeface="Symbol" pitchFamily="18" charset="2"/>
              </a:rPr>
              <a:t>gh</a:t>
            </a:r>
            <a:r>
              <a:rPr lang="en-US" dirty="0" smtClean="0">
                <a:latin typeface="Tahoma" pitchFamily="34" charset="0"/>
                <a:sym typeface="Symbol" pitchFamily="18" charset="2"/>
              </a:rPr>
              <a:t> = </a:t>
            </a:r>
            <a:r>
              <a:rPr lang="en-US" dirty="0" err="1">
                <a:latin typeface="Tahoma" pitchFamily="34" charset="0"/>
              </a:rPr>
              <a:t>p</a:t>
            </a:r>
            <a:r>
              <a:rPr lang="en-US" baseline="-25000" dirty="0" err="1">
                <a:latin typeface="Tahoma" pitchFamily="34" charset="0"/>
              </a:rPr>
              <a:t>vein</a:t>
            </a:r>
            <a:r>
              <a:rPr lang="en-US" dirty="0" smtClean="0">
                <a:latin typeface="Tahoma" pitchFamily="34" charset="0"/>
                <a:sym typeface="Symbol" pitchFamily="18" charset="2"/>
              </a:rPr>
              <a:t/>
            </a:r>
            <a:br>
              <a:rPr lang="en-US" dirty="0" smtClean="0">
                <a:latin typeface="Tahoma" pitchFamily="34" charset="0"/>
                <a:sym typeface="Symbol" pitchFamily="18" charset="2"/>
              </a:rPr>
            </a:br>
            <a:r>
              <a:rPr lang="en-US" sz="1400" dirty="0" smtClean="0">
                <a:latin typeface="Tahoma" pitchFamily="34" charset="0"/>
                <a:sym typeface="Symbol" pitchFamily="18" charset="2"/>
              </a:rPr>
              <a:t/>
            </a:r>
            <a:br>
              <a:rPr lang="en-US" sz="1400" dirty="0" smtClean="0">
                <a:latin typeface="Tahoma" pitchFamily="34" charset="0"/>
                <a:sym typeface="Symbol" pitchFamily="18" charset="2"/>
              </a:rPr>
            </a:br>
            <a:r>
              <a:rPr lang="en-US" dirty="0" smtClean="0">
                <a:latin typeface="Tahoma" pitchFamily="34" charset="0"/>
                <a:sym typeface="Symbol" pitchFamily="18" charset="2"/>
              </a:rPr>
              <a:t>solving for h:</a:t>
            </a:r>
            <a:br>
              <a:rPr lang="en-US" dirty="0" smtClean="0">
                <a:latin typeface="Tahoma" pitchFamily="34" charset="0"/>
                <a:sym typeface="Symbol" pitchFamily="18" charset="2"/>
              </a:rPr>
            </a:br>
            <a:endParaRPr lang="en-US" dirty="0" smtClean="0">
              <a:latin typeface="Tahoma" pitchFamily="34"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720642092"/>
              </p:ext>
            </p:extLst>
          </p:nvPr>
        </p:nvGraphicFramePr>
        <p:xfrm>
          <a:off x="1295400" y="3200400"/>
          <a:ext cx="6514011" cy="1295400"/>
        </p:xfrm>
        <a:graphic>
          <a:graphicData uri="http://schemas.openxmlformats.org/presentationml/2006/ole">
            <mc:AlternateContent xmlns:mc="http://schemas.openxmlformats.org/markup-compatibility/2006">
              <mc:Choice xmlns:v="urn:schemas-microsoft-com:vml" Requires="v">
                <p:oleObj spid="_x0000_s22600" name="Equation" r:id="rId3" imgW="2234880" imgH="444240" progId="Equation.3">
                  <p:embed/>
                </p:oleObj>
              </mc:Choice>
              <mc:Fallback>
                <p:oleObj name="Equation" r:id="rId3" imgW="2234880" imgH="444240" progId="Equation.3">
                  <p:embed/>
                  <p:pic>
                    <p:nvPicPr>
                      <p:cNvPr id="0" name=""/>
                      <p:cNvPicPr/>
                      <p:nvPr/>
                    </p:nvPicPr>
                    <p:blipFill>
                      <a:blip r:embed="rId4"/>
                      <a:stretch>
                        <a:fillRect/>
                      </a:stretch>
                    </p:blipFill>
                    <p:spPr>
                      <a:xfrm>
                        <a:off x="1295400" y="3200400"/>
                        <a:ext cx="6514011" cy="1295400"/>
                      </a:xfrm>
                      <a:prstGeom prst="rect">
                        <a:avLst/>
                      </a:prstGeom>
                    </p:spPr>
                  </p:pic>
                </p:oleObj>
              </mc:Fallback>
            </mc:AlternateContent>
          </a:graphicData>
        </a:graphic>
      </p:graphicFrame>
      <p:sp>
        <p:nvSpPr>
          <p:cNvPr id="6" name="Content Placeholder 2"/>
          <p:cNvSpPr txBox="1">
            <a:spLocks/>
          </p:cNvSpPr>
          <p:nvPr/>
        </p:nvSpPr>
        <p:spPr>
          <a:xfrm>
            <a:off x="2743200" y="4800600"/>
            <a:ext cx="2590800" cy="685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000" dirty="0" smtClean="0"/>
              <a:t>H = 0.24 m</a:t>
            </a:r>
            <a:endParaRPr lang="en-US" sz="4000" dirty="0"/>
          </a:p>
        </p:txBody>
      </p:sp>
    </p:spTree>
    <p:extLst>
      <p:ext uri="{BB962C8B-B14F-4D97-AF65-F5344CB8AC3E}">
        <p14:creationId xmlns:p14="http://schemas.microsoft.com/office/powerpoint/2010/main" val="1997836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a:xfrm>
            <a:off x="304800" y="2057400"/>
            <a:ext cx="3733800" cy="4343400"/>
          </a:xfrm>
        </p:spPr>
        <p:txBody>
          <a:bodyPr>
            <a:normAutofit fontScale="92500" lnSpcReduction="10000"/>
          </a:bodyPr>
          <a:lstStyle/>
          <a:p>
            <a:pPr marL="365760" indent="-283464" eaLnBrk="1" fontAlgn="auto" hangingPunct="1">
              <a:spcAft>
                <a:spcPts val="0"/>
              </a:spcAft>
              <a:buFontTx/>
              <a:buNone/>
              <a:defRPr/>
            </a:pPr>
            <a:r>
              <a:rPr lang="en-US" dirty="0" smtClean="0">
                <a:latin typeface="Tahoma" pitchFamily="34" charset="0"/>
              </a:rPr>
              <a:t>	Pressure applied to an enclosed fluid is </a:t>
            </a:r>
            <a:r>
              <a:rPr lang="en-US" b="1" u="sng" dirty="0" smtClean="0">
                <a:solidFill>
                  <a:srgbClr val="FF0000"/>
                </a:solidFill>
                <a:latin typeface="Tahoma" pitchFamily="34" charset="0"/>
              </a:rPr>
              <a:t>transmitted</a:t>
            </a:r>
            <a:r>
              <a:rPr lang="en-US" dirty="0" smtClean="0">
                <a:latin typeface="Tahoma" pitchFamily="34" charset="0"/>
              </a:rPr>
              <a:t> undiminished to </a:t>
            </a:r>
            <a:r>
              <a:rPr lang="en-US" b="1" u="sng" dirty="0" smtClean="0">
                <a:solidFill>
                  <a:srgbClr val="FF0000"/>
                </a:solidFill>
                <a:latin typeface="Tahoma" pitchFamily="34" charset="0"/>
              </a:rPr>
              <a:t>every portion </a:t>
            </a:r>
            <a:r>
              <a:rPr lang="en-US" dirty="0" smtClean="0">
                <a:latin typeface="Tahoma" pitchFamily="34" charset="0"/>
              </a:rPr>
              <a:t>of the fluid and the walls of the enclosing vessel.	</a:t>
            </a:r>
            <a:endParaRPr lang="en-US" dirty="0" smtClean="0">
              <a:latin typeface="Tahoma" pitchFamily="34" charset="0"/>
              <a:sym typeface="Symbol" pitchFamily="18" charset="2"/>
            </a:endParaRPr>
          </a:p>
        </p:txBody>
      </p:sp>
      <p:sp>
        <p:nvSpPr>
          <p:cNvPr id="5" name="Title 4"/>
          <p:cNvSpPr>
            <a:spLocks noGrp="1"/>
          </p:cNvSpPr>
          <p:nvPr>
            <p:ph type="title"/>
          </p:nvPr>
        </p:nvSpPr>
        <p:spPr/>
        <p:txBody>
          <a:bodyPr/>
          <a:lstStyle/>
          <a:p>
            <a:r>
              <a:rPr lang="en-US" dirty="0" smtClean="0"/>
              <a:t>Pascal’s Principle</a:t>
            </a:r>
            <a:endParaRPr lang="en-US" dirty="0"/>
          </a:p>
        </p:txBody>
      </p:sp>
      <p:sp>
        <p:nvSpPr>
          <p:cNvPr id="2" name="Rectangle 1"/>
          <p:cNvSpPr/>
          <p:nvPr/>
        </p:nvSpPr>
        <p:spPr>
          <a:xfrm>
            <a:off x="4267200" y="2514600"/>
            <a:ext cx="2286000" cy="304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267200" y="3124200"/>
            <a:ext cx="2286000" cy="2438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p:nvPr/>
        </p:nvCxnSpPr>
        <p:spPr>
          <a:xfrm>
            <a:off x="6553200" y="3124200"/>
            <a:ext cx="304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553200" y="3733800"/>
            <a:ext cx="304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553200" y="4343400"/>
            <a:ext cx="304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553200" y="5029200"/>
            <a:ext cx="304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a:xfrm>
            <a:off x="6858000" y="2819400"/>
            <a:ext cx="1219200" cy="685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000" dirty="0" smtClean="0"/>
              <a:t>0 Pa</a:t>
            </a:r>
            <a:endParaRPr lang="en-US" sz="4000" dirty="0"/>
          </a:p>
        </p:txBody>
      </p:sp>
      <p:sp>
        <p:nvSpPr>
          <p:cNvPr id="12" name="Content Placeholder 2"/>
          <p:cNvSpPr txBox="1">
            <a:spLocks/>
          </p:cNvSpPr>
          <p:nvPr/>
        </p:nvSpPr>
        <p:spPr>
          <a:xfrm>
            <a:off x="6885709" y="3429000"/>
            <a:ext cx="1191491" cy="685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000" dirty="0" smtClean="0"/>
              <a:t>1 Pa</a:t>
            </a:r>
            <a:endParaRPr lang="en-US" sz="4000" dirty="0"/>
          </a:p>
        </p:txBody>
      </p:sp>
      <p:sp>
        <p:nvSpPr>
          <p:cNvPr id="13" name="Content Placeholder 2"/>
          <p:cNvSpPr txBox="1">
            <a:spLocks/>
          </p:cNvSpPr>
          <p:nvPr/>
        </p:nvSpPr>
        <p:spPr>
          <a:xfrm>
            <a:off x="6858000" y="4038600"/>
            <a:ext cx="1219200" cy="685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000" dirty="0" smtClean="0"/>
              <a:t>2 Pa</a:t>
            </a:r>
            <a:endParaRPr lang="en-US" sz="4000" dirty="0"/>
          </a:p>
        </p:txBody>
      </p:sp>
      <p:sp>
        <p:nvSpPr>
          <p:cNvPr id="14" name="Content Placeholder 2"/>
          <p:cNvSpPr txBox="1">
            <a:spLocks/>
          </p:cNvSpPr>
          <p:nvPr/>
        </p:nvSpPr>
        <p:spPr>
          <a:xfrm>
            <a:off x="6858000" y="4800600"/>
            <a:ext cx="1219200" cy="685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000" dirty="0" smtClean="0"/>
              <a:t>3 Pa</a:t>
            </a:r>
            <a:endParaRPr lang="en-US" sz="4000" dirty="0"/>
          </a:p>
        </p:txBody>
      </p:sp>
      <p:sp>
        <p:nvSpPr>
          <p:cNvPr id="7" name="Down Arrow 6"/>
          <p:cNvSpPr/>
          <p:nvPr/>
        </p:nvSpPr>
        <p:spPr>
          <a:xfrm>
            <a:off x="5181600" y="2362200"/>
            <a:ext cx="6096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p:cNvSpPr txBox="1">
            <a:spLocks/>
          </p:cNvSpPr>
          <p:nvPr/>
        </p:nvSpPr>
        <p:spPr>
          <a:xfrm>
            <a:off x="5029200" y="1683327"/>
            <a:ext cx="1440873"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000" dirty="0" smtClean="0">
                <a:solidFill>
                  <a:srgbClr val="FF0000"/>
                </a:solidFill>
              </a:rPr>
              <a:t>5 Pa</a:t>
            </a:r>
            <a:endParaRPr lang="en-US" sz="4000" dirty="0">
              <a:solidFill>
                <a:srgbClr val="FF0000"/>
              </a:solidFill>
            </a:endParaRPr>
          </a:p>
        </p:txBody>
      </p:sp>
      <p:sp>
        <p:nvSpPr>
          <p:cNvPr id="17" name="Content Placeholder 2"/>
          <p:cNvSpPr txBox="1">
            <a:spLocks/>
          </p:cNvSpPr>
          <p:nvPr/>
        </p:nvSpPr>
        <p:spPr>
          <a:xfrm>
            <a:off x="7772400" y="2819400"/>
            <a:ext cx="14478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000" dirty="0" smtClean="0">
                <a:solidFill>
                  <a:srgbClr val="FF0000"/>
                </a:solidFill>
              </a:rPr>
              <a:t>+5 Pa</a:t>
            </a:r>
            <a:endParaRPr lang="en-US" sz="4000" dirty="0">
              <a:solidFill>
                <a:srgbClr val="FF0000"/>
              </a:solidFill>
            </a:endParaRPr>
          </a:p>
        </p:txBody>
      </p:sp>
      <p:sp>
        <p:nvSpPr>
          <p:cNvPr id="18" name="Content Placeholder 2"/>
          <p:cNvSpPr txBox="1">
            <a:spLocks/>
          </p:cNvSpPr>
          <p:nvPr/>
        </p:nvSpPr>
        <p:spPr>
          <a:xfrm>
            <a:off x="7772400" y="3429000"/>
            <a:ext cx="14478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000" dirty="0" smtClean="0">
                <a:solidFill>
                  <a:srgbClr val="FF0000"/>
                </a:solidFill>
              </a:rPr>
              <a:t>+5 Pa</a:t>
            </a:r>
            <a:endParaRPr lang="en-US" sz="4000" dirty="0">
              <a:solidFill>
                <a:srgbClr val="FF0000"/>
              </a:solidFill>
            </a:endParaRPr>
          </a:p>
        </p:txBody>
      </p:sp>
      <p:sp>
        <p:nvSpPr>
          <p:cNvPr id="19" name="Content Placeholder 2"/>
          <p:cNvSpPr txBox="1">
            <a:spLocks/>
          </p:cNvSpPr>
          <p:nvPr/>
        </p:nvSpPr>
        <p:spPr>
          <a:xfrm>
            <a:off x="7772400" y="4038600"/>
            <a:ext cx="14478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000" dirty="0" smtClean="0">
                <a:solidFill>
                  <a:srgbClr val="FF0000"/>
                </a:solidFill>
              </a:rPr>
              <a:t>+5 Pa</a:t>
            </a:r>
            <a:endParaRPr lang="en-US" sz="4000" dirty="0">
              <a:solidFill>
                <a:srgbClr val="FF0000"/>
              </a:solidFill>
            </a:endParaRPr>
          </a:p>
        </p:txBody>
      </p:sp>
      <p:sp>
        <p:nvSpPr>
          <p:cNvPr id="20" name="Content Placeholder 2"/>
          <p:cNvSpPr txBox="1">
            <a:spLocks/>
          </p:cNvSpPr>
          <p:nvPr/>
        </p:nvSpPr>
        <p:spPr>
          <a:xfrm>
            <a:off x="7772400" y="4800600"/>
            <a:ext cx="16002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000" dirty="0" smtClean="0">
                <a:solidFill>
                  <a:srgbClr val="FF0000"/>
                </a:solidFill>
              </a:rPr>
              <a:t>+5 Pa</a:t>
            </a:r>
            <a:endParaRPr lang="en-US" sz="4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Hydraulic </a:t>
            </a:r>
            <a:r>
              <a:rPr lang="en-US" dirty="0"/>
              <a:t>Lift</a:t>
            </a:r>
          </a:p>
        </p:txBody>
      </p:sp>
      <p:pic>
        <p:nvPicPr>
          <p:cNvPr id="4" name="Picture 4" descr="hydrojack"/>
          <p:cNvPicPr>
            <a:picLocks noChangeAspect="1" noChangeArrowheads="1"/>
          </p:cNvPicPr>
          <p:nvPr/>
        </p:nvPicPr>
        <p:blipFill>
          <a:blip r:embed="rId3" cstate="print"/>
          <a:srcRect/>
          <a:stretch>
            <a:fillRect/>
          </a:stretch>
        </p:blipFill>
        <p:spPr bwMode="auto">
          <a:xfrm>
            <a:off x="34636" y="1258806"/>
            <a:ext cx="6781800" cy="3538330"/>
          </a:xfrm>
          <a:prstGeom prst="rect">
            <a:avLst/>
          </a:prstGeom>
          <a:noFill/>
          <a:ln w="9525">
            <a:noFill/>
            <a:miter lim="800000"/>
            <a:headEnd/>
            <a:tailEnd/>
          </a:ln>
        </p:spPr>
      </p:pic>
      <p:sp>
        <p:nvSpPr>
          <p:cNvPr id="5" name="Rectangle 3"/>
          <p:cNvSpPr txBox="1">
            <a:spLocks noChangeArrowheads="1"/>
          </p:cNvSpPr>
          <p:nvPr/>
        </p:nvSpPr>
        <p:spPr>
          <a:xfrm>
            <a:off x="1025236" y="2896426"/>
            <a:ext cx="1295400" cy="762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r>
              <a:rPr lang="en-US" sz="4000" dirty="0" smtClean="0">
                <a:latin typeface="Tahoma" pitchFamily="34" charset="0"/>
              </a:rPr>
              <a:t>   P</a:t>
            </a:r>
            <a:r>
              <a:rPr lang="en-US" sz="4000" baseline="-25000" dirty="0" smtClean="0">
                <a:latin typeface="Tahoma" pitchFamily="34" charset="0"/>
              </a:rPr>
              <a:t>1</a:t>
            </a:r>
          </a:p>
        </p:txBody>
      </p:sp>
      <p:sp>
        <p:nvSpPr>
          <p:cNvPr id="6" name="Rectangle 3"/>
          <p:cNvSpPr txBox="1">
            <a:spLocks noChangeArrowheads="1"/>
          </p:cNvSpPr>
          <p:nvPr/>
        </p:nvSpPr>
        <p:spPr>
          <a:xfrm>
            <a:off x="3920836" y="1982706"/>
            <a:ext cx="1010952" cy="1371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r>
              <a:rPr lang="en-US" sz="4000" dirty="0" smtClean="0">
                <a:latin typeface="Tahoma" pitchFamily="34" charset="0"/>
              </a:rPr>
              <a:t>   P</a:t>
            </a:r>
            <a:r>
              <a:rPr lang="en-US" sz="4000" baseline="-25000" dirty="0" smtClean="0">
                <a:latin typeface="Tahoma" pitchFamily="34" charset="0"/>
              </a:rPr>
              <a:t>2</a:t>
            </a:r>
          </a:p>
        </p:txBody>
      </p:sp>
      <p:sp>
        <p:nvSpPr>
          <p:cNvPr id="7" name="Rectangle 3"/>
          <p:cNvSpPr txBox="1">
            <a:spLocks noChangeArrowheads="1"/>
          </p:cNvSpPr>
          <p:nvPr/>
        </p:nvSpPr>
        <p:spPr>
          <a:xfrm>
            <a:off x="339436" y="2363706"/>
            <a:ext cx="2514600" cy="5327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r>
              <a:rPr lang="en-US" sz="2800" dirty="0" smtClean="0">
                <a:latin typeface="Tahoma" pitchFamily="34" charset="0"/>
              </a:rPr>
              <a:t>Apply pressure</a:t>
            </a:r>
            <a:endParaRPr lang="en-US" sz="2800" baseline="-25000" dirty="0" smtClean="0">
              <a:latin typeface="Tahoma" pitchFamily="34"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2423129097"/>
              </p:ext>
            </p:extLst>
          </p:nvPr>
        </p:nvGraphicFramePr>
        <p:xfrm>
          <a:off x="7010400" y="1620334"/>
          <a:ext cx="1489364" cy="724743"/>
        </p:xfrm>
        <a:graphic>
          <a:graphicData uri="http://schemas.openxmlformats.org/presentationml/2006/ole">
            <mc:AlternateContent xmlns:mc="http://schemas.openxmlformats.org/markup-compatibility/2006">
              <mc:Choice xmlns:v="urn:schemas-microsoft-com:vml" Requires="v">
                <p:oleObj spid="_x0000_s24760" name="Equation" r:id="rId4" imgW="444240" imgH="215640" progId="Equation.3">
                  <p:embed/>
                </p:oleObj>
              </mc:Choice>
              <mc:Fallback>
                <p:oleObj name="Equation" r:id="rId4" imgW="444240" imgH="215640" progId="Equation.3">
                  <p:embed/>
                  <p:pic>
                    <p:nvPicPr>
                      <p:cNvPr id="0" name="Object 3"/>
                      <p:cNvPicPr>
                        <a:picLocks noChangeAspect="1" noChangeArrowheads="1"/>
                      </p:cNvPicPr>
                      <p:nvPr/>
                    </p:nvPicPr>
                    <p:blipFill>
                      <a:blip r:embed="rId5"/>
                      <a:srcRect/>
                      <a:stretch>
                        <a:fillRect/>
                      </a:stretch>
                    </p:blipFill>
                    <p:spPr bwMode="auto">
                      <a:xfrm>
                        <a:off x="7010400" y="1620334"/>
                        <a:ext cx="1489364" cy="724743"/>
                      </a:xfrm>
                      <a:prstGeom prst="rect">
                        <a:avLst/>
                      </a:prstGeom>
                      <a:noFill/>
                      <a:ln>
                        <a:noFill/>
                      </a:ln>
                    </p:spPr>
                  </p:pic>
                </p:oleObj>
              </mc:Fallback>
            </mc:AlternateContent>
          </a:graphicData>
        </a:graphic>
      </p:graphicFrame>
      <p:sp>
        <p:nvSpPr>
          <p:cNvPr id="9" name="Rectangle 3"/>
          <p:cNvSpPr txBox="1">
            <a:spLocks noChangeArrowheads="1"/>
          </p:cNvSpPr>
          <p:nvPr/>
        </p:nvSpPr>
        <p:spPr>
          <a:xfrm>
            <a:off x="1122217" y="4610100"/>
            <a:ext cx="47244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r>
              <a:rPr lang="en-US" sz="2800" dirty="0" smtClean="0">
                <a:latin typeface="Tahoma" pitchFamily="34" charset="0"/>
              </a:rPr>
              <a:t>Pressure transmits in fluids</a:t>
            </a:r>
            <a:endParaRPr lang="en-US" sz="2800" baseline="-25000" dirty="0" smtClean="0">
              <a:latin typeface="Tahoma" pitchFamily="34"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3598408502"/>
              </p:ext>
            </p:extLst>
          </p:nvPr>
        </p:nvGraphicFramePr>
        <p:xfrm>
          <a:off x="6934200" y="2576154"/>
          <a:ext cx="1676400" cy="1287539"/>
        </p:xfrm>
        <a:graphic>
          <a:graphicData uri="http://schemas.openxmlformats.org/presentationml/2006/ole">
            <mc:AlternateContent xmlns:mc="http://schemas.openxmlformats.org/markup-compatibility/2006">
              <mc:Choice xmlns:v="urn:schemas-microsoft-com:vml" Requires="v">
                <p:oleObj spid="_x0000_s24761" name="Equation" r:id="rId6" imgW="596880" imgH="457200" progId="Equation.3">
                  <p:embed/>
                </p:oleObj>
              </mc:Choice>
              <mc:Fallback>
                <p:oleObj name="Equation" r:id="rId6" imgW="596880" imgH="457200" progId="Equation.3">
                  <p:embed/>
                  <p:pic>
                    <p:nvPicPr>
                      <p:cNvPr id="0" name="Object 7"/>
                      <p:cNvPicPr>
                        <a:picLocks noChangeAspect="1" noChangeArrowheads="1"/>
                      </p:cNvPicPr>
                      <p:nvPr/>
                    </p:nvPicPr>
                    <p:blipFill>
                      <a:blip r:embed="rId7"/>
                      <a:srcRect/>
                      <a:stretch>
                        <a:fillRect/>
                      </a:stretch>
                    </p:blipFill>
                    <p:spPr bwMode="auto">
                      <a:xfrm>
                        <a:off x="6934200" y="2576154"/>
                        <a:ext cx="1676400" cy="1287539"/>
                      </a:xfrm>
                      <a:prstGeom prst="rect">
                        <a:avLst/>
                      </a:prstGeom>
                      <a:noFill/>
                      <a:ln>
                        <a:noFill/>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344951651"/>
              </p:ext>
            </p:extLst>
          </p:nvPr>
        </p:nvGraphicFramePr>
        <p:xfrm>
          <a:off x="6527800" y="3895725"/>
          <a:ext cx="2425700" cy="1428750"/>
        </p:xfrm>
        <a:graphic>
          <a:graphicData uri="http://schemas.openxmlformats.org/presentationml/2006/ole">
            <mc:AlternateContent xmlns:mc="http://schemas.openxmlformats.org/markup-compatibility/2006">
              <mc:Choice xmlns:v="urn:schemas-microsoft-com:vml" Requires="v">
                <p:oleObj spid="_x0000_s24762" name="Equation" r:id="rId8" imgW="863280" imgH="507960" progId="Equation.3">
                  <p:embed/>
                </p:oleObj>
              </mc:Choice>
              <mc:Fallback>
                <p:oleObj name="Equation" r:id="rId8" imgW="863280" imgH="507960" progId="Equation.3">
                  <p:embed/>
                  <p:pic>
                    <p:nvPicPr>
                      <p:cNvPr id="0" name="Object 9"/>
                      <p:cNvPicPr>
                        <a:picLocks noChangeAspect="1" noChangeArrowheads="1"/>
                      </p:cNvPicPr>
                      <p:nvPr/>
                    </p:nvPicPr>
                    <p:blipFill>
                      <a:blip r:embed="rId9"/>
                      <a:srcRect/>
                      <a:stretch>
                        <a:fillRect/>
                      </a:stretch>
                    </p:blipFill>
                    <p:spPr bwMode="auto">
                      <a:xfrm>
                        <a:off x="6527800" y="3895725"/>
                        <a:ext cx="24257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Rectangle 3"/>
          <p:cNvSpPr txBox="1">
            <a:spLocks noChangeArrowheads="1"/>
          </p:cNvSpPr>
          <p:nvPr/>
        </p:nvSpPr>
        <p:spPr>
          <a:xfrm>
            <a:off x="4281052" y="5780809"/>
            <a:ext cx="3997038" cy="1066800"/>
          </a:xfrm>
          <a:prstGeom prst="rect">
            <a:avLst/>
          </a:prstGeom>
          <a:solidFill>
            <a:schemeClr val="bg1">
              <a:lumMod val="95000"/>
            </a:schemeClr>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r>
              <a:rPr lang="en-US" sz="2800" dirty="0" smtClean="0">
                <a:latin typeface="Tahoma" pitchFamily="34" charset="0"/>
              </a:rPr>
              <a:t>If (A</a:t>
            </a:r>
            <a:r>
              <a:rPr lang="en-US" sz="2800" baseline="-25000" dirty="0" smtClean="0">
                <a:latin typeface="Tahoma" pitchFamily="34" charset="0"/>
              </a:rPr>
              <a:t>2</a:t>
            </a:r>
            <a:r>
              <a:rPr lang="en-US" sz="2800" dirty="0" smtClean="0">
                <a:latin typeface="Tahoma" pitchFamily="34" charset="0"/>
              </a:rPr>
              <a:t>/A</a:t>
            </a:r>
            <a:r>
              <a:rPr lang="en-US" sz="2800" baseline="-25000" dirty="0" smtClean="0">
                <a:latin typeface="Tahoma" pitchFamily="34" charset="0"/>
              </a:rPr>
              <a:t>1</a:t>
            </a:r>
            <a:r>
              <a:rPr lang="en-US" sz="2800" dirty="0" smtClean="0">
                <a:latin typeface="Tahoma" pitchFamily="34" charset="0"/>
              </a:rPr>
              <a:t>)=1000, force increases 1000x</a:t>
            </a:r>
            <a:endParaRPr lang="en-US" sz="2800" baseline="-25000" dirty="0" smtClean="0">
              <a:latin typeface="Tahoma" pitchFamily="34" charset="0"/>
            </a:endParaRPr>
          </a:p>
        </p:txBody>
      </p:sp>
      <p:sp>
        <p:nvSpPr>
          <p:cNvPr id="15" name="Down Arrow 14"/>
          <p:cNvSpPr/>
          <p:nvPr/>
        </p:nvSpPr>
        <p:spPr>
          <a:xfrm flipV="1">
            <a:off x="7841672" y="5143500"/>
            <a:ext cx="803564"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667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Absolute Pressure</a:t>
            </a:r>
            <a:endParaRPr lang="en-US" dirty="0"/>
          </a:p>
        </p:txBody>
      </p:sp>
      <p:sp>
        <p:nvSpPr>
          <p:cNvPr id="3" name="Content Placeholder 2"/>
          <p:cNvSpPr>
            <a:spLocks noGrp="1"/>
          </p:cNvSpPr>
          <p:nvPr>
            <p:ph idx="1"/>
          </p:nvPr>
        </p:nvSpPr>
        <p:spPr>
          <a:xfrm>
            <a:off x="685800" y="2743201"/>
            <a:ext cx="3505200" cy="1752599"/>
          </a:xfrm>
        </p:spPr>
        <p:txBody>
          <a:bodyPr>
            <a:normAutofit/>
          </a:bodyPr>
          <a:lstStyle/>
          <a:p>
            <a:pPr marL="0" indent="0">
              <a:buNone/>
            </a:pPr>
            <a:r>
              <a:rPr lang="en-US" dirty="0" smtClean="0">
                <a:latin typeface="Tahoma" pitchFamily="34" charset="0"/>
              </a:rPr>
              <a:t>P</a:t>
            </a:r>
            <a:r>
              <a:rPr lang="en-US" baseline="-25000" dirty="0" smtClean="0">
                <a:latin typeface="Tahoma" pitchFamily="34" charset="0"/>
              </a:rPr>
              <a:t>o </a:t>
            </a:r>
            <a:r>
              <a:rPr lang="en-US" dirty="0" smtClean="0">
                <a:latin typeface="Tahoma" pitchFamily="34" charset="0"/>
              </a:rPr>
              <a:t>= pressure at the surface of the fluid  </a:t>
            </a:r>
            <a:endParaRPr lang="en-US" dirty="0">
              <a:latin typeface="Tahoma" pitchFamily="34" charset="0"/>
              <a:sym typeface="Symbol" pitchFamily="18" charset="2"/>
            </a:endParaRP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408256782"/>
              </p:ext>
            </p:extLst>
          </p:nvPr>
        </p:nvGraphicFramePr>
        <p:xfrm>
          <a:off x="1371600" y="1828800"/>
          <a:ext cx="2492375" cy="701675"/>
        </p:xfrm>
        <a:graphic>
          <a:graphicData uri="http://schemas.openxmlformats.org/presentationml/2006/ole">
            <mc:AlternateContent xmlns:mc="http://schemas.openxmlformats.org/markup-compatibility/2006">
              <mc:Choice xmlns:v="urn:schemas-microsoft-com:vml" Requires="v">
                <p:oleObj spid="_x0000_s23617" name="Equation" r:id="rId3" imgW="812520" imgH="228600" progId="Equation.3">
                  <p:embed/>
                </p:oleObj>
              </mc:Choice>
              <mc:Fallback>
                <p:oleObj name="Equation" r:id="rId3" imgW="812520" imgH="228600" progId="Equation.3">
                  <p:embed/>
                  <p:pic>
                    <p:nvPicPr>
                      <p:cNvPr id="0" name="Object 3"/>
                      <p:cNvPicPr>
                        <a:picLocks noChangeAspect="1" noChangeArrowheads="1"/>
                      </p:cNvPicPr>
                      <p:nvPr/>
                    </p:nvPicPr>
                    <p:blipFill>
                      <a:blip r:embed="rId4"/>
                      <a:srcRect/>
                      <a:stretch>
                        <a:fillRect/>
                      </a:stretch>
                    </p:blipFill>
                    <p:spPr bwMode="auto">
                      <a:xfrm>
                        <a:off x="1371600" y="1828800"/>
                        <a:ext cx="24923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p:cNvSpPr/>
          <p:nvPr/>
        </p:nvSpPr>
        <p:spPr>
          <a:xfrm>
            <a:off x="4267200" y="2514600"/>
            <a:ext cx="2286000" cy="304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267200" y="3124200"/>
            <a:ext cx="2286000" cy="2438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6553200" y="3124200"/>
            <a:ext cx="304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553200" y="3733800"/>
            <a:ext cx="304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553200" y="4343400"/>
            <a:ext cx="304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553200" y="5029200"/>
            <a:ext cx="304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a:xfrm>
            <a:off x="6858000" y="2819400"/>
            <a:ext cx="1219200" cy="685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000" dirty="0" smtClean="0"/>
              <a:t>0 Pa</a:t>
            </a:r>
            <a:endParaRPr lang="en-US" sz="4000" dirty="0"/>
          </a:p>
        </p:txBody>
      </p:sp>
      <p:sp>
        <p:nvSpPr>
          <p:cNvPr id="12" name="Content Placeholder 2"/>
          <p:cNvSpPr txBox="1">
            <a:spLocks/>
          </p:cNvSpPr>
          <p:nvPr/>
        </p:nvSpPr>
        <p:spPr>
          <a:xfrm>
            <a:off x="6885709" y="3429000"/>
            <a:ext cx="1191491" cy="685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000" dirty="0" smtClean="0"/>
              <a:t>1 Pa</a:t>
            </a:r>
            <a:endParaRPr lang="en-US" sz="4000" dirty="0"/>
          </a:p>
        </p:txBody>
      </p:sp>
      <p:sp>
        <p:nvSpPr>
          <p:cNvPr id="13" name="Content Placeholder 2"/>
          <p:cNvSpPr txBox="1">
            <a:spLocks/>
          </p:cNvSpPr>
          <p:nvPr/>
        </p:nvSpPr>
        <p:spPr>
          <a:xfrm>
            <a:off x="6858000" y="4038600"/>
            <a:ext cx="1219200" cy="685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000" dirty="0" smtClean="0"/>
              <a:t>2 Pa</a:t>
            </a:r>
            <a:endParaRPr lang="en-US" sz="4000" dirty="0"/>
          </a:p>
        </p:txBody>
      </p:sp>
      <p:sp>
        <p:nvSpPr>
          <p:cNvPr id="14" name="Content Placeholder 2"/>
          <p:cNvSpPr txBox="1">
            <a:spLocks/>
          </p:cNvSpPr>
          <p:nvPr/>
        </p:nvSpPr>
        <p:spPr>
          <a:xfrm>
            <a:off x="6858000" y="4800600"/>
            <a:ext cx="1219200" cy="685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000" dirty="0" smtClean="0"/>
              <a:t>3 Pa</a:t>
            </a:r>
            <a:endParaRPr lang="en-US" sz="4000" dirty="0"/>
          </a:p>
        </p:txBody>
      </p:sp>
      <p:sp>
        <p:nvSpPr>
          <p:cNvPr id="15" name="Down Arrow 14"/>
          <p:cNvSpPr/>
          <p:nvPr/>
        </p:nvSpPr>
        <p:spPr>
          <a:xfrm>
            <a:off x="5181600" y="2362200"/>
            <a:ext cx="6096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p:cNvSpPr txBox="1">
            <a:spLocks/>
          </p:cNvSpPr>
          <p:nvPr/>
        </p:nvSpPr>
        <p:spPr>
          <a:xfrm>
            <a:off x="7772400" y="2819400"/>
            <a:ext cx="14478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000" dirty="0" smtClean="0">
                <a:solidFill>
                  <a:srgbClr val="FF0000"/>
                </a:solidFill>
              </a:rPr>
              <a:t>+5 Pa</a:t>
            </a:r>
            <a:endParaRPr lang="en-US" sz="4000" dirty="0">
              <a:solidFill>
                <a:srgbClr val="FF0000"/>
              </a:solidFill>
            </a:endParaRPr>
          </a:p>
        </p:txBody>
      </p:sp>
      <p:sp>
        <p:nvSpPr>
          <p:cNvPr id="17" name="Content Placeholder 2"/>
          <p:cNvSpPr txBox="1">
            <a:spLocks/>
          </p:cNvSpPr>
          <p:nvPr/>
        </p:nvSpPr>
        <p:spPr>
          <a:xfrm>
            <a:off x="7772400" y="3429000"/>
            <a:ext cx="14478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000" dirty="0" smtClean="0">
                <a:solidFill>
                  <a:srgbClr val="FF0000"/>
                </a:solidFill>
              </a:rPr>
              <a:t>+5 Pa</a:t>
            </a:r>
            <a:endParaRPr lang="en-US" sz="4000" dirty="0">
              <a:solidFill>
                <a:srgbClr val="FF0000"/>
              </a:solidFill>
            </a:endParaRPr>
          </a:p>
        </p:txBody>
      </p:sp>
      <p:sp>
        <p:nvSpPr>
          <p:cNvPr id="18" name="Content Placeholder 2"/>
          <p:cNvSpPr txBox="1">
            <a:spLocks/>
          </p:cNvSpPr>
          <p:nvPr/>
        </p:nvSpPr>
        <p:spPr>
          <a:xfrm>
            <a:off x="7772400" y="4038600"/>
            <a:ext cx="14478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000" dirty="0" smtClean="0">
                <a:solidFill>
                  <a:srgbClr val="FF0000"/>
                </a:solidFill>
              </a:rPr>
              <a:t>+5 Pa</a:t>
            </a:r>
            <a:endParaRPr lang="en-US" sz="4000" dirty="0">
              <a:solidFill>
                <a:srgbClr val="FF0000"/>
              </a:solidFill>
            </a:endParaRPr>
          </a:p>
        </p:txBody>
      </p:sp>
      <p:sp>
        <p:nvSpPr>
          <p:cNvPr id="19" name="Content Placeholder 2"/>
          <p:cNvSpPr txBox="1">
            <a:spLocks/>
          </p:cNvSpPr>
          <p:nvPr/>
        </p:nvSpPr>
        <p:spPr>
          <a:xfrm>
            <a:off x="7772400" y="4800600"/>
            <a:ext cx="16002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000" dirty="0" smtClean="0">
                <a:solidFill>
                  <a:srgbClr val="FF0000"/>
                </a:solidFill>
              </a:rPr>
              <a:t>+5 Pa</a:t>
            </a:r>
            <a:endParaRPr lang="en-US" sz="4000" dirty="0">
              <a:solidFill>
                <a:srgbClr val="FF0000"/>
              </a:solidFill>
            </a:endParaRPr>
          </a:p>
        </p:txBody>
      </p:sp>
      <p:sp>
        <p:nvSpPr>
          <p:cNvPr id="20" name="Content Placeholder 2"/>
          <p:cNvSpPr txBox="1">
            <a:spLocks/>
          </p:cNvSpPr>
          <p:nvPr/>
        </p:nvSpPr>
        <p:spPr>
          <a:xfrm>
            <a:off x="4876800" y="1683327"/>
            <a:ext cx="19812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000" dirty="0" smtClean="0">
                <a:solidFill>
                  <a:srgbClr val="FF0000"/>
                </a:solidFill>
              </a:rPr>
              <a:t>Po= 5 Pa</a:t>
            </a:r>
            <a:endParaRPr lang="en-US" sz="4000" dirty="0">
              <a:solidFill>
                <a:srgbClr val="FF0000"/>
              </a:solidFill>
            </a:endParaRPr>
          </a:p>
        </p:txBody>
      </p:sp>
    </p:spTree>
    <p:extLst>
      <p:ext uri="{BB962C8B-B14F-4D97-AF65-F5344CB8AC3E}">
        <p14:creationId xmlns:p14="http://schemas.microsoft.com/office/powerpoint/2010/main" val="32331953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Absolute Pressure</a:t>
            </a:r>
            <a:endParaRPr lang="en-US" dirty="0"/>
          </a:p>
        </p:txBody>
      </p:sp>
      <p:sp>
        <p:nvSpPr>
          <p:cNvPr id="3" name="Content Placeholder 2"/>
          <p:cNvSpPr>
            <a:spLocks noGrp="1"/>
          </p:cNvSpPr>
          <p:nvPr>
            <p:ph idx="1"/>
          </p:nvPr>
        </p:nvSpPr>
        <p:spPr>
          <a:xfrm>
            <a:off x="304800" y="2895600"/>
            <a:ext cx="5029200" cy="3352799"/>
          </a:xfrm>
        </p:spPr>
        <p:txBody>
          <a:bodyPr>
            <a:normAutofit/>
          </a:bodyPr>
          <a:lstStyle/>
          <a:p>
            <a:pPr marL="0" indent="0">
              <a:buNone/>
            </a:pPr>
            <a:r>
              <a:rPr lang="en-US" sz="2800" dirty="0" smtClean="0">
                <a:latin typeface="Tahoma" pitchFamily="34" charset="0"/>
              </a:rPr>
              <a:t>If the fluid surface is exposed to the atmosphere, then, P</a:t>
            </a:r>
            <a:r>
              <a:rPr lang="en-US" sz="2800" baseline="-25000" dirty="0" smtClean="0">
                <a:latin typeface="Tahoma" pitchFamily="34" charset="0"/>
              </a:rPr>
              <a:t>o </a:t>
            </a:r>
            <a:r>
              <a:rPr lang="en-US" sz="2800" dirty="0" smtClean="0">
                <a:latin typeface="Tahoma" pitchFamily="34" charset="0"/>
              </a:rPr>
              <a:t>= atmospheric pressure </a:t>
            </a:r>
          </a:p>
          <a:p>
            <a:pPr marL="0" indent="0">
              <a:buNone/>
            </a:pPr>
            <a:endParaRPr lang="en-US" sz="2800" dirty="0" smtClean="0">
              <a:latin typeface="Tahoma" pitchFamily="34" charset="0"/>
            </a:endParaRPr>
          </a:p>
          <a:p>
            <a:pPr marL="0" indent="0">
              <a:buNone/>
            </a:pPr>
            <a:r>
              <a:rPr lang="en-US" sz="2800" dirty="0" smtClean="0">
                <a:latin typeface="Tahoma" pitchFamily="34" charset="0"/>
              </a:rPr>
              <a:t>At sea level:</a:t>
            </a:r>
          </a:p>
          <a:p>
            <a:pPr marL="0" indent="0">
              <a:buNone/>
            </a:pPr>
            <a:r>
              <a:rPr lang="en-US" sz="2800" dirty="0" smtClean="0">
                <a:latin typeface="Tahoma" pitchFamily="34" charset="0"/>
              </a:rPr>
              <a:t>P</a:t>
            </a:r>
            <a:r>
              <a:rPr lang="en-US" sz="2800" baseline="-25000" dirty="0" smtClean="0">
                <a:latin typeface="Tahoma" pitchFamily="34" charset="0"/>
              </a:rPr>
              <a:t>o</a:t>
            </a:r>
            <a:r>
              <a:rPr lang="en-US" sz="2800" dirty="0" smtClean="0">
                <a:latin typeface="Tahoma" pitchFamily="34" charset="0"/>
              </a:rPr>
              <a:t>= 1.013 </a:t>
            </a:r>
            <a:r>
              <a:rPr lang="en-US" sz="2800" dirty="0">
                <a:latin typeface="Tahoma" pitchFamily="34" charset="0"/>
              </a:rPr>
              <a:t>x 10</a:t>
            </a:r>
            <a:r>
              <a:rPr lang="en-US" sz="2800" baseline="30000" dirty="0">
                <a:latin typeface="Tahoma" pitchFamily="34" charset="0"/>
              </a:rPr>
              <a:t>5</a:t>
            </a:r>
            <a:r>
              <a:rPr lang="en-US" sz="2800" dirty="0">
                <a:latin typeface="Tahoma" pitchFamily="34" charset="0"/>
              </a:rPr>
              <a:t> Pa = 1 </a:t>
            </a:r>
            <a:r>
              <a:rPr lang="en-US" sz="2800" dirty="0" err="1">
                <a:latin typeface="Tahoma" pitchFamily="34" charset="0"/>
              </a:rPr>
              <a:t>atm</a:t>
            </a:r>
            <a:endParaRPr lang="en-US" sz="2800" dirty="0">
              <a:latin typeface="Tahoma" pitchFamily="34" charset="0"/>
            </a:endParaRPr>
          </a:p>
          <a:p>
            <a:pPr marL="0" indent="0">
              <a:buNone/>
            </a:pPr>
            <a:endParaRPr lang="en-US" sz="2800" dirty="0"/>
          </a:p>
        </p:txBody>
      </p:sp>
      <p:graphicFrame>
        <p:nvGraphicFramePr>
          <p:cNvPr id="4" name="Object 3"/>
          <p:cNvGraphicFramePr>
            <a:graphicFrameLocks noChangeAspect="1"/>
          </p:cNvGraphicFramePr>
          <p:nvPr>
            <p:extLst>
              <p:ext uri="{D42A27DB-BD31-4B8C-83A1-F6EECF244321}">
                <p14:modId xmlns:p14="http://schemas.microsoft.com/office/powerpoint/2010/main" val="3156599572"/>
              </p:ext>
            </p:extLst>
          </p:nvPr>
        </p:nvGraphicFramePr>
        <p:xfrm>
          <a:off x="1371600" y="1828800"/>
          <a:ext cx="2492375" cy="701675"/>
        </p:xfrm>
        <a:graphic>
          <a:graphicData uri="http://schemas.openxmlformats.org/presentationml/2006/ole">
            <mc:AlternateContent xmlns:mc="http://schemas.openxmlformats.org/markup-compatibility/2006">
              <mc:Choice xmlns:v="urn:schemas-microsoft-com:vml" Requires="v">
                <p:oleObj spid="_x0000_s25655" name="Equation" r:id="rId3" imgW="812520" imgH="228600" progId="Equation.3">
                  <p:embed/>
                </p:oleObj>
              </mc:Choice>
              <mc:Fallback>
                <p:oleObj name="Equation" r:id="rId3" imgW="812520" imgH="228600" progId="Equation.3">
                  <p:embed/>
                  <p:pic>
                    <p:nvPicPr>
                      <p:cNvPr id="0" name=""/>
                      <p:cNvPicPr>
                        <a:picLocks noChangeAspect="1" noChangeArrowheads="1"/>
                      </p:cNvPicPr>
                      <p:nvPr/>
                    </p:nvPicPr>
                    <p:blipFill>
                      <a:blip r:embed="rId4"/>
                      <a:srcRect/>
                      <a:stretch>
                        <a:fillRect/>
                      </a:stretch>
                    </p:blipFill>
                    <p:spPr bwMode="auto">
                      <a:xfrm>
                        <a:off x="1371600" y="1828800"/>
                        <a:ext cx="24923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p:cNvSpPr/>
          <p:nvPr/>
        </p:nvSpPr>
        <p:spPr>
          <a:xfrm>
            <a:off x="5638800" y="2362200"/>
            <a:ext cx="2286000" cy="304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638800" y="2971800"/>
            <a:ext cx="2286000" cy="2438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6553200" y="2209800"/>
            <a:ext cx="6096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ontent Placeholder 2"/>
          <p:cNvSpPr txBox="1">
            <a:spLocks/>
          </p:cNvSpPr>
          <p:nvPr/>
        </p:nvSpPr>
        <p:spPr>
          <a:xfrm>
            <a:off x="4267200" y="1472044"/>
            <a:ext cx="4648200" cy="102177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solidFill>
                  <a:srgbClr val="FF0000"/>
                </a:solidFill>
              </a:rPr>
              <a:t>Po= atmospheric pressure</a:t>
            </a:r>
            <a:endParaRPr lang="en-US" dirty="0">
              <a:solidFill>
                <a:srgbClr val="FF0000"/>
              </a:solidFill>
            </a:endParaRPr>
          </a:p>
        </p:txBody>
      </p:sp>
    </p:spTree>
    <p:extLst>
      <p:ext uri="{BB962C8B-B14F-4D97-AF65-F5344CB8AC3E}">
        <p14:creationId xmlns:p14="http://schemas.microsoft.com/office/powerpoint/2010/main" val="41888068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1219200" y="1752601"/>
            <a:ext cx="7924800" cy="609600"/>
          </a:xfrm>
        </p:spPr>
        <p:txBody>
          <a:bodyPr/>
          <a:lstStyle/>
          <a:p>
            <a:pPr eaLnBrk="1" hangingPunct="1"/>
            <a:r>
              <a:rPr lang="en-US" dirty="0" smtClean="0"/>
              <a:t>Air pressure decreases with altitude</a:t>
            </a:r>
          </a:p>
          <a:p>
            <a:pPr eaLnBrk="1" hangingPunct="1"/>
            <a:endParaRPr lang="en-US" dirty="0" smtClean="0"/>
          </a:p>
        </p:txBody>
      </p:sp>
      <p:sp>
        <p:nvSpPr>
          <p:cNvPr id="3" name="Title 1"/>
          <p:cNvSpPr>
            <a:spLocks noGrp="1"/>
          </p:cNvSpPr>
          <p:nvPr>
            <p:ph type="title"/>
          </p:nvPr>
        </p:nvSpPr>
        <p:spPr>
          <a:xfrm>
            <a:off x="2133600" y="274638"/>
            <a:ext cx="6553200" cy="1143000"/>
          </a:xfrm>
        </p:spPr>
        <p:txBody>
          <a:bodyPr/>
          <a:lstStyle/>
          <a:p>
            <a:r>
              <a:rPr lang="en-US" dirty="0" smtClean="0"/>
              <a:t>Absolute Pressure</a:t>
            </a:r>
            <a:endParaRPr lang="en-US" dirty="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65760" indent="-283464">
              <a:buFont typeface="Wingdings" pitchFamily="2" charset="2"/>
              <a:buChar char="v"/>
              <a:defRPr/>
            </a:pPr>
            <a:r>
              <a:rPr lang="en-US" b="1" dirty="0">
                <a:latin typeface="Tahoma" pitchFamily="34" charset="0"/>
              </a:rPr>
              <a:t>Fluid Statics </a:t>
            </a:r>
            <a:r>
              <a:rPr lang="en-US" dirty="0">
                <a:latin typeface="Tahoma" pitchFamily="34" charset="0"/>
              </a:rPr>
              <a:t>– study of fluids at </a:t>
            </a:r>
            <a:r>
              <a:rPr lang="en-US" b="1" u="sng" dirty="0">
                <a:latin typeface="Tahoma" pitchFamily="34" charset="0"/>
              </a:rPr>
              <a:t>rest.</a:t>
            </a:r>
          </a:p>
          <a:p>
            <a:pPr marL="365760" indent="-283464">
              <a:buFont typeface="Wingdings" pitchFamily="2" charset="2"/>
              <a:buChar char="v"/>
              <a:defRPr/>
            </a:pPr>
            <a:r>
              <a:rPr lang="en-US" b="1" dirty="0">
                <a:latin typeface="Tahoma" pitchFamily="34" charset="0"/>
              </a:rPr>
              <a:t>Fluid Dynamics </a:t>
            </a:r>
            <a:r>
              <a:rPr lang="en-US" dirty="0">
                <a:latin typeface="Tahoma" pitchFamily="34" charset="0"/>
              </a:rPr>
              <a:t>– study of fluids in </a:t>
            </a:r>
            <a:r>
              <a:rPr lang="en-US" b="1" u="sng" dirty="0">
                <a:latin typeface="Tahoma" pitchFamily="34" charset="0"/>
              </a:rPr>
              <a:t>motion</a:t>
            </a:r>
            <a:r>
              <a:rPr lang="en-US" dirty="0">
                <a:latin typeface="Tahoma" pitchFamily="34" charset="0"/>
              </a:rPr>
              <a:t>.</a:t>
            </a:r>
          </a:p>
          <a:p>
            <a:pPr>
              <a:defRPr/>
            </a:pPr>
            <a:endParaRPr lang="en-US" dirty="0"/>
          </a:p>
        </p:txBody>
      </p:sp>
      <p:sp>
        <p:nvSpPr>
          <p:cNvPr id="5" name="Title 5"/>
          <p:cNvSpPr>
            <a:spLocks noGrp="1"/>
          </p:cNvSpPr>
          <p:nvPr>
            <p:ph type="title"/>
          </p:nvPr>
        </p:nvSpPr>
        <p:spPr>
          <a:xfrm>
            <a:off x="2133600" y="274638"/>
            <a:ext cx="6553200" cy="1143000"/>
          </a:xfrm>
        </p:spPr>
        <p:txBody>
          <a:bodyPr/>
          <a:lstStyle/>
          <a:p>
            <a:r>
              <a:rPr lang="en-US" dirty="0" smtClean="0"/>
              <a:t>Fluid Mechanics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057400"/>
            <a:ext cx="6553200" cy="1143000"/>
          </a:xfrm>
        </p:spPr>
        <p:txBody>
          <a:bodyPr>
            <a:normAutofit fontScale="90000"/>
          </a:bodyPr>
          <a:lstStyle/>
          <a:p>
            <a:r>
              <a:rPr lang="en-US" dirty="0" smtClean="0"/>
              <a:t>Density and Specific Gravity</a:t>
            </a:r>
            <a:endParaRPr lang="en-US" dirty="0"/>
          </a:p>
        </p:txBody>
      </p:sp>
    </p:spTree>
    <p:extLst>
      <p:ext uri="{BB962C8B-B14F-4D97-AF65-F5344CB8AC3E}">
        <p14:creationId xmlns:p14="http://schemas.microsoft.com/office/powerpoint/2010/main" val="26890333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5" name="Rectangle 2"/>
          <p:cNvSpPr>
            <a:spLocks noGrp="1" noChangeArrowheads="1"/>
          </p:cNvSpPr>
          <p:nvPr>
            <p:ph idx="1"/>
          </p:nvPr>
        </p:nvSpPr>
        <p:spPr>
          <a:xfrm>
            <a:off x="381000" y="1905000"/>
            <a:ext cx="8763000" cy="5139869"/>
          </a:xfrm>
        </p:spPr>
        <p:txBody>
          <a:bodyPr wrap="square">
            <a:spAutoFit/>
          </a:bodyPr>
          <a:lstStyle/>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4000" b="1" dirty="0" smtClean="0"/>
              <a:t>Amount of mass per unit volume</a:t>
            </a:r>
          </a:p>
          <a:p>
            <a:pPr lvl="1" eaLnBrk="1" hangingPunct="1">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4000" dirty="0" smtClean="0"/>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4000" dirty="0" smtClean="0"/>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4000" b="1" dirty="0" smtClean="0">
              <a:solidFill>
                <a:srgbClr val="C00000"/>
              </a:solidFill>
              <a:cs typeface="Arial" charset="0"/>
            </a:endParaRP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4000" b="1" dirty="0" smtClean="0">
                <a:solidFill>
                  <a:srgbClr val="C00000"/>
                </a:solidFill>
                <a:cs typeface="Arial" charset="0"/>
              </a:rPr>
              <a:t>SI UNIT: kg/m</a:t>
            </a:r>
            <a:r>
              <a:rPr lang="en-GB" sz="4000" b="1" baseline="30000" dirty="0" smtClean="0">
                <a:solidFill>
                  <a:srgbClr val="C00000"/>
                </a:solidFill>
                <a:cs typeface="Arial" charset="0"/>
              </a:rPr>
              <a:t>3  </a:t>
            </a:r>
            <a:r>
              <a:rPr lang="en-GB" sz="4000" b="1" dirty="0" smtClean="0">
                <a:solidFill>
                  <a:srgbClr val="C00000"/>
                </a:solidFill>
                <a:cs typeface="Arial" charset="0"/>
              </a:rPr>
              <a:t>[SI] </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4000" dirty="0" smtClean="0">
                <a:latin typeface="Tahoma" pitchFamily="34" charset="0"/>
                <a:sym typeface="Symbol" pitchFamily="18" charset="2"/>
              </a:rPr>
              <a:t>	</a:t>
            </a:r>
            <a:r>
              <a:rPr lang="en-US" sz="4000" b="1" dirty="0" smtClean="0">
                <a:latin typeface="Tahoma" pitchFamily="34" charset="0"/>
                <a:sym typeface="Symbol" pitchFamily="18" charset="2"/>
              </a:rPr>
              <a:t>1 g/cm</a:t>
            </a:r>
            <a:r>
              <a:rPr lang="en-US" sz="4000" b="1" baseline="30000" dirty="0" smtClean="0">
                <a:latin typeface="Tahoma" pitchFamily="34" charset="0"/>
                <a:sym typeface="Symbol" pitchFamily="18" charset="2"/>
              </a:rPr>
              <a:t>3</a:t>
            </a:r>
            <a:r>
              <a:rPr lang="en-US" sz="4000" b="1" dirty="0" smtClean="0">
                <a:latin typeface="Tahoma" pitchFamily="34" charset="0"/>
                <a:sym typeface="Symbol" pitchFamily="18" charset="2"/>
              </a:rPr>
              <a:t> = 1,000 kg/m</a:t>
            </a:r>
            <a:r>
              <a:rPr lang="en-US" sz="4000" b="1" baseline="30000" dirty="0" smtClean="0">
                <a:latin typeface="Tahoma" pitchFamily="34" charset="0"/>
                <a:sym typeface="Symbol" pitchFamily="18" charset="2"/>
              </a:rPr>
              <a:t>3</a:t>
            </a:r>
            <a:endParaRPr lang="en-US" sz="4000" b="1" dirty="0" smtClean="0">
              <a:latin typeface="Tahoma" pitchFamily="34" charset="0"/>
              <a:sym typeface="Symbol" pitchFamily="18" charset="2"/>
            </a:endParaRP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4000" b="1" dirty="0" smtClean="0">
              <a:solidFill>
                <a:srgbClr val="C00000"/>
              </a:solidFill>
              <a:cs typeface="Arial" charset="0"/>
            </a:endParaRPr>
          </a:p>
        </p:txBody>
      </p:sp>
      <p:sp>
        <p:nvSpPr>
          <p:cNvPr id="7170" name="Rectangle 1"/>
          <p:cNvSpPr>
            <a:spLocks noGrp="1" noChangeArrowheads="1"/>
          </p:cNvSpPr>
          <p:nvPr>
            <p:ph type="title"/>
          </p:nvPr>
        </p:nvSpPr>
        <p:spPr>
          <a:xfrm>
            <a:off x="2133600" y="384474"/>
            <a:ext cx="6553200" cy="923330"/>
          </a:xfrm>
        </p:spPr>
        <p:txBody>
          <a:bodyPr>
            <a:spAutoFit/>
          </a:bodyPr>
          <a:lstStyle/>
          <a:p>
            <a:pPr eaLnBrk="1" fontAlgn="auto" hangingPunct="1">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5400" dirty="0" smtClean="0"/>
              <a:t>Density, </a:t>
            </a:r>
            <a:r>
              <a:rPr lang="en-GB" sz="5400" dirty="0" smtClean="0">
                <a:sym typeface="Symbol"/>
              </a:rPr>
              <a:t></a:t>
            </a:r>
            <a:endParaRPr lang="en-GB" sz="5400" dirty="0" smtClean="0"/>
          </a:p>
        </p:txBody>
      </p:sp>
      <p:sp>
        <p:nvSpPr>
          <p:cNvPr id="7475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4753"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752600" y="3276600"/>
            <a:ext cx="5106390" cy="914400"/>
          </a:xfrm>
          <a:prstGeom prst="rect">
            <a:avLst/>
          </a:prstGeom>
          <a:noFill/>
        </p:spPr>
      </p:pic>
      <p:sp>
        <p:nvSpPr>
          <p:cNvPr id="74755" name="Rectangle 3"/>
          <p:cNvSpPr>
            <a:spLocks noChangeArrowheads="1"/>
          </p:cNvSpPr>
          <p:nvPr/>
        </p:nvSpPr>
        <p:spPr bwMode="auto">
          <a:xfrm>
            <a:off x="0" y="1190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7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285750" y="4800600"/>
            <a:ext cx="4267200" cy="639763"/>
          </a:xfrm>
        </p:spPr>
        <p:txBody>
          <a:bodyPr>
            <a:noAutofit/>
          </a:bodyPr>
          <a:lstStyle/>
          <a:p>
            <a:pPr marL="0" indent="0" eaLnBrk="1" hangingPunct="1">
              <a:buNone/>
            </a:pPr>
            <a:r>
              <a:rPr lang="en-US" sz="4000" b="1" dirty="0" smtClean="0">
                <a:sym typeface="Symbol"/>
              </a:rPr>
              <a:t></a:t>
            </a:r>
            <a:r>
              <a:rPr lang="en-US" sz="4000" b="1" baseline="-25000" dirty="0" smtClean="0">
                <a:sym typeface="Symbol"/>
              </a:rPr>
              <a:t>object</a:t>
            </a:r>
            <a:r>
              <a:rPr lang="en-US" sz="4000" b="1" dirty="0" smtClean="0">
                <a:sym typeface="Symbol"/>
              </a:rPr>
              <a:t>  &lt; </a:t>
            </a:r>
            <a:r>
              <a:rPr lang="en-US" sz="4000" b="1" baseline="-25000" dirty="0" smtClean="0">
                <a:sym typeface="Symbol"/>
              </a:rPr>
              <a:t>fluid medium</a:t>
            </a:r>
            <a:r>
              <a:rPr lang="en-US" sz="4000" b="1" dirty="0" smtClean="0">
                <a:sym typeface="Symbol"/>
              </a:rPr>
              <a:t> </a:t>
            </a:r>
            <a:endParaRPr lang="en-US" sz="4000" b="1" dirty="0" smtClean="0"/>
          </a:p>
        </p:txBody>
      </p:sp>
      <p:sp>
        <p:nvSpPr>
          <p:cNvPr id="4" name="Title 3"/>
          <p:cNvSpPr>
            <a:spLocks noGrp="1"/>
          </p:cNvSpPr>
          <p:nvPr>
            <p:ph type="title"/>
          </p:nvPr>
        </p:nvSpPr>
        <p:spPr/>
        <p:txBody>
          <a:bodyPr/>
          <a:lstStyle/>
          <a:p>
            <a:r>
              <a:rPr lang="en-US" dirty="0" smtClean="0"/>
              <a:t>Sinking or Floating</a:t>
            </a:r>
            <a:endParaRPr lang="en-US" dirty="0"/>
          </a:p>
        </p:txBody>
      </p:sp>
      <p:sp>
        <p:nvSpPr>
          <p:cNvPr id="2" name="Rectangle 1"/>
          <p:cNvSpPr/>
          <p:nvPr/>
        </p:nvSpPr>
        <p:spPr>
          <a:xfrm>
            <a:off x="1295400" y="2057400"/>
            <a:ext cx="2133600" cy="2438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295400" y="3124200"/>
            <a:ext cx="2133600" cy="1371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2019300" y="28194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1828800" y="2087563"/>
            <a:ext cx="1181100" cy="6397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smtClean="0">
                <a:sym typeface="Symbol"/>
              </a:rPr>
              <a:t>Float</a:t>
            </a:r>
            <a:endParaRPr lang="en-US" b="1" dirty="0" smtClean="0"/>
          </a:p>
        </p:txBody>
      </p:sp>
      <p:sp>
        <p:nvSpPr>
          <p:cNvPr id="8" name="Content Placeholder 2"/>
          <p:cNvSpPr txBox="1">
            <a:spLocks/>
          </p:cNvSpPr>
          <p:nvPr/>
        </p:nvSpPr>
        <p:spPr>
          <a:xfrm>
            <a:off x="4800600" y="4846637"/>
            <a:ext cx="4267200" cy="6397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000" b="1" dirty="0" smtClean="0">
                <a:sym typeface="Symbol"/>
              </a:rPr>
              <a:t></a:t>
            </a:r>
            <a:r>
              <a:rPr lang="en-US" sz="4000" b="1" baseline="-25000" dirty="0" smtClean="0">
                <a:sym typeface="Symbol"/>
              </a:rPr>
              <a:t>object</a:t>
            </a:r>
            <a:r>
              <a:rPr lang="en-US" sz="4000" b="1" dirty="0" smtClean="0">
                <a:sym typeface="Symbol"/>
              </a:rPr>
              <a:t>  &gt; </a:t>
            </a:r>
            <a:r>
              <a:rPr lang="en-US" sz="4000" b="1" baseline="-25000" dirty="0" smtClean="0">
                <a:sym typeface="Symbol"/>
              </a:rPr>
              <a:t>fluid medium</a:t>
            </a:r>
            <a:r>
              <a:rPr lang="en-US" sz="4000" b="1" dirty="0" smtClean="0">
                <a:sym typeface="Symbol"/>
              </a:rPr>
              <a:t> </a:t>
            </a:r>
            <a:endParaRPr lang="en-US" sz="4000" b="1" dirty="0" smtClean="0"/>
          </a:p>
        </p:txBody>
      </p:sp>
      <p:sp>
        <p:nvSpPr>
          <p:cNvPr id="9" name="Rectangle 8"/>
          <p:cNvSpPr/>
          <p:nvPr/>
        </p:nvSpPr>
        <p:spPr>
          <a:xfrm>
            <a:off x="5810250" y="2103437"/>
            <a:ext cx="2133600" cy="2438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810250" y="3170237"/>
            <a:ext cx="2133600" cy="1371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534150" y="3733800"/>
            <a:ext cx="685800" cy="762000"/>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p:cNvSpPr txBox="1">
            <a:spLocks/>
          </p:cNvSpPr>
          <p:nvPr/>
        </p:nvSpPr>
        <p:spPr>
          <a:xfrm>
            <a:off x="6343650" y="2133600"/>
            <a:ext cx="1181100" cy="6397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339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smtClean="0"/>
              <a:t>Sink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animEffect transition="in" filter="blinds(horizontal)">
                                      <p:cBhvr>
                                        <p:cTn id="7" dur="500"/>
                                        <p:tgtEl>
                                          <p:spTgt spid="143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linds(horizont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blinds(horizontal)">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blinds(horizontal)">
                                      <p:cBhvr>
                                        <p:cTn id="22"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P spid="7" grpId="0" build="p"/>
      <p:bldP spid="8" grpId="0" build="p"/>
      <p:bldP spid="12"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2188</TotalTime>
  <Words>1113</Words>
  <Application>Microsoft Office PowerPoint</Application>
  <PresentationFormat>On-screen Show (4:3)</PresentationFormat>
  <Paragraphs>258</Paragraphs>
  <Slides>59</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1" baseType="lpstr">
      <vt:lpstr>Office Theme</vt:lpstr>
      <vt:lpstr>Equation</vt:lpstr>
      <vt:lpstr>PHYSICS IN TRANSPORTATION part 1</vt:lpstr>
      <vt:lpstr>PowerPoint Presentation</vt:lpstr>
      <vt:lpstr>Fluids</vt:lpstr>
      <vt:lpstr>Liquid</vt:lpstr>
      <vt:lpstr>Gas</vt:lpstr>
      <vt:lpstr>Fluid Mechanics</vt:lpstr>
      <vt:lpstr>Density and Specific Gravity</vt:lpstr>
      <vt:lpstr>Density, </vt:lpstr>
      <vt:lpstr>Sinking or Floating</vt:lpstr>
      <vt:lpstr>Sinking or Floating</vt:lpstr>
      <vt:lpstr>AIR BALLOONS</vt:lpstr>
      <vt:lpstr>How do submarines work?</vt:lpstr>
      <vt:lpstr>Submarine</vt:lpstr>
      <vt:lpstr>Submarine</vt:lpstr>
      <vt:lpstr>Specific Gravity / Relative Density</vt:lpstr>
      <vt:lpstr>Specific Gravity, SG</vt:lpstr>
      <vt:lpstr>Specific Gravity, SG</vt:lpstr>
      <vt:lpstr>Buoyant Force</vt:lpstr>
      <vt:lpstr>Buoyant Force</vt:lpstr>
      <vt:lpstr>Ways of determining FB</vt:lpstr>
      <vt:lpstr>Archimedes’ Principle</vt:lpstr>
      <vt:lpstr>Archimedes’ Principle</vt:lpstr>
      <vt:lpstr>Force Analysis</vt:lpstr>
      <vt:lpstr>Force Analysis</vt:lpstr>
      <vt:lpstr>Force Analysis</vt:lpstr>
      <vt:lpstr>Wooden boat floating on fresh water</vt:lpstr>
      <vt:lpstr>Exercise # 1</vt:lpstr>
      <vt:lpstr>Answer</vt:lpstr>
      <vt:lpstr>Exercise # 2</vt:lpstr>
      <vt:lpstr>Answer: Same</vt:lpstr>
      <vt:lpstr>Exercise # 3</vt:lpstr>
      <vt:lpstr>Answer: Same FB</vt:lpstr>
      <vt:lpstr>Ans: Boat in fresh water</vt:lpstr>
      <vt:lpstr>Force Analysis</vt:lpstr>
      <vt:lpstr>Force Analysis</vt:lpstr>
      <vt:lpstr>Object that sink</vt:lpstr>
      <vt:lpstr>SG of gold = 19.3</vt:lpstr>
      <vt:lpstr>Answer: Not Gold</vt:lpstr>
      <vt:lpstr>Pressure</vt:lpstr>
      <vt:lpstr>Pressure, P</vt:lpstr>
      <vt:lpstr>Pressure (Solid) </vt:lpstr>
      <vt:lpstr>Exercise # 1</vt:lpstr>
      <vt:lpstr>Answer</vt:lpstr>
      <vt:lpstr>Exert Higher Pressure on the floor?</vt:lpstr>
      <vt:lpstr>Answer</vt:lpstr>
      <vt:lpstr>Bed of Nails</vt:lpstr>
      <vt:lpstr>Answer</vt:lpstr>
      <vt:lpstr>Fluid Pressure</vt:lpstr>
      <vt:lpstr>Fluid Pressure</vt:lpstr>
      <vt:lpstr>Fluid Pressure, P</vt:lpstr>
      <vt:lpstr>Exercise</vt:lpstr>
      <vt:lpstr>Answer: Same</vt:lpstr>
      <vt:lpstr>Problem</vt:lpstr>
      <vt:lpstr>Solution</vt:lpstr>
      <vt:lpstr>Pascal’s Principle</vt:lpstr>
      <vt:lpstr>Application: Hydraulic Lift</vt:lpstr>
      <vt:lpstr>Absolute Pressure</vt:lpstr>
      <vt:lpstr>Absolute Pressure</vt:lpstr>
      <vt:lpstr>Absolute Pressure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EIGHT</dc:title>
  <dc:creator>Carmi</dc:creator>
  <cp:lastModifiedBy>Marvin</cp:lastModifiedBy>
  <cp:revision>222</cp:revision>
  <dcterms:created xsi:type="dcterms:W3CDTF">2006-08-16T00:00:00Z</dcterms:created>
  <dcterms:modified xsi:type="dcterms:W3CDTF">2014-11-18T06:57:15Z</dcterms:modified>
</cp:coreProperties>
</file>