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64" r:id="rId2"/>
    <p:sldId id="408" r:id="rId3"/>
    <p:sldId id="409" r:id="rId4"/>
    <p:sldId id="410" r:id="rId5"/>
    <p:sldId id="312" r:id="rId6"/>
    <p:sldId id="412" r:id="rId7"/>
    <p:sldId id="413" r:id="rId8"/>
    <p:sldId id="414" r:id="rId9"/>
    <p:sldId id="415" r:id="rId10"/>
    <p:sldId id="416" r:id="rId11"/>
    <p:sldId id="411" r:id="rId12"/>
    <p:sldId id="417" r:id="rId13"/>
    <p:sldId id="418" r:id="rId14"/>
    <p:sldId id="419" r:id="rId15"/>
    <p:sldId id="420" r:id="rId16"/>
    <p:sldId id="421" r:id="rId17"/>
    <p:sldId id="422" r:id="rId18"/>
    <p:sldId id="429" r:id="rId19"/>
    <p:sldId id="423" r:id="rId20"/>
    <p:sldId id="424" r:id="rId21"/>
    <p:sldId id="425" r:id="rId22"/>
    <p:sldId id="427" r:id="rId23"/>
    <p:sldId id="426" r:id="rId24"/>
    <p:sldId id="430" r:id="rId25"/>
    <p:sldId id="431" r:id="rId26"/>
    <p:sldId id="432" r:id="rId27"/>
    <p:sldId id="433" r:id="rId28"/>
    <p:sldId id="434" r:id="rId29"/>
    <p:sldId id="436" r:id="rId30"/>
    <p:sldId id="437" r:id="rId31"/>
    <p:sldId id="438" r:id="rId32"/>
    <p:sldId id="439" r:id="rId33"/>
    <p:sldId id="440" r:id="rId3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0D5E"/>
    <a:srgbClr val="FF33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456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7.wmf"/><Relationship Id="rId5" Type="http://schemas.openxmlformats.org/officeDocument/2006/relationships/image" Target="../media/image27.wmf"/><Relationship Id="rId4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10.wmf"/><Relationship Id="rId1" Type="http://schemas.openxmlformats.org/officeDocument/2006/relationships/image" Target="../media/image30.wmf"/><Relationship Id="rId4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7.wmf"/><Relationship Id="rId1" Type="http://schemas.openxmlformats.org/officeDocument/2006/relationships/image" Target="../media/image33.wmf"/><Relationship Id="rId4" Type="http://schemas.openxmlformats.org/officeDocument/2006/relationships/image" Target="../media/image10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6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7.wmf"/><Relationship Id="rId1" Type="http://schemas.openxmlformats.org/officeDocument/2006/relationships/image" Target="../media/image19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7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dirty="0" smtClean="0"/>
              <a:t>HANDOUT #7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dirty="0" smtClean="0"/>
              <a:t>NASC3 – X</a:t>
            </a:r>
          </a:p>
          <a:p>
            <a:r>
              <a:rPr lang="en-US" dirty="0" err="1" smtClean="0"/>
              <a:t>MCTGarcia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AB45285-135C-4705-B0B8-3F65767158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83955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5D63EA3-D465-46E2-8FB9-CEFBA67FCAC3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228DE52-A5B6-47CE-83CA-0789E4412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7097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74638"/>
            <a:ext cx="6553200" cy="1143000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>
              <a:defRPr b="1" cap="none" spc="50">
                <a:ln w="11430"/>
                <a:solidFill>
                  <a:srgbClr val="FF3399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81200"/>
            <a:ext cx="7924800" cy="4144963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FF3399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9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6705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 cap="none" spc="50">
          <a:ln w="11430"/>
          <a:solidFill>
            <a:srgbClr val="FF3399"/>
          </a:solidFill>
          <a:effectLst>
            <a:outerShdw blurRad="76200" dist="50800" dir="5400000" algn="tl" rotWithShape="0">
              <a:srgbClr val="000000">
                <a:alpha val="6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5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FF3399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16.jpeg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image" Target="../media/image21.jpeg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image" Target="../media/image16.jpeg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8.bin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Relationship Id="rId9" Type="http://schemas.openxmlformats.org/officeDocument/2006/relationships/oleObject" Target="../embeddings/oleObject31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5.bin"/><Relationship Id="rId5" Type="http://schemas.openxmlformats.org/officeDocument/2006/relationships/oleObject" Target="../embeddings/oleObject34.bin"/><Relationship Id="rId4" Type="http://schemas.openxmlformats.org/officeDocument/2006/relationships/oleObject" Target="../embeddings/oleObject33.bin"/><Relationship Id="rId9" Type="http://schemas.openxmlformats.org/officeDocument/2006/relationships/oleObject" Target="../embeddings/oleObject38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2.bin"/><Relationship Id="rId5" Type="http://schemas.openxmlformats.org/officeDocument/2006/relationships/oleObject" Target="../embeddings/oleObject41.bin"/><Relationship Id="rId4" Type="http://schemas.openxmlformats.org/officeDocument/2006/relationships/oleObject" Target="../embeddings/oleObject40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image" Target="../media/image3.jpeg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7.bin"/><Relationship Id="rId5" Type="http://schemas.openxmlformats.org/officeDocument/2006/relationships/oleObject" Target="../embeddings/oleObject46.bin"/><Relationship Id="rId4" Type="http://schemas.openxmlformats.org/officeDocument/2006/relationships/oleObject" Target="../embeddings/oleObject45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3.bin"/><Relationship Id="rId5" Type="http://schemas.openxmlformats.org/officeDocument/2006/relationships/oleObject" Target="../embeddings/oleObject52.bin"/><Relationship Id="rId4" Type="http://schemas.openxmlformats.org/officeDocument/2006/relationships/oleObject" Target="../embeddings/oleObject5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8.bin"/><Relationship Id="rId5" Type="http://schemas.openxmlformats.org/officeDocument/2006/relationships/oleObject" Target="../embeddings/oleObject57.bin"/><Relationship Id="rId4" Type="http://schemas.openxmlformats.org/officeDocument/2006/relationships/oleObject" Target="../embeddings/oleObject56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61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62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64.bin"/><Relationship Id="rId4" Type="http://schemas.openxmlformats.org/officeDocument/2006/relationships/oleObject" Target="../embeddings/oleObject63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oleObject" Target="../embeddings/oleObject66.bin"/><Relationship Id="rId4" Type="http://schemas.openxmlformats.org/officeDocument/2006/relationships/oleObject" Target="../embeddings/oleObject65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oleObject68.bin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jpeg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838200" y="1752600"/>
            <a:ext cx="7772400" cy="1470025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5400" b="1" spc="50" dirty="0" smtClean="0">
                <a:ln w="11430"/>
                <a:solidFill>
                  <a:srgbClr val="FF3399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PHYSICS IN TRANSPORTATION</a:t>
            </a:r>
            <a:br>
              <a:rPr lang="en-US" sz="5400" b="1" spc="50" dirty="0" smtClean="0">
                <a:ln w="11430"/>
                <a:solidFill>
                  <a:srgbClr val="FF3399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sz="4000" dirty="0" smtClean="0"/>
              <a:t>part 2</a:t>
            </a:r>
            <a:endParaRPr lang="en-US" sz="5400" b="1" spc="50" dirty="0">
              <a:ln w="11430"/>
              <a:solidFill>
                <a:srgbClr val="FF3399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76200"/>
            <a:ext cx="6553200" cy="1143000"/>
          </a:xfrm>
        </p:spPr>
        <p:txBody>
          <a:bodyPr/>
          <a:lstStyle/>
          <a:p>
            <a:r>
              <a:rPr lang="en-GB" dirty="0" smtClean="0"/>
              <a:t>Pressure and Velocity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76600"/>
            <a:ext cx="7924800" cy="685800"/>
          </a:xfrm>
        </p:spPr>
        <p:txBody>
          <a:bodyPr/>
          <a:lstStyle/>
          <a:p>
            <a:r>
              <a:rPr lang="en-US" dirty="0" smtClean="0"/>
              <a:t>If elevation (h) is the same, then</a:t>
            </a:r>
            <a:endParaRPr lang="en-US" b="1" u="sng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92080167"/>
              </p:ext>
            </p:extLst>
          </p:nvPr>
        </p:nvGraphicFramePr>
        <p:xfrm>
          <a:off x="3463782" y="4421332"/>
          <a:ext cx="592137" cy="641350"/>
        </p:xfrm>
        <a:graphic>
          <a:graphicData uri="http://schemas.openxmlformats.org/presentationml/2006/ole">
            <p:oleObj spid="_x0000_s4431" name="Equation" r:id="rId3" imgW="152280" imgH="164880" progId="Equation.3">
              <p:embed/>
            </p:oleObj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61315087"/>
              </p:ext>
            </p:extLst>
          </p:nvPr>
        </p:nvGraphicFramePr>
        <p:xfrm>
          <a:off x="4817919" y="4563557"/>
          <a:ext cx="444500" cy="542925"/>
        </p:xfrm>
        <a:graphic>
          <a:graphicData uri="http://schemas.openxmlformats.org/presentationml/2006/ole">
            <p:oleObj spid="_x0000_s4432" name="Equation" r:id="rId4" imgW="114120" imgH="139680" progId="Equation.3">
              <p:embed/>
            </p:oleObj>
          </a:graphicData>
        </a:graphic>
      </p:graphicFrame>
      <p:sp>
        <p:nvSpPr>
          <p:cNvPr id="14" name="Down Arrow 13"/>
          <p:cNvSpPr/>
          <p:nvPr/>
        </p:nvSpPr>
        <p:spPr>
          <a:xfrm>
            <a:off x="4055919" y="4429125"/>
            <a:ext cx="533400" cy="83127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flipV="1">
            <a:off x="5275119" y="4352925"/>
            <a:ext cx="533400" cy="8382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58205217"/>
              </p:ext>
            </p:extLst>
          </p:nvPr>
        </p:nvGraphicFramePr>
        <p:xfrm>
          <a:off x="2438400" y="1676400"/>
          <a:ext cx="4991100" cy="1295400"/>
        </p:xfrm>
        <a:graphic>
          <a:graphicData uri="http://schemas.openxmlformats.org/presentationml/2006/ole">
            <p:oleObj spid="_x0000_s4433" name="Equation" r:id="rId5" imgW="1663560" imgH="43164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01157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 of Fluid Flow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410200" y="2774373"/>
            <a:ext cx="32004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FF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4000" dirty="0" smtClean="0">
                <a:sym typeface="Symbol"/>
              </a:rPr>
              <a:t>low pressure</a:t>
            </a:r>
            <a:endParaRPr lang="en-US" sz="4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2732809"/>
            <a:ext cx="35052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FF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4000" dirty="0" smtClean="0"/>
              <a:t> high pressure</a:t>
            </a:r>
            <a:endParaRPr lang="en-US" sz="4000" dirty="0"/>
          </a:p>
        </p:txBody>
      </p:sp>
      <p:sp>
        <p:nvSpPr>
          <p:cNvPr id="8" name="Right Arrow 7"/>
          <p:cNvSpPr/>
          <p:nvPr/>
        </p:nvSpPr>
        <p:spPr>
          <a:xfrm>
            <a:off x="4142509" y="2542309"/>
            <a:ext cx="1371600" cy="1149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168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5283" y="1447800"/>
            <a:ext cx="6096000" cy="609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How can fluids move up the pipe?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 t="53846"/>
          <a:stretch/>
        </p:blipFill>
        <p:spPr bwMode="auto">
          <a:xfrm>
            <a:off x="1094509" y="2209798"/>
            <a:ext cx="6604000" cy="320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469573" y="3435926"/>
            <a:ext cx="637310" cy="74814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FF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410200" y="2195946"/>
            <a:ext cx="609600" cy="83819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FF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000" b="1" dirty="0" smtClean="0">
                <a:solidFill>
                  <a:srgbClr val="FF0000"/>
                </a:solidFill>
              </a:rPr>
              <a:t>2</a:t>
            </a:r>
            <a:endParaRPr lang="en-US" sz="4000" b="1" dirty="0">
              <a:solidFill>
                <a:srgbClr val="FF0000"/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06626643"/>
              </p:ext>
            </p:extLst>
          </p:nvPr>
        </p:nvGraphicFramePr>
        <p:xfrm>
          <a:off x="685800" y="2390775"/>
          <a:ext cx="592137" cy="641350"/>
        </p:xfrm>
        <a:graphic>
          <a:graphicData uri="http://schemas.openxmlformats.org/presentationml/2006/ole">
            <p:oleObj spid="_x0000_s6494" name="Equation" r:id="rId4" imgW="152280" imgH="164880" progId="Equation.3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4349148"/>
              </p:ext>
            </p:extLst>
          </p:nvPr>
        </p:nvGraphicFramePr>
        <p:xfrm>
          <a:off x="7698509" y="2294370"/>
          <a:ext cx="592138" cy="641350"/>
        </p:xfrm>
        <a:graphic>
          <a:graphicData uri="http://schemas.openxmlformats.org/presentationml/2006/ole">
            <p:oleObj spid="_x0000_s6495" name="Equation" r:id="rId5" imgW="152280" imgH="164880" progId="Equation.3">
              <p:embed/>
            </p:oleObj>
          </a:graphicData>
        </a:graphic>
      </p:graphicFrame>
      <p:sp>
        <p:nvSpPr>
          <p:cNvPr id="11" name="Down Arrow 10"/>
          <p:cNvSpPr/>
          <p:nvPr/>
        </p:nvSpPr>
        <p:spPr>
          <a:xfrm flipV="1">
            <a:off x="1295400" y="2342410"/>
            <a:ext cx="533400" cy="79564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8305800" y="2195946"/>
            <a:ext cx="533400" cy="86491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80137597"/>
              </p:ext>
            </p:extLst>
          </p:nvPr>
        </p:nvGraphicFramePr>
        <p:xfrm>
          <a:off x="735013" y="3419475"/>
          <a:ext cx="493712" cy="690563"/>
        </p:xfrm>
        <a:graphic>
          <a:graphicData uri="http://schemas.openxmlformats.org/presentationml/2006/ole">
            <p:oleObj spid="_x0000_s6496" name="Equation" r:id="rId6" imgW="126720" imgH="177480" progId="Equation.3">
              <p:embed/>
            </p:oleObj>
          </a:graphicData>
        </a:graphic>
      </p:graphicFrame>
      <p:sp>
        <p:nvSpPr>
          <p:cNvPr id="14" name="Down Arrow 13"/>
          <p:cNvSpPr/>
          <p:nvPr/>
        </p:nvSpPr>
        <p:spPr>
          <a:xfrm flipV="1">
            <a:off x="8271164" y="3227118"/>
            <a:ext cx="533400" cy="79564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31360022"/>
              </p:ext>
            </p:extLst>
          </p:nvPr>
        </p:nvGraphicFramePr>
        <p:xfrm>
          <a:off x="7745413" y="3324225"/>
          <a:ext cx="493712" cy="690563"/>
        </p:xfrm>
        <a:graphic>
          <a:graphicData uri="http://schemas.openxmlformats.org/presentationml/2006/ole">
            <p:oleObj spid="_x0000_s6497" name="Equation" r:id="rId7" imgW="126720" imgH="177480" progId="Equation.3">
              <p:embed/>
            </p:oleObj>
          </a:graphicData>
        </a:graphic>
      </p:graphicFrame>
      <p:sp>
        <p:nvSpPr>
          <p:cNvPr id="16" name="Down Arrow 15"/>
          <p:cNvSpPr/>
          <p:nvPr/>
        </p:nvSpPr>
        <p:spPr>
          <a:xfrm>
            <a:off x="1295400" y="3377539"/>
            <a:ext cx="533400" cy="86491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712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Pressure Requirement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t="53846"/>
          <a:stretch/>
        </p:blipFill>
        <p:spPr bwMode="auto">
          <a:xfrm>
            <a:off x="1094509" y="2514598"/>
            <a:ext cx="6604000" cy="320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52055" y="3771899"/>
            <a:ext cx="2743200" cy="68579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FF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High Pressure ??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00600" y="2514598"/>
            <a:ext cx="2819400" cy="6858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FF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Low Pressure ??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05000" y="3117273"/>
            <a:ext cx="637310" cy="74814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FF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715000" y="3429001"/>
            <a:ext cx="609600" cy="83819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FF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000" b="1" dirty="0" smtClean="0">
                <a:solidFill>
                  <a:srgbClr val="FF0000"/>
                </a:solidFill>
              </a:rPr>
              <a:t>2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143000" y="1579418"/>
            <a:ext cx="7315200" cy="60959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high pressure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low pressure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0045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6705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V ? : Continuity </a:t>
            </a:r>
            <a:r>
              <a:rPr lang="en-US" dirty="0"/>
              <a:t>Equation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600200" y="2108859"/>
            <a:ext cx="5755603" cy="3048000"/>
            <a:chOff x="1094509" y="2514598"/>
            <a:chExt cx="6604000" cy="3200400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t="53846"/>
            <a:stretch/>
          </p:blipFill>
          <p:spPr bwMode="auto">
            <a:xfrm>
              <a:off x="1094509" y="2514598"/>
              <a:ext cx="6604000" cy="32004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2535383" y="3740726"/>
              <a:ext cx="637310" cy="748144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accent5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FF3399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400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5382491" y="2514598"/>
              <a:ext cx="609600" cy="838199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accent5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FF3399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4000" b="1" dirty="0" smtClean="0">
                  <a:solidFill>
                    <a:srgbClr val="FF0000"/>
                  </a:solidFill>
                </a:rPr>
                <a:t>2</a:t>
              </a:r>
              <a:endParaRPr lang="en-US" sz="4000" b="1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83490063"/>
              </p:ext>
            </p:extLst>
          </p:nvPr>
        </p:nvGraphicFramePr>
        <p:xfrm>
          <a:off x="3411406" y="5122223"/>
          <a:ext cx="2957944" cy="914400"/>
        </p:xfrm>
        <a:graphic>
          <a:graphicData uri="http://schemas.openxmlformats.org/presentationml/2006/ole">
            <p:oleObj spid="_x0000_s5570" name="Equation" r:id="rId4" imgW="698197" imgH="215806" progId="Equation.3">
              <p:embed/>
            </p:oleObj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9000614"/>
              </p:ext>
            </p:extLst>
          </p:nvPr>
        </p:nvGraphicFramePr>
        <p:xfrm>
          <a:off x="6172200" y="1774247"/>
          <a:ext cx="592137" cy="641350"/>
        </p:xfrm>
        <a:graphic>
          <a:graphicData uri="http://schemas.openxmlformats.org/presentationml/2006/ole">
            <p:oleObj spid="_x0000_s5571" name="Equation" r:id="rId5" imgW="152280" imgH="164880" progId="Equation.3">
              <p:embed/>
            </p:oleObj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50992823"/>
              </p:ext>
            </p:extLst>
          </p:nvPr>
        </p:nvGraphicFramePr>
        <p:xfrm>
          <a:off x="7543800" y="1880104"/>
          <a:ext cx="444500" cy="542925"/>
        </p:xfrm>
        <a:graphic>
          <a:graphicData uri="http://schemas.openxmlformats.org/presentationml/2006/ole">
            <p:oleObj spid="_x0000_s5572" name="Equation" r:id="rId6" imgW="114120" imgH="139680" progId="Equation.3">
              <p:embed/>
            </p:oleObj>
          </a:graphicData>
        </a:graphic>
      </p:graphicFrame>
      <p:sp>
        <p:nvSpPr>
          <p:cNvPr id="17" name="Down Arrow 16"/>
          <p:cNvSpPr/>
          <p:nvPr/>
        </p:nvSpPr>
        <p:spPr>
          <a:xfrm>
            <a:off x="6781800" y="1745672"/>
            <a:ext cx="533400" cy="83127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flipV="1">
            <a:off x="8001000" y="1669472"/>
            <a:ext cx="533400" cy="8382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79625235"/>
              </p:ext>
            </p:extLst>
          </p:nvPr>
        </p:nvGraphicFramePr>
        <p:xfrm>
          <a:off x="685800" y="2390775"/>
          <a:ext cx="592137" cy="641350"/>
        </p:xfrm>
        <a:graphic>
          <a:graphicData uri="http://schemas.openxmlformats.org/presentationml/2006/ole">
            <p:oleObj spid="_x0000_s5573" name="Equation" r:id="rId7" imgW="152280" imgH="164880" progId="Equation.3">
              <p:embed/>
            </p:oleObj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54176838"/>
              </p:ext>
            </p:extLst>
          </p:nvPr>
        </p:nvGraphicFramePr>
        <p:xfrm>
          <a:off x="2057400" y="2496632"/>
          <a:ext cx="444500" cy="542925"/>
        </p:xfrm>
        <a:graphic>
          <a:graphicData uri="http://schemas.openxmlformats.org/presentationml/2006/ole">
            <p:oleObj spid="_x0000_s5574" name="Equation" r:id="rId8" imgW="114120" imgH="139680" progId="Equation.3">
              <p:embed/>
            </p:oleObj>
          </a:graphicData>
        </a:graphic>
      </p:graphicFrame>
      <p:sp>
        <p:nvSpPr>
          <p:cNvPr id="21" name="Down Arrow 20"/>
          <p:cNvSpPr/>
          <p:nvPr/>
        </p:nvSpPr>
        <p:spPr>
          <a:xfrm flipV="1">
            <a:off x="1295400" y="2342410"/>
            <a:ext cx="533400" cy="79564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2497282" y="2342410"/>
            <a:ext cx="533400" cy="86491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981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6705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Pressure?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600200" y="2108859"/>
            <a:ext cx="5755603" cy="3048000"/>
            <a:chOff x="1094509" y="2514598"/>
            <a:chExt cx="6604000" cy="3200400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t="53846"/>
            <a:stretch/>
          </p:blipFill>
          <p:spPr bwMode="auto">
            <a:xfrm>
              <a:off x="1094509" y="2514598"/>
              <a:ext cx="6604000" cy="32004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2535383" y="3740726"/>
              <a:ext cx="637310" cy="748144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accent5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FF3399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4000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5382491" y="2514598"/>
              <a:ext cx="609600" cy="838199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accent5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rgbClr val="FF3399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4000" b="1" dirty="0" smtClean="0">
                  <a:solidFill>
                    <a:srgbClr val="FF0000"/>
                  </a:solidFill>
                </a:rPr>
                <a:t>2</a:t>
              </a:r>
              <a:endParaRPr lang="en-US" sz="4000" b="1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63335150"/>
              </p:ext>
            </p:extLst>
          </p:nvPr>
        </p:nvGraphicFramePr>
        <p:xfrm>
          <a:off x="7519988" y="1806575"/>
          <a:ext cx="493712" cy="690563"/>
        </p:xfrm>
        <a:graphic>
          <a:graphicData uri="http://schemas.openxmlformats.org/presentationml/2006/ole">
            <p:oleObj spid="_x0000_s7518" name="Equation" r:id="rId4" imgW="126720" imgH="177480" progId="Equation.3">
              <p:embed/>
            </p:oleObj>
          </a:graphicData>
        </a:graphic>
      </p:graphicFrame>
      <p:sp>
        <p:nvSpPr>
          <p:cNvPr id="18" name="Down Arrow 17"/>
          <p:cNvSpPr/>
          <p:nvPr/>
        </p:nvSpPr>
        <p:spPr>
          <a:xfrm flipV="1">
            <a:off x="8001000" y="1669472"/>
            <a:ext cx="533400" cy="8382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83881802"/>
              </p:ext>
            </p:extLst>
          </p:nvPr>
        </p:nvGraphicFramePr>
        <p:xfrm>
          <a:off x="447675" y="3193924"/>
          <a:ext cx="493713" cy="690563"/>
        </p:xfrm>
        <a:graphic>
          <a:graphicData uri="http://schemas.openxmlformats.org/presentationml/2006/ole">
            <p:oleObj spid="_x0000_s7519" name="Equation" r:id="rId5" imgW="126720" imgH="177480" progId="Equation.3">
              <p:embed/>
            </p:oleObj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7440511"/>
              </p:ext>
            </p:extLst>
          </p:nvPr>
        </p:nvGraphicFramePr>
        <p:xfrm>
          <a:off x="543790" y="4522029"/>
          <a:ext cx="444500" cy="542925"/>
        </p:xfrm>
        <a:graphic>
          <a:graphicData uri="http://schemas.openxmlformats.org/presentationml/2006/ole">
            <p:oleObj spid="_x0000_s7520" name="Equation" r:id="rId6" imgW="114120" imgH="139680" progId="Equation.3">
              <p:embed/>
            </p:oleObj>
          </a:graphicData>
        </a:graphic>
      </p:graphicFrame>
      <p:sp>
        <p:nvSpPr>
          <p:cNvPr id="21" name="Down Arrow 20"/>
          <p:cNvSpPr/>
          <p:nvPr/>
        </p:nvSpPr>
        <p:spPr>
          <a:xfrm>
            <a:off x="983672" y="3177308"/>
            <a:ext cx="533400" cy="85799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983672" y="4367807"/>
            <a:ext cx="533400" cy="86491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87430758"/>
              </p:ext>
            </p:extLst>
          </p:nvPr>
        </p:nvGraphicFramePr>
        <p:xfrm>
          <a:off x="7620000" y="2953832"/>
          <a:ext cx="444500" cy="542925"/>
        </p:xfrm>
        <a:graphic>
          <a:graphicData uri="http://schemas.openxmlformats.org/presentationml/2006/ole">
            <p:oleObj spid="_x0000_s7521" name="Equation" r:id="rId7" imgW="114120" imgH="139680" progId="Equation.3">
              <p:embed/>
            </p:oleObj>
          </a:graphicData>
        </a:graphic>
      </p:graphicFrame>
      <p:sp>
        <p:nvSpPr>
          <p:cNvPr id="24" name="Down Arrow 23"/>
          <p:cNvSpPr/>
          <p:nvPr/>
        </p:nvSpPr>
        <p:spPr>
          <a:xfrm flipV="1">
            <a:off x="8077200" y="2743200"/>
            <a:ext cx="533400" cy="8382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376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6705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P? Bernoulli’s Equation 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99216" y="1422113"/>
            <a:ext cx="4553784" cy="1543401"/>
            <a:chOff x="399216" y="1422113"/>
            <a:chExt cx="5191125" cy="2038119"/>
          </a:xfrm>
        </p:grpSpPr>
        <p:grpSp>
          <p:nvGrpSpPr>
            <p:cNvPr id="9" name="Group 8"/>
            <p:cNvGrpSpPr/>
            <p:nvPr/>
          </p:nvGrpSpPr>
          <p:grpSpPr>
            <a:xfrm>
              <a:off x="1132152" y="1673435"/>
              <a:ext cx="3660214" cy="1743403"/>
              <a:chOff x="1094509" y="2514598"/>
              <a:chExt cx="6604000" cy="3200400"/>
            </a:xfrm>
          </p:grpSpPr>
          <p:pic>
            <p:nvPicPr>
              <p:cNvPr id="4" name="Picture 3"/>
              <p:cNvPicPr>
                <a:picLocks noChangeAspect="1" noChangeArrowheads="1"/>
              </p:cNvPicPr>
              <p:nvPr/>
            </p:nvPicPr>
            <p:blipFill rotWithShape="1">
              <a:blip r:embed="rId3" cstate="print"/>
              <a:srcRect t="53846"/>
              <a:stretch/>
            </p:blipFill>
            <p:spPr bwMode="auto">
              <a:xfrm>
                <a:off x="1094509" y="2514598"/>
                <a:ext cx="6604000" cy="3200400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</p:pic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2535383" y="3740726"/>
                <a:ext cx="637310" cy="7481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91440" tIns="45720" rIns="91440" bIns="45720" rtlCol="0">
                <a:normAutofit fontScale="400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accent5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rgbClr val="FF3399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en-US" sz="4000" b="1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5382491" y="2514598"/>
                <a:ext cx="609600" cy="8381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accent5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rgbClr val="FF3399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en-US" sz="4000" b="1" dirty="0" smtClean="0">
                    <a:solidFill>
                      <a:srgbClr val="FF0000"/>
                    </a:solidFill>
                  </a:rPr>
                  <a:t>2</a:t>
                </a:r>
                <a:endParaRPr lang="en-US" sz="4000" b="1" dirty="0">
                  <a:solidFill>
                    <a:srgbClr val="FF0000"/>
                  </a:solidFill>
                </a:endParaRPr>
              </a:p>
            </p:txBody>
          </p:sp>
        </p:grpSp>
        <p:graphicFrame>
          <p:nvGraphicFramePr>
            <p:cNvPr id="16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340159998"/>
                </p:ext>
              </p:extLst>
            </p:nvPr>
          </p:nvGraphicFramePr>
          <p:xfrm>
            <a:off x="4896778" y="1500534"/>
            <a:ext cx="313971" cy="394990"/>
          </p:xfrm>
          <a:graphic>
            <a:graphicData uri="http://schemas.openxmlformats.org/presentationml/2006/ole">
              <p:oleObj spid="_x0000_s8625" name="Equation" r:id="rId4" imgW="126720" imgH="177480" progId="Equation.3">
                <p:embed/>
              </p:oleObj>
            </a:graphicData>
          </a:graphic>
        </p:graphicFrame>
        <p:sp>
          <p:nvSpPr>
            <p:cNvPr id="18" name="Down Arrow 17"/>
            <p:cNvSpPr/>
            <p:nvPr/>
          </p:nvSpPr>
          <p:spPr>
            <a:xfrm flipV="1">
              <a:off x="5202672" y="1422113"/>
              <a:ext cx="339210" cy="479436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9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336324945"/>
                </p:ext>
              </p:extLst>
            </p:nvPr>
          </p:nvGraphicFramePr>
          <p:xfrm>
            <a:off x="399216" y="2294073"/>
            <a:ext cx="313972" cy="394990"/>
          </p:xfrm>
          <a:graphic>
            <a:graphicData uri="http://schemas.openxmlformats.org/presentationml/2006/ole">
              <p:oleObj spid="_x0000_s8626" name="Equation" r:id="rId5" imgW="126720" imgH="177480" progId="Equation.3">
                <p:embed/>
              </p:oleObj>
            </a:graphicData>
          </a:graphic>
        </p:graphicFrame>
        <p:graphicFrame>
          <p:nvGraphicFramePr>
            <p:cNvPr id="20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826303614"/>
                </p:ext>
              </p:extLst>
            </p:nvPr>
          </p:nvGraphicFramePr>
          <p:xfrm>
            <a:off x="460339" y="3053726"/>
            <a:ext cx="282675" cy="310544"/>
          </p:xfrm>
          <a:graphic>
            <a:graphicData uri="http://schemas.openxmlformats.org/presentationml/2006/ole">
              <p:oleObj spid="_x0000_s8627" name="Equation" r:id="rId6" imgW="114120" imgH="139680" progId="Equation.3">
                <p:embed/>
              </p:oleObj>
            </a:graphicData>
          </a:graphic>
        </p:graphicFrame>
        <p:sp>
          <p:nvSpPr>
            <p:cNvPr id="21" name="Down Arrow 20"/>
            <p:cNvSpPr/>
            <p:nvPr/>
          </p:nvSpPr>
          <p:spPr>
            <a:xfrm>
              <a:off x="740078" y="2284569"/>
              <a:ext cx="339210" cy="490755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740078" y="2965514"/>
              <a:ext cx="339210" cy="494718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3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980674646"/>
                </p:ext>
              </p:extLst>
            </p:nvPr>
          </p:nvGraphicFramePr>
          <p:xfrm>
            <a:off x="4960380" y="2156745"/>
            <a:ext cx="282675" cy="310544"/>
          </p:xfrm>
          <a:graphic>
            <a:graphicData uri="http://schemas.openxmlformats.org/presentationml/2006/ole">
              <p:oleObj spid="_x0000_s8628" name="Equation" r:id="rId7" imgW="114120" imgH="139680" progId="Equation.3">
                <p:embed/>
              </p:oleObj>
            </a:graphicData>
          </a:graphic>
        </p:graphicFrame>
        <p:sp>
          <p:nvSpPr>
            <p:cNvPr id="24" name="Down Arrow 23"/>
            <p:cNvSpPr/>
            <p:nvPr/>
          </p:nvSpPr>
          <p:spPr>
            <a:xfrm flipV="1">
              <a:off x="5251131" y="2036267"/>
              <a:ext cx="339210" cy="479436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95710451"/>
              </p:ext>
            </p:extLst>
          </p:nvPr>
        </p:nvGraphicFramePr>
        <p:xfrm>
          <a:off x="2568575" y="3962400"/>
          <a:ext cx="4403725" cy="1143000"/>
        </p:xfrm>
        <a:graphic>
          <a:graphicData uri="http://schemas.openxmlformats.org/presentationml/2006/ole">
            <p:oleObj spid="_x0000_s8629" name="Equation" r:id="rId8" imgW="1663560" imgH="431640" progId="Equation.3">
              <p:embed/>
            </p:oleObj>
          </a:graphicData>
        </a:graphic>
      </p:graphicFrame>
      <p:sp>
        <p:nvSpPr>
          <p:cNvPr id="17" name="Down Arrow 16"/>
          <p:cNvSpPr/>
          <p:nvPr/>
        </p:nvSpPr>
        <p:spPr>
          <a:xfrm>
            <a:off x="3423345" y="5181599"/>
            <a:ext cx="339210" cy="49075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4571280" y="5012422"/>
            <a:ext cx="339210" cy="49075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 flipV="1">
            <a:off x="2480190" y="5012422"/>
            <a:ext cx="491610" cy="762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228600" y="3276600"/>
            <a:ext cx="8610600" cy="83820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 smtClean="0"/>
              <a:t>If (</a:t>
            </a:r>
            <a:r>
              <a:rPr lang="en-US" dirty="0" smtClean="0">
                <a:sym typeface="Symbol"/>
              </a:rPr>
              <a:t></a:t>
            </a:r>
            <a:r>
              <a:rPr lang="en-US" dirty="0" smtClean="0"/>
              <a:t>v</a:t>
            </a:r>
            <a:r>
              <a:rPr lang="en-US" baseline="30000" dirty="0" smtClean="0"/>
              <a:t>2</a:t>
            </a:r>
            <a:r>
              <a:rPr lang="en-US" dirty="0" smtClean="0"/>
              <a:t>/2) and (</a:t>
            </a:r>
            <a:r>
              <a:rPr lang="en-US" dirty="0" smtClean="0">
                <a:sym typeface="Symbol"/>
              </a:rPr>
              <a:t></a:t>
            </a:r>
            <a:r>
              <a:rPr lang="en-US" dirty="0" err="1" smtClean="0">
                <a:sym typeface="Symbol"/>
              </a:rPr>
              <a:t>g</a:t>
            </a:r>
            <a:r>
              <a:rPr lang="en-US" dirty="0" err="1" smtClean="0"/>
              <a:t>h</a:t>
            </a:r>
            <a:r>
              <a:rPr lang="en-US" dirty="0" smtClean="0"/>
              <a:t>) are </a:t>
            </a:r>
            <a:r>
              <a:rPr lang="en-US" b="1" u="sng" dirty="0" smtClean="0">
                <a:solidFill>
                  <a:srgbClr val="FF0000"/>
                </a:solidFill>
              </a:rPr>
              <a:t>down</a:t>
            </a:r>
            <a:r>
              <a:rPr lang="en-US" dirty="0" smtClean="0"/>
              <a:t>, P must goes </a:t>
            </a:r>
            <a:r>
              <a:rPr lang="en-US" b="1" u="sng" dirty="0" smtClean="0">
                <a:solidFill>
                  <a:srgbClr val="FF0000"/>
                </a:solidFill>
              </a:rPr>
              <a:t>up </a:t>
            </a:r>
            <a:r>
              <a:rPr lang="en-US" dirty="0" smtClean="0"/>
              <a:t>to maintain a constant 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0719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Fluid can move up!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 t="53846"/>
          <a:stretch/>
        </p:blipFill>
        <p:spPr bwMode="auto">
          <a:xfrm>
            <a:off x="1094509" y="2514598"/>
            <a:ext cx="6604000" cy="3200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939636" y="3519056"/>
            <a:ext cx="637310" cy="74814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FF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410200" y="2514598"/>
            <a:ext cx="609600" cy="83819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FF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000" b="1" dirty="0" smtClean="0">
                <a:solidFill>
                  <a:srgbClr val="FF0000"/>
                </a:solidFill>
              </a:rPr>
              <a:t>2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143000" y="1579418"/>
            <a:ext cx="7315200" cy="60959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high pressure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low pressure</a:t>
            </a:r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1670660"/>
              </p:ext>
            </p:extLst>
          </p:nvPr>
        </p:nvGraphicFramePr>
        <p:xfrm>
          <a:off x="378403" y="2302616"/>
          <a:ext cx="493713" cy="690563"/>
        </p:xfrm>
        <a:graphic>
          <a:graphicData uri="http://schemas.openxmlformats.org/presentationml/2006/ole">
            <p:oleObj spid="_x0000_s9694" name="Equation" r:id="rId4" imgW="126720" imgH="177480" progId="Equation.3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40906491"/>
              </p:ext>
            </p:extLst>
          </p:nvPr>
        </p:nvGraphicFramePr>
        <p:xfrm>
          <a:off x="474518" y="3630721"/>
          <a:ext cx="444500" cy="542925"/>
        </p:xfrm>
        <a:graphic>
          <a:graphicData uri="http://schemas.openxmlformats.org/presentationml/2006/ole">
            <p:oleObj spid="_x0000_s9695" name="Equation" r:id="rId5" imgW="114120" imgH="139680" progId="Equation.3">
              <p:embed/>
            </p:oleObj>
          </a:graphicData>
        </a:graphic>
      </p:graphicFrame>
      <p:sp>
        <p:nvSpPr>
          <p:cNvPr id="12" name="Down Arrow 11"/>
          <p:cNvSpPr/>
          <p:nvPr/>
        </p:nvSpPr>
        <p:spPr>
          <a:xfrm>
            <a:off x="914400" y="2286000"/>
            <a:ext cx="533400" cy="85799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914400" y="3476499"/>
            <a:ext cx="533400" cy="86491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66473137"/>
              </p:ext>
            </p:extLst>
          </p:nvPr>
        </p:nvGraphicFramePr>
        <p:xfrm>
          <a:off x="7824788" y="1958975"/>
          <a:ext cx="493712" cy="690563"/>
        </p:xfrm>
        <a:graphic>
          <a:graphicData uri="http://schemas.openxmlformats.org/presentationml/2006/ole">
            <p:oleObj spid="_x0000_s9696" name="Equation" r:id="rId6" imgW="126720" imgH="177480" progId="Equation.3">
              <p:embed/>
            </p:oleObj>
          </a:graphicData>
        </a:graphic>
      </p:graphicFrame>
      <p:sp>
        <p:nvSpPr>
          <p:cNvPr id="15" name="Down Arrow 14"/>
          <p:cNvSpPr/>
          <p:nvPr/>
        </p:nvSpPr>
        <p:spPr>
          <a:xfrm flipV="1">
            <a:off x="8305800" y="1821872"/>
            <a:ext cx="533400" cy="8382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33700958"/>
              </p:ext>
            </p:extLst>
          </p:nvPr>
        </p:nvGraphicFramePr>
        <p:xfrm>
          <a:off x="7924800" y="3106232"/>
          <a:ext cx="444500" cy="542925"/>
        </p:xfrm>
        <a:graphic>
          <a:graphicData uri="http://schemas.openxmlformats.org/presentationml/2006/ole">
            <p:oleObj spid="_x0000_s9697" name="Equation" r:id="rId7" imgW="114120" imgH="139680" progId="Equation.3">
              <p:embed/>
            </p:oleObj>
          </a:graphicData>
        </a:graphic>
      </p:graphicFrame>
      <p:sp>
        <p:nvSpPr>
          <p:cNvPr id="17" name="Down Arrow 16"/>
          <p:cNvSpPr/>
          <p:nvPr/>
        </p:nvSpPr>
        <p:spPr>
          <a:xfrm flipV="1">
            <a:off x="8382000" y="2895600"/>
            <a:ext cx="533400" cy="8382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18665300"/>
              </p:ext>
            </p:extLst>
          </p:nvPr>
        </p:nvGraphicFramePr>
        <p:xfrm>
          <a:off x="322262" y="5012530"/>
          <a:ext cx="592138" cy="642938"/>
        </p:xfrm>
        <a:graphic>
          <a:graphicData uri="http://schemas.openxmlformats.org/presentationml/2006/ole">
            <p:oleObj spid="_x0000_s9698" name="Equation" r:id="rId8" imgW="152280" imgH="164880" progId="Equation.3">
              <p:embed/>
            </p:oleObj>
          </a:graphicData>
        </a:graphic>
      </p:graphicFrame>
      <p:sp>
        <p:nvSpPr>
          <p:cNvPr id="19" name="Down Arrow 18"/>
          <p:cNvSpPr/>
          <p:nvPr/>
        </p:nvSpPr>
        <p:spPr>
          <a:xfrm flipV="1">
            <a:off x="914400" y="4648198"/>
            <a:ext cx="685800" cy="137160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55697542"/>
              </p:ext>
            </p:extLst>
          </p:nvPr>
        </p:nvGraphicFramePr>
        <p:xfrm>
          <a:off x="7772400" y="4157663"/>
          <a:ext cx="592137" cy="642937"/>
        </p:xfrm>
        <a:graphic>
          <a:graphicData uri="http://schemas.openxmlformats.org/presentationml/2006/ole">
            <p:oleObj spid="_x0000_s9699" name="Equation" r:id="rId9" imgW="152268" imgH="164957" progId="Equation.3">
              <p:embed/>
            </p:oleObj>
          </a:graphicData>
        </a:graphic>
      </p:graphicFrame>
      <p:sp>
        <p:nvSpPr>
          <p:cNvPr id="20" name="Down Arrow 19"/>
          <p:cNvSpPr/>
          <p:nvPr/>
        </p:nvSpPr>
        <p:spPr>
          <a:xfrm>
            <a:off x="8153400" y="4114798"/>
            <a:ext cx="838200" cy="147451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8793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057400"/>
            <a:ext cx="6553200" cy="1143000"/>
          </a:xfrm>
        </p:spPr>
        <p:txBody>
          <a:bodyPr/>
          <a:lstStyle/>
          <a:p>
            <a:pPr algn="r"/>
            <a:r>
              <a:rPr lang="en-US" dirty="0" smtClean="0"/>
              <a:t>“Kissing Balls” Experiment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1686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Balls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6473" y="2743200"/>
            <a:ext cx="449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31273" y="3054927"/>
            <a:ext cx="1143000" cy="2133600"/>
            <a:chOff x="3048000" y="1981200"/>
            <a:chExt cx="1143000" cy="2133600"/>
          </a:xfrm>
          <a:solidFill>
            <a:srgbClr val="92D050"/>
          </a:solidFill>
        </p:grpSpPr>
        <p:cxnSp>
          <p:nvCxnSpPr>
            <p:cNvPr id="6" name="Straight Connector 5"/>
            <p:cNvCxnSpPr/>
            <p:nvPr/>
          </p:nvCxnSpPr>
          <p:spPr>
            <a:xfrm>
              <a:off x="3581400" y="1981200"/>
              <a:ext cx="0" cy="106680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3048000" y="3048000"/>
              <a:ext cx="1143000" cy="10668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50673" y="3054927"/>
            <a:ext cx="1143000" cy="2133600"/>
            <a:chOff x="3048000" y="1981200"/>
            <a:chExt cx="1143000" cy="2133600"/>
          </a:xfrm>
          <a:solidFill>
            <a:srgbClr val="92D050"/>
          </a:solidFill>
        </p:grpSpPr>
        <p:cxnSp>
          <p:nvCxnSpPr>
            <p:cNvPr id="10" name="Straight Connector 9"/>
            <p:cNvCxnSpPr/>
            <p:nvPr/>
          </p:nvCxnSpPr>
          <p:spPr>
            <a:xfrm>
              <a:off x="3581400" y="1981200"/>
              <a:ext cx="0" cy="106680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3048000" y="3048000"/>
              <a:ext cx="1143000" cy="10668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Explosion 1 11"/>
          <p:cNvSpPr/>
          <p:nvPr/>
        </p:nvSpPr>
        <p:spPr>
          <a:xfrm>
            <a:off x="2050473" y="3962400"/>
            <a:ext cx="1423553" cy="1149926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05691" y="1447800"/>
            <a:ext cx="8343900" cy="990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FF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If you blow air between the two balls, what will happen?</a:t>
            </a:r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187286" y="4249882"/>
            <a:ext cx="1286741" cy="5437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FF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mtClean="0"/>
              <a:t>wind</a:t>
            </a:r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5306291" y="2803813"/>
            <a:ext cx="3543300" cy="1569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FF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itchFamily="34" charset="0"/>
              <a:buAutoNum type="alphaLcPeriod"/>
            </a:pPr>
            <a:r>
              <a:rPr lang="en-US" dirty="0" smtClean="0"/>
              <a:t>Move closer</a:t>
            </a:r>
          </a:p>
          <a:p>
            <a:pPr marL="514350" indent="-514350">
              <a:buFont typeface="Arial" pitchFamily="34" charset="0"/>
              <a:buAutoNum type="alphaLcPeriod"/>
            </a:pPr>
            <a:r>
              <a:rPr lang="en-US" dirty="0" smtClean="0"/>
              <a:t>Move apart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7083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Fluid static – fluid at rest</a:t>
            </a:r>
          </a:p>
          <a:p>
            <a:pPr lvl="1"/>
            <a:r>
              <a:rPr lang="en-US" b="1" u="sng" dirty="0" smtClean="0">
                <a:solidFill>
                  <a:srgbClr val="FF0000"/>
                </a:solidFill>
              </a:rPr>
              <a:t>Density </a:t>
            </a:r>
            <a:r>
              <a:rPr lang="en-US" dirty="0" smtClean="0">
                <a:solidFill>
                  <a:schemeClr val="tx1"/>
                </a:solidFill>
              </a:rPr>
              <a:t> - amount of mass per unit volume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Specific gravity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Buoyant Force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Archimedes’ Principle </a:t>
            </a:r>
          </a:p>
          <a:p>
            <a:pPr lvl="1"/>
            <a:r>
              <a:rPr lang="en-US" b="1" u="sng" dirty="0" smtClean="0">
                <a:solidFill>
                  <a:srgbClr val="FF0000"/>
                </a:solidFill>
              </a:rPr>
              <a:t>Pressure</a:t>
            </a:r>
            <a:r>
              <a:rPr lang="en-US" dirty="0" smtClean="0">
                <a:solidFill>
                  <a:schemeClr val="tx1"/>
                </a:solidFill>
              </a:rPr>
              <a:t> – force per unit area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Pascal’s Principle 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2751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 smtClean="0"/>
              <a:t>Using Bernoulli’s Principle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45773" y="2576946"/>
            <a:ext cx="449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50573" y="2819400"/>
            <a:ext cx="1143000" cy="2133600"/>
            <a:chOff x="3048000" y="1981200"/>
            <a:chExt cx="1143000" cy="2133600"/>
          </a:xfrm>
          <a:solidFill>
            <a:srgbClr val="92D050"/>
          </a:solidFill>
        </p:grpSpPr>
        <p:cxnSp>
          <p:nvCxnSpPr>
            <p:cNvPr id="6" name="Straight Connector 5"/>
            <p:cNvCxnSpPr/>
            <p:nvPr/>
          </p:nvCxnSpPr>
          <p:spPr>
            <a:xfrm>
              <a:off x="3581400" y="1981200"/>
              <a:ext cx="0" cy="106680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3048000" y="3048000"/>
              <a:ext cx="1143000" cy="10668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669973" y="2895600"/>
            <a:ext cx="1143000" cy="2133600"/>
            <a:chOff x="3048000" y="1981200"/>
            <a:chExt cx="1143000" cy="2133600"/>
          </a:xfrm>
          <a:solidFill>
            <a:srgbClr val="92D050"/>
          </a:solidFill>
        </p:grpSpPr>
        <p:cxnSp>
          <p:nvCxnSpPr>
            <p:cNvPr id="10" name="Straight Connector 9"/>
            <p:cNvCxnSpPr/>
            <p:nvPr/>
          </p:nvCxnSpPr>
          <p:spPr>
            <a:xfrm>
              <a:off x="3581400" y="1981200"/>
              <a:ext cx="0" cy="106680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3048000" y="3048000"/>
              <a:ext cx="1143000" cy="10668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Explosion 1 11"/>
          <p:cNvSpPr/>
          <p:nvPr/>
        </p:nvSpPr>
        <p:spPr>
          <a:xfrm>
            <a:off x="4069773" y="3248891"/>
            <a:ext cx="1423553" cy="1523999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21563480"/>
              </p:ext>
            </p:extLst>
          </p:nvPr>
        </p:nvGraphicFramePr>
        <p:xfrm>
          <a:off x="4324349" y="3878623"/>
          <a:ext cx="444500" cy="542925"/>
        </p:xfrm>
        <a:graphic>
          <a:graphicData uri="http://schemas.openxmlformats.org/presentationml/2006/ole">
            <p:oleObj spid="_x0000_s10731" name="Equation" r:id="rId3" imgW="114120" imgH="139680" progId="Equation.3">
              <p:embed/>
            </p:oleObj>
          </a:graphicData>
        </a:graphic>
      </p:graphicFrame>
      <p:sp>
        <p:nvSpPr>
          <p:cNvPr id="17" name="Down Arrow 16"/>
          <p:cNvSpPr/>
          <p:nvPr/>
        </p:nvSpPr>
        <p:spPr>
          <a:xfrm flipV="1">
            <a:off x="4781549" y="3667991"/>
            <a:ext cx="533400" cy="8382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33885412"/>
              </p:ext>
            </p:extLst>
          </p:nvPr>
        </p:nvGraphicFramePr>
        <p:xfrm>
          <a:off x="613064" y="3886200"/>
          <a:ext cx="1333500" cy="690563"/>
        </p:xfrm>
        <a:graphic>
          <a:graphicData uri="http://schemas.openxmlformats.org/presentationml/2006/ole">
            <p:oleObj spid="_x0000_s10732" name="Equation" r:id="rId4" imgW="342720" imgH="177480" progId="Equation.3">
              <p:embed/>
            </p:oleObj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22761072"/>
              </p:ext>
            </p:extLst>
          </p:nvPr>
        </p:nvGraphicFramePr>
        <p:xfrm>
          <a:off x="7581900" y="3657600"/>
          <a:ext cx="1333500" cy="690563"/>
        </p:xfrm>
        <a:graphic>
          <a:graphicData uri="http://schemas.openxmlformats.org/presentationml/2006/ole">
            <p:oleObj spid="_x0000_s10733" name="Equation" r:id="rId5" imgW="342603" imgH="177646" progId="Equation.3">
              <p:embed/>
            </p:oleObj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98420571"/>
              </p:ext>
            </p:extLst>
          </p:nvPr>
        </p:nvGraphicFramePr>
        <p:xfrm>
          <a:off x="2438400" y="1281546"/>
          <a:ext cx="4991100" cy="1295400"/>
        </p:xfrm>
        <a:graphic>
          <a:graphicData uri="http://schemas.openxmlformats.org/presentationml/2006/ole">
            <p:oleObj spid="_x0000_s10734" name="Equation" r:id="rId6" imgW="1663700" imgH="431800" progId="Equation.3">
              <p:embed/>
            </p:oleObj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0873747"/>
              </p:ext>
            </p:extLst>
          </p:nvPr>
        </p:nvGraphicFramePr>
        <p:xfrm>
          <a:off x="4270375" y="4970463"/>
          <a:ext cx="592138" cy="641350"/>
        </p:xfrm>
        <a:graphic>
          <a:graphicData uri="http://schemas.openxmlformats.org/presentationml/2006/ole">
            <p:oleObj spid="_x0000_s10735" name="Equation" r:id="rId7" imgW="152280" imgH="164880" progId="Equation.3">
              <p:embed/>
            </p:oleObj>
          </a:graphicData>
        </a:graphic>
      </p:graphicFrame>
      <p:sp>
        <p:nvSpPr>
          <p:cNvPr id="21" name="Down Arrow 20"/>
          <p:cNvSpPr/>
          <p:nvPr/>
        </p:nvSpPr>
        <p:spPr>
          <a:xfrm>
            <a:off x="4793673" y="4932218"/>
            <a:ext cx="533400" cy="93518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1981200" y="3810000"/>
            <a:ext cx="533400" cy="93518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7003473" y="3667991"/>
            <a:ext cx="533400" cy="93518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12484612"/>
              </p:ext>
            </p:extLst>
          </p:nvPr>
        </p:nvGraphicFramePr>
        <p:xfrm>
          <a:off x="1066800" y="4975225"/>
          <a:ext cx="592138" cy="641350"/>
        </p:xfrm>
        <a:graphic>
          <a:graphicData uri="http://schemas.openxmlformats.org/presentationml/2006/ole">
            <p:oleObj spid="_x0000_s10736" name="Equation" r:id="rId8" imgW="152268" imgH="164957" progId="Equation.3">
              <p:embed/>
            </p:oleObj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33905879"/>
              </p:ext>
            </p:extLst>
          </p:nvPr>
        </p:nvGraphicFramePr>
        <p:xfrm>
          <a:off x="7637462" y="4953000"/>
          <a:ext cx="592138" cy="641350"/>
        </p:xfrm>
        <a:graphic>
          <a:graphicData uri="http://schemas.openxmlformats.org/presentationml/2006/ole">
            <p:oleObj spid="_x0000_s10737" name="Equation" r:id="rId9" imgW="152268" imgH="164957" progId="Equation.3">
              <p:embed/>
            </p:oleObj>
          </a:graphicData>
        </a:graphic>
      </p:graphicFrame>
      <p:sp>
        <p:nvSpPr>
          <p:cNvPr id="26" name="Down Arrow 25"/>
          <p:cNvSpPr/>
          <p:nvPr/>
        </p:nvSpPr>
        <p:spPr>
          <a:xfrm flipV="1">
            <a:off x="1981200" y="4876800"/>
            <a:ext cx="533400" cy="8382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 flipV="1">
            <a:off x="7010400" y="4953000"/>
            <a:ext cx="533400" cy="8382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6468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 err="1" smtClean="0"/>
              <a:t>Ans</a:t>
            </a:r>
            <a:r>
              <a:rPr lang="en-US" dirty="0" smtClean="0"/>
              <a:t>: move closer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45773" y="2576946"/>
            <a:ext cx="4495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xplosion 1 11"/>
          <p:cNvSpPr/>
          <p:nvPr/>
        </p:nvSpPr>
        <p:spPr>
          <a:xfrm>
            <a:off x="3980596" y="3352801"/>
            <a:ext cx="1423553" cy="1523999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09599" y="1676400"/>
            <a:ext cx="8343900" cy="609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FF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Higher pressure </a:t>
            </a:r>
            <a:r>
              <a:rPr lang="en-US" dirty="0" smtClean="0">
                <a:sym typeface="Symbol"/>
              </a:rPr>
              <a:t> Lower pressure</a:t>
            </a:r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55918905"/>
              </p:ext>
            </p:extLst>
          </p:nvPr>
        </p:nvGraphicFramePr>
        <p:xfrm>
          <a:off x="4324349" y="3878623"/>
          <a:ext cx="444500" cy="542925"/>
        </p:xfrm>
        <a:graphic>
          <a:graphicData uri="http://schemas.openxmlformats.org/presentationml/2006/ole">
            <p:oleObj spid="_x0000_s11668" name="Equation" r:id="rId3" imgW="114120" imgH="139680" progId="Equation.3">
              <p:embed/>
            </p:oleObj>
          </a:graphicData>
        </a:graphic>
      </p:graphicFrame>
      <p:sp>
        <p:nvSpPr>
          <p:cNvPr id="17" name="Down Arrow 16"/>
          <p:cNvSpPr/>
          <p:nvPr/>
        </p:nvSpPr>
        <p:spPr>
          <a:xfrm flipV="1">
            <a:off x="4781549" y="3667991"/>
            <a:ext cx="533400" cy="8382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40065495"/>
              </p:ext>
            </p:extLst>
          </p:nvPr>
        </p:nvGraphicFramePr>
        <p:xfrm>
          <a:off x="613064" y="3886200"/>
          <a:ext cx="1333500" cy="690563"/>
        </p:xfrm>
        <a:graphic>
          <a:graphicData uri="http://schemas.openxmlformats.org/presentationml/2006/ole">
            <p:oleObj spid="_x0000_s11669" name="Equation" r:id="rId4" imgW="342720" imgH="177480" progId="Equation.3">
              <p:embed/>
            </p:oleObj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78937418"/>
              </p:ext>
            </p:extLst>
          </p:nvPr>
        </p:nvGraphicFramePr>
        <p:xfrm>
          <a:off x="7581900" y="3657600"/>
          <a:ext cx="1333500" cy="690563"/>
        </p:xfrm>
        <a:graphic>
          <a:graphicData uri="http://schemas.openxmlformats.org/presentationml/2006/ole">
            <p:oleObj spid="_x0000_s11670" name="Equation" r:id="rId5" imgW="342603" imgH="177646" progId="Equation.3">
              <p:embed/>
            </p:oleObj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96610703"/>
              </p:ext>
            </p:extLst>
          </p:nvPr>
        </p:nvGraphicFramePr>
        <p:xfrm>
          <a:off x="4270375" y="4970463"/>
          <a:ext cx="592138" cy="641350"/>
        </p:xfrm>
        <a:graphic>
          <a:graphicData uri="http://schemas.openxmlformats.org/presentationml/2006/ole">
            <p:oleObj spid="_x0000_s11671" name="Equation" r:id="rId6" imgW="152280" imgH="164880" progId="Equation.3">
              <p:embed/>
            </p:oleObj>
          </a:graphicData>
        </a:graphic>
      </p:graphicFrame>
      <p:sp>
        <p:nvSpPr>
          <p:cNvPr id="21" name="Down Arrow 20"/>
          <p:cNvSpPr/>
          <p:nvPr/>
        </p:nvSpPr>
        <p:spPr>
          <a:xfrm>
            <a:off x="4793673" y="4932218"/>
            <a:ext cx="533400" cy="93518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1981200" y="3810000"/>
            <a:ext cx="533400" cy="93518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7003473" y="3667991"/>
            <a:ext cx="533400" cy="93518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28531939"/>
              </p:ext>
            </p:extLst>
          </p:nvPr>
        </p:nvGraphicFramePr>
        <p:xfrm>
          <a:off x="1066800" y="4975225"/>
          <a:ext cx="592138" cy="641350"/>
        </p:xfrm>
        <a:graphic>
          <a:graphicData uri="http://schemas.openxmlformats.org/presentationml/2006/ole">
            <p:oleObj spid="_x0000_s11672" name="Equation" r:id="rId7" imgW="152268" imgH="164957" progId="Equation.3">
              <p:embed/>
            </p:oleObj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78827318"/>
              </p:ext>
            </p:extLst>
          </p:nvPr>
        </p:nvGraphicFramePr>
        <p:xfrm>
          <a:off x="7637462" y="4953000"/>
          <a:ext cx="592138" cy="641350"/>
        </p:xfrm>
        <a:graphic>
          <a:graphicData uri="http://schemas.openxmlformats.org/presentationml/2006/ole">
            <p:oleObj spid="_x0000_s11673" name="Equation" r:id="rId8" imgW="152268" imgH="164957" progId="Equation.3">
              <p:embed/>
            </p:oleObj>
          </a:graphicData>
        </a:graphic>
      </p:graphicFrame>
      <p:sp>
        <p:nvSpPr>
          <p:cNvPr id="26" name="Down Arrow 25"/>
          <p:cNvSpPr/>
          <p:nvPr/>
        </p:nvSpPr>
        <p:spPr>
          <a:xfrm flipV="1">
            <a:off x="1981200" y="4876800"/>
            <a:ext cx="533400" cy="8382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 flipV="1">
            <a:off x="7010400" y="4953000"/>
            <a:ext cx="533400" cy="8382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 rot="20200638">
            <a:off x="3358141" y="2756506"/>
            <a:ext cx="1143000" cy="2133600"/>
            <a:chOff x="3048000" y="1981200"/>
            <a:chExt cx="1143000" cy="2133600"/>
          </a:xfrm>
          <a:solidFill>
            <a:srgbClr val="92D050"/>
          </a:solidFill>
        </p:grpSpPr>
        <p:cxnSp>
          <p:nvCxnSpPr>
            <p:cNvPr id="29" name="Straight Connector 28"/>
            <p:cNvCxnSpPr/>
            <p:nvPr/>
          </p:nvCxnSpPr>
          <p:spPr>
            <a:xfrm>
              <a:off x="3581400" y="1981200"/>
              <a:ext cx="0" cy="106680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3048000" y="3048000"/>
              <a:ext cx="1143000" cy="10668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 rot="1974777">
            <a:off x="4998466" y="2730109"/>
            <a:ext cx="1143000" cy="2133600"/>
            <a:chOff x="3048000" y="1981200"/>
            <a:chExt cx="1143000" cy="2133600"/>
          </a:xfrm>
          <a:solidFill>
            <a:srgbClr val="92D050"/>
          </a:solidFill>
        </p:grpSpPr>
        <p:cxnSp>
          <p:nvCxnSpPr>
            <p:cNvPr id="32" name="Straight Connector 31"/>
            <p:cNvCxnSpPr/>
            <p:nvPr/>
          </p:nvCxnSpPr>
          <p:spPr>
            <a:xfrm>
              <a:off x="3581400" y="1981200"/>
              <a:ext cx="0" cy="106680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3048000" y="3048000"/>
              <a:ext cx="1143000" cy="10668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15243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4636"/>
            <a:ext cx="6553200" cy="1143000"/>
          </a:xfrm>
        </p:spPr>
        <p:txBody>
          <a:bodyPr/>
          <a:lstStyle/>
          <a:p>
            <a:r>
              <a:rPr lang="en-US" dirty="0" smtClean="0"/>
              <a:t>How do airplanes lift?</a:t>
            </a:r>
            <a:endParaRPr lang="en-US" dirty="0"/>
          </a:p>
        </p:txBody>
      </p:sp>
      <p:pic>
        <p:nvPicPr>
          <p:cNvPr id="4" name="Picture Placeholder 5"/>
          <p:cNvPicPr>
            <a:picLocks noChangeAspect="1"/>
          </p:cNvPicPr>
          <p:nvPr/>
        </p:nvPicPr>
        <p:blipFill>
          <a:blip r:embed="rId2"/>
          <a:srcRect t="11068" b="11068"/>
          <a:stretch>
            <a:fillRect/>
          </a:stretch>
        </p:blipFill>
        <p:spPr>
          <a:xfrm rot="21355093">
            <a:off x="2389974" y="2058570"/>
            <a:ext cx="4424669" cy="307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8528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w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81200"/>
            <a:ext cx="594360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096000" y="1981200"/>
            <a:ext cx="2895600" cy="4953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FF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(more dense lines)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10490" y="5100637"/>
            <a:ext cx="3338945" cy="600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FF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(less dense lines)</a:t>
            </a:r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23930108"/>
              </p:ext>
            </p:extLst>
          </p:nvPr>
        </p:nvGraphicFramePr>
        <p:xfrm>
          <a:off x="1828800" y="4593358"/>
          <a:ext cx="444500" cy="534988"/>
        </p:xfrm>
        <a:graphic>
          <a:graphicData uri="http://schemas.openxmlformats.org/presentationml/2006/ole">
            <p:oleObj spid="_x0000_s12595" name="Equation" r:id="rId4" imgW="114201" imgH="139579" progId="Equation.3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16567912"/>
              </p:ext>
            </p:extLst>
          </p:nvPr>
        </p:nvGraphicFramePr>
        <p:xfrm>
          <a:off x="5277427" y="1936170"/>
          <a:ext cx="444500" cy="542925"/>
        </p:xfrm>
        <a:graphic>
          <a:graphicData uri="http://schemas.openxmlformats.org/presentationml/2006/ole">
            <p:oleObj spid="_x0000_s12596" name="Equation" r:id="rId5" imgW="114201" imgH="139579" progId="Equation.3">
              <p:embed/>
            </p:oleObj>
          </a:graphicData>
        </a:graphic>
      </p:graphicFrame>
      <p:sp>
        <p:nvSpPr>
          <p:cNvPr id="11" name="Down Arrow 10"/>
          <p:cNvSpPr/>
          <p:nvPr/>
        </p:nvSpPr>
        <p:spPr>
          <a:xfrm flipV="1">
            <a:off x="5687291" y="1822654"/>
            <a:ext cx="457200" cy="65808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2209797" y="4457180"/>
            <a:ext cx="457200" cy="64345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800600" y="2476500"/>
            <a:ext cx="457200" cy="2667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971800" y="4038600"/>
            <a:ext cx="60960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67284886"/>
              </p:ext>
            </p:extLst>
          </p:nvPr>
        </p:nvGraphicFramePr>
        <p:xfrm>
          <a:off x="2850570" y="13855"/>
          <a:ext cx="4991100" cy="1295400"/>
        </p:xfrm>
        <a:graphic>
          <a:graphicData uri="http://schemas.openxmlformats.org/presentationml/2006/ole">
            <p:oleObj spid="_x0000_s12597" name="Equation" r:id="rId6" imgW="1663700" imgH="431800" progId="Equation.3">
              <p:embed/>
            </p:oleObj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05723459"/>
              </p:ext>
            </p:extLst>
          </p:nvPr>
        </p:nvGraphicFramePr>
        <p:xfrm>
          <a:off x="5915891" y="2566988"/>
          <a:ext cx="592138" cy="642937"/>
        </p:xfrm>
        <a:graphic>
          <a:graphicData uri="http://schemas.openxmlformats.org/presentationml/2006/ole">
            <p:oleObj spid="_x0000_s12598" name="Equation" r:id="rId7" imgW="152280" imgH="164880" progId="Equation.3">
              <p:embed/>
            </p:oleObj>
          </a:graphicData>
        </a:graphic>
      </p:graphicFrame>
      <p:sp>
        <p:nvSpPr>
          <p:cNvPr id="21" name="Down Arrow 20"/>
          <p:cNvSpPr/>
          <p:nvPr/>
        </p:nvSpPr>
        <p:spPr>
          <a:xfrm>
            <a:off x="6400800" y="2524991"/>
            <a:ext cx="533400" cy="762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145473" y="1425898"/>
            <a:ext cx="4648200" cy="40619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FF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Assume the height difference is small</a:t>
            </a:r>
            <a:endParaRPr lang="en-US" dirty="0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85143331"/>
              </p:ext>
            </p:extLst>
          </p:nvPr>
        </p:nvGraphicFramePr>
        <p:xfrm>
          <a:off x="3740727" y="4538662"/>
          <a:ext cx="592138" cy="642938"/>
        </p:xfrm>
        <a:graphic>
          <a:graphicData uri="http://schemas.openxmlformats.org/presentationml/2006/ole">
            <p:oleObj spid="_x0000_s12599" name="Equation" r:id="rId8" imgW="152268" imgH="164957" progId="Equation.3">
              <p:embed/>
            </p:oleObj>
          </a:graphicData>
        </a:graphic>
      </p:graphicFrame>
      <p:sp>
        <p:nvSpPr>
          <p:cNvPr id="24" name="Down Arrow 23"/>
          <p:cNvSpPr/>
          <p:nvPr/>
        </p:nvSpPr>
        <p:spPr>
          <a:xfrm flipV="1">
            <a:off x="4440380" y="4343400"/>
            <a:ext cx="457200" cy="8382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1219199" y="5867400"/>
            <a:ext cx="6858001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FF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Higher pressure </a:t>
            </a:r>
            <a:r>
              <a:rPr lang="en-US" dirty="0" smtClean="0">
                <a:sym typeface="Symbol"/>
              </a:rPr>
              <a:t> Lower pressure</a:t>
            </a:r>
            <a:endParaRPr lang="en-US" dirty="0"/>
          </a:p>
        </p:txBody>
      </p:sp>
      <p:sp>
        <p:nvSpPr>
          <p:cNvPr id="26" name="Down Arrow 25"/>
          <p:cNvSpPr/>
          <p:nvPr/>
        </p:nvSpPr>
        <p:spPr>
          <a:xfrm flipV="1">
            <a:off x="4111335" y="2009775"/>
            <a:ext cx="658091" cy="120015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3276600" y="2020166"/>
            <a:ext cx="914400" cy="4953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FF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Lift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7170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362200"/>
            <a:ext cx="6553200" cy="1143000"/>
          </a:xfrm>
        </p:spPr>
        <p:txBody>
          <a:bodyPr/>
          <a:lstStyle/>
          <a:p>
            <a:pPr algn="r"/>
            <a:r>
              <a:rPr lang="en-US" dirty="0" smtClean="0"/>
              <a:t>Funnel Experiment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72922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Funnel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7924800" cy="9445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What direction will the ball goes?</a:t>
            </a:r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2923310" y="2140253"/>
            <a:ext cx="4197927" cy="2067790"/>
            <a:chOff x="2157845" y="2057400"/>
            <a:chExt cx="4197927" cy="2067790"/>
          </a:xfrm>
        </p:grpSpPr>
        <p:grpSp>
          <p:nvGrpSpPr>
            <p:cNvPr id="37" name="Group 36"/>
            <p:cNvGrpSpPr/>
            <p:nvPr/>
          </p:nvGrpSpPr>
          <p:grpSpPr>
            <a:xfrm>
              <a:off x="2590800" y="2057400"/>
              <a:ext cx="3200400" cy="2067790"/>
              <a:chOff x="2438400" y="2057399"/>
              <a:chExt cx="3200400" cy="1905000"/>
            </a:xfrm>
          </p:grpSpPr>
          <p:sp>
            <p:nvSpPr>
              <p:cNvPr id="49" name="Trapezoid 48"/>
              <p:cNvSpPr/>
              <p:nvPr/>
            </p:nvSpPr>
            <p:spPr>
              <a:xfrm rot="16200000">
                <a:off x="3657600" y="1981199"/>
                <a:ext cx="1905000" cy="2057400"/>
              </a:xfrm>
              <a:prstGeom prst="trapezoid">
                <a:avLst>
                  <a:gd name="adj" fmla="val 35909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438400" y="2743200"/>
                <a:ext cx="1143000" cy="533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Oval 50"/>
            <p:cNvSpPr/>
            <p:nvPr/>
          </p:nvSpPr>
          <p:spPr>
            <a:xfrm>
              <a:off x="5025736" y="2460048"/>
              <a:ext cx="1219200" cy="118629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2157845" y="2090305"/>
              <a:ext cx="4197927" cy="1937906"/>
              <a:chOff x="2157845" y="2090305"/>
              <a:chExt cx="4197927" cy="1937906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2157845" y="2938895"/>
                <a:ext cx="1600200" cy="304800"/>
                <a:chOff x="2209800" y="2895600"/>
                <a:chExt cx="1371600" cy="304800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>
                  <a:off x="2209800" y="2895600"/>
                  <a:ext cx="137160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2209800" y="2971800"/>
                  <a:ext cx="137160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2209800" y="3048000"/>
                  <a:ext cx="137160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2209800" y="3124200"/>
                  <a:ext cx="137160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2209800" y="3200400"/>
                  <a:ext cx="137160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8" name="Straight Connector 57"/>
              <p:cNvCxnSpPr/>
              <p:nvPr/>
            </p:nvCxnSpPr>
            <p:spPr>
              <a:xfrm flipV="1">
                <a:off x="3758045" y="2090305"/>
                <a:ext cx="2306782" cy="84859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V="1">
                <a:off x="3758045" y="2514600"/>
                <a:ext cx="2535382" cy="510886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716481" y="3243695"/>
                <a:ext cx="2348346" cy="784516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3758045" y="3177885"/>
                <a:ext cx="2535382" cy="37061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V="1">
                <a:off x="3758045" y="3025486"/>
                <a:ext cx="2597727" cy="81396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9" name="Content Placeholder 2"/>
          <p:cNvSpPr txBox="1">
            <a:spLocks/>
          </p:cNvSpPr>
          <p:nvPr/>
        </p:nvSpPr>
        <p:spPr>
          <a:xfrm>
            <a:off x="1704110" y="2852896"/>
            <a:ext cx="1551710" cy="600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FF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wind</a:t>
            </a:r>
            <a:endParaRPr lang="en-US" dirty="0"/>
          </a:p>
        </p:txBody>
      </p:sp>
      <p:sp>
        <p:nvSpPr>
          <p:cNvPr id="70" name="Content Placeholder 2"/>
          <p:cNvSpPr txBox="1">
            <a:spLocks/>
          </p:cNvSpPr>
          <p:nvPr/>
        </p:nvSpPr>
        <p:spPr>
          <a:xfrm>
            <a:off x="426027" y="4495800"/>
            <a:ext cx="4329546" cy="94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FF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5400" dirty="0" smtClean="0"/>
              <a:t>a) Right </a:t>
            </a:r>
            <a:r>
              <a:rPr lang="en-US" sz="5400" dirty="0" smtClean="0">
                <a:sym typeface="Symbol"/>
              </a:rPr>
              <a:t></a:t>
            </a:r>
            <a:r>
              <a:rPr lang="en-US" sz="5400" dirty="0" smtClean="0"/>
              <a:t> </a:t>
            </a:r>
            <a:endParaRPr lang="en-US" sz="5400" dirty="0"/>
          </a:p>
        </p:txBody>
      </p:sp>
      <p:sp>
        <p:nvSpPr>
          <p:cNvPr id="71" name="Content Placeholder 2"/>
          <p:cNvSpPr txBox="1">
            <a:spLocks/>
          </p:cNvSpPr>
          <p:nvPr/>
        </p:nvSpPr>
        <p:spPr>
          <a:xfrm>
            <a:off x="4499265" y="4495800"/>
            <a:ext cx="4329546" cy="94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FF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5400" dirty="0" smtClean="0"/>
              <a:t>b) Left </a:t>
            </a:r>
            <a:r>
              <a:rPr lang="en-US" sz="5400" dirty="0" smtClean="0">
                <a:sym typeface="Symbol"/>
              </a:rPr>
              <a:t></a:t>
            </a:r>
            <a:r>
              <a:rPr lang="en-US" sz="5400" dirty="0" smtClean="0"/>
              <a:t> 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xmlns="" val="38370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3048000" y="3471748"/>
            <a:ext cx="4197927" cy="2067790"/>
            <a:chOff x="2157845" y="2057400"/>
            <a:chExt cx="4197927" cy="2067790"/>
          </a:xfrm>
        </p:grpSpPr>
        <p:grpSp>
          <p:nvGrpSpPr>
            <p:cNvPr id="37" name="Group 36"/>
            <p:cNvGrpSpPr/>
            <p:nvPr/>
          </p:nvGrpSpPr>
          <p:grpSpPr>
            <a:xfrm>
              <a:off x="2590800" y="2057400"/>
              <a:ext cx="3200400" cy="2067790"/>
              <a:chOff x="2438400" y="2057399"/>
              <a:chExt cx="3200400" cy="1905000"/>
            </a:xfrm>
          </p:grpSpPr>
          <p:sp>
            <p:nvSpPr>
              <p:cNvPr id="49" name="Trapezoid 48"/>
              <p:cNvSpPr/>
              <p:nvPr/>
            </p:nvSpPr>
            <p:spPr>
              <a:xfrm rot="16200000">
                <a:off x="3657600" y="1981199"/>
                <a:ext cx="1905000" cy="2057400"/>
              </a:xfrm>
              <a:prstGeom prst="trapezoid">
                <a:avLst>
                  <a:gd name="adj" fmla="val 35909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438400" y="2743200"/>
                <a:ext cx="1143000" cy="533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Oval 50"/>
            <p:cNvSpPr/>
            <p:nvPr/>
          </p:nvSpPr>
          <p:spPr>
            <a:xfrm>
              <a:off x="5025736" y="2460048"/>
              <a:ext cx="1219200" cy="118629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2157845" y="2090305"/>
              <a:ext cx="4197927" cy="1937906"/>
              <a:chOff x="2157845" y="2090305"/>
              <a:chExt cx="4197927" cy="1937906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2157845" y="2938895"/>
                <a:ext cx="1600200" cy="304800"/>
                <a:chOff x="2209800" y="2895600"/>
                <a:chExt cx="1371600" cy="304800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>
                  <a:off x="2209800" y="2895600"/>
                  <a:ext cx="137160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2209800" y="2971800"/>
                  <a:ext cx="137160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2209800" y="3048000"/>
                  <a:ext cx="137160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2209800" y="3124200"/>
                  <a:ext cx="137160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2209800" y="3200400"/>
                  <a:ext cx="137160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8" name="Straight Connector 57"/>
              <p:cNvCxnSpPr/>
              <p:nvPr/>
            </p:nvCxnSpPr>
            <p:spPr>
              <a:xfrm flipV="1">
                <a:off x="3758045" y="2090305"/>
                <a:ext cx="2306782" cy="84859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V="1">
                <a:off x="3758045" y="2514600"/>
                <a:ext cx="2535382" cy="510886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716481" y="3243695"/>
                <a:ext cx="2348346" cy="784516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3758045" y="3177885"/>
                <a:ext cx="2535382" cy="37061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V="1">
                <a:off x="3758045" y="3025486"/>
                <a:ext cx="2597727" cy="81396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Content Placeholder 2"/>
          <p:cNvSpPr txBox="1">
            <a:spLocks/>
          </p:cNvSpPr>
          <p:nvPr/>
        </p:nvSpPr>
        <p:spPr>
          <a:xfrm>
            <a:off x="3733800" y="4755573"/>
            <a:ext cx="637310" cy="74814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FF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0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7304809" y="3979171"/>
            <a:ext cx="637310" cy="74814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FF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000" b="1" dirty="0" smtClean="0">
                <a:solidFill>
                  <a:srgbClr val="00B050"/>
                </a:solidFill>
              </a:rPr>
              <a:t>2</a:t>
            </a:r>
            <a:endParaRPr lang="en-US" sz="4000" b="1" dirty="0">
              <a:solidFill>
                <a:srgbClr val="00B050"/>
              </a:solidFill>
            </a:endParaRPr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76576569"/>
              </p:ext>
            </p:extLst>
          </p:nvPr>
        </p:nvGraphicFramePr>
        <p:xfrm>
          <a:off x="3453247" y="1835612"/>
          <a:ext cx="592137" cy="641350"/>
        </p:xfrm>
        <a:graphic>
          <a:graphicData uri="http://schemas.openxmlformats.org/presentationml/2006/ole">
            <p:oleObj spid="_x0000_s13473" name="Equation" r:id="rId3" imgW="152280" imgH="164880" progId="Equation.3">
              <p:embed/>
            </p:oleObj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89624076"/>
              </p:ext>
            </p:extLst>
          </p:nvPr>
        </p:nvGraphicFramePr>
        <p:xfrm>
          <a:off x="3616039" y="3165750"/>
          <a:ext cx="444500" cy="542925"/>
        </p:xfrm>
        <a:graphic>
          <a:graphicData uri="http://schemas.openxmlformats.org/presentationml/2006/ole">
            <p:oleObj spid="_x0000_s13474" name="Equation" r:id="rId4" imgW="114120" imgH="139680" progId="Equation.3">
              <p:embed/>
            </p:oleObj>
          </a:graphicData>
        </a:graphic>
      </p:graphicFrame>
      <p:sp>
        <p:nvSpPr>
          <p:cNvPr id="31" name="Down Arrow 30"/>
          <p:cNvSpPr/>
          <p:nvPr/>
        </p:nvSpPr>
        <p:spPr>
          <a:xfrm>
            <a:off x="4062847" y="1807037"/>
            <a:ext cx="533400" cy="831273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 flipV="1">
            <a:off x="4073239" y="2955118"/>
            <a:ext cx="533400" cy="8382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2725756"/>
              </p:ext>
            </p:extLst>
          </p:nvPr>
        </p:nvGraphicFramePr>
        <p:xfrm>
          <a:off x="5191991" y="1506132"/>
          <a:ext cx="592137" cy="641350"/>
        </p:xfrm>
        <a:graphic>
          <a:graphicData uri="http://schemas.openxmlformats.org/presentationml/2006/ole">
            <p:oleObj spid="_x0000_s13475" name="Equation" r:id="rId5" imgW="152280" imgH="164880" progId="Equation.3">
              <p:embed/>
            </p:oleObj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76794179"/>
              </p:ext>
            </p:extLst>
          </p:nvPr>
        </p:nvGraphicFramePr>
        <p:xfrm>
          <a:off x="5354783" y="2836270"/>
          <a:ext cx="444500" cy="542925"/>
        </p:xfrm>
        <a:graphic>
          <a:graphicData uri="http://schemas.openxmlformats.org/presentationml/2006/ole">
            <p:oleObj spid="_x0000_s13476" name="Equation" r:id="rId6" imgW="114120" imgH="139680" progId="Equation.3">
              <p:embed/>
            </p:oleObj>
          </a:graphicData>
        </a:graphic>
      </p:graphicFrame>
      <p:sp>
        <p:nvSpPr>
          <p:cNvPr id="35" name="Down Arrow 34"/>
          <p:cNvSpPr/>
          <p:nvPr/>
        </p:nvSpPr>
        <p:spPr>
          <a:xfrm flipV="1">
            <a:off x="5822373" y="1449966"/>
            <a:ext cx="533400" cy="944157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>
            <a:off x="5895109" y="2582342"/>
            <a:ext cx="533400" cy="889405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28155" y="5698868"/>
            <a:ext cx="6705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Continuity </a:t>
            </a:r>
            <a:r>
              <a:rPr lang="en-US" dirty="0"/>
              <a:t>Equation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94974178"/>
              </p:ext>
            </p:extLst>
          </p:nvPr>
        </p:nvGraphicFramePr>
        <p:xfrm>
          <a:off x="3644323" y="228600"/>
          <a:ext cx="2711450" cy="838200"/>
        </p:xfrm>
        <a:graphic>
          <a:graphicData uri="http://schemas.openxmlformats.org/presentationml/2006/ole">
            <p:oleObj spid="_x0000_s13477" name="Equation" r:id="rId7" imgW="698197" imgH="215806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17036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3048000" y="3471748"/>
            <a:ext cx="4197927" cy="2067790"/>
            <a:chOff x="2157845" y="2057400"/>
            <a:chExt cx="4197927" cy="2067790"/>
          </a:xfrm>
        </p:grpSpPr>
        <p:grpSp>
          <p:nvGrpSpPr>
            <p:cNvPr id="37" name="Group 36"/>
            <p:cNvGrpSpPr/>
            <p:nvPr/>
          </p:nvGrpSpPr>
          <p:grpSpPr>
            <a:xfrm>
              <a:off x="2590800" y="2057400"/>
              <a:ext cx="3200400" cy="2067790"/>
              <a:chOff x="2438400" y="2057399"/>
              <a:chExt cx="3200400" cy="1905000"/>
            </a:xfrm>
          </p:grpSpPr>
          <p:sp>
            <p:nvSpPr>
              <p:cNvPr id="49" name="Trapezoid 48"/>
              <p:cNvSpPr/>
              <p:nvPr/>
            </p:nvSpPr>
            <p:spPr>
              <a:xfrm rot="16200000">
                <a:off x="3657600" y="1981199"/>
                <a:ext cx="1905000" cy="2057400"/>
              </a:xfrm>
              <a:prstGeom prst="trapezoid">
                <a:avLst>
                  <a:gd name="adj" fmla="val 35909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438400" y="2743200"/>
                <a:ext cx="1143000" cy="533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Oval 50"/>
            <p:cNvSpPr/>
            <p:nvPr/>
          </p:nvSpPr>
          <p:spPr>
            <a:xfrm>
              <a:off x="5025736" y="2460048"/>
              <a:ext cx="1219200" cy="118629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2157845" y="2090305"/>
              <a:ext cx="4197927" cy="1937906"/>
              <a:chOff x="2157845" y="2090305"/>
              <a:chExt cx="4197927" cy="1937906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2157845" y="2938895"/>
                <a:ext cx="1600200" cy="304800"/>
                <a:chOff x="2209800" y="2895600"/>
                <a:chExt cx="1371600" cy="304800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>
                  <a:off x="2209800" y="2895600"/>
                  <a:ext cx="137160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2209800" y="2971800"/>
                  <a:ext cx="137160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2209800" y="3048000"/>
                  <a:ext cx="137160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2209800" y="3124200"/>
                  <a:ext cx="137160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2209800" y="3200400"/>
                  <a:ext cx="137160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8" name="Straight Connector 57"/>
              <p:cNvCxnSpPr/>
              <p:nvPr/>
            </p:nvCxnSpPr>
            <p:spPr>
              <a:xfrm flipV="1">
                <a:off x="3758045" y="2090305"/>
                <a:ext cx="2306782" cy="84859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V="1">
                <a:off x="3758045" y="2514600"/>
                <a:ext cx="2535382" cy="510886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716481" y="3243695"/>
                <a:ext cx="2348346" cy="784516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3758045" y="3177885"/>
                <a:ext cx="2535382" cy="37061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V="1">
                <a:off x="3758045" y="3025486"/>
                <a:ext cx="2597727" cy="81396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Content Placeholder 2"/>
          <p:cNvSpPr txBox="1">
            <a:spLocks/>
          </p:cNvSpPr>
          <p:nvPr/>
        </p:nvSpPr>
        <p:spPr>
          <a:xfrm>
            <a:off x="3733800" y="4755573"/>
            <a:ext cx="637310" cy="74814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FF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0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7304809" y="3979171"/>
            <a:ext cx="637310" cy="74814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FF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000" b="1" dirty="0" smtClean="0">
                <a:solidFill>
                  <a:srgbClr val="00B050"/>
                </a:solidFill>
              </a:rPr>
              <a:t>2</a:t>
            </a:r>
            <a:endParaRPr lang="en-US" sz="4000" b="1" dirty="0">
              <a:solidFill>
                <a:srgbClr val="00B050"/>
              </a:solidFill>
            </a:endParaRPr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1149043"/>
              </p:ext>
            </p:extLst>
          </p:nvPr>
        </p:nvGraphicFramePr>
        <p:xfrm>
          <a:off x="3335630" y="2694162"/>
          <a:ext cx="592137" cy="641350"/>
        </p:xfrm>
        <a:graphic>
          <a:graphicData uri="http://schemas.openxmlformats.org/presentationml/2006/ole">
            <p:oleObj spid="_x0000_s14490" name="Equation" r:id="rId3" imgW="152280" imgH="164880" progId="Equation.3">
              <p:embed/>
            </p:oleObj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1624319"/>
              </p:ext>
            </p:extLst>
          </p:nvPr>
        </p:nvGraphicFramePr>
        <p:xfrm>
          <a:off x="3470567" y="1658432"/>
          <a:ext cx="444500" cy="542925"/>
        </p:xfrm>
        <a:graphic>
          <a:graphicData uri="http://schemas.openxmlformats.org/presentationml/2006/ole">
            <p:oleObj spid="_x0000_s14491" name="Equation" r:id="rId4" imgW="114120" imgH="139680" progId="Equation.3">
              <p:embed/>
            </p:oleObj>
          </a:graphicData>
        </a:graphic>
      </p:graphicFrame>
      <p:sp>
        <p:nvSpPr>
          <p:cNvPr id="31" name="Down Arrow 30"/>
          <p:cNvSpPr/>
          <p:nvPr/>
        </p:nvSpPr>
        <p:spPr>
          <a:xfrm>
            <a:off x="3927767" y="2694162"/>
            <a:ext cx="533400" cy="831273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 flipV="1">
            <a:off x="3927767" y="1447800"/>
            <a:ext cx="533400" cy="8382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20018348"/>
              </p:ext>
            </p:extLst>
          </p:nvPr>
        </p:nvGraphicFramePr>
        <p:xfrm>
          <a:off x="5484740" y="2683223"/>
          <a:ext cx="592137" cy="641350"/>
        </p:xfrm>
        <a:graphic>
          <a:graphicData uri="http://schemas.openxmlformats.org/presentationml/2006/ole">
            <p:oleObj spid="_x0000_s14492" name="Equation" r:id="rId5" imgW="152280" imgH="164880" progId="Equation.3">
              <p:embed/>
            </p:oleObj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39442685"/>
              </p:ext>
            </p:extLst>
          </p:nvPr>
        </p:nvGraphicFramePr>
        <p:xfrm>
          <a:off x="5451765" y="1701728"/>
          <a:ext cx="444500" cy="542925"/>
        </p:xfrm>
        <a:graphic>
          <a:graphicData uri="http://schemas.openxmlformats.org/presentationml/2006/ole">
            <p:oleObj spid="_x0000_s14493" name="Equation" r:id="rId6" imgW="114120" imgH="139680" progId="Equation.3">
              <p:embed/>
            </p:oleObj>
          </a:graphicData>
        </a:graphic>
      </p:graphicFrame>
      <p:sp>
        <p:nvSpPr>
          <p:cNvPr id="35" name="Down Arrow 34"/>
          <p:cNvSpPr/>
          <p:nvPr/>
        </p:nvSpPr>
        <p:spPr>
          <a:xfrm flipV="1">
            <a:off x="6147955" y="2527590"/>
            <a:ext cx="533400" cy="944157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>
            <a:off x="5992091" y="1447800"/>
            <a:ext cx="533400" cy="889405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0" y="5680364"/>
            <a:ext cx="6705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Bernoulli’s Principle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89738877"/>
              </p:ext>
            </p:extLst>
          </p:nvPr>
        </p:nvGraphicFramePr>
        <p:xfrm>
          <a:off x="2653146" y="0"/>
          <a:ext cx="4991100" cy="1295400"/>
        </p:xfrm>
        <a:graphic>
          <a:graphicData uri="http://schemas.openxmlformats.org/presentationml/2006/ole">
            <p:oleObj spid="_x0000_s14494" name="Equation" r:id="rId7" imgW="1663700" imgH="4318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96316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2888673" y="2413060"/>
            <a:ext cx="3200400" cy="2067790"/>
            <a:chOff x="2438400" y="2057399"/>
            <a:chExt cx="3200400" cy="1905000"/>
          </a:xfrm>
        </p:grpSpPr>
        <p:sp>
          <p:nvSpPr>
            <p:cNvPr id="49" name="Trapezoid 48"/>
            <p:cNvSpPr/>
            <p:nvPr/>
          </p:nvSpPr>
          <p:spPr>
            <a:xfrm rot="16200000">
              <a:off x="3657600" y="1981199"/>
              <a:ext cx="1905000" cy="2057400"/>
            </a:xfrm>
            <a:prstGeom prst="trapezoid">
              <a:avLst>
                <a:gd name="adj" fmla="val 3590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438400" y="2743200"/>
              <a:ext cx="1143000" cy="533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Oval 50"/>
          <p:cNvSpPr/>
          <p:nvPr/>
        </p:nvSpPr>
        <p:spPr>
          <a:xfrm>
            <a:off x="5150427" y="2870260"/>
            <a:ext cx="1219200" cy="118629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2462645" y="2470847"/>
            <a:ext cx="4197927" cy="1937906"/>
            <a:chOff x="2157845" y="2090305"/>
            <a:chExt cx="4197927" cy="1937906"/>
          </a:xfrm>
        </p:grpSpPr>
        <p:grpSp>
          <p:nvGrpSpPr>
            <p:cNvPr id="57" name="Group 56"/>
            <p:cNvGrpSpPr/>
            <p:nvPr/>
          </p:nvGrpSpPr>
          <p:grpSpPr>
            <a:xfrm>
              <a:off x="2157845" y="2938895"/>
              <a:ext cx="1600200" cy="304800"/>
              <a:chOff x="2209800" y="2895600"/>
              <a:chExt cx="1371600" cy="304800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>
                <a:off x="2209800" y="2895600"/>
                <a:ext cx="13716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2209800" y="2971800"/>
                <a:ext cx="13716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2209800" y="3048000"/>
                <a:ext cx="13716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2209800" y="3124200"/>
                <a:ext cx="13716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2209800" y="3200400"/>
                <a:ext cx="13716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Straight Connector 57"/>
            <p:cNvCxnSpPr/>
            <p:nvPr/>
          </p:nvCxnSpPr>
          <p:spPr>
            <a:xfrm flipV="1">
              <a:off x="3758045" y="2090305"/>
              <a:ext cx="2306782" cy="848590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3758045" y="2514600"/>
              <a:ext cx="2535382" cy="510886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716481" y="3243695"/>
              <a:ext cx="2348346" cy="784516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3758045" y="3177885"/>
              <a:ext cx="2535382" cy="370610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3758045" y="3025486"/>
              <a:ext cx="2597727" cy="81396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ontent Placeholder 2"/>
          <p:cNvSpPr txBox="1">
            <a:spLocks/>
          </p:cNvSpPr>
          <p:nvPr/>
        </p:nvSpPr>
        <p:spPr>
          <a:xfrm>
            <a:off x="3141518" y="3696885"/>
            <a:ext cx="637310" cy="74814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FF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0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6712527" y="2920483"/>
            <a:ext cx="637310" cy="74814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FF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000" b="1" dirty="0" smtClean="0">
                <a:solidFill>
                  <a:srgbClr val="00B050"/>
                </a:solidFill>
              </a:rPr>
              <a:t>2</a:t>
            </a:r>
            <a:endParaRPr lang="en-US" sz="4000" b="1" dirty="0">
              <a:solidFill>
                <a:srgbClr val="00B050"/>
              </a:solidFill>
            </a:endParaRPr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68310169"/>
              </p:ext>
            </p:extLst>
          </p:nvPr>
        </p:nvGraphicFramePr>
        <p:xfrm>
          <a:off x="1330181" y="3117908"/>
          <a:ext cx="592137" cy="641350"/>
        </p:xfrm>
        <a:graphic>
          <a:graphicData uri="http://schemas.openxmlformats.org/presentationml/2006/ole">
            <p:oleObj spid="_x0000_s15420" name="Equation" r:id="rId3" imgW="152280" imgH="164880" progId="Equation.3">
              <p:embed/>
            </p:oleObj>
          </a:graphicData>
        </a:graphic>
      </p:graphicFrame>
      <p:sp>
        <p:nvSpPr>
          <p:cNvPr id="31" name="Down Arrow 30"/>
          <p:cNvSpPr/>
          <p:nvPr/>
        </p:nvSpPr>
        <p:spPr>
          <a:xfrm>
            <a:off x="1922318" y="3117908"/>
            <a:ext cx="533400" cy="831273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71272291"/>
              </p:ext>
            </p:extLst>
          </p:nvPr>
        </p:nvGraphicFramePr>
        <p:xfrm>
          <a:off x="7185385" y="2934743"/>
          <a:ext cx="592137" cy="641350"/>
        </p:xfrm>
        <a:graphic>
          <a:graphicData uri="http://schemas.openxmlformats.org/presentationml/2006/ole">
            <p:oleObj spid="_x0000_s15421" name="Equation" r:id="rId4" imgW="152280" imgH="164880" progId="Equation.3">
              <p:embed/>
            </p:oleObj>
          </a:graphicData>
        </a:graphic>
      </p:graphicFrame>
      <p:sp>
        <p:nvSpPr>
          <p:cNvPr id="35" name="Down Arrow 34"/>
          <p:cNvSpPr/>
          <p:nvPr/>
        </p:nvSpPr>
        <p:spPr>
          <a:xfrm flipV="1">
            <a:off x="7848600" y="2779110"/>
            <a:ext cx="533400" cy="944157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2133600" y="152400"/>
            <a:ext cx="6705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What direction?</a:t>
            </a:r>
            <a:endParaRPr lang="en-US" dirty="0"/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1828798" y="1447800"/>
            <a:ext cx="6858001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FF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Higher pressure </a:t>
            </a:r>
            <a:r>
              <a:rPr lang="en-US" dirty="0" smtClean="0">
                <a:sym typeface="Symbol"/>
              </a:rPr>
              <a:t> Lower pressure</a:t>
            </a:r>
            <a:endParaRPr lang="en-US" dirty="0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1162049" y="5153891"/>
            <a:ext cx="6858001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FF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The ball will move to the left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 flipH="1">
            <a:off x="3657600" y="4800600"/>
            <a:ext cx="18669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790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 L -0.09166 -0.0048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3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8305800" cy="13716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z="3600" dirty="0"/>
              <a:t>relates the </a:t>
            </a:r>
            <a:r>
              <a:rPr lang="en-US" sz="3600" b="1" dirty="0">
                <a:solidFill>
                  <a:srgbClr val="0070C0"/>
                </a:solidFill>
              </a:rPr>
              <a:t>speed of fluid flowing </a:t>
            </a:r>
            <a:r>
              <a:rPr lang="en-US" sz="3600" dirty="0">
                <a:solidFill>
                  <a:srgbClr val="0070C0"/>
                </a:solidFill>
              </a:rPr>
              <a:t>out of an opening </a:t>
            </a:r>
            <a:r>
              <a:rPr lang="en-US" sz="3600" dirty="0"/>
              <a:t>to the height of fluid above the opening.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Torricelli’s Theorem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2667000"/>
            <a:ext cx="4440382" cy="3208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683321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Fluid Dynamics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752600"/>
            <a:ext cx="7924800" cy="685800"/>
          </a:xfrm>
        </p:spPr>
        <p:txBody>
          <a:bodyPr/>
          <a:lstStyle/>
          <a:p>
            <a:r>
              <a:rPr lang="en-US" dirty="0">
                <a:latin typeface="Tahoma" pitchFamily="34" charset="0"/>
              </a:rPr>
              <a:t>study of fluids in </a:t>
            </a:r>
            <a:r>
              <a:rPr lang="en-US" b="1" u="sng" dirty="0">
                <a:latin typeface="Tahoma" pitchFamily="34" charset="0"/>
              </a:rPr>
              <a:t>motion</a:t>
            </a:r>
            <a:r>
              <a:rPr lang="en-US" dirty="0">
                <a:latin typeface="Tahoma" pitchFamily="34" charset="0"/>
              </a:rPr>
              <a:t>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22840" t="32292" r="61933" b="26042"/>
          <a:stretch>
            <a:fillRect/>
          </a:stretch>
        </p:blipFill>
        <p:spPr bwMode="auto">
          <a:xfrm>
            <a:off x="3581400" y="2743200"/>
            <a:ext cx="3200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8141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24000"/>
            <a:ext cx="7924800" cy="1142999"/>
          </a:xfrm>
        </p:spPr>
        <p:txBody>
          <a:bodyPr>
            <a:normAutofit/>
          </a:bodyPr>
          <a:lstStyle/>
          <a:p>
            <a:r>
              <a:rPr lang="en-US" dirty="0" smtClean="0"/>
              <a:t>Derive from </a:t>
            </a:r>
            <a:r>
              <a:rPr lang="en-US" dirty="0"/>
              <a:t>continuity </a:t>
            </a:r>
            <a:r>
              <a:rPr lang="en-US" dirty="0" smtClean="0"/>
              <a:t>equation and Bernoulli’s equation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Torricelli’s Theorem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7918" y="3733800"/>
            <a:ext cx="3657600" cy="264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716010" y="3333748"/>
            <a:ext cx="4648200" cy="5714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FF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 (very large), v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 0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71038433"/>
              </p:ext>
            </p:extLst>
          </p:nvPr>
        </p:nvGraphicFramePr>
        <p:xfrm>
          <a:off x="5349875" y="2216727"/>
          <a:ext cx="2711450" cy="838200"/>
        </p:xfrm>
        <a:graphic>
          <a:graphicData uri="http://schemas.openxmlformats.org/presentationml/2006/ole">
            <p:oleObj spid="_x0000_s16402" name="Equation" r:id="rId4" imgW="698197" imgH="215806" progId="Equation.3">
              <p:embed/>
            </p:oleObj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1638300" y="3020291"/>
            <a:ext cx="2133600" cy="5714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FF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Opening 1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2438400" y="3733800"/>
            <a:ext cx="533400" cy="6096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0" y="5180340"/>
            <a:ext cx="2133600" cy="5714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FF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Opening 2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 rot="5400000">
            <a:off x="3765368" y="5094143"/>
            <a:ext cx="604873" cy="70358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71543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Torricelli’s Theorem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7918" y="3733800"/>
            <a:ext cx="3657600" cy="264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03118" y="3179619"/>
            <a:ext cx="2133600" cy="57149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FF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Atm</a:t>
            </a:r>
            <a:r>
              <a:rPr lang="en-US" dirty="0" smtClean="0"/>
              <a:t> pressure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2438400" y="3733800"/>
            <a:ext cx="533400" cy="6096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0" y="5143502"/>
            <a:ext cx="2286000" cy="608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FF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Atm</a:t>
            </a:r>
            <a:r>
              <a:rPr lang="en-US" dirty="0" smtClean="0"/>
              <a:t> pressure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 rot="5400000">
            <a:off x="3765368" y="5094143"/>
            <a:ext cx="604873" cy="70358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02779596"/>
              </p:ext>
            </p:extLst>
          </p:nvPr>
        </p:nvGraphicFramePr>
        <p:xfrm>
          <a:off x="1066800" y="1600200"/>
          <a:ext cx="7010400" cy="1295400"/>
        </p:xfrm>
        <a:graphic>
          <a:graphicData uri="http://schemas.openxmlformats.org/presentationml/2006/ole">
            <p:oleObj spid="_x0000_s17443" name="Equation" r:id="rId4" imgW="2336760" imgH="431640" progId="Equation.3">
              <p:embed/>
            </p:oleObj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V="1">
            <a:off x="1007918" y="1828800"/>
            <a:ext cx="897082" cy="914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741718" y="1752600"/>
            <a:ext cx="897082" cy="914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2867419" y="3162300"/>
            <a:ext cx="1399781" cy="5714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FF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v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 0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227118" y="1828800"/>
            <a:ext cx="897082" cy="914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91457485"/>
              </p:ext>
            </p:extLst>
          </p:nvPr>
        </p:nvGraphicFramePr>
        <p:xfrm>
          <a:off x="4734791" y="3425536"/>
          <a:ext cx="3581400" cy="1295400"/>
        </p:xfrm>
        <a:graphic>
          <a:graphicData uri="http://schemas.openxmlformats.org/presentationml/2006/ole">
            <p:oleObj spid="_x0000_s17444" name="Equation" r:id="rId5" imgW="1193760" imgH="431640" progId="Equation.3">
              <p:embed/>
            </p:oleObj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flipV="1">
            <a:off x="4809259" y="3465368"/>
            <a:ext cx="448541" cy="118283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028459" y="3352800"/>
            <a:ext cx="448541" cy="118283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323859" y="3505200"/>
            <a:ext cx="448541" cy="118283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5480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Torricelli’s Theorem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7918" y="3733800"/>
            <a:ext cx="3657600" cy="264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03118" y="3179619"/>
            <a:ext cx="2133600" cy="57149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FF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Atm</a:t>
            </a:r>
            <a:r>
              <a:rPr lang="en-US" dirty="0" smtClean="0"/>
              <a:t> pressure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2438400" y="3733800"/>
            <a:ext cx="533400" cy="6096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0" y="5143502"/>
            <a:ext cx="2286000" cy="608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FF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Atm</a:t>
            </a:r>
            <a:r>
              <a:rPr lang="en-US" dirty="0" smtClean="0"/>
              <a:t> pressure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 rot="5400000">
            <a:off x="3765368" y="5094143"/>
            <a:ext cx="604873" cy="70358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867419" y="3162300"/>
            <a:ext cx="1399781" cy="5714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FF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v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 0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93652971"/>
              </p:ext>
            </p:extLst>
          </p:nvPr>
        </p:nvGraphicFramePr>
        <p:xfrm>
          <a:off x="3255818" y="1524000"/>
          <a:ext cx="2819400" cy="1295400"/>
        </p:xfrm>
        <a:graphic>
          <a:graphicData uri="http://schemas.openxmlformats.org/presentationml/2006/ole">
            <p:oleObj spid="_x0000_s18464" name="Equation" r:id="rId4" imgW="939600" imgH="431640" progId="Equation.3">
              <p:embed/>
            </p:oleObj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96247932"/>
              </p:ext>
            </p:extLst>
          </p:nvPr>
        </p:nvGraphicFramePr>
        <p:xfrm>
          <a:off x="4665518" y="4087091"/>
          <a:ext cx="3819439" cy="878032"/>
        </p:xfrm>
        <a:graphic>
          <a:graphicData uri="http://schemas.openxmlformats.org/presentationml/2006/ole">
            <p:oleObj spid="_x0000_s18465" name="Equation" r:id="rId5" imgW="1104840" imgH="2538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0253314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Torricelli’s Theorem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86748749"/>
              </p:ext>
            </p:extLst>
          </p:nvPr>
        </p:nvGraphicFramePr>
        <p:xfrm>
          <a:off x="5029200" y="2819400"/>
          <a:ext cx="2181225" cy="808038"/>
        </p:xfrm>
        <a:graphic>
          <a:graphicData uri="http://schemas.openxmlformats.org/presentationml/2006/ole">
            <p:oleObj spid="_x0000_s19486" name="Equation" r:id="rId3" imgW="685800" imgH="253800" progId="Equation.3">
              <p:embed/>
            </p:oleObj>
          </a:graphicData>
        </a:graphic>
      </p:graphicFrame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2895600" cy="478139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44462795"/>
              </p:ext>
            </p:extLst>
          </p:nvPr>
        </p:nvGraphicFramePr>
        <p:xfrm>
          <a:off x="5181600" y="1752600"/>
          <a:ext cx="2060575" cy="685800"/>
        </p:xfrm>
        <a:graphic>
          <a:graphicData uri="http://schemas.openxmlformats.org/presentationml/2006/ole">
            <p:oleObj spid="_x0000_s19487" name="Equation" r:id="rId5" imgW="647640" imgH="215640" progId="Equation.3">
              <p:embed/>
            </p:oleObj>
          </a:graphicData>
        </a:graphic>
      </p:graphicFrame>
      <p:sp>
        <p:nvSpPr>
          <p:cNvPr id="6" name="Down Arrow 5"/>
          <p:cNvSpPr/>
          <p:nvPr/>
        </p:nvSpPr>
        <p:spPr>
          <a:xfrm flipV="1">
            <a:off x="6705600" y="3581400"/>
            <a:ext cx="457200" cy="8382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flipV="1">
            <a:off x="5105400" y="3581400"/>
            <a:ext cx="457200" cy="8382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92701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itchFamily="34" charset="0"/>
              </a:rPr>
              <a:t>Streamline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651535"/>
            <a:ext cx="8305800" cy="23622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ahoma" pitchFamily="34" charset="0"/>
              </a:rPr>
              <a:t>path </a:t>
            </a:r>
            <a:r>
              <a:rPr lang="en-US" dirty="0">
                <a:latin typeface="Tahoma" pitchFamily="34" charset="0"/>
              </a:rPr>
              <a:t>followed by </a:t>
            </a:r>
            <a:r>
              <a:rPr lang="en-US" dirty="0" smtClean="0">
                <a:latin typeface="Tahoma" pitchFamily="34" charset="0"/>
              </a:rPr>
              <a:t>the fluid</a:t>
            </a:r>
          </a:p>
          <a:p>
            <a:r>
              <a:rPr lang="en-US" dirty="0">
                <a:latin typeface="Tahoma" pitchFamily="34" charset="0"/>
              </a:rPr>
              <a:t>r</a:t>
            </a:r>
            <a:r>
              <a:rPr lang="en-US" dirty="0" smtClean="0">
                <a:latin typeface="Tahoma" pitchFamily="34" charset="0"/>
              </a:rPr>
              <a:t>eflects the </a:t>
            </a:r>
            <a:r>
              <a:rPr lang="en-US" b="1" u="sng" dirty="0" smtClean="0">
                <a:solidFill>
                  <a:srgbClr val="FF0000"/>
                </a:solidFill>
                <a:latin typeface="Tahoma" pitchFamily="34" charset="0"/>
              </a:rPr>
              <a:t>velocity</a:t>
            </a:r>
            <a:r>
              <a:rPr lang="en-US" dirty="0" smtClean="0">
                <a:latin typeface="Tahoma" pitchFamily="34" charset="0"/>
              </a:rPr>
              <a:t> of the fluid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ahoma" pitchFamily="34" charset="0"/>
              </a:rPr>
              <a:t>Arrow </a:t>
            </a:r>
            <a:r>
              <a:rPr lang="en-US" dirty="0" smtClean="0">
                <a:solidFill>
                  <a:schemeClr val="tx1"/>
                </a:solidFill>
                <a:latin typeface="Tahoma" pitchFamily="34" charset="0"/>
                <a:sym typeface="Symbol"/>
              </a:rPr>
              <a:t></a:t>
            </a:r>
            <a:r>
              <a:rPr lang="en-US" dirty="0" smtClean="0">
                <a:solidFill>
                  <a:schemeClr val="tx1"/>
                </a:solidFill>
                <a:latin typeface="Tahoma" pitchFamily="34" charset="0"/>
              </a:rPr>
              <a:t>  direction</a:t>
            </a:r>
            <a:endParaRPr lang="en-US" dirty="0">
              <a:solidFill>
                <a:schemeClr val="tx1"/>
              </a:solidFill>
              <a:latin typeface="Tahoma" pitchFamily="34" charset="0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ahoma" pitchFamily="34" charset="0"/>
              </a:rPr>
              <a:t>Density of lines </a:t>
            </a:r>
            <a:r>
              <a:rPr lang="en-US" dirty="0" smtClean="0">
                <a:solidFill>
                  <a:schemeClr val="tx1"/>
                </a:solidFill>
                <a:latin typeface="Tahoma" pitchFamily="34" charset="0"/>
                <a:sym typeface="Symbol"/>
              </a:rPr>
              <a:t> magnitude (speed)</a:t>
            </a:r>
            <a:endParaRPr lang="en-US" dirty="0" smtClean="0">
              <a:solidFill>
                <a:schemeClr val="tx1"/>
              </a:solidFill>
              <a:latin typeface="Tahoma" pitchFamily="34" charset="0"/>
            </a:endParaRPr>
          </a:p>
          <a:p>
            <a:endParaRPr lang="en-US" dirty="0">
              <a:latin typeface="Tahoma" pitchFamily="34" charset="0"/>
            </a:endParaRPr>
          </a:p>
          <a:p>
            <a:endParaRPr lang="en-US" dirty="0"/>
          </a:p>
        </p:txBody>
      </p:sp>
      <p:pic>
        <p:nvPicPr>
          <p:cNvPr id="5" name="Picture 5" descr="w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930"/>
          <a:stretch/>
        </p:blipFill>
        <p:spPr bwMode="auto">
          <a:xfrm>
            <a:off x="3962401" y="4013736"/>
            <a:ext cx="4114800" cy="2750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612878" y="3886200"/>
            <a:ext cx="2387456" cy="685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FF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Tahoma" pitchFamily="34" charset="0"/>
              </a:rPr>
              <a:t>High speed</a:t>
            </a:r>
          </a:p>
          <a:p>
            <a:endParaRPr lang="en-US" b="1" dirty="0" smtClean="0">
              <a:solidFill>
                <a:srgbClr val="FF0000"/>
              </a:solidFill>
              <a:latin typeface="Tahoma" pitchFamily="34" charset="0"/>
            </a:endParaRPr>
          </a:p>
          <a:p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 rot="9934043">
            <a:off x="5772548" y="4099887"/>
            <a:ext cx="762000" cy="55826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4343400" y="5486400"/>
            <a:ext cx="762000" cy="55826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955944" y="5486400"/>
            <a:ext cx="2387456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FF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Tahoma" pitchFamily="34" charset="0"/>
              </a:rPr>
              <a:t>Low speed</a:t>
            </a:r>
          </a:p>
          <a:p>
            <a:endParaRPr lang="en-US" b="1" dirty="0" smtClean="0">
              <a:solidFill>
                <a:srgbClr val="FF0000"/>
              </a:solidFill>
              <a:latin typeface="Tahoma" pitchFamily="34" charset="0"/>
            </a:endParaRPr>
          </a:p>
          <a:p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981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28800"/>
            <a:ext cx="5562600" cy="4178300"/>
          </a:xfrm>
        </p:spPr>
        <p:txBody>
          <a:bodyPr>
            <a:normAutofit/>
          </a:bodyPr>
          <a:lstStyle/>
          <a:p>
            <a:pPr marL="574675" indent="-514350" eaLnBrk="1" hangingPunct="1">
              <a:buFontTx/>
              <a:buAutoNum type="arabicPeriod"/>
              <a:defRPr/>
            </a:pPr>
            <a:r>
              <a:rPr lang="en-US" sz="2800" b="1" dirty="0" smtClean="0"/>
              <a:t>Laminar Flow </a:t>
            </a:r>
            <a:r>
              <a:rPr lang="en-US" sz="2800" dirty="0" smtClean="0"/>
              <a:t>- orderly flow of neighboring layers of fluid. Streamlines do not cross over each other.</a:t>
            </a:r>
          </a:p>
          <a:p>
            <a:pPr marL="574675" indent="-514350" eaLnBrk="1" hangingPunct="1">
              <a:buFontTx/>
              <a:buAutoNum type="arabicPeriod"/>
              <a:defRPr/>
            </a:pPr>
            <a:endParaRPr lang="en-US" sz="2800" dirty="0" smtClean="0"/>
          </a:p>
          <a:p>
            <a:pPr indent="-282575" eaLnBrk="1" hangingPunct="1">
              <a:buFontTx/>
              <a:buNone/>
              <a:defRPr/>
            </a:pPr>
            <a:r>
              <a:rPr lang="en-US" sz="2800" dirty="0" smtClean="0"/>
              <a:t>2. </a:t>
            </a:r>
            <a:r>
              <a:rPr lang="en-US" sz="2800" b="1" dirty="0" smtClean="0"/>
              <a:t>Turbulent Flow </a:t>
            </a:r>
            <a:r>
              <a:rPr lang="en-US" sz="2800" dirty="0" smtClean="0"/>
              <a:t>- irregular, complex flow of fluids.</a:t>
            </a:r>
          </a:p>
          <a:p>
            <a:pPr indent="-282575" eaLnBrk="1" hangingPunct="1">
              <a:buFontTx/>
              <a:buNone/>
              <a:defRPr/>
            </a:pPr>
            <a:endParaRPr lang="en-US" sz="2800" dirty="0" smtClean="0"/>
          </a:p>
          <a:p>
            <a:pPr>
              <a:defRPr/>
            </a:pP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 kinds of flow</a:t>
            </a:r>
            <a:endParaRPr lang="en-US" dirty="0"/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1752600"/>
            <a:ext cx="2705100" cy="2905125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 of Fluid </a:t>
            </a:r>
            <a:r>
              <a:rPr lang="en-US" dirty="0" err="1" smtClean="0"/>
              <a:t>Fluid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048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Factors affecting speed of fluid flow:</a:t>
            </a:r>
          </a:p>
          <a:p>
            <a:pPr lvl="1"/>
            <a:r>
              <a:rPr lang="en-US" sz="4000" dirty="0" smtClean="0">
                <a:solidFill>
                  <a:srgbClr val="FF0000"/>
                </a:solidFill>
              </a:rPr>
              <a:t>Area</a:t>
            </a:r>
            <a:r>
              <a:rPr lang="en-US" sz="4000" dirty="0" smtClean="0">
                <a:solidFill>
                  <a:schemeClr val="tx1"/>
                </a:solidFill>
              </a:rPr>
              <a:t> (Continuity Equation)</a:t>
            </a:r>
          </a:p>
          <a:p>
            <a:pPr lvl="1"/>
            <a:r>
              <a:rPr lang="en-US" sz="4000" dirty="0" smtClean="0">
                <a:solidFill>
                  <a:srgbClr val="FF0000"/>
                </a:solidFill>
              </a:rPr>
              <a:t>Pressure</a:t>
            </a:r>
            <a:r>
              <a:rPr lang="en-US" sz="4000" dirty="0" smtClean="0">
                <a:solidFill>
                  <a:schemeClr val="tx1"/>
                </a:solidFill>
              </a:rPr>
              <a:t> (Bernoulli’s Equation)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388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Continuity Equation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1878300"/>
            <a:ext cx="5943600" cy="1093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FF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Derive from conservation of </a:t>
            </a:r>
            <a:r>
              <a:rPr lang="en-US" b="1" u="sng" dirty="0" smtClean="0">
                <a:solidFill>
                  <a:srgbClr val="FF0000"/>
                </a:solidFill>
              </a:rPr>
              <a:t>mass </a:t>
            </a:r>
            <a:endParaRPr lang="en-US" b="1" u="sng" dirty="0">
              <a:solidFill>
                <a:srgbClr val="FF0000"/>
              </a:solidFill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41084633"/>
              </p:ext>
            </p:extLst>
          </p:nvPr>
        </p:nvGraphicFramePr>
        <p:xfrm>
          <a:off x="1844815" y="2667000"/>
          <a:ext cx="2711169" cy="838200"/>
        </p:xfrm>
        <a:graphic>
          <a:graphicData uri="http://schemas.openxmlformats.org/presentationml/2006/ole">
            <p:oleObj spid="_x0000_s2441" name="Equation" r:id="rId3" imgW="698400" imgH="215640" progId="Equation.3">
              <p:embed/>
            </p:oleObj>
          </a:graphicData>
        </a:graphic>
      </p:graphicFrame>
      <p:sp>
        <p:nvSpPr>
          <p:cNvPr id="15" name="Content Placeholder 2"/>
          <p:cNvSpPr txBox="1">
            <a:spLocks/>
          </p:cNvSpPr>
          <p:nvPr/>
        </p:nvSpPr>
        <p:spPr>
          <a:xfrm>
            <a:off x="228600" y="3886200"/>
            <a:ext cx="1905000" cy="10934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FF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 = area</a:t>
            </a:r>
          </a:p>
          <a:p>
            <a:pPr marL="0" indent="0">
              <a:buNone/>
            </a:pPr>
            <a:r>
              <a:rPr lang="en-US" dirty="0" smtClean="0"/>
              <a:t>V = speed</a:t>
            </a:r>
            <a:endParaRPr lang="en-US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26822080"/>
              </p:ext>
            </p:extLst>
          </p:nvPr>
        </p:nvGraphicFramePr>
        <p:xfrm>
          <a:off x="2590800" y="4067175"/>
          <a:ext cx="592137" cy="641350"/>
        </p:xfrm>
        <a:graphic>
          <a:graphicData uri="http://schemas.openxmlformats.org/presentationml/2006/ole">
            <p:oleObj spid="_x0000_s2442" name="Equation" r:id="rId4" imgW="152280" imgH="164880" progId="Equation.3">
              <p:embed/>
            </p:oleObj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02393516"/>
              </p:ext>
            </p:extLst>
          </p:nvPr>
        </p:nvGraphicFramePr>
        <p:xfrm>
          <a:off x="3962400" y="4173032"/>
          <a:ext cx="444500" cy="542925"/>
        </p:xfrm>
        <a:graphic>
          <a:graphicData uri="http://schemas.openxmlformats.org/presentationml/2006/ole">
            <p:oleObj spid="_x0000_s2443" name="Equation" r:id="rId5" imgW="114120" imgH="139680" progId="Equation.3">
              <p:embed/>
            </p:oleObj>
          </a:graphicData>
        </a:graphic>
      </p:graphicFrame>
      <p:sp>
        <p:nvSpPr>
          <p:cNvPr id="18" name="Down Arrow 17"/>
          <p:cNvSpPr/>
          <p:nvPr/>
        </p:nvSpPr>
        <p:spPr>
          <a:xfrm>
            <a:off x="3200400" y="4038600"/>
            <a:ext cx="533400" cy="83127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 flipV="1">
            <a:off x="4419600" y="3962400"/>
            <a:ext cx="533400" cy="8382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 descr="http://4.bp.blogspot.com/-DiW_Brskom0/TwT-GjxP5aI/AAAAAAAAAZI/Vr9WFOK_4ZI/s1600/Water+Hose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86400" y="2350799"/>
            <a:ext cx="360045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25685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 and Velocity</a:t>
            </a:r>
            <a:endParaRPr lang="en-US" dirty="0"/>
          </a:p>
        </p:txBody>
      </p:sp>
      <p:pic>
        <p:nvPicPr>
          <p:cNvPr id="4" name="Picture 5" descr="pipe_horizont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4455" y="2608118"/>
            <a:ext cx="77216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57800" y="1582882"/>
            <a:ext cx="2743200" cy="11603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FF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Small area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High speed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759527" y="1589809"/>
            <a:ext cx="2743200" cy="11603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FF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large area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low speed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7701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76200"/>
            <a:ext cx="6553200" cy="1143000"/>
          </a:xfrm>
        </p:spPr>
        <p:txBody>
          <a:bodyPr/>
          <a:lstStyle/>
          <a:p>
            <a:r>
              <a:rPr lang="en-GB" dirty="0"/>
              <a:t>Bernoulli’s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685800"/>
          </a:xfrm>
        </p:spPr>
        <p:txBody>
          <a:bodyPr/>
          <a:lstStyle/>
          <a:p>
            <a:r>
              <a:rPr lang="en-US" dirty="0"/>
              <a:t>Derive from conservation of </a:t>
            </a:r>
            <a:r>
              <a:rPr lang="en-US" b="1" u="sng" dirty="0" smtClean="0">
                <a:solidFill>
                  <a:srgbClr val="FF0000"/>
                </a:solidFill>
              </a:rPr>
              <a:t>energy </a:t>
            </a:r>
            <a:endParaRPr lang="en-US" b="1" u="sng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4203124"/>
            <a:ext cx="1828800" cy="990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FF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From Work </a:t>
            </a:r>
          </a:p>
          <a:p>
            <a:pPr marL="0" indent="0" algn="ctr">
              <a:buNone/>
            </a:pPr>
            <a:r>
              <a:rPr lang="en-US" dirty="0" smtClean="0"/>
              <a:t>(Pressure)</a:t>
            </a:r>
            <a:endParaRPr lang="en-US" b="1" u="sng" dirty="0" smtClean="0">
              <a:solidFill>
                <a:srgbClr val="FF0000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03763" y="4780164"/>
            <a:ext cx="2971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FF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From Kinetic energy</a:t>
            </a:r>
            <a:endParaRPr lang="en-US" b="1" u="sng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603799" y="3862994"/>
            <a:ext cx="2835444" cy="91717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FF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From </a:t>
            </a:r>
          </a:p>
          <a:p>
            <a:pPr marL="0" indent="0">
              <a:buNone/>
            </a:pPr>
            <a:r>
              <a:rPr lang="en-US" dirty="0" smtClean="0"/>
              <a:t>potential energy</a:t>
            </a:r>
            <a:endParaRPr lang="en-US" b="1" u="sng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 rot="2659251" flipV="1">
            <a:off x="1589292" y="3274198"/>
            <a:ext cx="609600" cy="83473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868081" flipV="1">
            <a:off x="2894499" y="3690627"/>
            <a:ext cx="609600" cy="83473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8163589" flipV="1">
            <a:off x="4783099" y="3303699"/>
            <a:ext cx="609600" cy="83473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67789261"/>
              </p:ext>
            </p:extLst>
          </p:nvPr>
        </p:nvGraphicFramePr>
        <p:xfrm>
          <a:off x="2058674" y="2286000"/>
          <a:ext cx="4991100" cy="1295400"/>
        </p:xfrm>
        <a:graphic>
          <a:graphicData uri="http://schemas.openxmlformats.org/presentationml/2006/ole">
            <p:oleObj spid="_x0000_s3191" name="Equation" r:id="rId3" imgW="1663700" imgH="4318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43075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1715</TotalTime>
  <Words>436</Words>
  <Application>Microsoft Office PowerPoint</Application>
  <PresentationFormat>On-screen Show (4:3)</PresentationFormat>
  <Paragraphs>119</Paragraphs>
  <Slides>33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Office Theme</vt:lpstr>
      <vt:lpstr>Equation</vt:lpstr>
      <vt:lpstr>PHYSICS IN TRANSPORTATION part 2</vt:lpstr>
      <vt:lpstr>Review</vt:lpstr>
      <vt:lpstr>Fluid Dynamics</vt:lpstr>
      <vt:lpstr>Streamline </vt:lpstr>
      <vt:lpstr>2 kinds of flow</vt:lpstr>
      <vt:lpstr>Speed of Fluid Fluid</vt:lpstr>
      <vt:lpstr>Continuity Equation</vt:lpstr>
      <vt:lpstr>Area and Velocity</vt:lpstr>
      <vt:lpstr>Bernoulli’s Equation</vt:lpstr>
      <vt:lpstr>Pressure and Velocity</vt:lpstr>
      <vt:lpstr>Direction of Fluid Flow</vt:lpstr>
      <vt:lpstr>Pipeline</vt:lpstr>
      <vt:lpstr>Pressure Requirement</vt:lpstr>
      <vt:lpstr>V ? : Continuity Equation</vt:lpstr>
      <vt:lpstr>Pressure?</vt:lpstr>
      <vt:lpstr>P? Bernoulli’s Equation </vt:lpstr>
      <vt:lpstr>Fluid can move up!</vt:lpstr>
      <vt:lpstr>“Kissing Balls” Experiment</vt:lpstr>
      <vt:lpstr>Two Balls</vt:lpstr>
      <vt:lpstr>Using Bernoulli’s Principle</vt:lpstr>
      <vt:lpstr>Ans: move closer</vt:lpstr>
      <vt:lpstr>How do airplanes lift?</vt:lpstr>
      <vt:lpstr>Slide 23</vt:lpstr>
      <vt:lpstr>Funnel Experiment</vt:lpstr>
      <vt:lpstr>Funnel Experiment</vt:lpstr>
      <vt:lpstr>Continuity Equation</vt:lpstr>
      <vt:lpstr>Bernoulli’s Principle</vt:lpstr>
      <vt:lpstr>What direction?</vt:lpstr>
      <vt:lpstr>Torricelli’s Theorem</vt:lpstr>
      <vt:lpstr>Torricelli’s Theorem</vt:lpstr>
      <vt:lpstr>Torricelli’s Theorem</vt:lpstr>
      <vt:lpstr>Torricelli’s Theorem</vt:lpstr>
      <vt:lpstr>Torricelli’s Theorem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EIGHT</dc:title>
  <dc:creator>Carmi</dc:creator>
  <cp:lastModifiedBy>MCOILC08</cp:lastModifiedBy>
  <cp:revision>185</cp:revision>
  <dcterms:created xsi:type="dcterms:W3CDTF">2006-08-16T00:00:00Z</dcterms:created>
  <dcterms:modified xsi:type="dcterms:W3CDTF">2015-10-15T02:56:34Z</dcterms:modified>
</cp:coreProperties>
</file>