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93" r:id="rId3"/>
    <p:sldId id="392" r:id="rId4"/>
    <p:sldId id="267" r:id="rId5"/>
    <p:sldId id="391" r:id="rId6"/>
    <p:sldId id="394" r:id="rId7"/>
    <p:sldId id="268" r:id="rId8"/>
    <p:sldId id="395" r:id="rId9"/>
    <p:sldId id="396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413" r:id="rId25"/>
    <p:sldId id="412" r:id="rId26"/>
    <p:sldId id="414" r:id="rId27"/>
    <p:sldId id="417" r:id="rId28"/>
    <p:sldId id="326" r:id="rId29"/>
    <p:sldId id="420" r:id="rId30"/>
    <p:sldId id="419" r:id="rId31"/>
    <p:sldId id="328" r:id="rId32"/>
    <p:sldId id="329" r:id="rId33"/>
    <p:sldId id="421" r:id="rId34"/>
    <p:sldId id="422" r:id="rId35"/>
    <p:sldId id="423" r:id="rId36"/>
    <p:sldId id="342" r:id="rId37"/>
    <p:sldId id="34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6B7E"/>
    <a:srgbClr val="FF8080"/>
    <a:srgbClr val="F17B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2745B-FC0B-457A-90CA-628213F7D2FE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3D0E5-8C8B-4AEC-8154-CCEF6EC2A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9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1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buFont typeface="StarSymbol"/>
              <a:buNone/>
              <a:defRPr/>
            </a:pPr>
            <a:fld id="{C64A7E0C-A65F-4E85-9ABD-9A19292BF2EC}" type="slidenum">
              <a:rPr lang="en-GB" smtClean="0">
                <a:latin typeface="Times New Roman" pitchFamily="18" charset="0"/>
                <a:cs typeface="Tahoma" pitchFamily="34" charset="0"/>
              </a:rPr>
              <a:pPr>
                <a:buFont typeface="StarSymbol"/>
                <a:buNone/>
                <a:defRPr/>
              </a:pPr>
              <a:t>28</a:t>
            </a:fld>
            <a:endParaRPr lang="en-GB" smtClean="0">
              <a:latin typeface="Times New Roman" pitchFamily="18" charset="0"/>
              <a:cs typeface="Tahoma" pitchFamily="34" charset="0"/>
            </a:endParaRPr>
          </a:p>
        </p:txBody>
      </p:sp>
      <p:sp>
        <p:nvSpPr>
          <p:cNvPr id="13312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688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71000"/>
              </a:lnSpc>
              <a:buClr>
                <a:srgbClr val="111111"/>
              </a:buClr>
              <a:buSzPct val="100000"/>
              <a:buFont typeface="Arial" pitchFamily="34" charset="0"/>
              <a:buNone/>
            </a:pPr>
            <a:endParaRPr lang="en-US"/>
          </a:p>
        </p:txBody>
      </p:sp>
      <p:sp>
        <p:nvSpPr>
          <p:cNvPr id="13312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1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buFont typeface="StarSymbol"/>
              <a:buNone/>
              <a:defRPr/>
            </a:pPr>
            <a:fld id="{C64A7E0C-A65F-4E85-9ABD-9A19292BF2EC}" type="slidenum">
              <a:rPr lang="en-GB" smtClean="0">
                <a:latin typeface="Times New Roman" pitchFamily="18" charset="0"/>
                <a:cs typeface="Tahoma" pitchFamily="34" charset="0"/>
              </a:rPr>
              <a:pPr>
                <a:buFont typeface="StarSymbol"/>
                <a:buNone/>
                <a:defRPr/>
              </a:pPr>
              <a:t>29</a:t>
            </a:fld>
            <a:endParaRPr lang="en-GB" smtClean="0">
              <a:latin typeface="Times New Roman" pitchFamily="18" charset="0"/>
              <a:cs typeface="Tahoma" pitchFamily="34" charset="0"/>
            </a:endParaRPr>
          </a:p>
        </p:txBody>
      </p:sp>
      <p:sp>
        <p:nvSpPr>
          <p:cNvPr id="13312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688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71000"/>
              </a:lnSpc>
              <a:buClr>
                <a:srgbClr val="111111"/>
              </a:buClr>
              <a:buSzPct val="100000"/>
              <a:buFont typeface="Arial" pitchFamily="34" charset="0"/>
              <a:buNone/>
            </a:pPr>
            <a:endParaRPr lang="en-US"/>
          </a:p>
        </p:txBody>
      </p:sp>
      <p:sp>
        <p:nvSpPr>
          <p:cNvPr id="13312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1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buFont typeface="StarSymbol"/>
              <a:buNone/>
              <a:defRPr/>
            </a:pPr>
            <a:fld id="{C64A7E0C-A65F-4E85-9ABD-9A19292BF2EC}" type="slidenum">
              <a:rPr lang="en-GB" smtClean="0">
                <a:latin typeface="Times New Roman" pitchFamily="18" charset="0"/>
                <a:cs typeface="Tahoma" pitchFamily="34" charset="0"/>
              </a:rPr>
              <a:pPr>
                <a:buFont typeface="StarSymbol"/>
                <a:buNone/>
                <a:defRPr/>
              </a:pPr>
              <a:t>30</a:t>
            </a:fld>
            <a:endParaRPr lang="en-GB" smtClean="0">
              <a:latin typeface="Times New Roman" pitchFamily="18" charset="0"/>
              <a:cs typeface="Tahoma" pitchFamily="34" charset="0"/>
            </a:endParaRPr>
          </a:p>
        </p:txBody>
      </p:sp>
      <p:sp>
        <p:nvSpPr>
          <p:cNvPr id="13312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688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71000"/>
              </a:lnSpc>
              <a:buClr>
                <a:srgbClr val="111111"/>
              </a:buClr>
              <a:buSzPct val="100000"/>
              <a:buFont typeface="Arial" pitchFamily="34" charset="0"/>
              <a:buNone/>
            </a:pPr>
            <a:endParaRPr lang="en-US"/>
          </a:p>
        </p:txBody>
      </p:sp>
      <p:sp>
        <p:nvSpPr>
          <p:cNvPr id="13312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1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buFont typeface="StarSymbol"/>
              <a:buNone/>
              <a:defRPr/>
            </a:pPr>
            <a:fld id="{2282C4E7-8E0C-484B-AF5A-6DD0E454F32B}" type="slidenum">
              <a:rPr lang="en-GB" smtClean="0">
                <a:latin typeface="Times New Roman" pitchFamily="18" charset="0"/>
                <a:cs typeface="Tahoma" pitchFamily="34" charset="0"/>
              </a:rPr>
              <a:pPr>
                <a:buFont typeface="StarSymbol"/>
                <a:buNone/>
                <a:defRPr/>
              </a:pPr>
              <a:t>31</a:t>
            </a:fld>
            <a:endParaRPr lang="en-GB" smtClean="0">
              <a:latin typeface="Times New Roman" pitchFamily="18" charset="0"/>
              <a:cs typeface="Tahoma" pitchFamily="34" charset="0"/>
            </a:endParaRPr>
          </a:p>
        </p:txBody>
      </p:sp>
      <p:sp>
        <p:nvSpPr>
          <p:cNvPr id="13619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688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71000"/>
              </a:lnSpc>
              <a:buClr>
                <a:srgbClr val="111111"/>
              </a:buClr>
              <a:buSzPct val="100000"/>
              <a:buFont typeface="Arial" pitchFamily="34" charset="0"/>
              <a:buNone/>
            </a:pPr>
            <a:endParaRPr lang="en-US"/>
          </a:p>
        </p:txBody>
      </p:sp>
      <p:sp>
        <p:nvSpPr>
          <p:cNvPr id="13619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11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buFont typeface="StarSymbol"/>
              <a:buNone/>
              <a:defRPr/>
            </a:pPr>
            <a:fld id="{47C84C21-F89A-424B-A4AD-26DE1636F8D6}" type="slidenum">
              <a:rPr lang="en-GB" smtClean="0">
                <a:latin typeface="Times New Roman" pitchFamily="18" charset="0"/>
                <a:cs typeface="Tahoma" pitchFamily="34" charset="0"/>
              </a:rPr>
              <a:pPr>
                <a:buFont typeface="StarSymbol"/>
                <a:buNone/>
                <a:defRPr/>
              </a:pPr>
              <a:t>32</a:t>
            </a:fld>
            <a:endParaRPr lang="en-GB" smtClean="0">
              <a:latin typeface="Times New Roman" pitchFamily="18" charset="0"/>
              <a:cs typeface="Tahoma" pitchFamily="34" charset="0"/>
            </a:endParaRPr>
          </a:p>
        </p:txBody>
      </p:sp>
      <p:sp>
        <p:nvSpPr>
          <p:cNvPr id="13824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688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71000"/>
              </a:lnSpc>
              <a:buClr>
                <a:srgbClr val="111111"/>
              </a:buClr>
              <a:buSzPct val="100000"/>
              <a:buFont typeface="Arial" pitchFamily="34" charset="0"/>
              <a:buNone/>
            </a:pPr>
            <a:endParaRPr lang="en-US"/>
          </a:p>
        </p:txBody>
      </p:sp>
      <p:sp>
        <p:nvSpPr>
          <p:cNvPr id="13824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11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buFont typeface="StarSymbol"/>
              <a:buNone/>
              <a:defRPr/>
            </a:pPr>
            <a:fld id="{47C84C21-F89A-424B-A4AD-26DE1636F8D6}" type="slidenum">
              <a:rPr lang="en-GB" smtClean="0">
                <a:latin typeface="Times New Roman" pitchFamily="18" charset="0"/>
                <a:cs typeface="Tahoma" pitchFamily="34" charset="0"/>
              </a:rPr>
              <a:pPr>
                <a:buFont typeface="StarSymbol"/>
                <a:buNone/>
                <a:defRPr/>
              </a:pPr>
              <a:t>33</a:t>
            </a:fld>
            <a:endParaRPr lang="en-GB" smtClean="0">
              <a:latin typeface="Times New Roman" pitchFamily="18" charset="0"/>
              <a:cs typeface="Tahoma" pitchFamily="34" charset="0"/>
            </a:endParaRPr>
          </a:p>
        </p:txBody>
      </p:sp>
      <p:sp>
        <p:nvSpPr>
          <p:cNvPr id="13824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688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71000"/>
              </a:lnSpc>
              <a:buClr>
                <a:srgbClr val="111111"/>
              </a:buClr>
              <a:buSzPct val="100000"/>
              <a:buFont typeface="Arial" pitchFamily="34" charset="0"/>
              <a:buNone/>
            </a:pPr>
            <a:endParaRPr lang="en-US"/>
          </a:p>
        </p:txBody>
      </p:sp>
      <p:sp>
        <p:nvSpPr>
          <p:cNvPr id="13824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11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buFont typeface="StarSymbol"/>
              <a:buNone/>
              <a:defRPr/>
            </a:pPr>
            <a:fld id="{FCA78526-8855-4596-A3E0-DE81082F38A4}" type="slidenum">
              <a:rPr lang="en-GB" smtClean="0">
                <a:latin typeface="Times New Roman" pitchFamily="18" charset="0"/>
                <a:cs typeface="Tahoma" pitchFamily="34" charset="0"/>
              </a:rPr>
              <a:pPr>
                <a:buFont typeface="StarSymbol"/>
                <a:buNone/>
                <a:defRPr/>
              </a:pPr>
              <a:t>37</a:t>
            </a:fld>
            <a:endParaRPr lang="en-GB" smtClean="0">
              <a:latin typeface="Times New Roman" pitchFamily="18" charset="0"/>
              <a:cs typeface="Tahoma" pitchFamily="34" charset="0"/>
            </a:endParaRPr>
          </a:p>
        </p:txBody>
      </p:sp>
      <p:sp>
        <p:nvSpPr>
          <p:cNvPr id="13926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688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71000"/>
              </a:lnSpc>
              <a:buClr>
                <a:srgbClr val="111111"/>
              </a:buClr>
              <a:buSzPct val="100000"/>
              <a:buFont typeface="Arial" pitchFamily="34" charset="0"/>
              <a:buNone/>
            </a:pPr>
            <a:endParaRPr lang="en-US"/>
          </a:p>
        </p:txBody>
      </p:sp>
      <p:sp>
        <p:nvSpPr>
          <p:cNvPr id="13926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b="1" cap="none" spc="50">
                <a:ln w="11430"/>
                <a:solidFill>
                  <a:srgbClr val="FF808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92D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5063-AA73-46B3-8184-2DCABB1922E1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20D8-DE50-4DDF-ADF9-506F72384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5063-AA73-46B3-8184-2DCABB1922E1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20D8-DE50-4DDF-ADF9-506F72384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5063-AA73-46B3-8184-2DCABB1922E1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20D8-DE50-4DDF-ADF9-506F72384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5063-AA73-46B3-8184-2DCABB1922E1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20D8-DE50-4DDF-ADF9-506F72384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5063-AA73-46B3-8184-2DCABB1922E1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20D8-DE50-4DDF-ADF9-506F72384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5063-AA73-46B3-8184-2DCABB1922E1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20D8-DE50-4DDF-ADF9-506F72384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5063-AA73-46B3-8184-2DCABB1922E1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20D8-DE50-4DDF-ADF9-506F72384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5063-AA73-46B3-8184-2DCABB1922E1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20D8-DE50-4DDF-ADF9-506F72384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5063-AA73-46B3-8184-2DCABB1922E1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20D8-DE50-4DDF-ADF9-506F72384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5063-AA73-46B3-8184-2DCABB1922E1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20D8-DE50-4DDF-ADF9-506F72384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5063-AA73-46B3-8184-2DCABB1922E1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20D8-DE50-4DDF-ADF9-506F72384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C5063-AA73-46B3-8184-2DCABB1922E1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C20D8-DE50-4DDF-ADF9-506F72384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none" spc="50">
          <a:ln w="11430"/>
          <a:solidFill>
            <a:srgbClr val="FF8080"/>
          </a:solidFill>
          <a:effectLst>
            <a:outerShdw blurRad="76200" dist="50800" dir="5400000" algn="tl" rotWithShape="0">
              <a:srgbClr val="000000">
                <a:alpha val="6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9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Physics in the Home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System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962400"/>
            <a:ext cx="8229600" cy="1295400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System</a:t>
            </a:r>
            <a:r>
              <a:rPr lang="en-US" dirty="0" smtClean="0"/>
              <a:t> can interact with the </a:t>
            </a:r>
            <a:r>
              <a:rPr lang="en-US" b="1" u="sng" dirty="0" smtClean="0">
                <a:solidFill>
                  <a:srgbClr val="FF0000"/>
                </a:solidFill>
              </a:rPr>
              <a:t>surrounding</a:t>
            </a:r>
            <a:r>
              <a:rPr lang="en-US" dirty="0" smtClean="0"/>
              <a:t> or other system(s) </a:t>
            </a:r>
            <a:r>
              <a:rPr lang="en-US" dirty="0" smtClean="0">
                <a:sym typeface="Symbol"/>
              </a:rPr>
              <a:t> </a:t>
            </a:r>
            <a:r>
              <a:rPr lang="en-US" b="1" u="sng" dirty="0" smtClean="0">
                <a:solidFill>
                  <a:srgbClr val="FF0000"/>
                </a:solidFill>
                <a:sym typeface="Symbol"/>
              </a:rPr>
              <a:t>changes</a:t>
            </a:r>
            <a:r>
              <a:rPr lang="en-US" dirty="0" smtClean="0">
                <a:sym typeface="Symbol"/>
              </a:rPr>
              <a:t> could occur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943100"/>
            <a:ext cx="7924800" cy="160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2715490" y="2171700"/>
            <a:ext cx="2743200" cy="1295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76600" y="2400300"/>
            <a:ext cx="1666010" cy="706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000" dirty="0" smtClean="0"/>
              <a:t>system 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67400" y="2213264"/>
            <a:ext cx="2667000" cy="5403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000" dirty="0" smtClean="0"/>
              <a:t>surroundings  </a:t>
            </a:r>
          </a:p>
        </p:txBody>
      </p:sp>
    </p:spTree>
    <p:extLst>
      <p:ext uri="{BB962C8B-B14F-4D97-AF65-F5344CB8AC3E}">
        <p14:creationId xmlns:p14="http://schemas.microsoft.com/office/powerpoint/2010/main" val="1607011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System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352800"/>
            <a:ext cx="8229600" cy="2438400"/>
          </a:xfrm>
        </p:spPr>
        <p:txBody>
          <a:bodyPr>
            <a:normAutofit/>
          </a:bodyPr>
          <a:lstStyle/>
          <a:p>
            <a:r>
              <a:rPr lang="en-US" dirty="0" smtClean="0"/>
              <a:t>Quantities to monitor:</a:t>
            </a:r>
          </a:p>
          <a:p>
            <a:pPr marL="0" indent="0">
              <a:buNone/>
            </a:pPr>
            <a:r>
              <a:rPr lang="en-US" dirty="0" smtClean="0"/>
              <a:t>Heat (Q)</a:t>
            </a:r>
          </a:p>
          <a:p>
            <a:pPr marL="0" indent="0">
              <a:buNone/>
            </a:pPr>
            <a:r>
              <a:rPr lang="en-US" dirty="0" smtClean="0"/>
              <a:t>Work (W)</a:t>
            </a:r>
          </a:p>
          <a:p>
            <a:pPr marL="0" indent="0">
              <a:buNone/>
            </a:pPr>
            <a:r>
              <a:rPr lang="en-US" dirty="0" smtClean="0"/>
              <a:t>Internal energy (U)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600200"/>
            <a:ext cx="7924800" cy="160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2715490" y="1828800"/>
            <a:ext cx="2743200" cy="1295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76600" y="2057400"/>
            <a:ext cx="1666010" cy="706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000" dirty="0" smtClean="0"/>
              <a:t>system 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67400" y="1870364"/>
            <a:ext cx="2667000" cy="5403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000" dirty="0" smtClean="0"/>
              <a:t>surroundings  </a:t>
            </a:r>
          </a:p>
        </p:txBody>
      </p:sp>
    </p:spTree>
    <p:extLst>
      <p:ext uri="{BB962C8B-B14F-4D97-AF65-F5344CB8AC3E}">
        <p14:creationId xmlns:p14="http://schemas.microsoft.com/office/powerpoint/2010/main" val="1756839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Heat (Q)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1447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Heat removed = - Q </a:t>
            </a:r>
          </a:p>
          <a:p>
            <a:pPr marL="0" indent="0" algn="ctr">
              <a:buNone/>
            </a:pPr>
            <a:r>
              <a:rPr lang="en-US" dirty="0" smtClean="0"/>
              <a:t>Heat absorbed = +Q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600200"/>
            <a:ext cx="7924800" cy="160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2715490" y="1828800"/>
            <a:ext cx="2743200" cy="1295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76600" y="2057400"/>
            <a:ext cx="1666010" cy="706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000" dirty="0" smtClean="0"/>
              <a:t>system 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67400" y="1870364"/>
            <a:ext cx="2667000" cy="5403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000" dirty="0" smtClean="0"/>
              <a:t>surroundings  </a:t>
            </a:r>
          </a:p>
        </p:txBody>
      </p:sp>
    </p:spTree>
    <p:extLst>
      <p:ext uri="{BB962C8B-B14F-4D97-AF65-F5344CB8AC3E}">
        <p14:creationId xmlns:p14="http://schemas.microsoft.com/office/powerpoint/2010/main" val="3807983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990600"/>
          </a:xfrm>
        </p:spPr>
        <p:txBody>
          <a:bodyPr/>
          <a:lstStyle/>
          <a:p>
            <a:r>
              <a:rPr lang="en-US" b="0" dirty="0" smtClean="0">
                <a:solidFill>
                  <a:srgbClr val="FF0000"/>
                </a:solidFill>
              </a:rPr>
              <a:t>Work</a:t>
            </a:r>
            <a:endParaRPr lang="en-US" b="0" dirty="0">
              <a:solidFill>
                <a:srgbClr val="FF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9221"/>
              </p:ext>
            </p:extLst>
          </p:nvPr>
        </p:nvGraphicFramePr>
        <p:xfrm>
          <a:off x="914400" y="1752600"/>
          <a:ext cx="2895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8" name="Equation" r:id="rId3" imgW="723600" imgH="177480" progId="Equation.3">
                  <p:embed/>
                </p:oleObj>
              </mc:Choice>
              <mc:Fallback>
                <p:oleObj name="Equation" r:id="rId3" imgW="72360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752600"/>
                        <a:ext cx="28956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33861"/>
              </p:ext>
            </p:extLst>
          </p:nvPr>
        </p:nvGraphicFramePr>
        <p:xfrm>
          <a:off x="152400" y="2819400"/>
          <a:ext cx="1634612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9" name="Equation" r:id="rId5" imgW="444240" imgH="393480" progId="Equation.3">
                  <p:embed/>
                </p:oleObj>
              </mc:Choice>
              <mc:Fallback>
                <p:oleObj name="Equation" r:id="rId5" imgW="4442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819400"/>
                        <a:ext cx="1634612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834876"/>
              </p:ext>
            </p:extLst>
          </p:nvPr>
        </p:nvGraphicFramePr>
        <p:xfrm>
          <a:off x="1981200" y="3124200"/>
          <a:ext cx="3200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0" name="Equation" r:id="rId7" imgW="799920" imgH="177480" progId="Equation.3">
                  <p:embed/>
                </p:oleObj>
              </mc:Choice>
              <mc:Fallback>
                <p:oleObj name="Equation" r:id="rId7" imgW="7999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124200"/>
                        <a:ext cx="32004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419600" y="1600200"/>
            <a:ext cx="4495800" cy="114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 =  force</a:t>
            </a:r>
          </a:p>
          <a:p>
            <a:r>
              <a:rPr lang="en-US" dirty="0" smtClean="0">
                <a:sym typeface="Symbol"/>
              </a:rPr>
              <a:t>x = displacement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410200" y="2888673"/>
            <a:ext cx="35052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 = pressure</a:t>
            </a:r>
          </a:p>
          <a:p>
            <a:r>
              <a:rPr lang="en-US" dirty="0" smtClean="0">
                <a:sym typeface="Symbol"/>
              </a:rPr>
              <a:t>A = area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22896"/>
              </p:ext>
            </p:extLst>
          </p:nvPr>
        </p:nvGraphicFramePr>
        <p:xfrm>
          <a:off x="2119745" y="4343400"/>
          <a:ext cx="3200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1" name="Equation" r:id="rId9" imgW="799920" imgH="215640" progId="Equation.3">
                  <p:embed/>
                </p:oleObj>
              </mc:Choice>
              <mc:Fallback>
                <p:oleObj name="Equation" r:id="rId9" imgW="7999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745" y="4343400"/>
                        <a:ext cx="3200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7363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990600"/>
          </a:xfrm>
        </p:spPr>
        <p:txBody>
          <a:bodyPr/>
          <a:lstStyle/>
          <a:p>
            <a:r>
              <a:rPr lang="en-US" b="0" dirty="0" smtClean="0">
                <a:solidFill>
                  <a:srgbClr val="FF0000"/>
                </a:solidFill>
              </a:rPr>
              <a:t>Work</a:t>
            </a:r>
            <a:endParaRPr lang="en-US" b="0" dirty="0">
              <a:solidFill>
                <a:srgbClr val="FF0000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907184"/>
              </p:ext>
            </p:extLst>
          </p:nvPr>
        </p:nvGraphicFramePr>
        <p:xfrm>
          <a:off x="2819400" y="1828800"/>
          <a:ext cx="3200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8" name="Equation" r:id="rId3" imgW="799920" imgH="215640" progId="Equation.3">
                  <p:embed/>
                </p:oleObj>
              </mc:Choice>
              <mc:Fallback>
                <p:oleObj name="Equation" r:id="rId3" imgW="7999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828800"/>
                        <a:ext cx="3200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286806"/>
              </p:ext>
            </p:extLst>
          </p:nvPr>
        </p:nvGraphicFramePr>
        <p:xfrm>
          <a:off x="609600" y="3124200"/>
          <a:ext cx="177641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9" name="Equation" r:id="rId5" imgW="482400" imgH="177480" progId="Equation.3">
                  <p:embed/>
                </p:oleObj>
              </mc:Choice>
              <mc:Fallback>
                <p:oleObj name="Equation" r:id="rId5" imgW="4824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124200"/>
                        <a:ext cx="1776413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347219"/>
              </p:ext>
            </p:extLst>
          </p:nvPr>
        </p:nvGraphicFramePr>
        <p:xfrm>
          <a:off x="3581400" y="2971800"/>
          <a:ext cx="2590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0" name="Equation" r:id="rId7" imgW="647640" imgH="177480" progId="Equation.3">
                  <p:embed/>
                </p:oleObj>
              </mc:Choice>
              <mc:Fallback>
                <p:oleObj name="Equation" r:id="rId7" imgW="6476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971800"/>
                        <a:ext cx="25908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52400" y="2438400"/>
            <a:ext cx="30480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V = volume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09600" y="4343400"/>
            <a:ext cx="7848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Work done if there is a </a:t>
            </a:r>
            <a:r>
              <a:rPr lang="en-US" b="1" u="sng" dirty="0" smtClean="0">
                <a:solidFill>
                  <a:srgbClr val="FF0000"/>
                </a:solidFill>
              </a:rPr>
              <a:t>change in volume</a:t>
            </a:r>
            <a:endParaRPr 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750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66800" y="2743200"/>
            <a:ext cx="7924800" cy="160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1447800"/>
            <a:ext cx="4953000" cy="1219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volume expansion = +W</a:t>
            </a:r>
          </a:p>
          <a:p>
            <a:pPr marL="0" indent="0">
              <a:buNone/>
            </a:pPr>
            <a:r>
              <a:rPr lang="en-US" dirty="0" smtClean="0"/>
              <a:t>volume contraction = - W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760998"/>
              </p:ext>
            </p:extLst>
          </p:nvPr>
        </p:nvGraphicFramePr>
        <p:xfrm>
          <a:off x="381000" y="1676400"/>
          <a:ext cx="2590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4" name="Equation" r:id="rId3" imgW="647640" imgH="177480" progId="Equation.3">
                  <p:embed/>
                </p:oleObj>
              </mc:Choice>
              <mc:Fallback>
                <p:oleObj name="Equation" r:id="rId3" imgW="6476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76400"/>
                        <a:ext cx="25908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loud 4"/>
          <p:cNvSpPr/>
          <p:nvPr/>
        </p:nvSpPr>
        <p:spPr>
          <a:xfrm>
            <a:off x="3096490" y="2971800"/>
            <a:ext cx="2743200" cy="1295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4475018"/>
            <a:ext cx="8839200" cy="1219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 smtClean="0"/>
              <a:t>Work done </a:t>
            </a:r>
            <a:r>
              <a:rPr lang="en-US" sz="2800" b="1" u="sng" dirty="0" smtClean="0">
                <a:solidFill>
                  <a:srgbClr val="FF0000"/>
                </a:solidFill>
              </a:rPr>
              <a:t>on</a:t>
            </a:r>
            <a:r>
              <a:rPr lang="en-US" sz="2800" dirty="0" smtClean="0"/>
              <a:t> the system = - W (system will contract)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 smtClean="0"/>
              <a:t>Work done </a:t>
            </a:r>
            <a:r>
              <a:rPr lang="en-US" sz="2800" b="1" u="sng" dirty="0" smtClean="0">
                <a:solidFill>
                  <a:srgbClr val="FF0000"/>
                </a:solidFill>
              </a:rPr>
              <a:t>by</a:t>
            </a:r>
            <a:r>
              <a:rPr lang="en-US" sz="2800" dirty="0" smtClean="0"/>
              <a:t> the system = + W (system will expand)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57600" y="3200400"/>
            <a:ext cx="1666010" cy="706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000" dirty="0" smtClean="0"/>
              <a:t>system 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48400" y="3013364"/>
            <a:ext cx="2667000" cy="5403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000" dirty="0" smtClean="0"/>
              <a:t>surroundings  </a:t>
            </a:r>
          </a:p>
        </p:txBody>
      </p:sp>
    </p:spTree>
    <p:extLst>
      <p:ext uri="{BB962C8B-B14F-4D97-AF65-F5344CB8AC3E}">
        <p14:creationId xmlns:p14="http://schemas.microsoft.com/office/powerpoint/2010/main" val="345731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Internal Energy, 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399"/>
          </a:xfrm>
        </p:spPr>
        <p:txBody>
          <a:bodyPr/>
          <a:lstStyle/>
          <a:p>
            <a:r>
              <a:rPr lang="en-US" dirty="0" smtClean="0"/>
              <a:t>Total potential and kinetic energy of the system</a:t>
            </a:r>
          </a:p>
          <a:p>
            <a:r>
              <a:rPr lang="en-US" dirty="0" smtClean="0"/>
              <a:t>Proportional to temperature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3657600"/>
            <a:ext cx="8229600" cy="121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ym typeface="Symbol"/>
              </a:rPr>
              <a:t>U = +  increase temperature </a:t>
            </a:r>
          </a:p>
          <a:p>
            <a:r>
              <a:rPr lang="en-US" dirty="0">
                <a:sym typeface="Symbol"/>
              </a:rPr>
              <a:t>U = </a:t>
            </a:r>
            <a:r>
              <a:rPr lang="en-US" dirty="0" smtClean="0">
                <a:sym typeface="Symbol"/>
              </a:rPr>
              <a:t>- </a:t>
            </a:r>
            <a:r>
              <a:rPr lang="en-US" dirty="0">
                <a:sym typeface="Symbol"/>
              </a:rPr>
              <a:t> </a:t>
            </a:r>
            <a:r>
              <a:rPr lang="en-US" dirty="0" smtClean="0">
                <a:sym typeface="Symbol"/>
              </a:rPr>
              <a:t>decrease </a:t>
            </a:r>
            <a:r>
              <a:rPr lang="en-US" dirty="0">
                <a:sym typeface="Symbol"/>
              </a:rPr>
              <a:t>temperature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33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8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erlin Sans FB Demi" pitchFamily="34" charset="0"/>
              </a:rPr>
              <a:t>The First Law of Thermodynamics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1828801"/>
          </a:xfrm>
        </p:spPr>
        <p:txBody>
          <a:bodyPr>
            <a:normAutofit/>
          </a:bodyPr>
          <a:lstStyle/>
          <a:p>
            <a:r>
              <a:rPr lang="en-US" dirty="0" smtClean="0"/>
              <a:t>Work (W) </a:t>
            </a:r>
            <a:r>
              <a:rPr lang="en-US" dirty="0" smtClean="0">
                <a:sym typeface="Symbol"/>
              </a:rPr>
              <a:t> Change in </a:t>
            </a:r>
            <a:r>
              <a:rPr lang="en-US" b="1" u="sng" dirty="0" smtClean="0">
                <a:solidFill>
                  <a:srgbClr val="FF0000"/>
                </a:solidFill>
                <a:sym typeface="Symbol"/>
              </a:rPr>
              <a:t>volume</a:t>
            </a:r>
          </a:p>
          <a:p>
            <a:r>
              <a:rPr lang="en-US" dirty="0" smtClean="0">
                <a:sym typeface="Symbol"/>
              </a:rPr>
              <a:t>Change in internal energy (U)  </a:t>
            </a:r>
            <a:r>
              <a:rPr lang="en-US" dirty="0">
                <a:sym typeface="Symbol"/>
              </a:rPr>
              <a:t> Change in </a:t>
            </a:r>
            <a:r>
              <a:rPr lang="en-US" b="1" u="sng" dirty="0" smtClean="0">
                <a:solidFill>
                  <a:srgbClr val="FF0000"/>
                </a:solidFill>
                <a:sym typeface="Symbol"/>
              </a:rPr>
              <a:t>temperature</a:t>
            </a:r>
            <a:r>
              <a:rPr lang="en-US" dirty="0" smtClean="0">
                <a:sym typeface="Symbol"/>
              </a:rPr>
              <a:t>  </a:t>
            </a:r>
            <a:endParaRPr lang="en-US" dirty="0">
              <a:sym typeface="Symbol"/>
            </a:endParaRP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298025"/>
              </p:ext>
            </p:extLst>
          </p:nvPr>
        </p:nvGraphicFramePr>
        <p:xfrm>
          <a:off x="2514600" y="1828800"/>
          <a:ext cx="39004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1" name="Equation" r:id="rId3" imgW="799920" imgH="203040" progId="Equation.3">
                  <p:embed/>
                </p:oleObj>
              </mc:Choice>
              <mc:Fallback>
                <p:oleObj name="Equation" r:id="rId3" imgW="79992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1828800"/>
                        <a:ext cx="3900488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3888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erlin Sans FB Demi" pitchFamily="34" charset="0"/>
              </a:rPr>
              <a:t>The First Law of Thermodynamics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0" y="2667000"/>
            <a:ext cx="1562100" cy="1066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5400" dirty="0" smtClean="0"/>
              <a:t>Q = +</a:t>
            </a:r>
            <a:endParaRPr lang="en-US" sz="5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671143"/>
              </p:ext>
            </p:extLst>
          </p:nvPr>
        </p:nvGraphicFramePr>
        <p:xfrm>
          <a:off x="2424112" y="1752600"/>
          <a:ext cx="39004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0" name="Equation" r:id="rId3" imgW="799920" imgH="203040" progId="Equation.3">
                  <p:embed/>
                </p:oleObj>
              </mc:Choice>
              <mc:Fallback>
                <p:oleObj name="Equation" r:id="rId3" imgW="79992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2" y="1752600"/>
                        <a:ext cx="390048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876300" y="4267200"/>
            <a:ext cx="1447800" cy="990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1295400" y="3505200"/>
            <a:ext cx="609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05200" y="4267200"/>
            <a:ext cx="2209800" cy="990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352800" y="2912918"/>
            <a:ext cx="22860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5400" dirty="0" smtClean="0"/>
              <a:t>Expand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5400" dirty="0" smtClean="0"/>
              <a:t>(W = +)</a:t>
            </a:r>
            <a:endParaRPr lang="en-US" sz="5400" dirty="0"/>
          </a:p>
        </p:txBody>
      </p:sp>
      <p:sp>
        <p:nvSpPr>
          <p:cNvPr id="9" name="Left-Right Arrow 8"/>
          <p:cNvSpPr/>
          <p:nvPr/>
        </p:nvSpPr>
        <p:spPr>
          <a:xfrm>
            <a:off x="3848100" y="4495800"/>
            <a:ext cx="1524000" cy="533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600" y="4267200"/>
            <a:ext cx="2209800" cy="990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553200" y="2912918"/>
            <a:ext cx="19812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5400" dirty="0" smtClean="0"/>
              <a:t>Hotter</a:t>
            </a:r>
          </a:p>
          <a:p>
            <a:pPr marL="0" indent="0">
              <a:buFont typeface="Arial" pitchFamily="34" charset="0"/>
              <a:buNone/>
            </a:pPr>
            <a:r>
              <a:rPr lang="en-US" sz="5400" dirty="0" smtClean="0"/>
              <a:t>(</a:t>
            </a:r>
            <a:r>
              <a:rPr lang="en-US" sz="5400" dirty="0" smtClean="0">
                <a:sym typeface="Symbol"/>
              </a:rPr>
              <a:t>U=+)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42755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05000"/>
            <a:ext cx="8229600" cy="1143000"/>
          </a:xfrm>
        </p:spPr>
        <p:txBody>
          <a:bodyPr/>
          <a:lstStyle/>
          <a:p>
            <a:pPr algn="r"/>
            <a:r>
              <a:rPr lang="en-GB" dirty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erlin Sans FB Demi" pitchFamily="34" charset="0"/>
              </a:rPr>
              <a:t>Special Cases of the First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2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Thermodynamics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 </a:t>
            </a:r>
            <a:r>
              <a:rPr lang="en-US" dirty="0"/>
              <a:t>of physics concerned with </a:t>
            </a:r>
            <a:r>
              <a:rPr lang="en-US" sz="3600" b="1" dirty="0"/>
              <a:t>heat</a:t>
            </a:r>
            <a:r>
              <a:rPr lang="en-US" dirty="0"/>
              <a:t> and its relation to other forms of </a:t>
            </a:r>
            <a:r>
              <a:rPr lang="en-US" sz="3600" b="1" dirty="0"/>
              <a:t>energy</a:t>
            </a:r>
            <a:r>
              <a:rPr lang="en-US" dirty="0"/>
              <a:t> and </a:t>
            </a:r>
            <a:r>
              <a:rPr lang="en-US" sz="3600" b="1" dirty="0"/>
              <a:t>work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21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  <a:latin typeface="Candara" pitchFamily="34" charset="0"/>
              </a:rPr>
              <a:t>Adiabatic Process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399"/>
          </a:xfrm>
        </p:spPr>
        <p:txBody>
          <a:bodyPr/>
          <a:lstStyle/>
          <a:p>
            <a:r>
              <a:rPr lang="en-GB" dirty="0" smtClean="0">
                <a:latin typeface="Candara" pitchFamily="34" charset="0"/>
              </a:rPr>
              <a:t>Q = 0 </a:t>
            </a:r>
            <a:r>
              <a:rPr lang="en-GB" dirty="0" smtClean="0">
                <a:latin typeface="Candara" pitchFamily="34" charset="0"/>
                <a:sym typeface="Symbol"/>
              </a:rPr>
              <a:t> </a:t>
            </a:r>
            <a:r>
              <a:rPr lang="en-GB" dirty="0" smtClean="0">
                <a:latin typeface="Candara" pitchFamily="34" charset="0"/>
              </a:rPr>
              <a:t>No </a:t>
            </a:r>
            <a:r>
              <a:rPr lang="en-GB" dirty="0">
                <a:latin typeface="Candara" pitchFamily="34" charset="0"/>
              </a:rPr>
              <a:t>heat transfer/exchange between the system and the </a:t>
            </a:r>
            <a:r>
              <a:rPr lang="en-GB" dirty="0" smtClean="0">
                <a:latin typeface="Candara" pitchFamily="34" charset="0"/>
              </a:rPr>
              <a:t>surrounding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771835"/>
              </p:ext>
            </p:extLst>
          </p:nvPr>
        </p:nvGraphicFramePr>
        <p:xfrm>
          <a:off x="3200400" y="2743200"/>
          <a:ext cx="2452687" cy="56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9" name="Equation" r:id="rId3" imgW="774360" imgH="177480" progId="Equation.3">
                  <p:embed/>
                </p:oleObj>
              </mc:Choice>
              <mc:Fallback>
                <p:oleObj name="Equation" r:id="rId3" imgW="774360" imgH="177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743200"/>
                        <a:ext cx="2452687" cy="56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253556"/>
              </p:ext>
            </p:extLst>
          </p:nvPr>
        </p:nvGraphicFramePr>
        <p:xfrm>
          <a:off x="3505200" y="3276600"/>
          <a:ext cx="2000250" cy="549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0" name="Equation" r:id="rId5" imgW="647640" imgH="177480" progId="Equation.3">
                  <p:embed/>
                </p:oleObj>
              </mc:Choice>
              <mc:Fallback>
                <p:oleObj name="Equation" r:id="rId5" imgW="647640" imgH="177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276600"/>
                        <a:ext cx="2000250" cy="5496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02673" y="38862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latin typeface="Candara" pitchFamily="34" charset="0"/>
              </a:rPr>
              <a:t>If the system </a:t>
            </a:r>
            <a:r>
              <a:rPr lang="en-GB" b="1" dirty="0" smtClean="0">
                <a:solidFill>
                  <a:srgbClr val="FF0000"/>
                </a:solidFill>
                <a:latin typeface="Candara" pitchFamily="34" charset="0"/>
              </a:rPr>
              <a:t>expand </a:t>
            </a:r>
            <a:r>
              <a:rPr lang="en-GB" b="1" dirty="0" smtClean="0">
                <a:solidFill>
                  <a:srgbClr val="FF0000"/>
                </a:solidFill>
                <a:latin typeface="Candara" pitchFamily="34" charset="0"/>
              </a:rPr>
              <a:t>(W = +) </a:t>
            </a:r>
            <a:r>
              <a:rPr lang="en-GB" dirty="0" smtClean="0">
                <a:latin typeface="Candara" pitchFamily="34" charset="0"/>
              </a:rPr>
              <a:t>, it will become </a:t>
            </a:r>
            <a:r>
              <a:rPr lang="en-GB" b="1" dirty="0" smtClean="0">
                <a:solidFill>
                  <a:srgbClr val="FF0000"/>
                </a:solidFill>
                <a:latin typeface="Candara" pitchFamily="34" charset="0"/>
              </a:rPr>
              <a:t>cooler (</a:t>
            </a:r>
            <a:r>
              <a:rPr lang="en-GB" b="1" dirty="0" smtClean="0">
                <a:solidFill>
                  <a:srgbClr val="FF0000"/>
                </a:solidFill>
                <a:latin typeface="Candara" pitchFamily="34" charset="0"/>
                <a:sym typeface="Symbol"/>
              </a:rPr>
              <a:t>U = -)</a:t>
            </a:r>
          </a:p>
          <a:p>
            <a:r>
              <a:rPr lang="en-GB" dirty="0">
                <a:latin typeface="Candara" pitchFamily="34" charset="0"/>
              </a:rPr>
              <a:t>If the </a:t>
            </a:r>
            <a:r>
              <a:rPr lang="en-GB">
                <a:latin typeface="Candara" pitchFamily="34" charset="0"/>
              </a:rPr>
              <a:t>system </a:t>
            </a:r>
            <a:r>
              <a:rPr lang="en-GB" b="1" smtClean="0">
                <a:solidFill>
                  <a:srgbClr val="FF0000"/>
                </a:solidFill>
                <a:latin typeface="Candara" pitchFamily="34" charset="0"/>
              </a:rPr>
              <a:t>contract </a:t>
            </a:r>
            <a:r>
              <a:rPr lang="en-GB" b="1" dirty="0">
                <a:solidFill>
                  <a:srgbClr val="FF0000"/>
                </a:solidFill>
                <a:latin typeface="Candara" pitchFamily="34" charset="0"/>
              </a:rPr>
              <a:t>(W = </a:t>
            </a:r>
            <a:r>
              <a:rPr lang="en-GB" b="1" dirty="0" smtClean="0">
                <a:solidFill>
                  <a:srgbClr val="FF0000"/>
                </a:solidFill>
                <a:latin typeface="Candara" pitchFamily="34" charset="0"/>
              </a:rPr>
              <a:t>-) </a:t>
            </a:r>
            <a:r>
              <a:rPr lang="en-GB" dirty="0">
                <a:latin typeface="Candara" pitchFamily="34" charset="0"/>
              </a:rPr>
              <a:t>, it will </a:t>
            </a:r>
            <a:r>
              <a:rPr lang="en-GB" dirty="0" smtClean="0">
                <a:latin typeface="Candara" pitchFamily="34" charset="0"/>
              </a:rPr>
              <a:t>become </a:t>
            </a:r>
            <a:r>
              <a:rPr lang="en-GB" b="1" dirty="0" smtClean="0">
                <a:solidFill>
                  <a:srgbClr val="FF0000"/>
                </a:solidFill>
                <a:latin typeface="Candara" pitchFamily="34" charset="0"/>
              </a:rPr>
              <a:t>hotter </a:t>
            </a:r>
            <a:r>
              <a:rPr lang="en-GB" b="1" dirty="0">
                <a:solidFill>
                  <a:srgbClr val="FF0000"/>
                </a:solidFill>
                <a:latin typeface="Candara" pitchFamily="34" charset="0"/>
              </a:rPr>
              <a:t>(</a:t>
            </a:r>
            <a:r>
              <a:rPr lang="en-GB" b="1" dirty="0">
                <a:solidFill>
                  <a:srgbClr val="FF0000"/>
                </a:solidFill>
                <a:latin typeface="Candara" pitchFamily="34" charset="0"/>
                <a:sym typeface="Symbol"/>
              </a:rPr>
              <a:t>U = </a:t>
            </a:r>
            <a:r>
              <a:rPr lang="en-GB" b="1" dirty="0" smtClean="0">
                <a:solidFill>
                  <a:srgbClr val="FF0000"/>
                </a:solidFill>
                <a:latin typeface="Candara" pitchFamily="34" charset="0"/>
                <a:sym typeface="Symbol"/>
              </a:rPr>
              <a:t>+)</a:t>
            </a:r>
            <a:endParaRPr lang="en-GB" b="1" dirty="0">
              <a:solidFill>
                <a:srgbClr val="FF0000"/>
              </a:solidFill>
              <a:latin typeface="Candara" pitchFamily="34" charset="0"/>
              <a:sym typeface="Symbol"/>
            </a:endParaRPr>
          </a:p>
          <a:p>
            <a:endParaRPr lang="en-GB" b="1" dirty="0" smtClean="0">
              <a:solidFill>
                <a:srgbClr val="FF0000"/>
              </a:solidFill>
              <a:latin typeface="Candara" pitchFamily="34" charset="0"/>
              <a:sym typeface="Symbol"/>
            </a:endParaRPr>
          </a:p>
          <a:p>
            <a:endParaRPr lang="en-GB" b="1" dirty="0" smtClean="0">
              <a:solidFill>
                <a:srgbClr val="FF0000"/>
              </a:solidFill>
              <a:latin typeface="Candara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898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  <a:latin typeface="Candara" pitchFamily="34" charset="0"/>
              </a:rPr>
              <a:t>Isochoric Process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838199"/>
          </a:xfrm>
        </p:spPr>
        <p:txBody>
          <a:bodyPr/>
          <a:lstStyle/>
          <a:p>
            <a:r>
              <a:rPr lang="en-GB" dirty="0" smtClean="0">
                <a:latin typeface="Candara" pitchFamily="34" charset="0"/>
              </a:rPr>
              <a:t>Constant volume (</a:t>
            </a:r>
            <a:r>
              <a:rPr lang="en-GB" dirty="0" smtClean="0">
                <a:latin typeface="Candara" pitchFamily="34" charset="0"/>
                <a:sym typeface="Symbol"/>
              </a:rPr>
              <a:t>V=</a:t>
            </a:r>
            <a:r>
              <a:rPr lang="en-GB" dirty="0" smtClean="0">
                <a:latin typeface="Candara" pitchFamily="34" charset="0"/>
              </a:rPr>
              <a:t> 0</a:t>
            </a:r>
            <a:r>
              <a:rPr lang="en-GB" dirty="0" smtClean="0">
                <a:latin typeface="Candara" pitchFamily="34" charset="0"/>
                <a:sym typeface="Symbol"/>
              </a:rPr>
              <a:t> W = 0</a:t>
            </a:r>
            <a:r>
              <a:rPr lang="en-GB" dirty="0" smtClean="0">
                <a:latin typeface="Candara" pitchFamily="34" charset="0"/>
              </a:rPr>
              <a:t>)</a:t>
            </a:r>
            <a:endParaRPr lang="en-GB" dirty="0">
              <a:latin typeface="Candara" pitchFamily="34" charset="0"/>
            </a:endParaRP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755311"/>
              </p:ext>
            </p:extLst>
          </p:nvPr>
        </p:nvGraphicFramePr>
        <p:xfrm>
          <a:off x="3460750" y="2590800"/>
          <a:ext cx="254000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2" name="Equation" r:id="rId3" imgW="736560" imgH="203040" progId="Equation.3">
                  <p:embed/>
                </p:oleObj>
              </mc:Choice>
              <mc:Fallback>
                <p:oleObj name="Equation" r:id="rId3" imgW="73656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2590800"/>
                        <a:ext cx="2540000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8100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latin typeface="Candara" pitchFamily="34" charset="0"/>
              </a:rPr>
              <a:t>Heat </a:t>
            </a:r>
            <a:r>
              <a:rPr lang="en-GB" dirty="0">
                <a:latin typeface="Candara" pitchFamily="34" charset="0"/>
                <a:sym typeface="Symbol"/>
              </a:rPr>
              <a:t> </a:t>
            </a:r>
            <a:r>
              <a:rPr lang="en-GB" dirty="0" smtClean="0">
                <a:latin typeface="Candara" pitchFamily="34" charset="0"/>
                <a:sym typeface="Symbol"/>
              </a:rPr>
              <a:t> entirely used to change internal energy (change in </a:t>
            </a:r>
            <a:r>
              <a:rPr lang="en-GB" b="1" u="sng" dirty="0" smtClean="0">
                <a:solidFill>
                  <a:srgbClr val="FF0000"/>
                </a:solidFill>
                <a:latin typeface="Candara" pitchFamily="34" charset="0"/>
                <a:sym typeface="Symbol"/>
              </a:rPr>
              <a:t>temperature</a:t>
            </a:r>
            <a:r>
              <a:rPr lang="en-GB" dirty="0" smtClean="0">
                <a:latin typeface="Candara" pitchFamily="34" charset="0"/>
                <a:sym typeface="Symbol"/>
              </a:rPr>
              <a:t>)</a:t>
            </a:r>
            <a:endParaRPr lang="en-GB" dirty="0" smtClean="0">
              <a:latin typeface="Candara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725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Isothermal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1999"/>
          </a:xfrm>
        </p:spPr>
        <p:txBody>
          <a:bodyPr/>
          <a:lstStyle/>
          <a:p>
            <a:r>
              <a:rPr lang="en-US" dirty="0" smtClean="0"/>
              <a:t>Constant temperature (</a:t>
            </a:r>
            <a:r>
              <a:rPr lang="en-US" dirty="0" smtClean="0">
                <a:sym typeface="Symbol"/>
              </a:rPr>
              <a:t>U = 0)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078190"/>
              </p:ext>
            </p:extLst>
          </p:nvPr>
        </p:nvGraphicFramePr>
        <p:xfrm>
          <a:off x="3124200" y="2514600"/>
          <a:ext cx="2936875" cy="903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1" name="Equation" r:id="rId3" imgW="660240" imgH="203040" progId="Equation.3">
                  <p:embed/>
                </p:oleObj>
              </mc:Choice>
              <mc:Fallback>
                <p:oleObj name="Equation" r:id="rId3" imgW="66024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514600"/>
                        <a:ext cx="2936875" cy="9036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8100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latin typeface="Candara" pitchFamily="34" charset="0"/>
              </a:rPr>
              <a:t>Heat </a:t>
            </a:r>
            <a:r>
              <a:rPr lang="en-GB" dirty="0">
                <a:latin typeface="Candara" pitchFamily="34" charset="0"/>
                <a:sym typeface="Symbol"/>
              </a:rPr>
              <a:t> </a:t>
            </a:r>
            <a:r>
              <a:rPr lang="en-GB" dirty="0" smtClean="0">
                <a:latin typeface="Candara" pitchFamily="34" charset="0"/>
                <a:sym typeface="Symbol"/>
              </a:rPr>
              <a:t> converted entirely to work (change in </a:t>
            </a:r>
            <a:r>
              <a:rPr lang="en-GB" b="1" u="sng" dirty="0" smtClean="0">
                <a:solidFill>
                  <a:srgbClr val="FF0000"/>
                </a:solidFill>
                <a:latin typeface="Candara" pitchFamily="34" charset="0"/>
                <a:sym typeface="Symbol"/>
              </a:rPr>
              <a:t>volume</a:t>
            </a:r>
            <a:r>
              <a:rPr lang="en-GB" dirty="0" smtClean="0">
                <a:latin typeface="Candara" pitchFamily="34" charset="0"/>
                <a:sym typeface="Symbol"/>
              </a:rPr>
              <a:t>)</a:t>
            </a:r>
            <a:endParaRPr lang="en-GB" dirty="0" smtClean="0">
              <a:latin typeface="Candara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934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en-GB" dirty="0">
                <a:solidFill>
                  <a:srgbClr val="FF0000"/>
                </a:solidFill>
                <a:latin typeface="Berlin Sans FB Demi" pitchFamily="34" charset="0"/>
              </a:rPr>
              <a:t>Second Law of Thermodynamics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461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rgbClr val="FF0000"/>
                </a:solidFill>
                <a:latin typeface="Berlin Sans FB Demi" pitchFamily="34" charset="0"/>
              </a:rPr>
              <a:t>Second Law of Thermodynamics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657599"/>
          </a:xfrm>
        </p:spPr>
        <p:txBody>
          <a:bodyPr/>
          <a:lstStyle/>
          <a:p>
            <a:pPr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Energy is always conserved, but </a:t>
            </a:r>
            <a:r>
              <a:rPr lang="en-GB" b="1" u="sng" dirty="0">
                <a:solidFill>
                  <a:srgbClr val="FF0000"/>
                </a:solidFill>
              </a:rPr>
              <a:t>some forms of energy</a:t>
            </a:r>
            <a:r>
              <a:rPr lang="en-GB" dirty="0"/>
              <a:t> are </a:t>
            </a:r>
            <a:r>
              <a:rPr lang="en-GB" b="1" u="sng" dirty="0">
                <a:solidFill>
                  <a:srgbClr val="FF0000"/>
                </a:solidFill>
              </a:rPr>
              <a:t>more useful </a:t>
            </a:r>
            <a:r>
              <a:rPr lang="en-GB" dirty="0"/>
              <a:t>than the others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178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rgbClr val="FF0000"/>
                </a:solidFill>
                <a:latin typeface="Berlin Sans FB Demi" pitchFamily="34" charset="0"/>
              </a:rPr>
              <a:t>Second Law of Thermodynamics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686800" cy="3505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Gill Sans MT" pitchFamily="34" charset="0"/>
              </a:rPr>
              <a:t>deals </a:t>
            </a:r>
            <a:r>
              <a:rPr lang="en-US" dirty="0">
                <a:solidFill>
                  <a:prstClr val="black"/>
                </a:solidFill>
                <a:latin typeface="Gill Sans MT" pitchFamily="34" charset="0"/>
              </a:rPr>
              <a:t>with the </a:t>
            </a:r>
            <a:r>
              <a:rPr lang="en-US" b="1" u="sng" dirty="0">
                <a:solidFill>
                  <a:srgbClr val="FF0000"/>
                </a:solidFill>
                <a:latin typeface="Gill Sans MT" pitchFamily="34" charset="0"/>
              </a:rPr>
              <a:t>preferred directions </a:t>
            </a:r>
            <a:r>
              <a:rPr lang="en-US" dirty="0">
                <a:solidFill>
                  <a:prstClr val="black"/>
                </a:solidFill>
                <a:latin typeface="Gill Sans MT" pitchFamily="34" charset="0"/>
              </a:rPr>
              <a:t>of thermodynamic </a:t>
            </a:r>
            <a:r>
              <a:rPr lang="en-US" dirty="0" smtClean="0">
                <a:solidFill>
                  <a:prstClr val="black"/>
                </a:solidFill>
                <a:latin typeface="Gill Sans MT" pitchFamily="34" charset="0"/>
              </a:rPr>
              <a:t>processes</a:t>
            </a:r>
          </a:p>
          <a:p>
            <a:r>
              <a:rPr lang="en-US" dirty="0" smtClean="0">
                <a:solidFill>
                  <a:prstClr val="black"/>
                </a:solidFill>
                <a:latin typeface="Gill Sans MT" pitchFamily="34" charset="0"/>
              </a:rPr>
              <a:t>Some process occurs </a:t>
            </a:r>
            <a:r>
              <a:rPr lang="en-US" b="1" u="sng" dirty="0" smtClean="0">
                <a:solidFill>
                  <a:srgbClr val="FF0000"/>
                </a:solidFill>
                <a:latin typeface="Gill Sans MT" pitchFamily="34" charset="0"/>
              </a:rPr>
              <a:t>spontaneously</a:t>
            </a:r>
            <a:r>
              <a:rPr lang="en-US" dirty="0" smtClean="0">
                <a:solidFill>
                  <a:prstClr val="black"/>
                </a:solidFill>
                <a:latin typeface="Gill Sans MT" pitchFamily="34" charset="0"/>
              </a:rPr>
              <a:t>, while other need work to be accomplished</a:t>
            </a:r>
          </a:p>
          <a:p>
            <a:endParaRPr lang="en-US" dirty="0">
              <a:solidFill>
                <a:prstClr val="black"/>
              </a:solidFill>
              <a:latin typeface="Gill Sans MT" pitchFamily="34" charset="0"/>
            </a:endParaRPr>
          </a:p>
          <a:p>
            <a:pPr marL="0" indent="0">
              <a:buNone/>
            </a:pPr>
            <a:r>
              <a:rPr lang="en-US" b="1" u="sng" dirty="0" smtClean="0">
                <a:solidFill>
                  <a:srgbClr val="FF0000"/>
                </a:solidFill>
                <a:latin typeface="Gill Sans MT" pitchFamily="34" charset="0"/>
              </a:rPr>
              <a:t>Preferred direction? Direction of spontaneous change?</a:t>
            </a:r>
            <a:endParaRPr lang="en-US" b="1" u="sng" dirty="0">
              <a:solidFill>
                <a:srgbClr val="FF0000"/>
              </a:solidFill>
              <a:latin typeface="Gill Sans MT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285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Berlin Sans FB Demi" pitchFamily="34" charset="0"/>
              </a:rPr>
              <a:t>2nd </a:t>
            </a:r>
            <a:r>
              <a:rPr lang="en-GB" dirty="0">
                <a:solidFill>
                  <a:srgbClr val="FF0000"/>
                </a:solidFill>
                <a:latin typeface="Berlin Sans FB Demi" pitchFamily="34" charset="0"/>
              </a:rPr>
              <a:t>Law of Thermodynamics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Clausius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Statement</a:t>
            </a:r>
          </a:p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Heat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Engine 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</a:p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Refrigerator Statement</a:t>
            </a: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Entropy Statement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211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Clausius</a:t>
            </a:r>
            <a:r>
              <a:rPr lang="en-US" dirty="0" smtClean="0">
                <a:solidFill>
                  <a:srgbClr val="FF0000"/>
                </a:solidFill>
              </a:rPr>
              <a:t> Statement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Gill Sans MT" pitchFamily="34" charset="0"/>
              </a:rPr>
              <a:t>“Heat cannot, </a:t>
            </a:r>
            <a:r>
              <a:rPr lang="en-US" b="1" u="sng" dirty="0">
                <a:solidFill>
                  <a:srgbClr val="FF0000"/>
                </a:solidFill>
                <a:latin typeface="Gill Sans MT" pitchFamily="34" charset="0"/>
              </a:rPr>
              <a:t>by itself</a:t>
            </a:r>
            <a:r>
              <a:rPr lang="en-US" dirty="0">
                <a:solidFill>
                  <a:prstClr val="black"/>
                </a:solidFill>
                <a:latin typeface="Gill Sans MT" pitchFamily="34" charset="0"/>
              </a:rPr>
              <a:t>, pass from a colder to a warmer body</a:t>
            </a:r>
            <a:r>
              <a:rPr lang="en-US" dirty="0" smtClean="0">
                <a:solidFill>
                  <a:prstClr val="black"/>
                </a:solidFill>
                <a:latin typeface="Gill Sans MT" pitchFamily="34" charset="0"/>
              </a:rPr>
              <a:t>”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Gill Sans MT" pitchFamily="34" charset="0"/>
              </a:rPr>
              <a:t>Note: </a:t>
            </a:r>
            <a:r>
              <a:rPr lang="en-US" dirty="0" smtClean="0">
                <a:solidFill>
                  <a:prstClr val="black"/>
                </a:solidFill>
                <a:latin typeface="Gill Sans MT" pitchFamily="34" charset="0"/>
              </a:rPr>
              <a:t>The phrase </a:t>
            </a:r>
            <a:r>
              <a:rPr lang="en-US" b="1" u="sng" dirty="0" smtClean="0">
                <a:solidFill>
                  <a:srgbClr val="FF0000"/>
                </a:solidFill>
                <a:latin typeface="Gill Sans MT" pitchFamily="34" charset="0"/>
              </a:rPr>
              <a:t>“by itself” </a:t>
            </a:r>
            <a:r>
              <a:rPr lang="en-US" dirty="0" smtClean="0">
                <a:solidFill>
                  <a:prstClr val="black"/>
                </a:solidFill>
                <a:latin typeface="Gill Sans MT" pitchFamily="34" charset="0"/>
              </a:rPr>
              <a:t>is very important !!!</a:t>
            </a:r>
          </a:p>
          <a:p>
            <a:r>
              <a:rPr lang="en-US" dirty="0" smtClean="0">
                <a:solidFill>
                  <a:prstClr val="black"/>
                </a:solidFill>
                <a:latin typeface="Gill Sans MT" pitchFamily="34" charset="0"/>
              </a:rPr>
              <a:t>Warm </a:t>
            </a:r>
            <a:r>
              <a:rPr lang="en-US" dirty="0" smtClean="0">
                <a:solidFill>
                  <a:prstClr val="black"/>
                </a:solidFill>
                <a:latin typeface="Gill Sans MT" pitchFamily="34" charset="0"/>
                <a:sym typeface="Symbol"/>
              </a:rPr>
              <a:t>to Cold  Spontaneous</a:t>
            </a:r>
          </a:p>
          <a:p>
            <a:r>
              <a:rPr lang="en-US" dirty="0" smtClean="0">
                <a:solidFill>
                  <a:prstClr val="black"/>
                </a:solidFill>
                <a:latin typeface="Gill Sans MT" pitchFamily="34" charset="0"/>
                <a:sym typeface="Symbol"/>
              </a:rPr>
              <a:t>Cold to Warm </a:t>
            </a:r>
            <a:r>
              <a:rPr lang="en-US" dirty="0">
                <a:solidFill>
                  <a:prstClr val="black"/>
                </a:solidFill>
                <a:latin typeface="Gill Sans MT" pitchFamily="34" charset="0"/>
                <a:sym typeface="Symbol"/>
              </a:rPr>
              <a:t> </a:t>
            </a:r>
            <a:r>
              <a:rPr lang="en-US" dirty="0" smtClean="0">
                <a:solidFill>
                  <a:prstClr val="black"/>
                </a:solidFill>
                <a:latin typeface="Gill Sans MT" pitchFamily="34" charset="0"/>
                <a:sym typeface="Symbol"/>
              </a:rPr>
              <a:t>Not spontaneous (Work is needed to be done)</a:t>
            </a:r>
            <a:endParaRPr lang="en-US" dirty="0">
              <a:solidFill>
                <a:prstClr val="black"/>
              </a:solidFill>
              <a:latin typeface="Gill Sans MT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505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7413625" cy="530017"/>
          </a:xfrm>
        </p:spPr>
        <p:txBody>
          <a:bodyPr lIns="0" tIns="0" rIns="0" bIns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eaLnBrk="1" hangingPunct="1">
              <a:lnSpc>
                <a:spcPct val="8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erlin Sans FB Demi" pitchFamily="34" charset="0"/>
              </a:rPr>
              <a:t>HEAT ENGINES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43000"/>
            <a:ext cx="8493125" cy="843372"/>
          </a:xfrm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cyclic device whose purpose it to convert as much </a:t>
            </a:r>
            <a:r>
              <a:rPr lang="en-GB" sz="28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 input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into </a:t>
            </a:r>
            <a:r>
              <a:rPr lang="en-GB" sz="28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as possible.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4454" y="2205110"/>
            <a:ext cx="4075112" cy="3916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25436" y="2514600"/>
            <a:ext cx="4627564" cy="3279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8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 input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8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 from  a HOT reservoir</a:t>
            </a:r>
          </a:p>
          <a:p>
            <a:pPr>
              <a:buFont typeface="Arial" pitchFamily="34" charset="0"/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2. Mechanical </a:t>
            </a:r>
            <a:r>
              <a:rPr lang="en-US" sz="28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(W) is done</a:t>
            </a:r>
          </a:p>
          <a:p>
            <a:pPr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8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 loss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(Q</a:t>
            </a:r>
            <a:r>
              <a:rPr lang="en-US" sz="2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 at the COLD reservoir</a:t>
            </a:r>
          </a:p>
          <a:p>
            <a:pPr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531028"/>
              </p:ext>
            </p:extLst>
          </p:nvPr>
        </p:nvGraphicFramePr>
        <p:xfrm>
          <a:off x="1232660" y="5562600"/>
          <a:ext cx="2813115" cy="816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Equation" r:id="rId5" imgW="787320" imgH="228600" progId="Equation.3">
                  <p:embed/>
                </p:oleObj>
              </mc:Choice>
              <mc:Fallback>
                <p:oleObj name="Equation" r:id="rId5" imgW="7873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32660" y="5562600"/>
                        <a:ext cx="2813115" cy="8167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7413625" cy="530017"/>
          </a:xfrm>
        </p:spPr>
        <p:txBody>
          <a:bodyPr lIns="0" tIns="0" rIns="0" bIns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eaLnBrk="1" hangingPunct="1">
              <a:lnSpc>
                <a:spcPct val="8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erlin Sans FB Demi" pitchFamily="34" charset="0"/>
              </a:rPr>
              <a:t>HEAT ENGINES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43000"/>
            <a:ext cx="2743199" cy="435184"/>
          </a:xfrm>
        </p:spPr>
        <p:txBody>
          <a:bodyPr wrap="square" lIns="0" tIns="0" rIns="0" bIns="0">
            <a:spAutoFit/>
          </a:bodyPr>
          <a:lstStyle/>
          <a:p>
            <a:pPr marL="0" indent="0" eaLnBrk="1" hangingPunct="1">
              <a:lnSpc>
                <a:spcPct val="101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Efficiency (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)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4454" y="1447800"/>
            <a:ext cx="4075112" cy="3916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33400" y="3886200"/>
            <a:ext cx="4627564" cy="189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 = work output </a:t>
            </a:r>
          </a:p>
          <a:p>
            <a:pPr>
              <a:buFont typeface="Arial" pitchFamily="34" charset="0"/>
              <a:buNone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8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= Heat input from  a HOT reservoir</a:t>
            </a:r>
          </a:p>
          <a:p>
            <a:pPr>
              <a:buFont typeface="Arial" pitchFamily="34" charset="0"/>
              <a:buNone/>
            </a:pPr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403361"/>
              </p:ext>
            </p:extLst>
          </p:nvPr>
        </p:nvGraphicFramePr>
        <p:xfrm>
          <a:off x="2007394" y="1752600"/>
          <a:ext cx="1679575" cy="154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Equation" r:id="rId5" imgW="469800" imgH="431640" progId="Equation.3">
                  <p:embed/>
                </p:oleObj>
              </mc:Choice>
              <mc:Fallback>
                <p:oleObj name="Equation" r:id="rId5" imgW="46980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07394" y="1752600"/>
                        <a:ext cx="1679575" cy="1541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82193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35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25436" y="228600"/>
            <a:ext cx="8305800" cy="568745"/>
          </a:xfrm>
        </p:spPr>
        <p:txBody>
          <a:bodyPr wrap="square" lIns="0" tIns="0" rIns="0" bIns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eaLnBrk="1" hangingPunct="1">
              <a:lnSpc>
                <a:spcPct val="8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erlin Sans FB Demi" pitchFamily="34" charset="0"/>
              </a:rPr>
              <a:t>HEAT ENGINES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4454" y="2205110"/>
            <a:ext cx="4075112" cy="3916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11581" y="1219200"/>
            <a:ext cx="205061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28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176638"/>
              </p:ext>
            </p:extLst>
          </p:nvPr>
        </p:nvGraphicFramePr>
        <p:xfrm>
          <a:off x="2784691" y="1026655"/>
          <a:ext cx="17684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1" name="Equation" r:id="rId5" imgW="495000" imgH="228600" progId="Equation.3">
                  <p:embed/>
                </p:oleObj>
              </mc:Choice>
              <mc:Fallback>
                <p:oleObj name="Equation" r:id="rId5" imgW="4950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691" y="1026655"/>
                        <a:ext cx="1768475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11581" y="4038600"/>
            <a:ext cx="4627564" cy="18097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8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“heat input” is converted to </a:t>
            </a:r>
            <a:r>
              <a:rPr lang="en-US" sz="28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buFont typeface="Arial" pitchFamily="34" charset="0"/>
              <a:buNone/>
            </a:pPr>
            <a:r>
              <a:rPr lang="en-US" sz="28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heat loss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at the cold reservoir (Q</a:t>
            </a:r>
            <a:r>
              <a:rPr lang="en-US" sz="2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= 0).  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57054" y="6182421"/>
            <a:ext cx="462756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8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However…..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765683"/>
              </p:ext>
            </p:extLst>
          </p:nvPr>
        </p:nvGraphicFramePr>
        <p:xfrm>
          <a:off x="1162050" y="2184328"/>
          <a:ext cx="2400300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2" name="Equation" r:id="rId7" imgW="672840" imgH="431640" progId="Equation.3">
                  <p:embed/>
                </p:oleObj>
              </mc:Choice>
              <mc:Fallback>
                <p:oleObj name="Equation" r:id="rId7" imgW="67284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2184328"/>
                        <a:ext cx="2400300" cy="154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52915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9041"/>
            <a:ext cx="8008938" cy="601703"/>
          </a:xfrm>
        </p:spPr>
        <p:txBody>
          <a:bodyPr wrap="square" lIns="0" tIns="0" rIns="0" bIns="0">
            <a:spAutoFit/>
          </a:bodyPr>
          <a:lstStyle/>
          <a:p>
            <a:pPr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4000" dirty="0">
                <a:solidFill>
                  <a:srgbClr val="FF0000"/>
                </a:solidFill>
                <a:latin typeface="Candara" pitchFamily="34" charset="0"/>
              </a:rPr>
              <a:t>Heat Engine Statement: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752600"/>
            <a:ext cx="8610600" cy="1740733"/>
          </a:xfrm>
        </p:spPr>
        <p:txBody>
          <a:bodyPr wrap="square" lIns="0" tIns="0" rIns="0" bIns="0">
            <a:spAutoFit/>
          </a:bodyPr>
          <a:lstStyle/>
          <a:p>
            <a:pPr eaLnBrk="1" hangingPunct="1">
              <a:lnSpc>
                <a:spcPct val="101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>
                <a:latin typeface="Candara" pitchFamily="34" charset="0"/>
              </a:rPr>
              <a:t> </a:t>
            </a:r>
            <a:r>
              <a:rPr lang="en-GB" sz="2800" dirty="0" smtClean="0">
                <a:latin typeface="Candara" pitchFamily="34" charset="0"/>
              </a:rPr>
              <a:t>    It is impossible for a heat engine working in a cycle to produce </a:t>
            </a:r>
            <a:r>
              <a:rPr lang="en-GB" sz="2800" b="1" u="sng" dirty="0" smtClean="0">
                <a:solidFill>
                  <a:srgbClr val="FF0000"/>
                </a:solidFill>
                <a:latin typeface="Candara" pitchFamily="34" charset="0"/>
              </a:rPr>
              <a:t>no other effect </a:t>
            </a:r>
            <a:r>
              <a:rPr lang="en-GB" sz="2800" dirty="0" smtClean="0">
                <a:latin typeface="Candara" pitchFamily="34" charset="0"/>
              </a:rPr>
              <a:t>than that of extracting thermal energy from a reservoir and performing an equivalent amount of work!”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14745" y="3733800"/>
            <a:ext cx="8610600" cy="1477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1000"/>
              </a:lnSpc>
              <a:buFont typeface="Arial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>
                <a:latin typeface="Candara" pitchFamily="34" charset="0"/>
              </a:rPr>
              <a:t>Implications:     </a:t>
            </a:r>
          </a:p>
          <a:p>
            <a:pPr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>
                <a:latin typeface="Candara" pitchFamily="34" charset="0"/>
              </a:rPr>
              <a:t>There is </a:t>
            </a:r>
            <a:r>
              <a:rPr lang="en-GB" sz="2800" b="1" u="sng" dirty="0">
                <a:solidFill>
                  <a:srgbClr val="FF0000"/>
                </a:solidFill>
                <a:latin typeface="Candara" pitchFamily="34" charset="0"/>
              </a:rPr>
              <a:t>always heat loss </a:t>
            </a:r>
            <a:r>
              <a:rPr lang="en-GB" sz="2800" dirty="0" smtClean="0">
                <a:latin typeface="Candara" pitchFamily="34" charset="0"/>
              </a:rPr>
              <a:t>(Q</a:t>
            </a:r>
            <a:r>
              <a:rPr lang="en-GB" sz="2800" baseline="-25000" dirty="0" smtClean="0">
                <a:latin typeface="Candara" pitchFamily="34" charset="0"/>
              </a:rPr>
              <a:t>c</a:t>
            </a:r>
            <a:r>
              <a:rPr lang="en-GB" sz="2800" dirty="0" smtClean="0">
                <a:latin typeface="Candara" pitchFamily="34" charset="0"/>
              </a:rPr>
              <a:t>) at </a:t>
            </a:r>
            <a:r>
              <a:rPr lang="en-GB" sz="2800" dirty="0">
                <a:latin typeface="Candara" pitchFamily="34" charset="0"/>
              </a:rPr>
              <a:t>the cold reservoir </a:t>
            </a:r>
            <a:endParaRPr lang="en-GB" sz="2800" dirty="0" smtClean="0">
              <a:latin typeface="Candara" pitchFamily="34" charset="0"/>
            </a:endParaRPr>
          </a:p>
          <a:p>
            <a:pPr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>
                <a:latin typeface="Candara" pitchFamily="34" charset="0"/>
              </a:rPr>
              <a:t>Conversion of Heat input (</a:t>
            </a:r>
            <a:r>
              <a:rPr lang="en-GB" sz="2800" dirty="0" err="1" smtClean="0">
                <a:latin typeface="Candara" pitchFamily="34" charset="0"/>
              </a:rPr>
              <a:t>Q</a:t>
            </a:r>
            <a:r>
              <a:rPr lang="en-GB" sz="2800" baseline="-25000" dirty="0" err="1" smtClean="0">
                <a:latin typeface="Candara" pitchFamily="34" charset="0"/>
              </a:rPr>
              <a:t>h</a:t>
            </a:r>
            <a:r>
              <a:rPr lang="en-GB" sz="2800" dirty="0" smtClean="0">
                <a:latin typeface="Candara" pitchFamily="34" charset="0"/>
              </a:rPr>
              <a:t>) to work (W) is </a:t>
            </a:r>
            <a:r>
              <a:rPr lang="en-GB" sz="2800" b="1" u="sng" dirty="0" smtClean="0">
                <a:solidFill>
                  <a:srgbClr val="FF0000"/>
                </a:solidFill>
                <a:latin typeface="Candara" pitchFamily="34" charset="0"/>
              </a:rPr>
              <a:t>not 100%.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637607"/>
              </p:ext>
            </p:extLst>
          </p:nvPr>
        </p:nvGraphicFramePr>
        <p:xfrm>
          <a:off x="3733800" y="5334000"/>
          <a:ext cx="11811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Equation" r:id="rId4" imgW="330120" imgH="177480" progId="Equation.3">
                  <p:embed/>
                </p:oleObj>
              </mc:Choice>
              <mc:Fallback>
                <p:oleObj name="Equation" r:id="rId4" imgW="330120" imgH="177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334000"/>
                        <a:ext cx="11811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286000"/>
            <a:ext cx="3977283" cy="388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63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24884"/>
            <a:ext cx="8466138" cy="530017"/>
          </a:xfrm>
        </p:spPr>
        <p:txBody>
          <a:bodyPr wrap="square" lIns="0" tIns="0" rIns="0" bIns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eaLnBrk="1" hangingPunct="1">
              <a:lnSpc>
                <a:spcPct val="8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erlin Sans FB Demi" pitchFamily="34" charset="0"/>
              </a:rPr>
              <a:t>Refrigerators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524000"/>
            <a:ext cx="8153400" cy="435184"/>
          </a:xfrm>
        </p:spPr>
        <p:txBody>
          <a:bodyPr wrap="square" lIns="0" tIns="0" rIns="0" bIns="0">
            <a:spAutoFit/>
          </a:bodyPr>
          <a:lstStyle/>
          <a:p>
            <a:pPr eaLnBrk="1" hangingPunct="1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>
                <a:latin typeface="Candara" pitchFamily="34" charset="0"/>
              </a:rPr>
              <a:t>A </a:t>
            </a:r>
            <a:r>
              <a:rPr lang="en-GB" sz="2800" b="1" dirty="0" smtClean="0">
                <a:solidFill>
                  <a:srgbClr val="0070C0"/>
                </a:solidFill>
                <a:latin typeface="Candara" pitchFamily="34" charset="0"/>
              </a:rPr>
              <a:t>Refrigerator</a:t>
            </a:r>
            <a:r>
              <a:rPr lang="en-GB" sz="2800" dirty="0" smtClean="0">
                <a:latin typeface="Candara" pitchFamily="34" charset="0"/>
              </a:rPr>
              <a:t> is a heat engine, run backward!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28600" y="2667000"/>
            <a:ext cx="4876800" cy="21759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b="1" u="sng" dirty="0" smtClean="0">
                <a:solidFill>
                  <a:srgbClr val="FF0000"/>
                </a:solidFill>
                <a:latin typeface="Candara" pitchFamily="34" charset="0"/>
              </a:rPr>
              <a:t>Work</a:t>
            </a:r>
            <a:r>
              <a:rPr lang="en-GB" sz="2800" dirty="0" smtClean="0">
                <a:latin typeface="Candara" pitchFamily="34" charset="0"/>
              </a:rPr>
              <a:t> is needed to </a:t>
            </a:r>
            <a:r>
              <a:rPr lang="en-GB" sz="2800" b="1" u="sng" dirty="0" smtClean="0">
                <a:solidFill>
                  <a:srgbClr val="FF0000"/>
                </a:solidFill>
                <a:latin typeface="Candara" pitchFamily="34" charset="0"/>
              </a:rPr>
              <a:t>extract thermal energy </a:t>
            </a:r>
            <a:r>
              <a:rPr lang="en-GB" sz="2800" dirty="0" smtClean="0">
                <a:latin typeface="Candara" pitchFamily="34" charset="0"/>
              </a:rPr>
              <a:t>from the refrigerator (cold reservoir) and transfer it to the surroundings (hot reservoir)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05520"/>
            <a:ext cx="8466138" cy="568745"/>
          </a:xfrm>
        </p:spPr>
        <p:txBody>
          <a:bodyPr wrap="square" lIns="0" tIns="0" rIns="0" bIns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eaLnBrk="1" hangingPunct="1">
              <a:lnSpc>
                <a:spcPct val="8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erlin Sans FB Demi" pitchFamily="34" charset="0"/>
              </a:rPr>
              <a:t>Refrigerator Statement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524000"/>
            <a:ext cx="8382000" cy="1740733"/>
          </a:xfrm>
        </p:spPr>
        <p:txBody>
          <a:bodyPr wrap="square" lIns="0" tIns="0" rIns="0" bIns="0">
            <a:spAutoFit/>
          </a:bodyPr>
          <a:lstStyle/>
          <a:p>
            <a:pPr marL="0" indent="0" eaLnBrk="1" hangingPunct="1">
              <a:lnSpc>
                <a:spcPct val="101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>
                <a:latin typeface="Candara" pitchFamily="34" charset="0"/>
              </a:rPr>
              <a:t>It is impossible for a refrigerator working in a cycle to produce </a:t>
            </a:r>
            <a:r>
              <a:rPr lang="en-GB" sz="2800" b="1" u="sng" dirty="0" smtClean="0">
                <a:solidFill>
                  <a:srgbClr val="FF0000"/>
                </a:solidFill>
                <a:latin typeface="Candara" pitchFamily="34" charset="0"/>
              </a:rPr>
              <a:t>only the effect of extracting heat </a:t>
            </a:r>
            <a:r>
              <a:rPr lang="en-GB" sz="2800" dirty="0" smtClean="0">
                <a:latin typeface="Candara" pitchFamily="34" charset="0"/>
              </a:rPr>
              <a:t>from a cold object and reject the same amount of heat to a hot object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28600" y="3505200"/>
            <a:ext cx="8534400" cy="1391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1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b="1" u="sng" dirty="0" smtClean="0">
                <a:solidFill>
                  <a:srgbClr val="FF0000"/>
                </a:solidFill>
                <a:latin typeface="Candara" pitchFamily="34" charset="0"/>
              </a:rPr>
              <a:t>Interpretation:</a:t>
            </a:r>
          </a:p>
          <a:p>
            <a:pPr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>
                <a:latin typeface="Candara" pitchFamily="34" charset="0"/>
              </a:rPr>
              <a:t>Cold to warm </a:t>
            </a:r>
            <a:r>
              <a:rPr lang="en-GB" sz="2800" dirty="0" smtClean="0">
                <a:latin typeface="Candara" pitchFamily="34" charset="0"/>
                <a:sym typeface="Symbol"/>
              </a:rPr>
              <a:t> </a:t>
            </a:r>
            <a:r>
              <a:rPr lang="en-GB" sz="2800" b="1" u="sng" dirty="0" smtClean="0">
                <a:solidFill>
                  <a:srgbClr val="FF0000"/>
                </a:solidFill>
                <a:latin typeface="Candara" pitchFamily="34" charset="0"/>
                <a:sym typeface="Symbol"/>
              </a:rPr>
              <a:t>not spontaneous </a:t>
            </a:r>
            <a:r>
              <a:rPr lang="en-GB" sz="2800" dirty="0" smtClean="0">
                <a:latin typeface="Candara" pitchFamily="34" charset="0"/>
                <a:sym typeface="Symbol"/>
              </a:rPr>
              <a:t>(need work to accomplish!!!) (Similar to </a:t>
            </a:r>
            <a:r>
              <a:rPr lang="en-GB" sz="2800" dirty="0" err="1" smtClean="0">
                <a:latin typeface="Candara" pitchFamily="34" charset="0"/>
                <a:sym typeface="Symbol"/>
              </a:rPr>
              <a:t>Clausius</a:t>
            </a:r>
            <a:r>
              <a:rPr lang="en-GB" sz="2800" dirty="0" smtClean="0">
                <a:latin typeface="Candara" pitchFamily="34" charset="0"/>
                <a:sym typeface="Symbol"/>
              </a:rPr>
              <a:t> Statement) </a:t>
            </a:r>
            <a:endParaRPr lang="en-GB" sz="28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724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Entropy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599"/>
          </a:xfrm>
        </p:spPr>
        <p:txBody>
          <a:bodyPr/>
          <a:lstStyle/>
          <a:p>
            <a:r>
              <a:rPr lang="en-US" dirty="0">
                <a:latin typeface="Gill Sans MT" pitchFamily="34" charset="0"/>
              </a:rPr>
              <a:t>Measure of the amount of </a:t>
            </a:r>
            <a:r>
              <a:rPr lang="en-US" b="1" u="sng" dirty="0" smtClean="0">
                <a:solidFill>
                  <a:srgbClr val="FF0000"/>
                </a:solidFill>
                <a:latin typeface="Gill Sans MT" pitchFamily="34" charset="0"/>
              </a:rPr>
              <a:t>disorder</a:t>
            </a:r>
          </a:p>
          <a:p>
            <a:r>
              <a:rPr lang="en-US" dirty="0">
                <a:latin typeface="Gill Sans MT" pitchFamily="34" charset="0"/>
              </a:rPr>
              <a:t>Measure of how much energy or heat is </a:t>
            </a:r>
            <a:r>
              <a:rPr lang="en-US" b="1" u="sng" dirty="0">
                <a:solidFill>
                  <a:srgbClr val="FF0000"/>
                </a:solidFill>
                <a:latin typeface="Gill Sans MT" pitchFamily="34" charset="0"/>
              </a:rPr>
              <a:t>unavailable</a:t>
            </a:r>
            <a:r>
              <a:rPr lang="en-US" dirty="0">
                <a:latin typeface="Gill Sans MT" pitchFamily="34" charset="0"/>
              </a:rPr>
              <a:t> for conversion into work</a:t>
            </a:r>
          </a:p>
          <a:p>
            <a:endParaRPr lang="en-US" b="1" u="sng" dirty="0">
              <a:solidFill>
                <a:srgbClr val="FF0000"/>
              </a:solidFill>
              <a:latin typeface="Gill Sans MT" pitchFamily="34" charset="0"/>
            </a:endParaRPr>
          </a:p>
        </p:txBody>
      </p:sp>
      <p:pic>
        <p:nvPicPr>
          <p:cNvPr id="4" name="Picture 11" descr="entr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352800"/>
            <a:ext cx="4114800" cy="267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191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Entropy Statement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338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Natural systems tend to proceed toward a state of greater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disorder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Interpretation:</a:t>
            </a:r>
          </a:p>
          <a:p>
            <a:r>
              <a:rPr lang="en-US" dirty="0" smtClean="0">
                <a:solidFill>
                  <a:prstClr val="black"/>
                </a:solidFill>
                <a:latin typeface="Gill Sans MT" pitchFamily="34" charset="0"/>
              </a:rPr>
              <a:t>Order to disorder </a:t>
            </a:r>
            <a:r>
              <a:rPr lang="en-US" dirty="0" smtClean="0">
                <a:solidFill>
                  <a:prstClr val="black"/>
                </a:solidFill>
                <a:latin typeface="Gill Sans MT" pitchFamily="34" charset="0"/>
                <a:sym typeface="Symbol"/>
              </a:rPr>
              <a:t> </a:t>
            </a:r>
            <a:r>
              <a:rPr lang="en-US" dirty="0">
                <a:solidFill>
                  <a:prstClr val="black"/>
                </a:solidFill>
                <a:latin typeface="Gill Sans MT" pitchFamily="34" charset="0"/>
                <a:sym typeface="Symbol"/>
              </a:rPr>
              <a:t>Spontaneous</a:t>
            </a:r>
          </a:p>
          <a:p>
            <a:r>
              <a:rPr lang="en-US" dirty="0" smtClean="0">
                <a:solidFill>
                  <a:prstClr val="black"/>
                </a:solidFill>
                <a:latin typeface="Gill Sans MT" pitchFamily="34" charset="0"/>
                <a:sym typeface="Symbol"/>
              </a:rPr>
              <a:t>Disorder to order </a:t>
            </a:r>
            <a:r>
              <a:rPr lang="en-US" dirty="0">
                <a:solidFill>
                  <a:prstClr val="black"/>
                </a:solidFill>
                <a:latin typeface="Gill Sans MT" pitchFamily="34" charset="0"/>
                <a:sym typeface="Symbol"/>
              </a:rPr>
              <a:t> Not spontaneous (Work is needed to be done)</a:t>
            </a:r>
            <a:endParaRPr lang="en-US" dirty="0">
              <a:solidFill>
                <a:prstClr val="black"/>
              </a:solidFill>
              <a:latin typeface="Gill Sans MT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684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8"/>
          <p:cNvPicPr>
            <a:picLocks noChangeAspect="1"/>
          </p:cNvPicPr>
          <p:nvPr/>
        </p:nvPicPr>
        <p:blipFill rotWithShape="1">
          <a:blip r:embed="rId2" cstate="print"/>
          <a:srcRect t="63277" b="-7612"/>
          <a:stretch/>
        </p:blipFill>
        <p:spPr>
          <a:xfrm>
            <a:off x="457200" y="1905000"/>
            <a:ext cx="8146505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8493125" cy="984885"/>
          </a:xfrm>
        </p:spPr>
        <p:txBody>
          <a:bodyPr lIns="0" tIns="0" rIns="0" bIns="0">
            <a:spAutoFit/>
          </a:bodyPr>
          <a:lstStyle/>
          <a:p>
            <a:pPr marL="0" indent="0">
              <a:buNone/>
            </a:pPr>
            <a:r>
              <a:rPr lang="en-US" dirty="0" smtClean="0"/>
              <a:t>“The </a:t>
            </a:r>
            <a:r>
              <a:rPr lang="en-US" b="1" dirty="0" smtClean="0">
                <a:solidFill>
                  <a:srgbClr val="FF0000"/>
                </a:solidFill>
              </a:rPr>
              <a:t>entropy</a:t>
            </a:r>
            <a:r>
              <a:rPr lang="en-US" dirty="0" smtClean="0"/>
              <a:t> of a </a:t>
            </a:r>
            <a:r>
              <a:rPr lang="en-US" b="1" dirty="0" smtClean="0"/>
              <a:t>perfect crystal </a:t>
            </a:r>
            <a:r>
              <a:rPr lang="en-US" dirty="0" smtClean="0"/>
              <a:t>at </a:t>
            </a:r>
            <a:r>
              <a:rPr lang="en-US" b="1" dirty="0" smtClean="0"/>
              <a:t>absolute zero (T = 0K) </a:t>
            </a:r>
            <a:r>
              <a:rPr lang="en-US" dirty="0" smtClean="0"/>
              <a:t>is </a:t>
            </a:r>
            <a:r>
              <a:rPr lang="en-US" b="1" dirty="0" smtClean="0">
                <a:solidFill>
                  <a:srgbClr val="FF0000"/>
                </a:solidFill>
              </a:rPr>
              <a:t>zero</a:t>
            </a:r>
            <a:r>
              <a:rPr lang="en-US" dirty="0" smtClean="0"/>
              <a:t>.”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31360"/>
            <a:ext cx="8008938" cy="517065"/>
          </a:xfrm>
        </p:spPr>
        <p:txBody>
          <a:bodyPr wrap="square" lIns="0" tIns="0" rIns="0" bIns="0">
            <a:spAutoFit/>
          </a:bodyPr>
          <a:lstStyle/>
          <a:p>
            <a:pPr eaLnBrk="1" hangingPunct="1">
              <a:lnSpc>
                <a:spcPct val="8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000" dirty="0" smtClean="0">
                <a:solidFill>
                  <a:srgbClr val="FF0000"/>
                </a:solidFill>
                <a:latin typeface="Berlin Sans FB Demi" pitchFamily="34" charset="0"/>
              </a:rPr>
              <a:t>Third Law of Thermodynamics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rcRect t="-5816" b="-5816"/>
          <a:stretch>
            <a:fillRect/>
          </a:stretch>
        </p:blipFill>
        <p:spPr>
          <a:xfrm>
            <a:off x="2209800" y="3276600"/>
            <a:ext cx="4876800" cy="264740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7"/>
          <p:cNvSpPr txBox="1">
            <a:spLocks noChangeArrowheads="1"/>
          </p:cNvSpPr>
          <p:nvPr/>
        </p:nvSpPr>
        <p:spPr bwMode="auto">
          <a:xfrm>
            <a:off x="304800" y="304800"/>
            <a:ext cx="2667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solidFill>
                <a:schemeClr val="tx2"/>
              </a:solidFill>
              <a:latin typeface="Tempus Sans ITC" pitchFamily="82" charset="0"/>
            </a:endParaRPr>
          </a:p>
        </p:txBody>
      </p:sp>
      <p:sp>
        <p:nvSpPr>
          <p:cNvPr id="126984" name="Text Box 8"/>
          <p:cNvSpPr txBox="1">
            <a:spLocks noChangeArrowheads="1"/>
          </p:cNvSpPr>
          <p:nvPr/>
        </p:nvSpPr>
        <p:spPr bwMode="auto">
          <a:xfrm>
            <a:off x="290945" y="287407"/>
            <a:ext cx="8839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en-US" sz="40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Zeroth </a:t>
            </a:r>
            <a:r>
              <a:rPr lang="en-US" sz="40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Law of </a:t>
            </a:r>
            <a:r>
              <a:rPr lang="en-US" sz="40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Thermodynamics</a:t>
            </a:r>
            <a:endParaRPr lang="en-US" sz="4000" b="1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991" name="Text Box 15"/>
          <p:cNvSpPr txBox="1">
            <a:spLocks noChangeArrowheads="1"/>
          </p:cNvSpPr>
          <p:nvPr/>
        </p:nvSpPr>
        <p:spPr bwMode="auto">
          <a:xfrm>
            <a:off x="457200" y="3429000"/>
            <a:ext cx="53340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Gill Sans MT" pitchFamily="34" charset="0"/>
              </a:rPr>
              <a:t>If T</a:t>
            </a:r>
            <a:r>
              <a:rPr lang="en-US" sz="2800" baseline="-25000" dirty="0">
                <a:latin typeface="Gill Sans MT" pitchFamily="34" charset="0"/>
              </a:rPr>
              <a:t>A</a:t>
            </a:r>
            <a:r>
              <a:rPr lang="en-US" sz="2800" dirty="0">
                <a:latin typeface="Gill Sans MT" pitchFamily="34" charset="0"/>
              </a:rPr>
              <a:t> = </a:t>
            </a:r>
            <a:r>
              <a:rPr lang="en-US" sz="2800" dirty="0" smtClean="0">
                <a:latin typeface="Gill Sans MT" pitchFamily="34" charset="0"/>
              </a:rPr>
              <a:t>T</a:t>
            </a:r>
            <a:r>
              <a:rPr lang="en-US" sz="2800" baseline="-25000" dirty="0" smtClean="0">
                <a:latin typeface="Gill Sans MT" pitchFamily="34" charset="0"/>
              </a:rPr>
              <a:t>C</a:t>
            </a:r>
            <a:r>
              <a:rPr lang="en-US" sz="2800" dirty="0" smtClean="0">
                <a:latin typeface="Gill Sans MT" pitchFamily="34" charset="0"/>
              </a:rPr>
              <a:t>; </a:t>
            </a:r>
            <a:r>
              <a:rPr lang="en-US" sz="2800" dirty="0">
                <a:latin typeface="Gill Sans MT" pitchFamily="34" charset="0"/>
              </a:rPr>
              <a:t>and T</a:t>
            </a:r>
            <a:r>
              <a:rPr lang="en-US" sz="2800" baseline="-25000" dirty="0">
                <a:latin typeface="Gill Sans MT" pitchFamily="34" charset="0"/>
              </a:rPr>
              <a:t>B</a:t>
            </a:r>
            <a:r>
              <a:rPr lang="en-US" sz="2800" dirty="0">
                <a:latin typeface="Gill Sans MT" pitchFamily="34" charset="0"/>
              </a:rPr>
              <a:t>=T</a:t>
            </a:r>
            <a:r>
              <a:rPr lang="en-US" sz="2800" baseline="-25000" dirty="0">
                <a:latin typeface="Gill Sans MT" pitchFamily="34" charset="0"/>
              </a:rPr>
              <a:t>C  </a:t>
            </a:r>
            <a:r>
              <a:rPr lang="en-US" sz="2800" dirty="0">
                <a:latin typeface="Gill Sans MT" pitchFamily="34" charset="0"/>
              </a:rPr>
              <a:t>then </a:t>
            </a:r>
            <a:r>
              <a:rPr lang="en-US" sz="2800" dirty="0" smtClean="0">
                <a:latin typeface="Gill Sans MT" pitchFamily="34" charset="0"/>
              </a:rPr>
              <a:t>T</a:t>
            </a:r>
            <a:r>
              <a:rPr lang="en-US" sz="2800" baseline="-25000" dirty="0" smtClean="0">
                <a:latin typeface="Gill Sans MT" pitchFamily="34" charset="0"/>
              </a:rPr>
              <a:t>A</a:t>
            </a:r>
            <a:r>
              <a:rPr lang="en-US" sz="2800" dirty="0" smtClean="0">
                <a:latin typeface="Gill Sans MT" pitchFamily="34" charset="0"/>
              </a:rPr>
              <a:t>=T</a:t>
            </a:r>
            <a:r>
              <a:rPr lang="en-US" sz="2800" baseline="-25000" dirty="0" smtClean="0">
                <a:latin typeface="Gill Sans MT" pitchFamily="34" charset="0"/>
              </a:rPr>
              <a:t>B</a:t>
            </a:r>
            <a:endParaRPr lang="en-US" sz="2800" baseline="-25000" dirty="0">
              <a:latin typeface="Gill Sans MT" pitchFamily="34" charset="0"/>
            </a:endParaRPr>
          </a:p>
          <a:p>
            <a:pPr>
              <a:spcBef>
                <a:spcPct val="50000"/>
              </a:spcBef>
            </a:pPr>
            <a:endParaRPr lang="en-US" sz="2800" dirty="0">
              <a:latin typeface="Gill Sans MT" pitchFamily="34" charset="0"/>
            </a:endParaRPr>
          </a:p>
        </p:txBody>
      </p:sp>
      <p:sp>
        <p:nvSpPr>
          <p:cNvPr id="126993" name="Text Box 17"/>
          <p:cNvSpPr txBox="1">
            <a:spLocks noChangeArrowheads="1"/>
          </p:cNvSpPr>
          <p:nvPr/>
        </p:nvSpPr>
        <p:spPr bwMode="auto">
          <a:xfrm>
            <a:off x="304800" y="1981200"/>
            <a:ext cx="82296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“If body A is in thermal equilibrium with body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C,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and B is in thermal equilibrium with C, then A is in Thermal equilibrium with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B”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50000"/>
              </a:spcBef>
            </a:pP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3048000"/>
            <a:ext cx="2362200" cy="230314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91" grpId="0"/>
      <p:bldP spid="12699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7"/>
          <p:cNvSpPr txBox="1">
            <a:spLocks noChangeArrowheads="1"/>
          </p:cNvSpPr>
          <p:nvPr/>
        </p:nvSpPr>
        <p:spPr bwMode="auto">
          <a:xfrm>
            <a:off x="304800" y="304800"/>
            <a:ext cx="2667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solidFill>
                <a:schemeClr val="tx2"/>
              </a:solidFill>
              <a:latin typeface="Tempus Sans ITC" pitchFamily="82" charset="0"/>
            </a:endParaRPr>
          </a:p>
        </p:txBody>
      </p:sp>
      <p:sp>
        <p:nvSpPr>
          <p:cNvPr id="126984" name="Text Box 8"/>
          <p:cNvSpPr txBox="1">
            <a:spLocks noChangeArrowheads="1"/>
          </p:cNvSpPr>
          <p:nvPr/>
        </p:nvSpPr>
        <p:spPr bwMode="auto">
          <a:xfrm>
            <a:off x="290945" y="287407"/>
            <a:ext cx="8839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en-US" sz="40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Zeroth </a:t>
            </a:r>
            <a:r>
              <a:rPr lang="en-US" sz="40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Law of </a:t>
            </a:r>
            <a:r>
              <a:rPr lang="en-US" sz="40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Thermodynamics</a:t>
            </a:r>
            <a:endParaRPr lang="en-US" sz="4000" b="1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991" name="Text Box 15"/>
          <p:cNvSpPr txBox="1">
            <a:spLocks noChangeArrowheads="1"/>
          </p:cNvSpPr>
          <p:nvPr/>
        </p:nvSpPr>
        <p:spPr bwMode="auto">
          <a:xfrm>
            <a:off x="304800" y="3810000"/>
            <a:ext cx="533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Gill Sans MT" pitchFamily="34" charset="0"/>
              </a:rPr>
              <a:t>If T</a:t>
            </a:r>
            <a:r>
              <a:rPr lang="en-US" sz="2800" baseline="-25000" dirty="0">
                <a:latin typeface="Gill Sans MT" pitchFamily="34" charset="0"/>
              </a:rPr>
              <a:t>A</a:t>
            </a:r>
            <a:r>
              <a:rPr lang="en-US" sz="2800" dirty="0">
                <a:latin typeface="Gill Sans MT" pitchFamily="34" charset="0"/>
              </a:rPr>
              <a:t> = </a:t>
            </a:r>
            <a:r>
              <a:rPr lang="en-US" sz="2800" dirty="0" smtClean="0">
                <a:latin typeface="Gill Sans MT" pitchFamily="34" charset="0"/>
              </a:rPr>
              <a:t>T</a:t>
            </a:r>
            <a:r>
              <a:rPr lang="en-US" sz="2800" baseline="-25000" dirty="0" smtClean="0">
                <a:latin typeface="Gill Sans MT" pitchFamily="34" charset="0"/>
              </a:rPr>
              <a:t>C</a:t>
            </a:r>
            <a:r>
              <a:rPr lang="en-US" sz="2800" dirty="0" smtClean="0">
                <a:latin typeface="Gill Sans MT" pitchFamily="34" charset="0"/>
              </a:rPr>
              <a:t>; </a:t>
            </a:r>
            <a:r>
              <a:rPr lang="en-US" sz="2800" dirty="0">
                <a:latin typeface="Gill Sans MT" pitchFamily="34" charset="0"/>
              </a:rPr>
              <a:t>and T</a:t>
            </a:r>
            <a:r>
              <a:rPr lang="en-US" sz="2800" baseline="-25000" dirty="0">
                <a:latin typeface="Gill Sans MT" pitchFamily="34" charset="0"/>
              </a:rPr>
              <a:t>B</a:t>
            </a:r>
            <a:r>
              <a:rPr lang="en-US" sz="2800" dirty="0">
                <a:latin typeface="Gill Sans MT" pitchFamily="34" charset="0"/>
              </a:rPr>
              <a:t>=T</a:t>
            </a:r>
            <a:r>
              <a:rPr lang="en-US" sz="2800" baseline="-25000" dirty="0">
                <a:latin typeface="Gill Sans MT" pitchFamily="34" charset="0"/>
              </a:rPr>
              <a:t>C  </a:t>
            </a:r>
            <a:r>
              <a:rPr lang="en-US" sz="2800" dirty="0">
                <a:latin typeface="Gill Sans MT" pitchFamily="34" charset="0"/>
              </a:rPr>
              <a:t>then </a:t>
            </a:r>
            <a:r>
              <a:rPr lang="en-US" sz="2800" dirty="0" smtClean="0">
                <a:latin typeface="Gill Sans MT" pitchFamily="34" charset="0"/>
              </a:rPr>
              <a:t>T</a:t>
            </a:r>
            <a:r>
              <a:rPr lang="en-US" sz="2800" baseline="-25000" dirty="0" smtClean="0">
                <a:latin typeface="Gill Sans MT" pitchFamily="34" charset="0"/>
              </a:rPr>
              <a:t>A</a:t>
            </a:r>
            <a:r>
              <a:rPr lang="en-US" sz="2800" dirty="0" smtClean="0">
                <a:latin typeface="Gill Sans MT" pitchFamily="34" charset="0"/>
              </a:rPr>
              <a:t>=T</a:t>
            </a:r>
            <a:r>
              <a:rPr lang="en-US" sz="2800" baseline="-25000" dirty="0" smtClean="0">
                <a:latin typeface="Gill Sans MT" pitchFamily="34" charset="0"/>
              </a:rPr>
              <a:t>B</a:t>
            </a:r>
            <a:endParaRPr lang="en-US" sz="2800" baseline="-25000" dirty="0">
              <a:latin typeface="Gill Sans MT" pitchFamily="34" charset="0"/>
            </a:endParaRPr>
          </a:p>
        </p:txBody>
      </p:sp>
      <p:sp>
        <p:nvSpPr>
          <p:cNvPr id="126993" name="Text Box 17"/>
          <p:cNvSpPr txBox="1">
            <a:spLocks noChangeArrowheads="1"/>
          </p:cNvSpPr>
          <p:nvPr/>
        </p:nvSpPr>
        <p:spPr bwMode="auto">
          <a:xfrm>
            <a:off x="304800" y="1981200"/>
            <a:ext cx="82296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If two objects are in thermal equilibrium with a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third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object, then they are in thermal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equilibrium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with each other.</a:t>
            </a: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3048000"/>
            <a:ext cx="2362200" cy="230314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3337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91" grpId="0"/>
      <p:bldP spid="12699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7"/>
          <p:cNvSpPr txBox="1">
            <a:spLocks noChangeArrowheads="1"/>
          </p:cNvSpPr>
          <p:nvPr/>
        </p:nvSpPr>
        <p:spPr bwMode="auto">
          <a:xfrm>
            <a:off x="304800" y="304800"/>
            <a:ext cx="2667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solidFill>
                <a:schemeClr val="tx2"/>
              </a:solidFill>
              <a:latin typeface="Tempus Sans ITC" pitchFamily="82" charset="0"/>
            </a:endParaRPr>
          </a:p>
        </p:txBody>
      </p:sp>
      <p:sp>
        <p:nvSpPr>
          <p:cNvPr id="126984" name="Text Box 8"/>
          <p:cNvSpPr txBox="1">
            <a:spLocks noChangeArrowheads="1"/>
          </p:cNvSpPr>
          <p:nvPr/>
        </p:nvSpPr>
        <p:spPr bwMode="auto">
          <a:xfrm>
            <a:off x="290945" y="287407"/>
            <a:ext cx="8839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en-US" sz="40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Zeroth </a:t>
            </a:r>
            <a:r>
              <a:rPr lang="en-US" sz="40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Law of </a:t>
            </a:r>
            <a:r>
              <a:rPr lang="en-US" sz="40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Thermodynamics</a:t>
            </a:r>
            <a:endParaRPr lang="en-US" sz="4000" b="1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993" name="Text Box 17"/>
          <p:cNvSpPr txBox="1">
            <a:spLocks noChangeArrowheads="1"/>
          </p:cNvSpPr>
          <p:nvPr/>
        </p:nvSpPr>
        <p:spPr bwMode="auto">
          <a:xfrm>
            <a:off x="304800" y="1752600"/>
            <a:ext cx="55626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Calibri" pitchFamily="34" charset="0"/>
                <a:cs typeface="Calibri" pitchFamily="34" charset="0"/>
              </a:rPr>
              <a:t>Thermal equilibrium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="1" u="sng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same</a:t>
            </a:r>
            <a:r>
              <a:rPr lang="en-US" sz="4000" dirty="0" smtClean="0">
                <a:latin typeface="Calibri" pitchFamily="34" charset="0"/>
                <a:cs typeface="Calibri" pitchFamily="34" charset="0"/>
              </a:rPr>
              <a:t> temperature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="1" u="sng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no</a:t>
            </a:r>
            <a:r>
              <a:rPr lang="en-US" sz="4000" dirty="0" smtClean="0">
                <a:latin typeface="Calibri" pitchFamily="34" charset="0"/>
                <a:cs typeface="Calibri" pitchFamily="34" charset="0"/>
              </a:rPr>
              <a:t> net heat transfer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2057400"/>
            <a:ext cx="3048000" cy="2971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283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9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7"/>
          <p:cNvSpPr txBox="1">
            <a:spLocks noChangeArrowheads="1"/>
          </p:cNvSpPr>
          <p:nvPr/>
        </p:nvSpPr>
        <p:spPr bwMode="auto">
          <a:xfrm>
            <a:off x="304800" y="304800"/>
            <a:ext cx="2667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solidFill>
                <a:schemeClr val="tx2"/>
              </a:solidFill>
              <a:latin typeface="Tempus Sans ITC" pitchFamily="82" charset="0"/>
            </a:endParaRPr>
          </a:p>
        </p:txBody>
      </p:sp>
      <p:sp>
        <p:nvSpPr>
          <p:cNvPr id="126995" name="Text Box 19"/>
          <p:cNvSpPr txBox="1">
            <a:spLocks noChangeArrowheads="1"/>
          </p:cNvSpPr>
          <p:nvPr/>
        </p:nvSpPr>
        <p:spPr bwMode="auto">
          <a:xfrm>
            <a:off x="304800" y="1721216"/>
            <a:ext cx="304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Gill Sans MT" pitchFamily="34" charset="0"/>
              </a:rPr>
              <a:t>If T</a:t>
            </a:r>
            <a:r>
              <a:rPr lang="en-US" sz="2800" baseline="-25000" dirty="0">
                <a:latin typeface="Gill Sans MT" pitchFamily="34" charset="0"/>
              </a:rPr>
              <a:t>A</a:t>
            </a:r>
            <a:r>
              <a:rPr lang="en-US" sz="2800" dirty="0">
                <a:latin typeface="Gill Sans MT" pitchFamily="34" charset="0"/>
              </a:rPr>
              <a:t>&gt;T</a:t>
            </a:r>
            <a:r>
              <a:rPr lang="en-US" sz="2800" baseline="-25000" dirty="0">
                <a:latin typeface="Gill Sans MT" pitchFamily="34" charset="0"/>
              </a:rPr>
              <a:t>B</a:t>
            </a:r>
            <a:r>
              <a:rPr lang="en-US" sz="2800" dirty="0">
                <a:latin typeface="Gill Sans MT" pitchFamily="34" charset="0"/>
              </a:rPr>
              <a:t> (initially</a:t>
            </a:r>
            <a:r>
              <a:rPr lang="en-US" sz="2800" dirty="0" smtClean="0">
                <a:latin typeface="Gill Sans MT" pitchFamily="34" charset="0"/>
              </a:rPr>
              <a:t>)</a:t>
            </a:r>
            <a:endParaRPr lang="en-US" sz="2800" dirty="0">
              <a:latin typeface="Gill Sans MT" pitchFamily="34" charset="0"/>
            </a:endParaRPr>
          </a:p>
        </p:txBody>
      </p:sp>
      <p:pic>
        <p:nvPicPr>
          <p:cNvPr id="126999" name="Picture 23" descr="grap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09800"/>
            <a:ext cx="8060267" cy="345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7000" name="Text Box 24"/>
          <p:cNvSpPr txBox="1">
            <a:spLocks noChangeArrowheads="1"/>
          </p:cNvSpPr>
          <p:nvPr/>
        </p:nvSpPr>
        <p:spPr bwMode="auto">
          <a:xfrm>
            <a:off x="304800" y="2743200"/>
            <a:ext cx="1295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9466" name="Text Box 25"/>
          <p:cNvSpPr txBox="1">
            <a:spLocks noChangeArrowheads="1"/>
          </p:cNvSpPr>
          <p:nvPr/>
        </p:nvSpPr>
        <p:spPr bwMode="auto">
          <a:xfrm>
            <a:off x="228600" y="3733800"/>
            <a:ext cx="129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T</a:t>
            </a:r>
            <a:r>
              <a:rPr lang="en-US" sz="2000" b="1" baseline="-25000" dirty="0">
                <a:latin typeface="Times New Roman" pitchFamily="18" charset="0"/>
              </a:rPr>
              <a:t>F</a:t>
            </a:r>
            <a:endParaRPr lang="en-US" sz="2000" b="1" dirty="0">
              <a:latin typeface="Times New Roman" pitchFamily="18" charset="0"/>
            </a:endParaRPr>
          </a:p>
        </p:txBody>
      </p:sp>
      <p:sp>
        <p:nvSpPr>
          <p:cNvPr id="127002" name="Text Box 26"/>
          <p:cNvSpPr txBox="1">
            <a:spLocks noChangeArrowheads="1"/>
          </p:cNvSpPr>
          <p:nvPr/>
        </p:nvSpPr>
        <p:spPr bwMode="auto">
          <a:xfrm>
            <a:off x="228600" y="4495800"/>
            <a:ext cx="1295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T</a:t>
            </a:r>
            <a:r>
              <a:rPr lang="en-US" sz="2400" b="1" baseline="-250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B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9468" name="Text Box 27"/>
          <p:cNvSpPr txBox="1">
            <a:spLocks noChangeArrowheads="1"/>
          </p:cNvSpPr>
          <p:nvPr/>
        </p:nvSpPr>
        <p:spPr bwMode="auto">
          <a:xfrm>
            <a:off x="4224867" y="4831644"/>
            <a:ext cx="2159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time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304800" y="457200"/>
            <a:ext cx="8839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en-US" sz="28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itchFamily="34" charset="0"/>
              </a:rPr>
              <a:t>Two bodies with different temperatures</a:t>
            </a:r>
            <a:endParaRPr lang="en-US" sz="28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4639733" y="2481590"/>
            <a:ext cx="3733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latin typeface="Gill Sans MT" pitchFamily="34" charset="0"/>
              </a:rPr>
              <a:t>Thermal equilibrium</a:t>
            </a:r>
            <a:endParaRPr lang="en-US" sz="2800" dirty="0">
              <a:latin typeface="Gill Sans MT" pitchFamily="34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6096000" y="3048000"/>
            <a:ext cx="410633" cy="5289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1943100" y="4831644"/>
            <a:ext cx="2819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latin typeface="Gill Sans MT" pitchFamily="34" charset="0"/>
              </a:rPr>
              <a:t>Transfer of heat</a:t>
            </a:r>
            <a:endParaRPr lang="en-US" sz="2800" dirty="0">
              <a:latin typeface="Gill Sans MT" pitchFamily="34" charset="0"/>
            </a:endParaRPr>
          </a:p>
        </p:txBody>
      </p:sp>
      <p:sp>
        <p:nvSpPr>
          <p:cNvPr id="13" name="Down Arrow 12"/>
          <p:cNvSpPr/>
          <p:nvPr/>
        </p:nvSpPr>
        <p:spPr>
          <a:xfrm flipV="1">
            <a:off x="2911379" y="4042184"/>
            <a:ext cx="410633" cy="766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flipV="1">
            <a:off x="6096000" y="3886200"/>
            <a:ext cx="410633" cy="766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5029199" y="4800600"/>
            <a:ext cx="36406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latin typeface="Gill Sans MT" pitchFamily="34" charset="0"/>
              </a:rPr>
              <a:t>No net heat transfer</a:t>
            </a:r>
            <a:endParaRPr lang="en-US" sz="2800" dirty="0"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00" grpId="0"/>
      <p:bldP spid="19466" grpId="0"/>
      <p:bldP spid="12700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17830"/>
            <a:ext cx="4042268" cy="3098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304800" y="457200"/>
            <a:ext cx="8839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en-US" sz="28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itchFamily="34" charset="0"/>
              </a:rPr>
              <a:t>Thermal Equilibrium</a:t>
            </a:r>
            <a:endParaRPr lang="en-US" sz="28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318655" y="4744253"/>
            <a:ext cx="8229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Temperature of the Human body  = temperature of thermometer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56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 txBox="1">
            <a:spLocks noChangeArrowheads="1"/>
          </p:cNvSpPr>
          <p:nvPr/>
        </p:nvSpPr>
        <p:spPr>
          <a:xfrm>
            <a:off x="152400" y="2433952"/>
            <a:ext cx="8763000" cy="51706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cap="none" spc="50">
                <a:ln w="11430"/>
                <a:solidFill>
                  <a:srgbClr val="FF808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8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000" dirty="0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erlin Sans FB Demi" pitchFamily="34" charset="0"/>
              </a:rPr>
              <a:t>The First Law of Thermodynamics</a:t>
            </a:r>
          </a:p>
        </p:txBody>
      </p:sp>
    </p:spTree>
    <p:extLst>
      <p:ext uri="{BB962C8B-B14F-4D97-AF65-F5344CB8AC3E}">
        <p14:creationId xmlns:p14="http://schemas.microsoft.com/office/powerpoint/2010/main" val="156448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2127</TotalTime>
  <Words>904</Words>
  <Application>Microsoft Office PowerPoint</Application>
  <PresentationFormat>On-screen Show (4:3)</PresentationFormat>
  <Paragraphs>144</Paragraphs>
  <Slides>37</Slides>
  <Notes>7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Equation</vt:lpstr>
      <vt:lpstr>Physics in the Home</vt:lpstr>
      <vt:lpstr>Thermodynamics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</vt:lpstr>
      <vt:lpstr>System</vt:lpstr>
      <vt:lpstr>Heat (Q)</vt:lpstr>
      <vt:lpstr>Work</vt:lpstr>
      <vt:lpstr>Work</vt:lpstr>
      <vt:lpstr>Work </vt:lpstr>
      <vt:lpstr>Internal Energy, U</vt:lpstr>
      <vt:lpstr>The First Law of Thermodynamics</vt:lpstr>
      <vt:lpstr>The First Law of Thermodynamics</vt:lpstr>
      <vt:lpstr>Special Cases of the First Law</vt:lpstr>
      <vt:lpstr>Adiabatic Process</vt:lpstr>
      <vt:lpstr>Isochoric Process</vt:lpstr>
      <vt:lpstr>Isothermal</vt:lpstr>
      <vt:lpstr>Second Law of Thermodynamics</vt:lpstr>
      <vt:lpstr>Second Law of Thermodynamics</vt:lpstr>
      <vt:lpstr>Second Law of Thermodynamics</vt:lpstr>
      <vt:lpstr>2nd Law of Thermodynamics</vt:lpstr>
      <vt:lpstr>Clausius Statement</vt:lpstr>
      <vt:lpstr>HEAT ENGINES</vt:lpstr>
      <vt:lpstr>HEAT ENGINES</vt:lpstr>
      <vt:lpstr>HEAT ENGINES</vt:lpstr>
      <vt:lpstr>Heat Engine Statement:</vt:lpstr>
      <vt:lpstr>Refrigerators</vt:lpstr>
      <vt:lpstr>Refrigerator Statement</vt:lpstr>
      <vt:lpstr>Entropy</vt:lpstr>
      <vt:lpstr>Entropy Statement</vt:lpstr>
      <vt:lpstr>PowerPoint Presentation</vt:lpstr>
      <vt:lpstr>Third Law of Thermodynamics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Carmi</dc:creator>
  <cp:lastModifiedBy>Marvin</cp:lastModifiedBy>
  <cp:revision>207</cp:revision>
  <dcterms:created xsi:type="dcterms:W3CDTF">2013-08-27T06:17:37Z</dcterms:created>
  <dcterms:modified xsi:type="dcterms:W3CDTF">2014-01-29T04:30:00Z</dcterms:modified>
</cp:coreProperties>
</file>