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436" r:id="rId3"/>
    <p:sldId id="349" r:id="rId4"/>
    <p:sldId id="451" r:id="rId5"/>
    <p:sldId id="452" r:id="rId6"/>
    <p:sldId id="369" r:id="rId7"/>
    <p:sldId id="371" r:id="rId8"/>
    <p:sldId id="367" r:id="rId9"/>
    <p:sldId id="453" r:id="rId10"/>
    <p:sldId id="478" r:id="rId11"/>
    <p:sldId id="437" r:id="rId12"/>
    <p:sldId id="438" r:id="rId13"/>
    <p:sldId id="440" r:id="rId14"/>
    <p:sldId id="455" r:id="rId15"/>
    <p:sldId id="479" r:id="rId16"/>
    <p:sldId id="449" r:id="rId17"/>
    <p:sldId id="454" r:id="rId18"/>
    <p:sldId id="441" r:id="rId19"/>
    <p:sldId id="476" r:id="rId20"/>
    <p:sldId id="450" r:id="rId21"/>
    <p:sldId id="444" r:id="rId22"/>
    <p:sldId id="470" r:id="rId23"/>
    <p:sldId id="477" r:id="rId24"/>
    <p:sldId id="445" r:id="rId25"/>
    <p:sldId id="446" r:id="rId26"/>
    <p:sldId id="480" r:id="rId27"/>
    <p:sldId id="481" r:id="rId28"/>
    <p:sldId id="482" r:id="rId29"/>
    <p:sldId id="483" r:id="rId30"/>
    <p:sldId id="471" r:id="rId31"/>
    <p:sldId id="472" r:id="rId32"/>
    <p:sldId id="473" r:id="rId33"/>
    <p:sldId id="353" r:id="rId34"/>
    <p:sldId id="386" r:id="rId35"/>
    <p:sldId id="457" r:id="rId36"/>
    <p:sldId id="459" r:id="rId37"/>
    <p:sldId id="463" r:id="rId38"/>
    <p:sldId id="464" r:id="rId39"/>
    <p:sldId id="465" r:id="rId40"/>
    <p:sldId id="466" r:id="rId41"/>
    <p:sldId id="461" r:id="rId42"/>
    <p:sldId id="467" r:id="rId43"/>
    <p:sldId id="462" r:id="rId44"/>
    <p:sldId id="468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A56"/>
    <a:srgbClr val="CB7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NASC 3 X</a:t>
            </a:r>
          </a:p>
          <a:p>
            <a:r>
              <a:rPr lang="en-US" dirty="0" err="1" smtClean="0"/>
              <a:t>MCTGarcia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 smtClean="0"/>
              <a:t>Handout #9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9122F0D-82E9-4D95-98FF-EFEB98E4B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733D5B-060E-4D73-B018-53428078EE3D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0D5C43-5711-42C0-9934-1C23F3154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D5C43-5711-42C0-9934-1C23F31541C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D5C43-5711-42C0-9934-1C23F31541C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solidFill>
                  <a:schemeClr val="bg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/>
            <a:r>
              <a:rPr lang="es-ES" dirty="0" smtClean="0"/>
              <a:t>Haga clic para cambiar el estilo de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ACC561D-8924-4DA6-8220-1024D925756C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AEB8410-6061-405E-AE7F-92DCEB320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cap="none" spc="0">
          <a:ln w="11430"/>
          <a:solidFill>
            <a:schemeClr val="bg2">
              <a:lumMod val="75000"/>
            </a:schemeClr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1">
              <a:lumMod val="50000"/>
            </a:schemeClr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3">
              <a:lumMod val="50000"/>
            </a:schemeClr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png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0.gif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198.185.178.104/iss/electricity/pages/b11.x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dirty="0" smtClean="0"/>
              <a:t>Physics in Circuits and Gadgets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Electroscope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343400" cy="3657599"/>
          </a:xfrm>
        </p:spPr>
        <p:txBody>
          <a:bodyPr/>
          <a:lstStyle/>
          <a:p>
            <a:r>
              <a:rPr lang="en-US" dirty="0"/>
              <a:t>device that detects </a:t>
            </a:r>
            <a:r>
              <a:rPr lang="en-US" b="1" u="sng" dirty="0">
                <a:solidFill>
                  <a:srgbClr val="FF0000"/>
                </a:solidFill>
              </a:rPr>
              <a:t>static electricity </a:t>
            </a:r>
            <a:r>
              <a:rPr lang="en-US" dirty="0"/>
              <a:t>by using thin </a:t>
            </a:r>
            <a:r>
              <a:rPr lang="en-US" dirty="0" smtClean="0"/>
              <a:t>metal, </a:t>
            </a:r>
            <a:r>
              <a:rPr lang="en-US" dirty="0"/>
              <a:t>which </a:t>
            </a:r>
            <a:r>
              <a:rPr lang="en-US" b="1" u="sng" dirty="0">
                <a:solidFill>
                  <a:srgbClr val="FF0000"/>
                </a:solidFill>
              </a:rPr>
              <a:t>separate</a:t>
            </a:r>
            <a:r>
              <a:rPr lang="en-US" dirty="0"/>
              <a:t> when </a:t>
            </a:r>
            <a:r>
              <a:rPr lang="en-US" b="1" u="sng" dirty="0">
                <a:solidFill>
                  <a:srgbClr val="FF0000"/>
                </a:solidFill>
              </a:rPr>
              <a:t>charged</a:t>
            </a:r>
            <a:r>
              <a:rPr lang="en-US" dirty="0"/>
              <a:t>.</a:t>
            </a:r>
          </a:p>
        </p:txBody>
      </p:sp>
      <p:pic>
        <p:nvPicPr>
          <p:cNvPr id="114690" name="Picture 2" descr="A simple electroscope detects static char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79073"/>
            <a:ext cx="2946400" cy="353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6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ways of charging an object: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By friction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By conduction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By induction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Friction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514600"/>
            <a:ext cx="3428520" cy="2912640"/>
          </a:xfrm>
          <a:prstGeom prst="rect">
            <a:avLst/>
          </a:prstGeom>
        </p:spPr>
      </p:pic>
      <p:pic>
        <p:nvPicPr>
          <p:cNvPr id="5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209800"/>
            <a:ext cx="327612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Conduction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/>
          <a:srcRect b="71541"/>
          <a:stretch/>
        </p:blipFill>
        <p:spPr bwMode="auto">
          <a:xfrm>
            <a:off x="609600" y="2769302"/>
            <a:ext cx="2971800" cy="150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535867" y="6581001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whs.wsd.wednet.edu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354531"/>
            <a:ext cx="8001000" cy="762000"/>
          </a:xfrm>
        </p:spPr>
        <p:txBody>
          <a:bodyPr/>
          <a:lstStyle/>
          <a:p>
            <a:r>
              <a:rPr lang="en-US" dirty="0" smtClean="0"/>
              <a:t>With direct contact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038600" y="4515274"/>
            <a:ext cx="510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Charges directly transfer to the other body</a:t>
            </a:r>
            <a:endParaRPr lang="en-US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2116531"/>
            <a:ext cx="32419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Before contact</a:t>
            </a:r>
            <a:endParaRPr lang="en-US" kern="0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print"/>
          <a:srcRect t="32155" b="38120"/>
          <a:stretch/>
        </p:blipFill>
        <p:spPr bwMode="auto">
          <a:xfrm>
            <a:off x="4724400" y="2944163"/>
            <a:ext cx="3048000" cy="161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2" cstate="print"/>
          <a:srcRect t="62518"/>
          <a:stretch/>
        </p:blipFill>
        <p:spPr bwMode="auto">
          <a:xfrm>
            <a:off x="725061" y="5019291"/>
            <a:ext cx="2740878" cy="183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4495800"/>
            <a:ext cx="32419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After contact</a:t>
            </a:r>
            <a:endParaRPr lang="en-US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911436" y="2133600"/>
            <a:ext cx="32419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During contact</a:t>
            </a:r>
            <a:endParaRPr lang="en-US" kern="0" dirty="0"/>
          </a:p>
        </p:txBody>
      </p:sp>
      <p:sp>
        <p:nvSpPr>
          <p:cNvPr id="14" name="Right Arrow 13"/>
          <p:cNvSpPr/>
          <p:nvPr/>
        </p:nvSpPr>
        <p:spPr>
          <a:xfrm>
            <a:off x="6098458" y="3523295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Conduction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35867" y="6581001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whs.wsd.wednet.edu</a:t>
            </a: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2" cstate="print"/>
          <a:srcRect t="62518"/>
          <a:stretch/>
        </p:blipFill>
        <p:spPr bwMode="auto">
          <a:xfrm>
            <a:off x="725061" y="5019291"/>
            <a:ext cx="2740878" cy="183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39636"/>
            <a:ext cx="853927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4800" y="4607135"/>
            <a:ext cx="2667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kern="0" dirty="0" smtClean="0"/>
              <a:t>Before contact</a:t>
            </a:r>
            <a:endParaRPr lang="en-US" sz="2800" kern="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290454" y="4638790"/>
            <a:ext cx="250074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kern="0" dirty="0" smtClean="0"/>
              <a:t>During contact</a:t>
            </a:r>
            <a:endParaRPr lang="en-US" sz="2800" kern="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0" y="4607135"/>
            <a:ext cx="24250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kern="0" dirty="0" smtClean="0"/>
              <a:t>After contact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5571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Charging by Conduction</a:t>
            </a:r>
            <a:endParaRPr lang="en-US" sz="4000" dirty="0"/>
          </a:p>
        </p:txBody>
      </p:sp>
      <p:pic>
        <p:nvPicPr>
          <p:cNvPr id="8" name="Picture 2" descr="Electrical charges in the conductor are redistribut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-1" r="29886" b="42898"/>
          <a:stretch/>
        </p:blipFill>
        <p:spPr bwMode="auto">
          <a:xfrm>
            <a:off x="1295399" y="1336964"/>
            <a:ext cx="2112819" cy="14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 simple electroscope detects static char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"/>
          <a:stretch/>
        </p:blipFill>
        <p:spPr bwMode="auto">
          <a:xfrm>
            <a:off x="1143000" y="2576945"/>
            <a:ext cx="2946400" cy="34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082473" y="2175162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contact</a:t>
            </a:r>
            <a:endParaRPr lang="en-US" kern="0" dirty="0"/>
          </a:p>
        </p:txBody>
      </p:sp>
      <p:sp>
        <p:nvSpPr>
          <p:cNvPr id="11" name="Right Arrow 10"/>
          <p:cNvSpPr/>
          <p:nvPr/>
        </p:nvSpPr>
        <p:spPr>
          <a:xfrm flipH="1">
            <a:off x="3048000" y="2161307"/>
            <a:ext cx="838200" cy="6996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419600" y="4495800"/>
            <a:ext cx="411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kern="0" dirty="0" smtClean="0"/>
              <a:t>Negative-negative repel</a:t>
            </a:r>
            <a:endParaRPr lang="en-US" kern="0" dirty="0"/>
          </a:p>
        </p:txBody>
      </p:sp>
      <p:sp>
        <p:nvSpPr>
          <p:cNvPr id="13" name="Right Arrow 12"/>
          <p:cNvSpPr/>
          <p:nvPr/>
        </p:nvSpPr>
        <p:spPr>
          <a:xfrm flipH="1">
            <a:off x="3886200" y="4648200"/>
            <a:ext cx="838200" cy="6996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Induction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8" name="Content Placeholder 8"/>
          <p:cNvPicPr>
            <a:picLocks noChangeAspect="1"/>
          </p:cNvPicPr>
          <p:nvPr/>
        </p:nvPicPr>
        <p:blipFill rotWithShape="1">
          <a:blip r:embed="rId2" cstate="print"/>
          <a:srcRect l="1458" t="2169" r="61492" b="55348"/>
          <a:stretch/>
        </p:blipFill>
        <p:spPr bwMode="auto">
          <a:xfrm>
            <a:off x="5410200" y="2819400"/>
            <a:ext cx="2992582" cy="25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553200" y="5483423"/>
            <a:ext cx="231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err="1">
                <a:solidFill>
                  <a:schemeClr val="accent1">
                    <a:lumMod val="10000"/>
                  </a:schemeClr>
                </a:solidFill>
              </a:rPr>
              <a:t>tutorvista.com</a:t>
            </a:r>
            <a:endParaRPr lang="en-US" sz="12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029200" cy="7620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b="1" u="sng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direct contact</a:t>
            </a:r>
            <a:endParaRPr lang="en-US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0891" y="2416237"/>
            <a:ext cx="5638800" cy="122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Step 1: Polarization: separation of charges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t="28052" r="18511" b="35974"/>
          <a:stretch/>
        </p:blipFill>
        <p:spPr>
          <a:xfrm>
            <a:off x="838200" y="3719195"/>
            <a:ext cx="4094017" cy="2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Induction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968331"/>
            <a:ext cx="231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err="1">
                <a:solidFill>
                  <a:schemeClr val="accent1">
                    <a:lumMod val="10000"/>
                  </a:schemeClr>
                </a:solidFill>
              </a:rPr>
              <a:t>tutorvista.com</a:t>
            </a:r>
            <a:endParaRPr lang="en-US" sz="12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 rotWithShape="1">
          <a:blip r:embed="rId2" cstate="print"/>
          <a:srcRect l="50000" t="2213" r="1433" b="53922"/>
          <a:stretch/>
        </p:blipFill>
        <p:spPr bwMode="auto">
          <a:xfrm>
            <a:off x="744682" y="3013235"/>
            <a:ext cx="3844636" cy="260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1694285"/>
            <a:ext cx="5029200" cy="112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Step 2: Grounding: expelling of one kind of charges</a:t>
            </a:r>
            <a:endParaRPr lang="en-US" kern="0" dirty="0"/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2" cstate="print"/>
          <a:srcRect l="4641" t="50000" r="61456" b="5526"/>
          <a:stretch/>
        </p:blipFill>
        <p:spPr bwMode="auto">
          <a:xfrm>
            <a:off x="4963050" y="2560572"/>
            <a:ext cx="3432805" cy="338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181601" y="1600200"/>
            <a:ext cx="3674580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Step 3: Creation of charged body 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347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Induction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295" y="5771824"/>
            <a:ext cx="231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1200" dirty="0" err="1">
                <a:solidFill>
                  <a:schemeClr val="accent1">
                    <a:lumMod val="10000"/>
                  </a:schemeClr>
                </a:solidFill>
              </a:rPr>
              <a:t>tutorvista.com</a:t>
            </a:r>
            <a:endParaRPr lang="en-US" sz="1200" dirty="0">
              <a:solidFill>
                <a:schemeClr val="accent1">
                  <a:lumMod val="10000"/>
                </a:schemeClr>
              </a:solidFill>
            </a:endParaRP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2" cstate="print"/>
          <a:srcRect l="4641" t="50000" r="61456" b="5526"/>
          <a:stretch/>
        </p:blipFill>
        <p:spPr bwMode="auto">
          <a:xfrm>
            <a:off x="2667000" y="2364065"/>
            <a:ext cx="3432805" cy="338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321548" y="1558636"/>
            <a:ext cx="6400800" cy="61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Possible Consequence: Spark</a:t>
            </a:r>
            <a:endParaRPr lang="en-US" kern="0" dirty="0"/>
          </a:p>
        </p:txBody>
      </p:sp>
      <p:sp>
        <p:nvSpPr>
          <p:cNvPr id="4" name="Lightning Bolt 3"/>
          <p:cNvSpPr/>
          <p:nvPr/>
        </p:nvSpPr>
        <p:spPr>
          <a:xfrm rot="18147395">
            <a:off x="4063222" y="3552876"/>
            <a:ext cx="427378" cy="37095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Charging by Induction</a:t>
            </a:r>
            <a:endParaRPr lang="en-US" sz="4000" dirty="0"/>
          </a:p>
        </p:txBody>
      </p:sp>
      <p:pic>
        <p:nvPicPr>
          <p:cNvPr id="115714" name="Picture 2" descr="Electrical charges in the conductor are redistribu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029200" cy="43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0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Kinds of Electric Charges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charge  </a:t>
            </a:r>
          </a:p>
          <a:p>
            <a:r>
              <a:rPr lang="en-US" dirty="0" smtClean="0"/>
              <a:t>negative charge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>
          <a:xfrm>
            <a:off x="4705350" y="1995100"/>
            <a:ext cx="3939540" cy="3096399"/>
            <a:chOff x="5204460" y="2133600"/>
            <a:chExt cx="3939540" cy="3096399"/>
          </a:xfrm>
        </p:grpSpPr>
        <p:pic>
          <p:nvPicPr>
            <p:cNvPr id="5" name="Picture 2" descr="http://d1jqu7g1y74ds1.cloudfront.net/wp-content/uploads/2010/02/c-atom_e1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04460" y="2133600"/>
              <a:ext cx="3291840" cy="27432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7316897" y="4953000"/>
              <a:ext cx="18271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www.universetoday.com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5191" y="3415191"/>
            <a:ext cx="3799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 : </a:t>
            </a:r>
            <a:r>
              <a:rPr lang="en-US" sz="3200" dirty="0" smtClean="0">
                <a:solidFill>
                  <a:schemeClr val="accent2"/>
                </a:solidFill>
              </a:rPr>
              <a:t>Coulomb, C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induction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7620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72927" y="1828800"/>
            <a:ext cx="4953000" cy="3733800"/>
            <a:chOff x="0" y="228600"/>
            <a:chExt cx="4494990" cy="3401199"/>
          </a:xfrm>
        </p:grpSpPr>
        <p:pic>
          <p:nvPicPr>
            <p:cNvPr id="5" name="Picture 4" descr="http://www.school-for-champions.com/science/images/static_sparks_fing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399" y="228600"/>
              <a:ext cx="4342591" cy="32004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3352800"/>
              <a:ext cx="23498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www.school-for-champions.com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9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5181600" cy="455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Charging by Induction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Charging by Induction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4419600" y="34290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>
            <a:off x="4991100" y="1600200"/>
            <a:ext cx="0" cy="1828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238500" y="3048000"/>
            <a:ext cx="685800" cy="1905000"/>
            <a:chOff x="3276600" y="2895600"/>
            <a:chExt cx="685800" cy="1905000"/>
          </a:xfrm>
        </p:grpSpPr>
        <p:sp>
          <p:nvSpPr>
            <p:cNvPr id="8" name="Rectangle 7"/>
            <p:cNvSpPr/>
            <p:nvPr/>
          </p:nvSpPr>
          <p:spPr>
            <a:xfrm>
              <a:off x="3276600" y="2895600"/>
              <a:ext cx="685800" cy="190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3429000" y="2895600"/>
              <a:ext cx="457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kern="0" dirty="0" smtClean="0"/>
                <a:t>+</a:t>
              </a:r>
            </a:p>
            <a:p>
              <a:pPr marL="0" indent="0">
                <a:buNone/>
              </a:pPr>
              <a:r>
                <a:rPr lang="en-US" kern="0" dirty="0" smtClean="0"/>
                <a:t>+</a:t>
              </a:r>
            </a:p>
            <a:p>
              <a:pPr marL="0" indent="0">
                <a:buNone/>
              </a:pPr>
              <a:r>
                <a:rPr lang="en-US" kern="0" dirty="0"/>
                <a:t>+</a:t>
              </a:r>
            </a:p>
          </p:txBody>
        </p:sp>
      </p:grp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686300" y="3467100"/>
            <a:ext cx="60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/>
              <a:t>-</a:t>
            </a:r>
            <a:endParaRPr lang="en-US" sz="4000" kern="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029200" y="3619500"/>
            <a:ext cx="60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/>
              <a:t>-</a:t>
            </a:r>
            <a:endParaRPr lang="en-US" sz="4000" kern="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4724400" y="3771900"/>
            <a:ext cx="60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/>
              <a:t>-</a:t>
            </a:r>
            <a:endParaRPr lang="en-US" sz="4000" kern="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5025736" y="2133600"/>
            <a:ext cx="60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/>
              <a:t>+</a:t>
            </a:r>
            <a:endParaRPr lang="en-US" sz="4000" kern="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029200" y="2552700"/>
            <a:ext cx="60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/>
              <a:t>+</a:t>
            </a:r>
            <a:endParaRPr lang="en-US" sz="4000" kern="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5029200" y="1638300"/>
            <a:ext cx="60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/>
              <a:t>+</a:t>
            </a:r>
            <a:endParaRPr lang="en-US" sz="4000" kern="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724400" y="2019300"/>
            <a:ext cx="0" cy="8763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143000" y="33147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3" idx="0"/>
          </p:cNvCxnSpPr>
          <p:nvPr/>
        </p:nvCxnSpPr>
        <p:spPr>
          <a:xfrm>
            <a:off x="1714500" y="1485900"/>
            <a:ext cx="0" cy="18288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28600" y="2933700"/>
            <a:ext cx="685800" cy="1905000"/>
            <a:chOff x="3276600" y="2895600"/>
            <a:chExt cx="685800" cy="1905000"/>
          </a:xfrm>
        </p:grpSpPr>
        <p:sp>
          <p:nvSpPr>
            <p:cNvPr id="36" name="Rectangle 35"/>
            <p:cNvSpPr/>
            <p:nvPr/>
          </p:nvSpPr>
          <p:spPr>
            <a:xfrm>
              <a:off x="3276600" y="2895600"/>
              <a:ext cx="685800" cy="190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 bwMode="auto">
            <a:xfrm>
              <a:off x="3429000" y="2895600"/>
              <a:ext cx="457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kern="0" dirty="0" smtClean="0"/>
                <a:t>+</a:t>
              </a:r>
            </a:p>
            <a:p>
              <a:pPr marL="0" indent="0">
                <a:buNone/>
              </a:pPr>
              <a:r>
                <a:rPr lang="en-US" kern="0" dirty="0" smtClean="0"/>
                <a:t>+</a:t>
              </a:r>
            </a:p>
            <a:p>
              <a:pPr marL="0" indent="0">
                <a:buNone/>
              </a:pPr>
              <a:r>
                <a:rPr lang="en-US" kern="0" dirty="0"/>
                <a:t>+</a:t>
              </a:r>
            </a:p>
          </p:txBody>
        </p:sp>
      </p:grpSp>
      <p:sp>
        <p:nvSpPr>
          <p:cNvPr id="45" name="Right Arrow 44"/>
          <p:cNvSpPr/>
          <p:nvPr/>
        </p:nvSpPr>
        <p:spPr>
          <a:xfrm>
            <a:off x="2500745" y="2781300"/>
            <a:ext cx="623455" cy="685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791200" y="2819400"/>
            <a:ext cx="585355" cy="647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667500" y="2971800"/>
            <a:ext cx="685800" cy="1905000"/>
            <a:chOff x="3276600" y="2895600"/>
            <a:chExt cx="685800" cy="1905000"/>
          </a:xfrm>
        </p:grpSpPr>
        <p:sp>
          <p:nvSpPr>
            <p:cNvPr id="50" name="Rectangle 49"/>
            <p:cNvSpPr/>
            <p:nvPr/>
          </p:nvSpPr>
          <p:spPr>
            <a:xfrm>
              <a:off x="3276600" y="2895600"/>
              <a:ext cx="685800" cy="1905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 bwMode="auto">
            <a:xfrm>
              <a:off x="3429000" y="2895600"/>
              <a:ext cx="457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kern="0" dirty="0" smtClean="0"/>
                <a:t>+</a:t>
              </a:r>
            </a:p>
            <a:p>
              <a:pPr marL="0" indent="0">
                <a:buNone/>
              </a:pPr>
              <a:r>
                <a:rPr lang="en-US" kern="0" dirty="0" smtClean="0"/>
                <a:t>+</a:t>
              </a:r>
            </a:p>
            <a:p>
              <a:pPr marL="0" indent="0">
                <a:buNone/>
              </a:pPr>
              <a:r>
                <a:rPr lang="en-US" kern="0" dirty="0"/>
                <a:t>+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885803">
            <a:off x="7719522" y="1510601"/>
            <a:ext cx="1219200" cy="2933700"/>
            <a:chOff x="7848600" y="1524000"/>
            <a:chExt cx="1219200" cy="2933700"/>
          </a:xfrm>
        </p:grpSpPr>
        <p:sp>
          <p:nvSpPr>
            <p:cNvPr id="47" name="Oval 46"/>
            <p:cNvSpPr/>
            <p:nvPr/>
          </p:nvSpPr>
          <p:spPr>
            <a:xfrm>
              <a:off x="7848600" y="3352800"/>
              <a:ext cx="1143000" cy="1066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endCxn id="47" idx="0"/>
            </p:cNvCxnSpPr>
            <p:nvPr/>
          </p:nvCxnSpPr>
          <p:spPr>
            <a:xfrm>
              <a:off x="8420100" y="1524000"/>
              <a:ext cx="0" cy="182880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ontent Placeholder 2"/>
            <p:cNvSpPr txBox="1">
              <a:spLocks/>
            </p:cNvSpPr>
            <p:nvPr/>
          </p:nvSpPr>
          <p:spPr bwMode="auto">
            <a:xfrm>
              <a:off x="8115300" y="3390900"/>
              <a:ext cx="609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4000" kern="0" dirty="0" smtClean="0"/>
                <a:t>-</a:t>
              </a:r>
              <a:endParaRPr lang="en-US" sz="4000" kern="0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 bwMode="auto">
            <a:xfrm>
              <a:off x="8458200" y="3543300"/>
              <a:ext cx="609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4000" kern="0" dirty="0" smtClean="0"/>
                <a:t>-</a:t>
              </a:r>
              <a:endParaRPr lang="en-US" sz="4000" kern="0" dirty="0"/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 bwMode="auto">
            <a:xfrm>
              <a:off x="8153400" y="3695700"/>
              <a:ext cx="6096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4000" kern="0" dirty="0" smtClean="0"/>
                <a:t>-</a:t>
              </a:r>
              <a:endParaRPr lang="en-US" sz="40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155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4636"/>
            <a:ext cx="8229600" cy="1143000"/>
          </a:xfrm>
        </p:spPr>
        <p:txBody>
          <a:bodyPr/>
          <a:lstStyle/>
          <a:p>
            <a:r>
              <a:rPr lang="en-US" sz="4000" dirty="0"/>
              <a:t>Charging by Induction</a:t>
            </a:r>
          </a:p>
        </p:txBody>
      </p:sp>
      <p:pic>
        <p:nvPicPr>
          <p:cNvPr id="116738" name="Picture 2" descr="Electroscope leaves separate because of electrical char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65564"/>
            <a:ext cx="4038600" cy="514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2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Van de </a:t>
            </a:r>
            <a:r>
              <a:rPr lang="en-US" sz="4800" dirty="0" err="1" smtClean="0">
                <a:solidFill>
                  <a:schemeClr val="tx2"/>
                </a:solidFill>
              </a:rPr>
              <a:t>Graaf</a:t>
            </a:r>
            <a:r>
              <a:rPr lang="en-US" sz="4800" dirty="0" smtClean="0">
                <a:solidFill>
                  <a:schemeClr val="tx2"/>
                </a:solidFill>
              </a:rPr>
              <a:t> Generator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4" name="Picture 2" descr="http://static.ddmcdn.com/gif/vd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5392" y="2465226"/>
            <a:ext cx="2751808" cy="48006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1524000"/>
            <a:ext cx="7162800" cy="71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Generates a “charged sphere”</a:t>
            </a:r>
            <a:endParaRPr lang="en-US" kern="0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193" r="37307" b="2918"/>
          <a:stretch/>
        </p:blipFill>
        <p:spPr>
          <a:xfrm>
            <a:off x="4876800" y="2362200"/>
            <a:ext cx="3411708" cy="4011899"/>
          </a:xfrm>
        </p:spPr>
      </p:pic>
    </p:spTree>
    <p:extLst>
      <p:ext uri="{BB962C8B-B14F-4D97-AF65-F5344CB8AC3E}">
        <p14:creationId xmlns:p14="http://schemas.microsoft.com/office/powerpoint/2010/main" val="34121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If you </a:t>
            </a:r>
            <a:r>
              <a:rPr lang="en-US" dirty="0"/>
              <a:t>h</a:t>
            </a:r>
            <a:r>
              <a:rPr lang="en-US" dirty="0" smtClean="0"/>
              <a:t>old the sphere of a Van de </a:t>
            </a:r>
            <a:r>
              <a:rPr lang="en-US" dirty="0" err="1" smtClean="0"/>
              <a:t>Graaf</a:t>
            </a:r>
            <a:r>
              <a:rPr lang="en-US" dirty="0" smtClean="0"/>
              <a:t> generator, what will happen? </a:t>
            </a:r>
            <a:endParaRPr lang="en-US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14945"/>
            <a:ext cx="3200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9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 de </a:t>
            </a:r>
            <a:r>
              <a:rPr lang="en-US" dirty="0" err="1" smtClean="0"/>
              <a:t>Graaf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1" y="1796846"/>
            <a:ext cx="838200" cy="730046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smtClean="0"/>
              <a:t>+</a:t>
            </a:r>
            <a:endParaRPr lang="en-US" sz="5400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 rotWithShape="1">
          <a:blip r:embed="rId2"/>
          <a:srcRect t="2193" r="37307" b="2918"/>
          <a:stretch/>
        </p:blipFill>
        <p:spPr bwMode="auto">
          <a:xfrm>
            <a:off x="658091" y="2558846"/>
            <a:ext cx="2537665" cy="298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74523" y="1679082"/>
            <a:ext cx="152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811469">
            <a:off x="1273502" y="1806302"/>
            <a:ext cx="114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88590">
            <a:off x="2232678" y="1860477"/>
            <a:ext cx="15806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0491" y="1873046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72491" y="1492046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smtClean="0"/>
              <a:t>+</a:t>
            </a:r>
            <a:endParaRPr lang="en-US" sz="5400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465304" y="2400526"/>
            <a:ext cx="5297696" cy="71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Charging by conduction</a:t>
            </a:r>
            <a:endParaRPr lang="en-US" kern="0" dirty="0"/>
          </a:p>
        </p:txBody>
      </p:sp>
      <p:sp>
        <p:nvSpPr>
          <p:cNvPr id="12" name="Right Arrow 11"/>
          <p:cNvSpPr/>
          <p:nvPr/>
        </p:nvSpPr>
        <p:spPr>
          <a:xfrm flipH="1">
            <a:off x="2396836" y="2449448"/>
            <a:ext cx="1032164" cy="5928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53231" y="1488978"/>
            <a:ext cx="5297696" cy="71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Same charges repel</a:t>
            </a:r>
            <a:endParaRPr lang="en-US" kern="0" dirty="0"/>
          </a:p>
        </p:txBody>
      </p:sp>
      <p:sp>
        <p:nvSpPr>
          <p:cNvPr id="14" name="Right Arrow 13"/>
          <p:cNvSpPr/>
          <p:nvPr/>
        </p:nvSpPr>
        <p:spPr>
          <a:xfrm flipH="1">
            <a:off x="2777836" y="1540732"/>
            <a:ext cx="1032164" cy="5928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2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45" y="76200"/>
            <a:ext cx="8229600" cy="1143000"/>
          </a:xfrm>
        </p:spPr>
        <p:txBody>
          <a:bodyPr/>
          <a:lstStyle/>
          <a:p>
            <a:r>
              <a:rPr lang="en-US" dirty="0" smtClean="0"/>
              <a:t>Parallel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345" y="1752154"/>
            <a:ext cx="3200400" cy="86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Charging by induction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6345" y="3405535"/>
            <a:ext cx="2743200" cy="5493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6345" y="1881536"/>
            <a:ext cx="2819400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91145" y="31769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48345" y="31769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05545" y="3154813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2745" y="31769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48145" y="3634136"/>
            <a:ext cx="838200" cy="30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8145" y="3634136"/>
            <a:ext cx="0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14745" y="4167536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14745" y="358989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17863" y="293152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43345" y="290409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126672" y="3269113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662545" y="3253136"/>
            <a:ext cx="8382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615045" y="3253136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491345" y="3253136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034145" y="3253136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586345" y="1652936"/>
            <a:ext cx="540327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-</a:t>
            </a:r>
            <a:endParaRPr lang="en-US" sz="5400" kern="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112818" y="1652936"/>
            <a:ext cx="540327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-</a:t>
            </a:r>
            <a:endParaRPr lang="en-US" sz="5400" kern="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570018" y="1652936"/>
            <a:ext cx="540327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-</a:t>
            </a:r>
            <a:endParaRPr lang="en-US" sz="5400" kern="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636818" y="1652936"/>
            <a:ext cx="540327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-</a:t>
            </a:r>
            <a:endParaRPr lang="en-US" sz="5400" kern="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3179618" y="1652936"/>
            <a:ext cx="540327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-</a:t>
            </a:r>
            <a:endParaRPr lang="en-US" sz="5400" kern="0" dirty="0"/>
          </a:p>
        </p:txBody>
      </p:sp>
      <p:sp>
        <p:nvSpPr>
          <p:cNvPr id="33" name="Oval 32"/>
          <p:cNvSpPr/>
          <p:nvPr/>
        </p:nvSpPr>
        <p:spPr>
          <a:xfrm>
            <a:off x="3719945" y="3176936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3758045" y="2795936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35" name="Right Arrow 34"/>
          <p:cNvSpPr/>
          <p:nvPr/>
        </p:nvSpPr>
        <p:spPr>
          <a:xfrm flipH="1">
            <a:off x="4634345" y="1949747"/>
            <a:ext cx="838200" cy="47317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flipH="1">
            <a:off x="4405745" y="3008559"/>
            <a:ext cx="838200" cy="47317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5320145" y="2948336"/>
            <a:ext cx="32004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Charging by conduction</a:t>
            </a:r>
            <a:endParaRPr lang="en-US" kern="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834245" y="2643536"/>
            <a:ext cx="1143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43545" y="2547004"/>
            <a:ext cx="2209800" cy="60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+,+ repel</a:t>
            </a:r>
            <a:endParaRPr lang="en-US" kern="0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533400" y="4996800"/>
            <a:ext cx="6795656" cy="6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Van de </a:t>
            </a:r>
            <a:r>
              <a:rPr lang="en-US" dirty="0" err="1"/>
              <a:t>Graaf</a:t>
            </a:r>
            <a:r>
              <a:rPr lang="en-US" dirty="0"/>
              <a:t> Generator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2455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Ringing Bell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143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54582" y="4267200"/>
            <a:ext cx="0" cy="105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24200" y="41148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33400" y="5317800"/>
            <a:ext cx="5105400" cy="6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Van de </a:t>
            </a:r>
            <a:r>
              <a:rPr lang="en-US" dirty="0" err="1"/>
              <a:t>Graaf</a:t>
            </a:r>
            <a:r>
              <a:rPr lang="en-US" dirty="0"/>
              <a:t> Generator</a:t>
            </a:r>
            <a:endParaRPr lang="en-US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124200" y="4603954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0" y="35052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810000" y="30480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810000" y="2546554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810000" y="21336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810000" y="16764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084618" y="1524000"/>
            <a:ext cx="1530927" cy="2182091"/>
            <a:chOff x="5084618" y="1524000"/>
            <a:chExt cx="1530927" cy="2182091"/>
          </a:xfrm>
        </p:grpSpPr>
        <p:sp>
          <p:nvSpPr>
            <p:cNvPr id="28" name="Oval 27"/>
            <p:cNvSpPr/>
            <p:nvPr/>
          </p:nvSpPr>
          <p:spPr>
            <a:xfrm>
              <a:off x="5084618" y="2290245"/>
              <a:ext cx="1530927" cy="1415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400800" y="18288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29300" y="1524000"/>
              <a:ext cx="0" cy="990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5098473" y="2317954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 bwMode="auto">
            <a:xfrm>
              <a:off x="5174673" y="2470354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5181600" y="2133600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5181600" y="2851354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5174672" y="2633145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5181600" y="3810000"/>
            <a:ext cx="3200400" cy="86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Charging by induction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4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Ringing Bell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143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54582" y="4267200"/>
            <a:ext cx="0" cy="105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124200" y="41148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33400" y="5317800"/>
            <a:ext cx="5105400" cy="6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/>
              <a:t>Van de </a:t>
            </a:r>
            <a:r>
              <a:rPr lang="en-US" dirty="0" err="1"/>
              <a:t>Graaf</a:t>
            </a:r>
            <a:r>
              <a:rPr lang="en-US" dirty="0"/>
              <a:t> Generator</a:t>
            </a:r>
            <a:endParaRPr lang="en-US" kern="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124200" y="4603954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810000" y="35052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810000" y="30480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810000" y="2546554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3810000" y="21336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810000" y="1676400"/>
            <a:ext cx="838200" cy="73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5400" kern="0" dirty="0" smtClean="0"/>
              <a:t>+</a:t>
            </a:r>
            <a:endParaRPr lang="en-US" sz="5400" kern="0" dirty="0"/>
          </a:p>
        </p:txBody>
      </p:sp>
      <p:grpSp>
        <p:nvGrpSpPr>
          <p:cNvPr id="30" name="Group 29"/>
          <p:cNvGrpSpPr/>
          <p:nvPr/>
        </p:nvGrpSpPr>
        <p:grpSpPr>
          <a:xfrm rot="2089470">
            <a:off x="4524567" y="1561333"/>
            <a:ext cx="1530927" cy="2182091"/>
            <a:chOff x="5084618" y="1524000"/>
            <a:chExt cx="1530927" cy="2182091"/>
          </a:xfrm>
        </p:grpSpPr>
        <p:sp>
          <p:nvSpPr>
            <p:cNvPr id="28" name="Oval 27"/>
            <p:cNvSpPr/>
            <p:nvPr/>
          </p:nvSpPr>
          <p:spPr>
            <a:xfrm>
              <a:off x="5084618" y="2290245"/>
              <a:ext cx="1530927" cy="14158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400800" y="18288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829300" y="1524000"/>
              <a:ext cx="0" cy="990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5098473" y="2317954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 bwMode="auto">
            <a:xfrm>
              <a:off x="5174673" y="2470354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5181600" y="2133600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5181600" y="2851354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5174672" y="2633145"/>
              <a:ext cx="540327" cy="730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accent1">
                      <a:lumMod val="50000"/>
                    </a:schemeClr>
                  </a:solidFill>
                  <a:latin typeface="+mn-lt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accent3">
                      <a:lumMod val="50000"/>
                    </a:schemeClr>
                  </a:solidFill>
                  <a:latin typeface="+mn-lt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sz="5400" kern="0" dirty="0" smtClean="0"/>
                <a:t>-</a:t>
              </a:r>
              <a:endParaRPr lang="en-US" sz="5400" kern="0" dirty="0"/>
            </a:p>
          </p:txBody>
        </p: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5078168" y="3778046"/>
            <a:ext cx="3456231" cy="868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Opposite charges attract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Electric charge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33" y="1676400"/>
            <a:ext cx="4724400" cy="4525963"/>
          </a:xfrm>
        </p:spPr>
        <p:txBody>
          <a:bodyPr/>
          <a:lstStyle/>
          <a:p>
            <a:r>
              <a:rPr lang="en-US" sz="2800" dirty="0" smtClean="0"/>
              <a:t>The charged particles — electrons and protons — have the </a:t>
            </a:r>
            <a:r>
              <a:rPr lang="en-US" sz="2800" b="1" u="sng" dirty="0" smtClean="0">
                <a:solidFill>
                  <a:srgbClr val="FF0000"/>
                </a:solidFill>
              </a:rPr>
              <a:t>same magnitude </a:t>
            </a:r>
            <a:r>
              <a:rPr lang="en-US" sz="2800" dirty="0" smtClean="0"/>
              <a:t>of charge, which is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e = 1.6 × 10</a:t>
            </a:r>
            <a:r>
              <a:rPr lang="en-US" b="1" baseline="30000" dirty="0" smtClean="0">
                <a:solidFill>
                  <a:srgbClr val="0070C0"/>
                </a:solidFill>
              </a:rPr>
              <a:t>-19</a:t>
            </a:r>
            <a:r>
              <a:rPr lang="en-US" b="1" dirty="0" smtClean="0">
                <a:solidFill>
                  <a:srgbClr val="0070C0"/>
                </a:solidFill>
              </a:rPr>
              <a:t> C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52060" y="2390001"/>
            <a:ext cx="3939540" cy="4315599"/>
            <a:chOff x="5204460" y="2133600"/>
            <a:chExt cx="3939540" cy="4315599"/>
          </a:xfrm>
        </p:grpSpPr>
        <p:pic>
          <p:nvPicPr>
            <p:cNvPr id="102402" name="Picture 2" descr="http://d1jqu7g1y74ds1.cloudfront.net/wp-content/uploads/2010/02/c-atom_e1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04460" y="2133600"/>
              <a:ext cx="3291840" cy="27432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7316897" y="6172200"/>
              <a:ext cx="18271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www.universetoday.com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Coulomb’s Law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2489"/>
            <a:ext cx="8229600" cy="1752600"/>
          </a:xfrm>
        </p:spPr>
        <p:txBody>
          <a:bodyPr/>
          <a:lstStyle/>
          <a:p>
            <a:r>
              <a:rPr lang="en-US" dirty="0" smtClean="0"/>
              <a:t>The magnitude of the Electrostatic Force (F) is </a:t>
            </a:r>
            <a:r>
              <a:rPr lang="en-US" b="1" u="sng" dirty="0" smtClean="0">
                <a:solidFill>
                  <a:srgbClr val="FF0000"/>
                </a:solidFill>
              </a:rPr>
              <a:t>directly proportional</a:t>
            </a:r>
            <a:r>
              <a:rPr lang="en-US" dirty="0" smtClean="0"/>
              <a:t> with the magnitude of the charges (q1 and q2)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26520"/>
              </p:ext>
            </p:extLst>
          </p:nvPr>
        </p:nvGraphicFramePr>
        <p:xfrm>
          <a:off x="674688" y="3286125"/>
          <a:ext cx="32162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2" name="Equation" r:id="rId3" imgW="622080" imgH="253800" progId="Equation.3">
                  <p:embed/>
                </p:oleObj>
              </mc:Choice>
              <mc:Fallback>
                <p:oleObj name="Equation" r:id="rId3" imgW="6220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3286125"/>
                        <a:ext cx="3216275" cy="131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/>
          <p:cNvSpPr/>
          <p:nvPr/>
        </p:nvSpPr>
        <p:spPr>
          <a:xfrm flipV="1">
            <a:off x="830262" y="4468091"/>
            <a:ext cx="7620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2659062" y="4544291"/>
            <a:ext cx="762000" cy="685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/>
          <a:srcRect b="23238"/>
          <a:stretch/>
        </p:blipFill>
        <p:spPr>
          <a:xfrm>
            <a:off x="4419600" y="3298236"/>
            <a:ext cx="3809999" cy="23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0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Coulomb’s Law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r>
              <a:rPr lang="en-US" dirty="0"/>
              <a:t>The magnitude of the </a:t>
            </a:r>
            <a:r>
              <a:rPr lang="en-US" dirty="0" smtClean="0"/>
              <a:t>Electrostatic Force (F) is </a:t>
            </a:r>
            <a:r>
              <a:rPr lang="en-US" b="1" u="sng" dirty="0" smtClean="0">
                <a:solidFill>
                  <a:srgbClr val="FF0000"/>
                </a:solidFill>
              </a:rPr>
              <a:t>inversely proportional</a:t>
            </a:r>
            <a:r>
              <a:rPr lang="en-US" dirty="0" smtClean="0"/>
              <a:t> with the square of the distance (r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24147"/>
              </p:ext>
            </p:extLst>
          </p:nvPr>
        </p:nvGraphicFramePr>
        <p:xfrm>
          <a:off x="1379539" y="3434196"/>
          <a:ext cx="2049462" cy="171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5" name="Equation" r:id="rId3" imgW="469800" imgH="393480" progId="Equation.3">
                  <p:embed/>
                </p:oleObj>
              </mc:Choice>
              <mc:Fallback>
                <p:oleObj name="Equation" r:id="rId3" imgW="469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39" y="3434196"/>
                        <a:ext cx="2049462" cy="171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/>
          <p:cNvSpPr/>
          <p:nvPr/>
        </p:nvSpPr>
        <p:spPr>
          <a:xfrm flipV="1">
            <a:off x="762000" y="3605645"/>
            <a:ext cx="762000" cy="9525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352800" y="4558145"/>
            <a:ext cx="762000" cy="76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/>
          <a:srcRect b="23238"/>
          <a:stretch/>
        </p:blipFill>
        <p:spPr>
          <a:xfrm>
            <a:off x="4953000" y="3298235"/>
            <a:ext cx="3809999" cy="23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Coulomb’s Law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r>
              <a:rPr lang="en-US" dirty="0"/>
              <a:t>The magnitude of the </a:t>
            </a:r>
            <a:r>
              <a:rPr lang="en-US" dirty="0" smtClean="0"/>
              <a:t>Electrostatic Force (F) 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466078"/>
              </p:ext>
            </p:extLst>
          </p:nvPr>
        </p:nvGraphicFramePr>
        <p:xfrm>
          <a:off x="1289050" y="2495550"/>
          <a:ext cx="32131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9" name="Equation" r:id="rId3" imgW="736560" imgH="419040" progId="Equation.3">
                  <p:embed/>
                </p:oleObj>
              </mc:Choice>
              <mc:Fallback>
                <p:oleObj name="Equation" r:id="rId3" imgW="736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9050" y="2495550"/>
                        <a:ext cx="3213100" cy="182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/>
          <a:srcRect b="23238"/>
          <a:stretch/>
        </p:blipFill>
        <p:spPr>
          <a:xfrm>
            <a:off x="4953000" y="3298235"/>
            <a:ext cx="3809999" cy="23397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2672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 = Coulomb’s constant (8.99 x 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Nm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/C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111664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Electric Field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1143000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Region</a:t>
            </a:r>
            <a:r>
              <a:rPr lang="en-US" dirty="0" smtClean="0"/>
              <a:t> in space wherein </a:t>
            </a:r>
            <a:r>
              <a:rPr lang="en-US" b="1" u="sng" dirty="0" smtClean="0">
                <a:solidFill>
                  <a:srgbClr val="FF0000"/>
                </a:solidFill>
              </a:rPr>
              <a:t>charges</a:t>
            </a:r>
            <a:r>
              <a:rPr lang="en-US" dirty="0" smtClean="0"/>
              <a:t> would experience </a:t>
            </a:r>
            <a:r>
              <a:rPr lang="en-US" b="1" u="sng" dirty="0" smtClean="0">
                <a:solidFill>
                  <a:srgbClr val="FF0000"/>
                </a:solidFill>
              </a:rPr>
              <a:t>electrostatic force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1719" t="24667" r="54688" b="19333"/>
          <a:stretch>
            <a:fillRect/>
          </a:stretch>
        </p:blipFill>
        <p:spPr bwMode="auto">
          <a:xfrm>
            <a:off x="1390449" y="3318164"/>
            <a:ext cx="2838450" cy="2772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937" t="24667" r="54688" b="16667"/>
          <a:stretch>
            <a:fillRect/>
          </a:stretch>
        </p:blipFill>
        <p:spPr bwMode="auto">
          <a:xfrm>
            <a:off x="4572000" y="3165363"/>
            <a:ext cx="2904460" cy="290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5271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Electric Field Strength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field (E) is the electrostatic force (F) per unit charge (q)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92722"/>
              </p:ext>
            </p:extLst>
          </p:nvPr>
        </p:nvGraphicFramePr>
        <p:xfrm>
          <a:off x="1981200" y="2971800"/>
          <a:ext cx="45259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2" name="Equation" r:id="rId3" imgW="1257120" imgH="419040" progId="Equation.3">
                  <p:embed/>
                </p:oleObj>
              </mc:Choice>
              <mc:Fallback>
                <p:oleObj name="Equation" r:id="rId3" imgW="12571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971800"/>
                        <a:ext cx="4525962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Electric Field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36" y="1447800"/>
            <a:ext cx="8458200" cy="1676400"/>
          </a:xfrm>
        </p:spPr>
        <p:txBody>
          <a:bodyPr>
            <a:noAutofit/>
          </a:bodyPr>
          <a:lstStyle/>
          <a:p>
            <a:r>
              <a:rPr lang="en-US" altLang="en-US" b="1" u="sng" dirty="0" smtClean="0">
                <a:solidFill>
                  <a:srgbClr val="FF0000"/>
                </a:solidFill>
              </a:rPr>
              <a:t>begins</a:t>
            </a:r>
            <a:r>
              <a:rPr lang="en-US" altLang="en-US" dirty="0" smtClean="0"/>
              <a:t> </a:t>
            </a:r>
            <a:r>
              <a:rPr lang="en-US" altLang="en-US" dirty="0"/>
              <a:t>on </a:t>
            </a:r>
            <a:r>
              <a:rPr lang="en-US" altLang="en-US" b="1" u="sng" dirty="0">
                <a:solidFill>
                  <a:srgbClr val="FF0000"/>
                </a:solidFill>
              </a:rPr>
              <a:t>positive charges </a:t>
            </a:r>
            <a:r>
              <a:rPr lang="en-US" altLang="en-US" dirty="0"/>
              <a:t>(or at infinity) </a:t>
            </a:r>
            <a:r>
              <a:rPr lang="en-US" altLang="en-US" dirty="0" smtClean="0"/>
              <a:t>and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ends</a:t>
            </a:r>
            <a:r>
              <a:rPr lang="en-US" altLang="en-US" dirty="0" smtClean="0"/>
              <a:t> </a:t>
            </a:r>
            <a:r>
              <a:rPr lang="en-US" altLang="en-US" dirty="0"/>
              <a:t>on </a:t>
            </a:r>
            <a:r>
              <a:rPr lang="en-US" altLang="en-US" b="1" u="sng" dirty="0">
                <a:solidFill>
                  <a:srgbClr val="FF0000"/>
                </a:solidFill>
              </a:rPr>
              <a:t>negative charges</a:t>
            </a:r>
            <a:r>
              <a:rPr lang="en-US" altLang="en-US" dirty="0"/>
              <a:t> (or at infinity</a:t>
            </a:r>
            <a:r>
              <a:rPr lang="en-US" altLang="en-US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alphaModFix/>
            <a:lum/>
          </a:blip>
          <a:srcRect l="46582" t="43630" b="9732"/>
          <a:stretch/>
        </p:blipFill>
        <p:spPr>
          <a:xfrm>
            <a:off x="4419600" y="3144982"/>
            <a:ext cx="4313568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73582"/>
            <a:ext cx="29622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7481" y="5888182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</a:rPr>
              <a:t>field lines </a:t>
            </a:r>
            <a:r>
              <a:rPr lang="en-US" altLang="en-US" b="1" u="sng" dirty="0">
                <a:solidFill>
                  <a:srgbClr val="FF0000"/>
                </a:solidFill>
              </a:rPr>
              <a:t>do not </a:t>
            </a:r>
            <a:r>
              <a:rPr lang="en-US" altLang="en-US" dirty="0" smtClean="0">
                <a:solidFill>
                  <a:srgbClr val="000000"/>
                </a:solidFill>
              </a:rPr>
              <a:t>cross !!!</a:t>
            </a:r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75043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 dirty="0"/>
              <a:t>the </a:t>
            </a:r>
            <a:r>
              <a:rPr lang="en-US" altLang="en-US" sz="2800" b="1" u="sng" dirty="0">
                <a:solidFill>
                  <a:srgbClr val="FF0000"/>
                </a:solidFill>
              </a:rPr>
              <a:t>density of lines </a:t>
            </a:r>
            <a:r>
              <a:rPr lang="en-US" altLang="en-US" sz="2800" dirty="0"/>
              <a:t>at any point is </a:t>
            </a:r>
            <a:r>
              <a:rPr lang="en-US" altLang="en-US" sz="2800" b="1" u="sng" dirty="0">
                <a:solidFill>
                  <a:srgbClr val="FF0000"/>
                </a:solidFill>
              </a:rPr>
              <a:t>proportional</a:t>
            </a:r>
            <a:r>
              <a:rPr lang="en-US" altLang="en-US" sz="2800" dirty="0"/>
              <a:t> to the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magnitude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of the field at the point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2895600"/>
            <a:ext cx="4257675" cy="328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52600" y="2633990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 dirty="0" smtClean="0"/>
              <a:t>High E</a:t>
            </a:r>
            <a:endParaRPr lang="en-US" altLang="en-US" sz="2800" dirty="0"/>
          </a:p>
        </p:txBody>
      </p:sp>
      <p:sp>
        <p:nvSpPr>
          <p:cNvPr id="7" name="Down Arrow 6"/>
          <p:cNvSpPr/>
          <p:nvPr/>
        </p:nvSpPr>
        <p:spPr>
          <a:xfrm rot="19045064">
            <a:off x="3276599" y="2781968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4276823"/>
            <a:ext cx="16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2800" dirty="0" smtClean="0"/>
              <a:t>Low E</a:t>
            </a:r>
            <a:endParaRPr lang="en-US" altLang="en-US" sz="2800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467960" y="4043133"/>
            <a:ext cx="762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Electrostatic Potential Energy (U)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Work</a:t>
            </a:r>
            <a:r>
              <a:rPr lang="en-US" dirty="0" smtClean="0"/>
              <a:t> needed to bring the charges from an </a:t>
            </a:r>
            <a:r>
              <a:rPr lang="en-US" b="1" u="sng" dirty="0" smtClean="0">
                <a:solidFill>
                  <a:srgbClr val="FF0000"/>
                </a:solidFill>
              </a:rPr>
              <a:t>infinite separation</a:t>
            </a:r>
            <a:r>
              <a:rPr lang="en-US" dirty="0" smtClean="0"/>
              <a:t> to their </a:t>
            </a:r>
            <a:r>
              <a:rPr lang="en-US" b="1" u="sng" dirty="0" smtClean="0">
                <a:solidFill>
                  <a:srgbClr val="FF0000"/>
                </a:solidFill>
              </a:rPr>
              <a:t>final position (r)</a:t>
            </a:r>
          </a:p>
          <a:p>
            <a:r>
              <a:rPr lang="en-US" dirty="0" smtClean="0"/>
              <a:t>Unit: Joules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98194"/>
              </p:ext>
            </p:extLst>
          </p:nvPr>
        </p:nvGraphicFramePr>
        <p:xfrm>
          <a:off x="1524000" y="3904817"/>
          <a:ext cx="25558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9" name="Equation" r:id="rId3" imgW="660240" imgH="393480" progId="Equation.3">
                  <p:embed/>
                </p:oleObj>
              </mc:Choice>
              <mc:Fallback>
                <p:oleObj name="Equation" r:id="rId3" imgW="6602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904817"/>
                        <a:ext cx="25558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72" name="Picture 104" descr="C:\NASC 3\nasc 3 (official)\images\Electric potential energy_files\elpe1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/>
        </p:blipFill>
        <p:spPr bwMode="auto">
          <a:xfrm>
            <a:off x="5181600" y="2473982"/>
            <a:ext cx="2590800" cy="31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Electrostatic Potential (</a:t>
            </a:r>
            <a:r>
              <a:rPr lang="en-US" dirty="0"/>
              <a:t>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599"/>
          </a:xfrm>
        </p:spPr>
        <p:txBody>
          <a:bodyPr/>
          <a:lstStyle/>
          <a:p>
            <a:r>
              <a:rPr lang="en-US" dirty="0" smtClean="0"/>
              <a:t>Electric potential energy (E) </a:t>
            </a:r>
            <a:r>
              <a:rPr lang="en-US" b="1" u="sng" dirty="0" smtClean="0">
                <a:solidFill>
                  <a:srgbClr val="FF0000"/>
                </a:solidFill>
              </a:rPr>
              <a:t>per unit charge (q)</a:t>
            </a:r>
          </a:p>
          <a:p>
            <a:r>
              <a:rPr lang="en-US" dirty="0" smtClean="0"/>
              <a:t>Unit: volts (V)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937867"/>
              </p:ext>
            </p:extLst>
          </p:nvPr>
        </p:nvGraphicFramePr>
        <p:xfrm>
          <a:off x="2286000" y="3276600"/>
          <a:ext cx="4254500" cy="143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8" name="Equation" r:id="rId3" imgW="1244520" imgH="419040" progId="Equation.3">
                  <p:embed/>
                </p:oleObj>
              </mc:Choice>
              <mc:Fallback>
                <p:oleObj name="Equation" r:id="rId3" imgW="124452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276600"/>
                        <a:ext cx="4254500" cy="1433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kern="0" dirty="0" smtClean="0">
                <a:solidFill>
                  <a:srgbClr val="FF0000"/>
                </a:solidFill>
              </a:rPr>
              <a:t>Note: </a:t>
            </a:r>
            <a:r>
              <a:rPr lang="en-US" kern="0" dirty="0" smtClean="0"/>
              <a:t>Electric potential energy (E) is different from Electric potential (V)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42690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6" charset="0"/>
              </a:rPr>
              <a:t>Equipotential </a:t>
            </a:r>
            <a:r>
              <a:rPr lang="en-US" altLang="en-US" dirty="0" smtClean="0">
                <a:cs typeface="Times New Roman" pitchFamily="16" charset="0"/>
              </a:rPr>
              <a:t>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/>
          <a:lstStyle/>
          <a:p>
            <a:r>
              <a:rPr lang="en-US" altLang="en-US" dirty="0"/>
              <a:t>set of points at the </a:t>
            </a:r>
            <a:r>
              <a:rPr lang="en-US" altLang="en-US" b="1" u="sng" dirty="0">
                <a:solidFill>
                  <a:srgbClr val="FF0000"/>
                </a:solidFill>
              </a:rPr>
              <a:t>same</a:t>
            </a:r>
            <a:r>
              <a:rPr lang="en-US" altLang="en-US" dirty="0"/>
              <a:t> </a:t>
            </a:r>
            <a:r>
              <a:rPr lang="en-US" altLang="en-US" dirty="0" smtClean="0"/>
              <a:t>electrostatic potential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1138"/>
            <a:ext cx="28956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5029200"/>
            <a:ext cx="6553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Blue line </a:t>
            </a:r>
            <a:r>
              <a:rPr lang="en-US" altLang="en-US" sz="2800" dirty="0" smtClean="0"/>
              <a:t>– equipotential surface</a:t>
            </a:r>
          </a:p>
          <a:p>
            <a:pPr>
              <a:buClrTx/>
              <a:buFontTx/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Red line </a:t>
            </a:r>
            <a:r>
              <a:rPr lang="en-US" altLang="en-US" sz="2800" dirty="0" smtClean="0"/>
              <a:t>– electric field lines</a:t>
            </a:r>
            <a:endParaRPr lang="en-US" altLang="en-US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76500"/>
            <a:ext cx="45720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98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Charge and Charge Interactions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769794"/>
              </p:ext>
            </p:extLst>
          </p:nvPr>
        </p:nvGraphicFramePr>
        <p:xfrm>
          <a:off x="685800" y="1752600"/>
          <a:ext cx="7581900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27300"/>
                <a:gridCol w="2527300"/>
                <a:gridCol w="2527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Positively Charged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Uncharged/ Neutral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Negatively Charged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protons than electrons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number of protons and electrons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electrons than protons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6279072"/>
            <a:ext cx="171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hlinkClick r:id="rId2"/>
              </a:rPr>
              <a:t>198.185.178.104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50821" y="3647589"/>
            <a:ext cx="2971800" cy="3210411"/>
            <a:chOff x="5204460" y="2133600"/>
            <a:chExt cx="3939540" cy="4315599"/>
          </a:xfrm>
        </p:grpSpPr>
        <p:pic>
          <p:nvPicPr>
            <p:cNvPr id="11" name="Picture 2" descr="http://d1jqu7g1y74ds1.cloudfront.net/wp-content/uploads/2010/02/c-atom_e1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04460" y="2133600"/>
              <a:ext cx="3291840" cy="2743200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7316897" y="6172200"/>
              <a:ext cx="18271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www.universetoday.com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0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6" charset="0"/>
              </a:rPr>
              <a:t>Equipotential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/>
          <a:lstStyle/>
          <a:p>
            <a:r>
              <a:rPr lang="en-US" dirty="0" smtClean="0"/>
              <a:t>Equipotential surface is </a:t>
            </a:r>
            <a:r>
              <a:rPr lang="en-US" b="1" u="sng" dirty="0" smtClean="0">
                <a:solidFill>
                  <a:srgbClr val="FF0000"/>
                </a:solidFill>
              </a:rPr>
              <a:t>perpendicular</a:t>
            </a:r>
            <a:r>
              <a:rPr lang="en-US" dirty="0" smtClean="0"/>
              <a:t> to the electric field lines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37283"/>
            <a:ext cx="4219995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091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Potential Difference (Voltage)</a:t>
            </a:r>
            <a:endParaRPr lang="en-US" sz="3600" dirty="0"/>
          </a:p>
        </p:txBody>
      </p:sp>
      <p:sp>
        <p:nvSpPr>
          <p:cNvPr id="8" name="Text Placeholder 3"/>
          <p:cNvSpPr>
            <a:spLocks noGrp="1"/>
          </p:cNvSpPr>
          <p:nvPr>
            <p:ph sz="half" idx="4294967295"/>
          </p:nvPr>
        </p:nvSpPr>
        <p:spPr>
          <a:xfrm>
            <a:off x="381000" y="1752600"/>
            <a:ext cx="7985125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Associated with </a:t>
            </a:r>
            <a:r>
              <a:rPr lang="hu-HU" sz="2800" dirty="0" smtClean="0"/>
              <a:t>the </a:t>
            </a:r>
            <a:r>
              <a:rPr lang="hu-HU" sz="2800" b="1" u="sng" dirty="0" smtClean="0">
                <a:solidFill>
                  <a:srgbClr val="FF0000"/>
                </a:solidFill>
              </a:rPr>
              <a:t>work done </a:t>
            </a:r>
            <a:r>
              <a:rPr lang="hu-HU" sz="2800" dirty="0" smtClean="0"/>
              <a:t>(or energy required) to move a </a:t>
            </a:r>
            <a:r>
              <a:rPr lang="hu-HU" sz="2800" b="1" u="sng" dirty="0" smtClean="0">
                <a:solidFill>
                  <a:srgbClr val="FF0000"/>
                </a:solidFill>
              </a:rPr>
              <a:t>unit positive charge </a:t>
            </a:r>
            <a:r>
              <a:rPr lang="hu-HU" sz="2800" dirty="0" smtClean="0"/>
              <a:t>from one point to another.</a:t>
            </a:r>
            <a:endParaRPr lang="en-US" sz="2800" dirty="0" smtClean="0"/>
          </a:p>
          <a:p>
            <a:r>
              <a:rPr lang="en-US" sz="2800" dirty="0" smtClean="0"/>
              <a:t>Unit: Volts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9680" y="6596390"/>
            <a:ext cx="1494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www.one-school.net 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3962400"/>
            <a:ext cx="670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5257800"/>
            <a:ext cx="670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36576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+ 5V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52400" y="49530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+ 2V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272146" y="3976255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79073" y="4267200"/>
            <a:ext cx="5846618" cy="58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Potential Difference  = 3V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431473" y="5354782"/>
            <a:ext cx="5846618" cy="58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>
                <a:solidFill>
                  <a:srgbClr val="0070C0"/>
                </a:solidFill>
              </a:rPr>
              <a:t>Equipotential Surface</a:t>
            </a:r>
          </a:p>
        </p:txBody>
      </p:sp>
    </p:spTree>
    <p:extLst>
      <p:ext uri="{BB962C8B-B14F-4D97-AF65-F5344CB8AC3E}">
        <p14:creationId xmlns:p14="http://schemas.microsoft.com/office/powerpoint/2010/main" val="874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Difference (Voltage)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Movement of positive charges: </a:t>
            </a:r>
          </a:p>
          <a:p>
            <a:pPr marL="0" indent="0" algn="ctr">
              <a:buNone/>
            </a:pPr>
            <a:r>
              <a:rPr lang="en-US" dirty="0" smtClean="0"/>
              <a:t>higher potential </a:t>
            </a:r>
            <a:r>
              <a:rPr lang="en-US" dirty="0" smtClean="0">
                <a:sym typeface="Symbol"/>
              </a:rPr>
              <a:t> lower potential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61074"/>
            <a:ext cx="7391400" cy="38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633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Difference (Voltage)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If there is </a:t>
            </a:r>
            <a:r>
              <a:rPr lang="en-US" b="1" u="sng" dirty="0" smtClean="0">
                <a:solidFill>
                  <a:srgbClr val="FF0000"/>
                </a:solidFill>
              </a:rPr>
              <a:t>Potential Difference or Voltage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0070C0"/>
                </a:solidFill>
              </a:rPr>
              <a:t>positive charges </a:t>
            </a:r>
            <a:r>
              <a:rPr lang="en-US" dirty="0" smtClean="0"/>
              <a:t>will move from </a:t>
            </a:r>
          </a:p>
          <a:p>
            <a:pPr marL="0" indent="0" algn="ctr">
              <a:buNone/>
            </a:pPr>
            <a:r>
              <a:rPr lang="en-US" dirty="0"/>
              <a:t>higher potential </a:t>
            </a:r>
            <a:r>
              <a:rPr lang="en-US" dirty="0">
                <a:sym typeface="Symbol"/>
              </a:rPr>
              <a:t> lower potential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3"/>
          <a:stretch/>
        </p:blipFill>
        <p:spPr bwMode="auto">
          <a:xfrm>
            <a:off x="5638800" y="3505200"/>
            <a:ext cx="2802082" cy="305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219200" y="3962400"/>
            <a:ext cx="381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5257800"/>
            <a:ext cx="381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36576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+ 5V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2400" y="49530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+ 2V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54084" y="3992170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057400" y="3976255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30582" y="4080165"/>
            <a:ext cx="3408218" cy="117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kern="0" dirty="0" smtClean="0"/>
              <a:t>Potential Difference  = 3V</a:t>
            </a:r>
          </a:p>
        </p:txBody>
      </p:sp>
    </p:spTree>
    <p:extLst>
      <p:ext uri="{BB962C8B-B14F-4D97-AF65-F5344CB8AC3E}">
        <p14:creationId xmlns:p14="http://schemas.microsoft.com/office/powerpoint/2010/main" val="57957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Voltage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78116"/>
            <a:ext cx="2209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Higher Potential</a:t>
            </a:r>
            <a:endParaRPr 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67000"/>
            <a:ext cx="2928935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408635" y="1578767"/>
            <a:ext cx="2667000" cy="10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Lower Potential</a:t>
            </a:r>
            <a:endParaRPr lang="en-US" kern="0" dirty="0"/>
          </a:p>
        </p:txBody>
      </p:sp>
      <p:cxnSp>
        <p:nvCxnSpPr>
          <p:cNvPr id="6" name="Straight Connector 5"/>
          <p:cNvCxnSpPr>
            <a:stCxn id="111618" idx="1"/>
          </p:cNvCxnSpPr>
          <p:nvPr/>
        </p:nvCxnSpPr>
        <p:spPr>
          <a:xfrm flipH="1" flipV="1">
            <a:off x="1752600" y="3200400"/>
            <a:ext cx="1219200" cy="381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81800" y="3200400"/>
            <a:ext cx="0" cy="1943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00735" y="3238498"/>
            <a:ext cx="841400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44594" y="2962921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 flipV="1">
            <a:off x="1752600" y="3200400"/>
            <a:ext cx="0" cy="19430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09343" y="4032636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769458" y="5143499"/>
            <a:ext cx="501234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36" y="4906021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21685" y="3934469"/>
            <a:ext cx="920231" cy="47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32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Insulator and 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39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Insulator</a:t>
            </a:r>
            <a:r>
              <a:rPr lang="en-US" dirty="0" smtClean="0"/>
              <a:t> - hold their electrons very tightly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e.g., wood, plastic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Conductor</a:t>
            </a:r>
            <a:r>
              <a:rPr lang="en-US" dirty="0" smtClean="0"/>
              <a:t> – loosely held electrons, which move through them easily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e.g., metals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457200" y="1600200"/>
            <a:ext cx="8229240" cy="1828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3600" i="1" dirty="0" smtClean="0">
                <a:solidFill>
                  <a:srgbClr val="000000"/>
                </a:solidFill>
                <a:latin typeface="Calibri"/>
              </a:rPr>
              <a:t>Charges </a:t>
            </a:r>
            <a:r>
              <a:rPr lang="en-US" sz="3600" i="1" dirty="0">
                <a:solidFill>
                  <a:srgbClr val="000000"/>
                </a:solidFill>
                <a:latin typeface="Calibri"/>
              </a:rPr>
              <a:t>are </a:t>
            </a:r>
            <a:r>
              <a:rPr lang="en-US" sz="3600" b="1" i="1" dirty="0">
                <a:solidFill>
                  <a:srgbClr val="FF0000"/>
                </a:solidFill>
                <a:latin typeface="Calibri"/>
              </a:rPr>
              <a:t>neither created nor destroyed</a:t>
            </a:r>
            <a:r>
              <a:rPr lang="en-US" sz="3600" i="1" dirty="0">
                <a:solidFill>
                  <a:srgbClr val="000000"/>
                </a:solidFill>
                <a:latin typeface="Calibri"/>
              </a:rPr>
              <a:t>. They </a:t>
            </a:r>
            <a:r>
              <a:rPr lang="en-US" sz="3600" b="1" i="1" dirty="0">
                <a:solidFill>
                  <a:srgbClr val="FF0000"/>
                </a:solidFill>
                <a:latin typeface="Calibri"/>
              </a:rPr>
              <a:t>transfer</a:t>
            </a:r>
            <a:r>
              <a:rPr lang="en-US" sz="3600" i="1" dirty="0">
                <a:solidFill>
                  <a:srgbClr val="000000"/>
                </a:solidFill>
                <a:latin typeface="Calibri"/>
              </a:rPr>
              <a:t> from one object to another.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11" name="TextShape 3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4800" b="1">
                <a:solidFill>
                  <a:srgbClr val="FFFFFF"/>
                </a:solidFill>
                <a:latin typeface="Calibri"/>
              </a:rPr>
              <a:t>Properties of Charges</a:t>
            </a:r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</p:spPr>
        <p:txBody>
          <a:bodyPr/>
          <a:lstStyle/>
          <a:p>
            <a:r>
              <a:rPr lang="en-US" sz="4800" b="0" dirty="0">
                <a:solidFill>
                  <a:srgbClr val="000000"/>
                </a:solidFill>
                <a:effectLst/>
                <a:latin typeface="Calibri"/>
              </a:rPr>
              <a:t>Conservation of Charges</a:t>
            </a:r>
            <a:endParaRPr lang="en-US" sz="4800" b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8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2"/>
          <p:cNvSpPr txBox="1"/>
          <p:nvPr/>
        </p:nvSpPr>
        <p:spPr>
          <a:xfrm>
            <a:off x="457200" y="1600200"/>
            <a:ext cx="8229240" cy="18288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</a:rPr>
              <a:t>Electric charge (Q) always occurs as some </a:t>
            </a:r>
            <a:r>
              <a:rPr lang="en-US" sz="3600" dirty="0" smtClean="0">
                <a:solidFill>
                  <a:srgbClr val="FF0000"/>
                </a:solidFill>
              </a:rPr>
              <a:t>integral multiple</a:t>
            </a:r>
            <a:r>
              <a:rPr lang="en-US" sz="3600" dirty="0" smtClean="0">
                <a:solidFill>
                  <a:srgbClr val="000000"/>
                </a:solidFill>
              </a:rPr>
              <a:t> of the fundamental charge 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  <p:sp>
        <p:nvSpPr>
          <p:cNvPr id="111" name="TextShape 3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4800" b="1">
                <a:solidFill>
                  <a:srgbClr val="FFFFFF"/>
                </a:solidFill>
                <a:latin typeface="Calibri"/>
              </a:rPr>
              <a:t>Properties of Charges</a:t>
            </a:r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  <a:effectLst/>
                <a:latin typeface="Calibri"/>
              </a:rPr>
              <a:t>Quantization of Charges</a:t>
            </a:r>
            <a:endParaRPr lang="en-US" sz="4800" dirty="0">
              <a:effectLst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05341"/>
              </p:ext>
            </p:extLst>
          </p:nvPr>
        </p:nvGraphicFramePr>
        <p:xfrm>
          <a:off x="3685995" y="3463636"/>
          <a:ext cx="1771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7" name="Equation" r:id="rId4" imgW="457200" imgH="203040" progId="Equation.3">
                  <p:embed/>
                </p:oleObj>
              </mc:Choice>
              <mc:Fallback>
                <p:oleObj name="Equation" r:id="rId4" imgW="4572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5995" y="3463636"/>
                        <a:ext cx="177165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Shape 2"/>
          <p:cNvSpPr txBox="1"/>
          <p:nvPr/>
        </p:nvSpPr>
        <p:spPr>
          <a:xfrm>
            <a:off x="429491" y="4343400"/>
            <a:ext cx="8229240" cy="838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600" i="1" dirty="0">
                <a:solidFill>
                  <a:srgbClr val="000000"/>
                </a:solidFill>
              </a:rPr>
              <a:t>n</a:t>
            </a:r>
            <a:r>
              <a:rPr lang="en-US" sz="3600" i="1" dirty="0" smtClean="0">
                <a:solidFill>
                  <a:srgbClr val="000000"/>
                </a:solidFill>
              </a:rPr>
              <a:t>= 1, 2, 3…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Law of Electrostatics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Like</a:t>
            </a:r>
            <a:r>
              <a:rPr lang="en-US" dirty="0" smtClean="0"/>
              <a:t> charges </a:t>
            </a:r>
            <a:r>
              <a:rPr lang="en-US" b="1" dirty="0" smtClean="0">
                <a:solidFill>
                  <a:srgbClr val="FF0000"/>
                </a:solidFill>
              </a:rPr>
              <a:t>REPEL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unlike</a:t>
            </a:r>
            <a:r>
              <a:rPr lang="en-US" dirty="0" smtClean="0"/>
              <a:t> charges </a:t>
            </a:r>
            <a:r>
              <a:rPr lang="en-US" b="1" dirty="0" smtClean="0">
                <a:solidFill>
                  <a:srgbClr val="FF0000"/>
                </a:solidFill>
              </a:rPr>
              <a:t>ATTRACT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81001"/>
            <a:ext cx="4613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Holzner</a:t>
            </a:r>
            <a:r>
              <a:rPr lang="en-US" sz="1200" dirty="0" smtClean="0"/>
              <a:t>, Stephen.  2006.  Physics for Dummies. Wiley Publishing</a:t>
            </a:r>
            <a:endParaRPr lang="en-US" sz="12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971800"/>
            <a:ext cx="793129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2"/>
                </a:solidFill>
              </a:rPr>
              <a:t>Electric polarization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239000" cy="1121244"/>
          </a:xfrm>
        </p:spPr>
        <p:txBody>
          <a:bodyPr>
            <a:normAutofit/>
          </a:bodyPr>
          <a:lstStyle/>
          <a:p>
            <a:r>
              <a:rPr lang="en-US" dirty="0" smtClean="0"/>
              <a:t>corresponds </a:t>
            </a:r>
            <a:r>
              <a:rPr lang="en-US" dirty="0"/>
              <a:t>to a </a:t>
            </a:r>
            <a:r>
              <a:rPr lang="en-US" b="1" u="sng" dirty="0">
                <a:solidFill>
                  <a:srgbClr val="FF0000"/>
                </a:solidFill>
              </a:rPr>
              <a:t>rearrangement</a:t>
            </a:r>
            <a:r>
              <a:rPr lang="en-US" dirty="0"/>
              <a:t> of the </a:t>
            </a:r>
            <a:r>
              <a:rPr lang="en-US" dirty="0" smtClean="0"/>
              <a:t>charges in the material.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/>
          <a:srcRect t="28052" r="18511" b="35974"/>
          <a:stretch/>
        </p:blipFill>
        <p:spPr>
          <a:xfrm>
            <a:off x="1620983" y="2694709"/>
            <a:ext cx="581198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nary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785</Words>
  <Application>Microsoft Office PowerPoint</Application>
  <PresentationFormat>On-screen Show (4:3)</PresentationFormat>
  <Paragraphs>207</Paragraphs>
  <Slides>44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binary</vt:lpstr>
      <vt:lpstr>Equation</vt:lpstr>
      <vt:lpstr>Physics in Circuits and Gadgets</vt:lpstr>
      <vt:lpstr>Kinds of Electric Charges</vt:lpstr>
      <vt:lpstr>Electric charge</vt:lpstr>
      <vt:lpstr>Charge and Charge Interactions</vt:lpstr>
      <vt:lpstr>Insulator and Conductor</vt:lpstr>
      <vt:lpstr>Conservation of Charges</vt:lpstr>
      <vt:lpstr>Quantization of Charges</vt:lpstr>
      <vt:lpstr>Law of Electrostatics</vt:lpstr>
      <vt:lpstr>Electric polarization</vt:lpstr>
      <vt:lpstr>Electroscope</vt:lpstr>
      <vt:lpstr>Charging</vt:lpstr>
      <vt:lpstr>Charging by Friction</vt:lpstr>
      <vt:lpstr>Charging by Conduction</vt:lpstr>
      <vt:lpstr>Charging by Conduction</vt:lpstr>
      <vt:lpstr>Charging by Conduction</vt:lpstr>
      <vt:lpstr>Charging by Induction</vt:lpstr>
      <vt:lpstr>Charging by Induction</vt:lpstr>
      <vt:lpstr>Charging by Induction</vt:lpstr>
      <vt:lpstr>Charging by Induction</vt:lpstr>
      <vt:lpstr>Charging by induction</vt:lpstr>
      <vt:lpstr>Charging by Induction</vt:lpstr>
      <vt:lpstr>Charging by Induction</vt:lpstr>
      <vt:lpstr>Charging by Induction</vt:lpstr>
      <vt:lpstr>Van de Graaf Generator</vt:lpstr>
      <vt:lpstr>If you hold the sphere of a Van de Graaf generator, what will happen? </vt:lpstr>
      <vt:lpstr>Van de Graaf Generator</vt:lpstr>
      <vt:lpstr>Parallel Plate</vt:lpstr>
      <vt:lpstr>Ringing Bell</vt:lpstr>
      <vt:lpstr>Ringing Bell</vt:lpstr>
      <vt:lpstr>Coulomb’s Law </vt:lpstr>
      <vt:lpstr>Coulomb’s Law </vt:lpstr>
      <vt:lpstr>Coulomb’s Law </vt:lpstr>
      <vt:lpstr>Electric Field</vt:lpstr>
      <vt:lpstr>Electric Field Strength</vt:lpstr>
      <vt:lpstr>Electric Field</vt:lpstr>
      <vt:lpstr>Electric Field</vt:lpstr>
      <vt:lpstr>Electrostatic Potential Energy (U)</vt:lpstr>
      <vt:lpstr>Electrostatic Potential (V)</vt:lpstr>
      <vt:lpstr>Equipotential surface</vt:lpstr>
      <vt:lpstr>Equipotential surface</vt:lpstr>
      <vt:lpstr>Potential Difference (Voltage)</vt:lpstr>
      <vt:lpstr>Potential Difference (Voltage)</vt:lpstr>
      <vt:lpstr>Potential Difference (Voltage)</vt:lpstr>
      <vt:lpstr>Voltage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Carmi</dc:creator>
  <cp:lastModifiedBy>Marvin</cp:lastModifiedBy>
  <cp:revision>239</cp:revision>
  <dcterms:created xsi:type="dcterms:W3CDTF">2013-08-28T08:32:10Z</dcterms:created>
  <dcterms:modified xsi:type="dcterms:W3CDTF">2014-02-11T01:14:12Z</dcterms:modified>
</cp:coreProperties>
</file>