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8"/>
  </p:notesMasterIdLst>
  <p:handoutMasterIdLst>
    <p:handoutMasterId r:id="rId59"/>
  </p:handoutMasterIdLst>
  <p:sldIdLst>
    <p:sldId id="349" r:id="rId2"/>
    <p:sldId id="419" r:id="rId3"/>
    <p:sldId id="420" r:id="rId4"/>
    <p:sldId id="413" r:id="rId5"/>
    <p:sldId id="416" r:id="rId6"/>
    <p:sldId id="417" r:id="rId7"/>
    <p:sldId id="414" r:id="rId8"/>
    <p:sldId id="418" r:id="rId9"/>
    <p:sldId id="421" r:id="rId10"/>
    <p:sldId id="422" r:id="rId11"/>
    <p:sldId id="423" r:id="rId12"/>
    <p:sldId id="366" r:id="rId13"/>
    <p:sldId id="428" r:id="rId14"/>
    <p:sldId id="429" r:id="rId15"/>
    <p:sldId id="424" r:id="rId16"/>
    <p:sldId id="425" r:id="rId17"/>
    <p:sldId id="279" r:id="rId18"/>
    <p:sldId id="427" r:id="rId19"/>
    <p:sldId id="282" r:id="rId20"/>
    <p:sldId id="430" r:id="rId21"/>
    <p:sldId id="441" r:id="rId22"/>
    <p:sldId id="431" r:id="rId23"/>
    <p:sldId id="432" r:id="rId24"/>
    <p:sldId id="433" r:id="rId25"/>
    <p:sldId id="365" r:id="rId26"/>
    <p:sldId id="434" r:id="rId27"/>
    <p:sldId id="437" r:id="rId28"/>
    <p:sldId id="436" r:id="rId29"/>
    <p:sldId id="439" r:id="rId30"/>
    <p:sldId id="440" r:id="rId31"/>
    <p:sldId id="398" r:id="rId32"/>
    <p:sldId id="443" r:id="rId33"/>
    <p:sldId id="399" r:id="rId34"/>
    <p:sldId id="444" r:id="rId35"/>
    <p:sldId id="445" r:id="rId36"/>
    <p:sldId id="442" r:id="rId37"/>
    <p:sldId id="454" r:id="rId38"/>
    <p:sldId id="455" r:id="rId39"/>
    <p:sldId id="456" r:id="rId40"/>
    <p:sldId id="457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8" r:id="rId50"/>
    <p:sldId id="459" r:id="rId51"/>
    <p:sldId id="460" r:id="rId52"/>
    <p:sldId id="461" r:id="rId53"/>
    <p:sldId id="402" r:id="rId54"/>
    <p:sldId id="403" r:id="rId55"/>
    <p:sldId id="405" r:id="rId56"/>
    <p:sldId id="384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9" d="100"/>
          <a:sy n="69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59.wmf"/><Relationship Id="rId7" Type="http://schemas.openxmlformats.org/officeDocument/2006/relationships/image" Target="../media/image67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8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1.wmf"/><Relationship Id="rId7" Type="http://schemas.openxmlformats.org/officeDocument/2006/relationships/image" Target="../media/image8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9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85.wmf"/><Relationship Id="rId7" Type="http://schemas.openxmlformats.org/officeDocument/2006/relationships/image" Target="../media/image101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00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85.wmf"/><Relationship Id="rId7" Type="http://schemas.openxmlformats.org/officeDocument/2006/relationships/image" Target="../media/image10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03.wmf"/><Relationship Id="rId11" Type="http://schemas.openxmlformats.org/officeDocument/2006/relationships/image" Target="../media/image107.wmf"/><Relationship Id="rId5" Type="http://schemas.openxmlformats.org/officeDocument/2006/relationships/image" Target="../media/image98.wmf"/><Relationship Id="rId10" Type="http://schemas.openxmlformats.org/officeDocument/2006/relationships/image" Target="../media/image106.wmf"/><Relationship Id="rId4" Type="http://schemas.openxmlformats.org/officeDocument/2006/relationships/image" Target="../media/image97.wmf"/><Relationship Id="rId9" Type="http://schemas.openxmlformats.org/officeDocument/2006/relationships/image" Target="../media/image10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85.wmf"/><Relationship Id="rId7" Type="http://schemas.openxmlformats.org/officeDocument/2006/relationships/image" Target="../media/image108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02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85.wmf"/><Relationship Id="rId7" Type="http://schemas.openxmlformats.org/officeDocument/2006/relationships/image" Target="../media/image108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102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NASC3 – X</a:t>
            </a:r>
          </a:p>
          <a:p>
            <a:r>
              <a:rPr lang="en-US" dirty="0" err="1" smtClean="0"/>
              <a:t>MCTGarcia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 smtClean="0"/>
              <a:t>Handout #10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410579-2145-44EE-B73D-1C52934C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5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733D5B-060E-4D73-B018-53428078EE3D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0D5C43-5711-42C0-9934-1C23F3154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es-ES" dirty="0" smtClean="0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ACC561D-8924-4DA6-8220-1024D925756C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cap="none" spc="0">
          <a:ln w="11430"/>
          <a:solidFill>
            <a:schemeClr val="bg2">
              <a:lumMod val="75000"/>
            </a:schemeClr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1">
              <a:lumMod val="50000"/>
            </a:schemeClr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3">
              <a:lumMod val="50000"/>
            </a:schemeClr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texaswireless1.com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ndroidspin.com/tag/battery-life/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hyperlink" Target="http://www.philippinetires.com/page/products.html" TargetMode="Externa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jpeg"/><Relationship Id="rId5" Type="http://schemas.openxmlformats.org/officeDocument/2006/relationships/image" Target="../media/image21.png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9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4.wmf"/><Relationship Id="rId3" Type="http://schemas.openxmlformats.org/officeDocument/2006/relationships/image" Target="../media/image29.jpe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9.jpe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4.wmf"/><Relationship Id="rId3" Type="http://schemas.openxmlformats.org/officeDocument/2006/relationships/image" Target="../media/image29.jpe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61.wmf"/><Relationship Id="rId18" Type="http://schemas.openxmlformats.org/officeDocument/2006/relationships/image" Target="../media/image63.wmf"/><Relationship Id="rId3" Type="http://schemas.openxmlformats.org/officeDocument/2006/relationships/image" Target="../media/image29.jpe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3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29.jpe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4.wmf"/><Relationship Id="rId5" Type="http://schemas.openxmlformats.org/officeDocument/2006/relationships/image" Target="../media/image57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69.wmf"/><Relationship Id="rId9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69.wmf"/><Relationship Id="rId9" Type="http://schemas.openxmlformats.org/officeDocument/2006/relationships/image" Target="../media/image29.jpeg"/><Relationship Id="rId14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69.wmf"/><Relationship Id="rId9" Type="http://schemas.openxmlformats.org/officeDocument/2006/relationships/image" Target="../media/image29.jpeg"/><Relationship Id="rId14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82.wmf"/><Relationship Id="rId4" Type="http://schemas.openxmlformats.org/officeDocument/2006/relationships/image" Target="../media/image69.wmf"/><Relationship Id="rId9" Type="http://schemas.openxmlformats.org/officeDocument/2006/relationships/image" Target="../media/image29.jpeg"/><Relationship Id="rId14" Type="http://schemas.openxmlformats.org/officeDocument/2006/relationships/oleObject" Target="../embeddings/oleObject7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86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8.wmf"/><Relationship Id="rId3" Type="http://schemas.openxmlformats.org/officeDocument/2006/relationships/image" Target="../media/image86.pn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7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84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5.wmf"/><Relationship Id="rId1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2.wmf"/><Relationship Id="rId18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1.wmf"/><Relationship Id="rId5" Type="http://schemas.openxmlformats.org/officeDocument/2006/relationships/image" Target="../media/image83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7.wmf"/><Relationship Id="rId18" Type="http://schemas.openxmlformats.org/officeDocument/2006/relationships/image" Target="../media/image99.wmf"/><Relationship Id="rId3" Type="http://schemas.openxmlformats.org/officeDocument/2006/relationships/image" Target="../media/image86.pn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6.wmf"/><Relationship Id="rId5" Type="http://schemas.openxmlformats.org/officeDocument/2006/relationships/image" Target="../media/image8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8.wmf"/><Relationship Id="rId18" Type="http://schemas.openxmlformats.org/officeDocument/2006/relationships/image" Target="../media/image101.wmf"/><Relationship Id="rId3" Type="http://schemas.openxmlformats.org/officeDocument/2006/relationships/image" Target="../media/image86.pn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7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104.bin"/><Relationship Id="rId10" Type="http://schemas.openxmlformats.org/officeDocument/2006/relationships/oleObject" Target="../embeddings/oleObject102.bin"/><Relationship Id="rId19" Type="http://schemas.openxmlformats.org/officeDocument/2006/relationships/oleObject" Target="../embeddings/oleObject106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5.wmf"/><Relationship Id="rId1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98.wmf"/><Relationship Id="rId18" Type="http://schemas.openxmlformats.org/officeDocument/2006/relationships/image" Target="../media/image104.wmf"/><Relationship Id="rId26" Type="http://schemas.openxmlformats.org/officeDocument/2006/relationships/image" Target="../media/image107.wmf"/><Relationship Id="rId3" Type="http://schemas.openxmlformats.org/officeDocument/2006/relationships/image" Target="../media/image86.png"/><Relationship Id="rId21" Type="http://schemas.openxmlformats.org/officeDocument/2006/relationships/oleObject" Target="../embeddings/oleObject115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11.bin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97.wmf"/><Relationship Id="rId24" Type="http://schemas.openxmlformats.org/officeDocument/2006/relationships/image" Target="../media/image106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oleObject" Target="../embeddings/oleObject110.bin"/><Relationship Id="rId19" Type="http://schemas.openxmlformats.org/officeDocument/2006/relationships/oleObject" Target="../embeddings/oleObject114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85.wmf"/><Relationship Id="rId14" Type="http://schemas.openxmlformats.org/officeDocument/2006/relationships/image" Target="../media/image95.png"/><Relationship Id="rId22" Type="http://schemas.openxmlformats.org/officeDocument/2006/relationships/image" Target="../media/image10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98.wmf"/><Relationship Id="rId18" Type="http://schemas.openxmlformats.org/officeDocument/2006/relationships/image" Target="../media/image108.wmf"/><Relationship Id="rId3" Type="http://schemas.openxmlformats.org/officeDocument/2006/relationships/image" Target="../media/image86.png"/><Relationship Id="rId21" Type="http://schemas.openxmlformats.org/officeDocument/2006/relationships/oleObject" Target="../embeddings/oleObject126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22.bin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97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123.bin"/><Relationship Id="rId10" Type="http://schemas.openxmlformats.org/officeDocument/2006/relationships/oleObject" Target="../embeddings/oleObject121.bin"/><Relationship Id="rId19" Type="http://schemas.openxmlformats.org/officeDocument/2006/relationships/oleObject" Target="../embeddings/oleObject125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85.wmf"/><Relationship Id="rId14" Type="http://schemas.openxmlformats.org/officeDocument/2006/relationships/image" Target="../media/image95.png"/><Relationship Id="rId22" Type="http://schemas.openxmlformats.org/officeDocument/2006/relationships/image" Target="../media/image11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98.wmf"/><Relationship Id="rId18" Type="http://schemas.openxmlformats.org/officeDocument/2006/relationships/image" Target="../media/image108.wmf"/><Relationship Id="rId3" Type="http://schemas.openxmlformats.org/officeDocument/2006/relationships/image" Target="../media/image86.png"/><Relationship Id="rId21" Type="http://schemas.openxmlformats.org/officeDocument/2006/relationships/oleObject" Target="../embeddings/oleObject135.bin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31.bin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97.wmf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132.bin"/><Relationship Id="rId10" Type="http://schemas.openxmlformats.org/officeDocument/2006/relationships/oleObject" Target="../embeddings/oleObject130.bin"/><Relationship Id="rId19" Type="http://schemas.openxmlformats.org/officeDocument/2006/relationships/oleObject" Target="../embeddings/oleObject134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85.wmf"/><Relationship Id="rId14" Type="http://schemas.openxmlformats.org/officeDocument/2006/relationships/image" Target="../media/image95.png"/><Relationship Id="rId22" Type="http://schemas.openxmlformats.org/officeDocument/2006/relationships/image" Target="../media/image11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1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dirty="0" smtClean="0"/>
              <a:t>Physics in Circuits and Gadgets</a:t>
            </a:r>
            <a:br>
              <a:rPr lang="en-US" sz="4800" dirty="0" smtClean="0"/>
            </a:br>
            <a:r>
              <a:rPr lang="en-US" dirty="0" smtClean="0"/>
              <a:t>(part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Electricity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charges</a:t>
            </a:r>
            <a:endParaRPr lang="en-US" dirty="0"/>
          </a:p>
        </p:txBody>
      </p:sp>
      <p:grpSp>
        <p:nvGrpSpPr>
          <p:cNvPr id="4" name="Group 19"/>
          <p:cNvGrpSpPr/>
          <p:nvPr/>
        </p:nvGrpSpPr>
        <p:grpSpPr>
          <a:xfrm>
            <a:off x="2286000" y="2516188"/>
            <a:ext cx="5257800" cy="1676400"/>
            <a:chOff x="1447800" y="1676400"/>
            <a:chExt cx="5257800" cy="1676400"/>
          </a:xfrm>
        </p:grpSpPr>
        <p:sp>
          <p:nvSpPr>
            <p:cNvPr id="5" name="Oval 4"/>
            <p:cNvSpPr/>
            <p:nvPr/>
          </p:nvSpPr>
          <p:spPr>
            <a:xfrm>
              <a:off x="1447800" y="1676400"/>
              <a:ext cx="762000" cy="7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+</a:t>
              </a:r>
              <a:endParaRPr lang="en-US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86000" y="2057400"/>
              <a:ext cx="243840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447800" y="2590800"/>
              <a:ext cx="762000" cy="7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+</a:t>
              </a:r>
              <a:endParaRPr lang="en-US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86000" y="2971800"/>
              <a:ext cx="243840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429000" y="2133600"/>
              <a:ext cx="762000" cy="7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+</a:t>
              </a:r>
              <a:endParaRPr lang="en-US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67200" y="2514600"/>
              <a:ext cx="243840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21"/>
          <p:cNvGrpSpPr/>
          <p:nvPr/>
        </p:nvGrpSpPr>
        <p:grpSpPr>
          <a:xfrm flipH="1">
            <a:off x="2202873" y="4421188"/>
            <a:ext cx="5257800" cy="1676400"/>
            <a:chOff x="1447800" y="1676400"/>
            <a:chExt cx="5257800" cy="1676400"/>
          </a:xfrm>
        </p:grpSpPr>
        <p:sp>
          <p:nvSpPr>
            <p:cNvPr id="12" name="Oval 11"/>
            <p:cNvSpPr/>
            <p:nvPr/>
          </p:nvSpPr>
          <p:spPr>
            <a:xfrm>
              <a:off x="1447800" y="1676400"/>
              <a:ext cx="762000" cy="762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-</a:t>
              </a:r>
              <a:endParaRPr lang="en-US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86000" y="2057400"/>
              <a:ext cx="2438400" cy="1588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47800" y="2590800"/>
              <a:ext cx="762000" cy="762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-</a:t>
              </a:r>
              <a:endParaRPr lang="en-US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286000" y="2971800"/>
              <a:ext cx="2438400" cy="1588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429000" y="2133600"/>
              <a:ext cx="762000" cy="762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-</a:t>
              </a:r>
              <a:endParaRPr lang="en-US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267200" y="2514600"/>
              <a:ext cx="2438400" cy="1588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6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Current, I</a:t>
            </a:r>
          </a:p>
          <a:p>
            <a:r>
              <a:rPr lang="en-US" dirty="0" smtClean="0"/>
              <a:t>Voltage, V</a:t>
            </a:r>
          </a:p>
          <a:p>
            <a:r>
              <a:rPr lang="en-US" dirty="0" smtClean="0"/>
              <a:t>Resistance, 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86200" y="3352800"/>
            <a:ext cx="4308764" cy="1524000"/>
            <a:chOff x="3505200" y="3581400"/>
            <a:chExt cx="4308764" cy="1524000"/>
          </a:xfrm>
        </p:grpSpPr>
        <p:pic>
          <p:nvPicPr>
            <p:cNvPr id="17817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83" r="18232"/>
            <a:stretch/>
          </p:blipFill>
          <p:spPr bwMode="auto">
            <a:xfrm>
              <a:off x="3505200" y="3581400"/>
              <a:ext cx="4308764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7813964" y="3886200"/>
              <a:ext cx="0" cy="990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94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400" i="1" u="sng" dirty="0">
              <a:latin typeface="Garamond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198" y="1605171"/>
            <a:ext cx="83058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Moving charge (rate of flow of charge)</a:t>
            </a:r>
          </a:p>
          <a:p>
            <a:r>
              <a:rPr lang="en-US" sz="3200" dirty="0"/>
              <a:t>Unit: Ampere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Current, I</a:t>
            </a:r>
            <a:endParaRPr lang="en-US" sz="4000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82" y="3048000"/>
            <a:ext cx="5816231" cy="217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Mobile Charges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Metals : </a:t>
            </a:r>
            <a:r>
              <a:rPr lang="en-US" dirty="0" smtClean="0">
                <a:solidFill>
                  <a:srgbClr val="FF0000"/>
                </a:solidFill>
              </a:rPr>
              <a:t>electrons</a:t>
            </a:r>
            <a:r>
              <a:rPr lang="en-US" dirty="0" smtClean="0"/>
              <a:t> (negative charges)</a:t>
            </a:r>
          </a:p>
          <a:p>
            <a:r>
              <a:rPr lang="en-US" dirty="0" smtClean="0"/>
              <a:t>Semiconductors: </a:t>
            </a:r>
            <a:r>
              <a:rPr lang="en-US" dirty="0" smtClean="0">
                <a:solidFill>
                  <a:srgbClr val="FF0000"/>
                </a:solidFill>
              </a:rPr>
              <a:t>electrons</a:t>
            </a:r>
            <a:r>
              <a:rPr lang="en-US" dirty="0" smtClean="0"/>
              <a:t> (negative charge) or </a:t>
            </a:r>
            <a:r>
              <a:rPr lang="en-US" dirty="0" smtClean="0">
                <a:solidFill>
                  <a:srgbClr val="FF0000"/>
                </a:solidFill>
              </a:rPr>
              <a:t>holes</a:t>
            </a:r>
            <a:r>
              <a:rPr lang="en-US" dirty="0" smtClean="0"/>
              <a:t> (positive charges)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6"/>
          <a:stretch/>
        </p:blipFill>
        <p:spPr bwMode="auto">
          <a:xfrm>
            <a:off x="516693" y="3657600"/>
            <a:ext cx="7882014" cy="18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92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3886200"/>
            <a:ext cx="83058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positive charges (moving right) </a:t>
            </a:r>
            <a:r>
              <a:rPr lang="en-US" dirty="0" smtClean="0"/>
              <a:t> = negative charges (moving left)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6"/>
          <a:stretch/>
        </p:blipFill>
        <p:spPr bwMode="auto">
          <a:xfrm>
            <a:off x="533400" y="1752600"/>
            <a:ext cx="7882014" cy="18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44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04800" y="1563845"/>
            <a:ext cx="8305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Direction: </a:t>
            </a:r>
            <a:r>
              <a:rPr lang="en-US" sz="3200" b="1" u="sng" dirty="0" smtClean="0">
                <a:solidFill>
                  <a:srgbClr val="FF0000"/>
                </a:solidFill>
              </a:rPr>
              <a:t>same</a:t>
            </a:r>
            <a:r>
              <a:rPr lang="en-US" sz="3200" dirty="0" smtClean="0"/>
              <a:t> as the direction of moving </a:t>
            </a:r>
            <a:r>
              <a:rPr lang="en-US" sz="3200" b="1" u="sng" dirty="0" smtClean="0">
                <a:solidFill>
                  <a:srgbClr val="FF0000"/>
                </a:solidFill>
              </a:rPr>
              <a:t>positive</a:t>
            </a:r>
            <a:r>
              <a:rPr lang="en-US" sz="3200" dirty="0" smtClean="0"/>
              <a:t> charge or  </a:t>
            </a:r>
            <a:r>
              <a:rPr lang="en-US" sz="3200" b="1" u="sng" dirty="0" smtClean="0">
                <a:solidFill>
                  <a:srgbClr val="0070C0"/>
                </a:solidFill>
              </a:rPr>
              <a:t>opposite</a:t>
            </a:r>
            <a:r>
              <a:rPr lang="en-US" sz="3200" dirty="0"/>
              <a:t> </a:t>
            </a:r>
            <a:r>
              <a:rPr lang="en-US" sz="3200" dirty="0" smtClean="0"/>
              <a:t>the direction of moving </a:t>
            </a:r>
            <a:r>
              <a:rPr lang="en-US" sz="3200" b="1" u="sng" dirty="0" smtClean="0">
                <a:solidFill>
                  <a:srgbClr val="0070C0"/>
                </a:solidFill>
              </a:rPr>
              <a:t>negative</a:t>
            </a:r>
            <a:r>
              <a:rPr lang="en-US" sz="3200" dirty="0" smtClean="0"/>
              <a:t> charge</a:t>
            </a:r>
            <a:endParaRPr lang="en-US" sz="3200" dirty="0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Current, I</a:t>
            </a:r>
            <a:endParaRPr lang="en-US" sz="4000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3" y="3429000"/>
            <a:ext cx="788201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Voltage, V (Potential Difference)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lang="en-US" dirty="0" smtClean="0"/>
              <a:t>Can cause charges to </a:t>
            </a:r>
            <a:r>
              <a:rPr lang="en-US" b="1" u="sng" dirty="0" smtClean="0">
                <a:solidFill>
                  <a:srgbClr val="FF0000"/>
                </a:solidFill>
              </a:rPr>
              <a:t>move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3"/>
          <a:stretch/>
        </p:blipFill>
        <p:spPr bwMode="auto">
          <a:xfrm>
            <a:off x="5638800" y="2816932"/>
            <a:ext cx="2802082" cy="305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371600" y="3352800"/>
            <a:ext cx="381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4648200"/>
            <a:ext cx="381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30480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+ 5V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43434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+ 2V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484" y="3382570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209800" y="3366655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382982" y="3470565"/>
            <a:ext cx="3408218" cy="117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Potential Difference  = 3V</a:t>
            </a:r>
          </a:p>
        </p:txBody>
      </p:sp>
    </p:spTree>
    <p:extLst>
      <p:ext uri="{BB962C8B-B14F-4D97-AF65-F5344CB8AC3E}">
        <p14:creationId xmlns:p14="http://schemas.microsoft.com/office/powerpoint/2010/main" val="266636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Voltage sources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631201"/>
            <a:ext cx="4004557" cy="654799"/>
          </a:xfrm>
        </p:spPr>
        <p:txBody>
          <a:bodyPr>
            <a:noAutofit/>
          </a:bodyPr>
          <a:lstStyle/>
          <a:p>
            <a:r>
              <a:rPr lang="en-US" sz="4000" dirty="0" smtClean="0"/>
              <a:t>Batteries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435" y="4594799"/>
            <a:ext cx="1574800" cy="139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352" y="6015639"/>
            <a:ext cx="231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linkClick r:id="rId4"/>
              </a:rPr>
              <a:t>philippinetires.com 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5168" y="5232274"/>
            <a:ext cx="1789131" cy="1340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7464" y="4770608"/>
            <a:ext cx="231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hlinkClick r:id="rId6"/>
              </a:rPr>
              <a:t>androidspin.com </a:t>
            </a:r>
            <a:r>
              <a:rPr lang="fr-FR" sz="1400" dirty="0">
                <a:hlinkClick r:id="rId4"/>
              </a:rPr>
              <a:t> 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/>
          <a:srcRect t="57604"/>
          <a:stretch/>
        </p:blipFill>
        <p:spPr>
          <a:xfrm>
            <a:off x="1685587" y="3073609"/>
            <a:ext cx="2561322" cy="12473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0074" y="2684095"/>
            <a:ext cx="2316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hlinkClick r:id="rId8"/>
              </a:rPr>
              <a:t>t</a:t>
            </a:r>
            <a:r>
              <a:rPr lang="it-IT" sz="1400" dirty="0" smtClean="0">
                <a:hlinkClick r:id="rId8"/>
              </a:rPr>
              <a:t>exaswireless1</a:t>
            </a:r>
            <a:r>
              <a:rPr lang="it-IT" sz="1400" dirty="0">
                <a:hlinkClick r:id="rId8"/>
              </a:rPr>
              <a:t>.</a:t>
            </a:r>
            <a:r>
              <a:rPr lang="it-IT" sz="1400" dirty="0" smtClean="0">
                <a:hlinkClick r:id="rId8"/>
              </a:rPr>
              <a:t>com</a:t>
            </a:r>
            <a:endParaRPr lang="it-IT" sz="1400" dirty="0">
              <a:hlinkClick r:id="rId8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sz="half" idx="1"/>
          </p:nvPr>
        </p:nvSpPr>
        <p:spPr>
          <a:xfrm>
            <a:off x="4953000" y="1676400"/>
            <a:ext cx="4004557" cy="1315472"/>
          </a:xfrm>
        </p:spPr>
        <p:txBody>
          <a:bodyPr>
            <a:noAutofit/>
          </a:bodyPr>
          <a:lstStyle/>
          <a:p>
            <a:r>
              <a:rPr lang="en-US" sz="4000" dirty="0" smtClean="0"/>
              <a:t>Electric generators</a:t>
            </a:r>
            <a:endParaRPr lang="en-US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0" y="3170744"/>
            <a:ext cx="3242191" cy="2300372"/>
          </a:xfrm>
          <a:prstGeom prst="rect">
            <a:avLst/>
          </a:prstGeom>
        </p:spPr>
      </p:pic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62800" y="228600"/>
            <a:ext cx="1413391" cy="158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0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Voltage and Current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538" y="2505186"/>
            <a:ext cx="2209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Higher Potential</a:t>
            </a:r>
            <a:endParaRPr 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352265"/>
            <a:ext cx="2928935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38800" y="2559953"/>
            <a:ext cx="2667000" cy="10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Lower Potential</a:t>
            </a:r>
            <a:endParaRPr lang="en-US" kern="0" dirty="0"/>
          </a:p>
        </p:txBody>
      </p:sp>
      <p:cxnSp>
        <p:nvCxnSpPr>
          <p:cNvPr id="6" name="Straight Connector 5"/>
          <p:cNvCxnSpPr>
            <a:stCxn id="111618" idx="1"/>
          </p:cNvCxnSpPr>
          <p:nvPr/>
        </p:nvCxnSpPr>
        <p:spPr>
          <a:xfrm flipH="1" flipV="1">
            <a:off x="1943100" y="3885665"/>
            <a:ext cx="12192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72300" y="3885665"/>
            <a:ext cx="0" cy="1943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091235" y="3923763"/>
            <a:ext cx="84140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35094" y="3648186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1943100" y="3885665"/>
            <a:ext cx="0" cy="1943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99843" y="4717901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959958" y="5828764"/>
            <a:ext cx="501234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36" y="5591286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2185" y="4619734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233074" y="475471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147474" y="4968451"/>
            <a:ext cx="609600" cy="2984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84909" y="14408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</a:rPr>
              <a:t>Voltage can cause </a:t>
            </a:r>
            <a:r>
              <a:rPr lang="en-US" b="1" u="sng" kern="0" dirty="0" smtClean="0">
                <a:solidFill>
                  <a:srgbClr val="FF0000"/>
                </a:solidFill>
              </a:rPr>
              <a:t>current</a:t>
            </a:r>
            <a:r>
              <a:rPr lang="en-US" kern="0" dirty="0" smtClean="0">
                <a:solidFill>
                  <a:schemeClr val="tx2"/>
                </a:solidFill>
              </a:rPr>
              <a:t> (moving charges)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0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Resistance, 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873561" cy="1698812"/>
          </a:xfrm>
        </p:spPr>
        <p:txBody>
          <a:bodyPr/>
          <a:lstStyle/>
          <a:p>
            <a:r>
              <a:rPr lang="en-US" dirty="0" smtClean="0"/>
              <a:t>capacity of materials to </a:t>
            </a:r>
            <a:r>
              <a:rPr lang="en-US" b="1" u="sng" dirty="0" smtClean="0">
                <a:solidFill>
                  <a:srgbClr val="FF0000"/>
                </a:solidFill>
              </a:rPr>
              <a:t>impede</a:t>
            </a:r>
            <a:r>
              <a:rPr lang="en-US" dirty="0" smtClean="0"/>
              <a:t> the flow of current</a:t>
            </a:r>
          </a:p>
          <a:p>
            <a:r>
              <a:rPr lang="en-US" dirty="0" smtClean="0"/>
              <a:t>Unit: ohm (</a:t>
            </a:r>
            <a:r>
              <a:rPr lang="en-US" dirty="0" smtClean="0">
                <a:sym typeface="Symbol"/>
              </a:rPr>
              <a:t>)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05807"/>
              </p:ext>
            </p:extLst>
          </p:nvPr>
        </p:nvGraphicFramePr>
        <p:xfrm>
          <a:off x="1600200" y="3352800"/>
          <a:ext cx="2224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94" name="Equation" r:id="rId3" imgW="520920" imgH="383760" progId="Equation.3">
                  <p:embed/>
                </p:oleObj>
              </mc:Choice>
              <mc:Fallback>
                <p:oleObj name="Equation" r:id="rId3" imgW="520920" imgH="383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2224087" cy="164147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819400"/>
            <a:ext cx="3399589" cy="3060352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734291" y="5050517"/>
            <a:ext cx="2976765" cy="82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hu-HU" sz="2800" kern="0" smtClean="0">
                <a:solidFill>
                  <a:schemeClr val="accent2"/>
                </a:solidFill>
                <a:sym typeface="Symbol"/>
              </a:rPr>
              <a:t></a:t>
            </a:r>
            <a:r>
              <a:rPr lang="en-US" sz="2800" kern="0" smtClean="0">
                <a:solidFill>
                  <a:schemeClr val="accent2"/>
                </a:solidFill>
                <a:sym typeface="Symbol"/>
              </a:rPr>
              <a:t> = </a:t>
            </a:r>
            <a:r>
              <a:rPr lang="hu-HU" sz="2800" kern="0" smtClean="0">
                <a:solidFill>
                  <a:schemeClr val="accent2"/>
                </a:solidFill>
              </a:rPr>
              <a:t>Resistivity</a:t>
            </a:r>
            <a:r>
              <a:rPr lang="hu-HU" kern="0" smtClean="0"/>
              <a:t> </a:t>
            </a:r>
            <a:endParaRPr lang="hu-HU" kern="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79729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5105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 hangingPunct="1">
              <a:spcBef>
                <a:spcPts val="2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060"/>
                </a:solidFill>
              </a:rPr>
              <a:t>A device that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stores charges</a:t>
            </a:r>
          </a:p>
          <a:p>
            <a:pPr marL="457200" indent="-457200" hangingPunct="1">
              <a:spcBef>
                <a:spcPts val="2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Compose of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two </a:t>
            </a:r>
            <a:r>
              <a:rPr lang="en-US" altLang="en-US" sz="2800" b="1" u="sng" dirty="0">
                <a:solidFill>
                  <a:srgbClr val="FF0000"/>
                </a:solidFill>
              </a:rPr>
              <a:t>conductors </a:t>
            </a:r>
            <a:r>
              <a:rPr lang="en-US" altLang="en-US" sz="2800" dirty="0"/>
              <a:t>insulated from one </a:t>
            </a:r>
            <a:r>
              <a:rPr lang="en-US" altLang="en-US" sz="2800" dirty="0" smtClean="0"/>
              <a:t>another</a:t>
            </a:r>
          </a:p>
          <a:p>
            <a:pPr marL="457200" indent="-457200" hangingPunct="1">
              <a:spcBef>
                <a:spcPts val="2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Insulator between the two conductors: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vacuum or dielectric </a:t>
            </a:r>
            <a:endParaRPr lang="en-US" alt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0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Resistor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r>
              <a:rPr lang="en-US" dirty="0" smtClean="0"/>
              <a:t>device </a:t>
            </a:r>
            <a:r>
              <a:rPr lang="en-US" b="1" u="sng" dirty="0">
                <a:solidFill>
                  <a:srgbClr val="FF0000"/>
                </a:solidFill>
              </a:rPr>
              <a:t>intentionally</a:t>
            </a:r>
            <a:r>
              <a:rPr lang="en-US" dirty="0"/>
              <a:t> made to </a:t>
            </a:r>
            <a:r>
              <a:rPr lang="en-US" b="1" u="sng" dirty="0" smtClean="0">
                <a:solidFill>
                  <a:srgbClr val="FF0000"/>
                </a:solidFill>
              </a:rPr>
              <a:t>resist </a:t>
            </a:r>
            <a:r>
              <a:rPr lang="en-US" dirty="0"/>
              <a:t>current</a:t>
            </a: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799"/>
            <a:ext cx="28003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72654"/>
            <a:ext cx="4019383" cy="144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31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Insulator</a:t>
            </a:r>
            <a:r>
              <a:rPr lang="en-US" dirty="0"/>
              <a:t> – high </a:t>
            </a:r>
            <a:r>
              <a:rPr lang="en-US" dirty="0" smtClean="0"/>
              <a:t>resistivity (e.g., plastics)</a:t>
            </a:r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Conductor</a:t>
            </a:r>
            <a:r>
              <a:rPr lang="en-US" dirty="0" smtClean="0"/>
              <a:t> – low resistivity (e.g., metals)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Semiconductor</a:t>
            </a:r>
            <a:r>
              <a:rPr lang="en-US" dirty="0" smtClean="0"/>
              <a:t> – resistivity between insulator and conductor (e.g., Si)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Superconductor</a:t>
            </a:r>
            <a:r>
              <a:rPr lang="en-US" dirty="0" smtClean="0"/>
              <a:t> – zero resistivity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70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Ohm’s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ohmic</a:t>
            </a:r>
            <a:r>
              <a:rPr lang="en-US" dirty="0" smtClean="0"/>
              <a:t> materials: </a:t>
            </a:r>
            <a:r>
              <a:rPr lang="en-US" b="1" u="sng" dirty="0" smtClean="0">
                <a:solidFill>
                  <a:srgbClr val="FF0000"/>
                </a:solidFill>
              </a:rPr>
              <a:t>current (I)</a:t>
            </a:r>
            <a:r>
              <a:rPr lang="en-US" dirty="0" smtClean="0"/>
              <a:t> is directly proportional with the </a:t>
            </a:r>
            <a:r>
              <a:rPr lang="en-US" b="1" u="sng" dirty="0" smtClean="0">
                <a:solidFill>
                  <a:srgbClr val="FF0000"/>
                </a:solidFill>
              </a:rPr>
              <a:t>voltage (V). </a:t>
            </a:r>
            <a:r>
              <a:rPr lang="en-US" dirty="0" smtClean="0"/>
              <a:t>The ratio V/I is </a:t>
            </a:r>
            <a:r>
              <a:rPr lang="en-US" b="1" u="sng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, which is equivalent to the </a:t>
            </a:r>
            <a:r>
              <a:rPr lang="en-US" b="1" u="sng" dirty="0" smtClean="0">
                <a:solidFill>
                  <a:srgbClr val="FF0000"/>
                </a:solidFill>
              </a:rPr>
              <a:t>resistance (R) 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53039"/>
              </p:ext>
            </p:extLst>
          </p:nvPr>
        </p:nvGraphicFramePr>
        <p:xfrm>
          <a:off x="2209800" y="3886200"/>
          <a:ext cx="4894263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09" name="Equation" r:id="rId3" imgW="1091880" imgH="393480" progId="Equation.3">
                  <p:embed/>
                </p:oleObj>
              </mc:Choice>
              <mc:Fallback>
                <p:oleObj name="Equation" r:id="rId3" imgW="10918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4894263" cy="180657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4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Ohm’s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8"/>
          </a:xfrm>
        </p:spPr>
        <p:txBody>
          <a:bodyPr/>
          <a:lstStyle/>
          <a:p>
            <a:r>
              <a:rPr lang="en-US" dirty="0" smtClean="0"/>
              <a:t>Voltage increases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Current increases </a:t>
            </a:r>
            <a:r>
              <a:rPr lang="en-US" dirty="0"/>
              <a:t>(faster movement of charges)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06536" y="2666999"/>
            <a:ext cx="1050538" cy="7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800" b="1" kern="0" dirty="0" smtClean="0"/>
              <a:t>V</a:t>
            </a:r>
            <a:endParaRPr lang="en-US" sz="4800" b="1" kern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352265"/>
            <a:ext cx="2928935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stCxn id="6" idx="1"/>
          </p:cNvCxnSpPr>
          <p:nvPr/>
        </p:nvCxnSpPr>
        <p:spPr>
          <a:xfrm flipH="1" flipV="1">
            <a:off x="1943100" y="3885665"/>
            <a:ext cx="12192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72300" y="3885665"/>
            <a:ext cx="0" cy="1943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91235" y="3923763"/>
            <a:ext cx="84140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35094" y="3648186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1943100" y="3885665"/>
            <a:ext cx="0" cy="1943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99843" y="4717901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959958" y="5828764"/>
            <a:ext cx="501234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36" y="5591286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2185" y="4619734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59627" y="4616171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5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4568420" y="2681899"/>
            <a:ext cx="712438" cy="6826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4572267" y="4651099"/>
            <a:ext cx="840831" cy="6826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Circuit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Source connected to a sink</a:t>
            </a:r>
            <a:endParaRPr lang="en-US" dirty="0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4495800" cy="39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54927" y="2278178"/>
            <a:ext cx="1050538" cy="7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800" b="1" kern="0" dirty="0" smtClean="0"/>
              <a:t>V</a:t>
            </a:r>
            <a:endParaRPr lang="en-US" sz="4800" b="1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0" y="483686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5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1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smtClean="0"/>
              <a:t>Types of Connection</a:t>
            </a:r>
            <a:endParaRPr lang="en-US" sz="4000" dirty="0"/>
          </a:p>
        </p:txBody>
      </p:sp>
      <p:pic>
        <p:nvPicPr>
          <p:cNvPr id="145410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2" cstate="print"/>
          <a:srcRect b="81567"/>
          <a:stretch>
            <a:fillRect/>
          </a:stretch>
        </p:blipFill>
        <p:spPr bwMode="auto">
          <a:xfrm>
            <a:off x="1239982" y="1524000"/>
            <a:ext cx="6214114" cy="1066800"/>
          </a:xfrm>
          <a:prstGeom prst="rect">
            <a:avLst/>
          </a:prstGeom>
          <a:noFill/>
        </p:spPr>
      </p:pic>
      <p:pic>
        <p:nvPicPr>
          <p:cNvPr id="5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2" cstate="print"/>
          <a:srcRect t="25806" b="7834"/>
          <a:stretch>
            <a:fillRect/>
          </a:stretch>
        </p:blipFill>
        <p:spPr bwMode="auto">
          <a:xfrm>
            <a:off x="2438400" y="3276601"/>
            <a:ext cx="4038600" cy="2495958"/>
          </a:xfrm>
          <a:prstGeom prst="rect">
            <a:avLst/>
          </a:prstGeom>
          <a:noFill/>
        </p:spPr>
      </p:pic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26057" y="2743200"/>
            <a:ext cx="3733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43200" y="59436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 smtClean="0">
                <a:solidFill>
                  <a:srgbClr val="FF0000"/>
                </a:solidFill>
              </a:rPr>
              <a:t>Parallel</a:t>
            </a:r>
            <a:endParaRPr lang="en-U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Current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46" y="1371600"/>
            <a:ext cx="8229600" cy="1219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junction</a:t>
            </a:r>
            <a:r>
              <a:rPr lang="en-US" dirty="0" smtClean="0"/>
              <a:t> : current </a:t>
            </a:r>
            <a:r>
              <a:rPr lang="en-US" b="1" u="sng" dirty="0" smtClean="0">
                <a:solidFill>
                  <a:srgbClr val="FF0000"/>
                </a:solidFill>
              </a:rPr>
              <a:t>“in” </a:t>
            </a:r>
            <a:r>
              <a:rPr lang="en-US" dirty="0" smtClean="0"/>
              <a:t>= current </a:t>
            </a:r>
            <a:r>
              <a:rPr lang="en-US" b="1" u="sng" dirty="0" smtClean="0">
                <a:solidFill>
                  <a:srgbClr val="FF0000"/>
                </a:solidFill>
              </a:rPr>
              <a:t>“out” </a:t>
            </a:r>
            <a:r>
              <a:rPr lang="en-US" dirty="0" smtClean="0"/>
              <a:t>(conservation of charges)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0946" y="3824876"/>
            <a:ext cx="3505200" cy="1371600"/>
            <a:chOff x="2667000" y="3200400"/>
            <a:chExt cx="3505200" cy="1371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67000" y="3886200"/>
              <a:ext cx="17526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19600" y="3200400"/>
              <a:ext cx="0" cy="68580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19600" y="3886200"/>
              <a:ext cx="0" cy="68580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19600" y="3200400"/>
              <a:ext cx="17526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19600" y="4572000"/>
              <a:ext cx="17526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625436" y="4100236"/>
            <a:ext cx="2971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 smtClean="0">
                <a:solidFill>
                  <a:srgbClr val="00B050"/>
                </a:solidFill>
              </a:rPr>
              <a:t>Junction</a:t>
            </a:r>
            <a:endParaRPr lang="en-US" b="1" kern="0" dirty="0">
              <a:solidFill>
                <a:srgbClr val="00B05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2209800" y="4214536"/>
            <a:ext cx="914400" cy="533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57646" y="3361461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379519" y="531077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2310246" y="258723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10246" y="3558176"/>
            <a:ext cx="10425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9600" y="4320176"/>
            <a:ext cx="10425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86000" y="5386976"/>
            <a:ext cx="10425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89619"/>
              </p:ext>
            </p:extLst>
          </p:nvPr>
        </p:nvGraphicFramePr>
        <p:xfrm>
          <a:off x="5867400" y="2806571"/>
          <a:ext cx="2057400" cy="88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0" name="Equation" r:id="rId3" imgW="533160" imgH="228600" progId="Equation.3">
                  <p:embed/>
                </p:oleObj>
              </mc:Choice>
              <mc:Fallback>
                <p:oleObj name="Equation" r:id="rId3" imgW="533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06571"/>
                        <a:ext cx="2057400" cy="881744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85381"/>
              </p:ext>
            </p:extLst>
          </p:nvPr>
        </p:nvGraphicFramePr>
        <p:xfrm>
          <a:off x="5562600" y="3811457"/>
          <a:ext cx="26463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1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11457"/>
                        <a:ext cx="2646362" cy="881062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5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Current (Series)</a:t>
            </a:r>
            <a:endParaRPr lang="en-US" sz="4000" dirty="0"/>
          </a:p>
        </p:txBody>
      </p:sp>
      <p:pic>
        <p:nvPicPr>
          <p:cNvPr id="145410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3" cstate="print"/>
          <a:srcRect b="81567"/>
          <a:stretch>
            <a:fillRect/>
          </a:stretch>
        </p:blipFill>
        <p:spPr bwMode="auto">
          <a:xfrm>
            <a:off x="1221191" y="2354708"/>
            <a:ext cx="6701618" cy="1150492"/>
          </a:xfrm>
          <a:prstGeom prst="rect">
            <a:avLst/>
          </a:prstGeom>
          <a:noFill/>
        </p:spPr>
      </p:pic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00200" y="3526901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00400" y="3505200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29200" y="361766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705600" y="3581400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24446" y="3581400"/>
            <a:ext cx="10425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24646" y="3581400"/>
            <a:ext cx="10425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29200" y="3581400"/>
            <a:ext cx="10425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81800" y="3581400"/>
            <a:ext cx="10425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266657"/>
              </p:ext>
            </p:extLst>
          </p:nvPr>
        </p:nvGraphicFramePr>
        <p:xfrm>
          <a:off x="2932113" y="4953000"/>
          <a:ext cx="37734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6" name="Equation" r:id="rId4" imgW="977760" imgH="228600" progId="Equation.3">
                  <p:embed/>
                </p:oleObj>
              </mc:Choice>
              <mc:Fallback>
                <p:oleObj name="Equation" r:id="rId4" imgW="9777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4953000"/>
                        <a:ext cx="3773487" cy="88106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8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smtClean="0"/>
              <a:t>Current (Parallel)</a:t>
            </a:r>
            <a:endParaRPr lang="en-US" sz="4000" dirty="0"/>
          </a:p>
        </p:txBody>
      </p:sp>
      <p:pic>
        <p:nvPicPr>
          <p:cNvPr id="5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3" cstate="print"/>
          <a:srcRect t="25806" b="7834"/>
          <a:stretch>
            <a:fillRect/>
          </a:stretch>
        </p:blipFill>
        <p:spPr bwMode="auto">
          <a:xfrm>
            <a:off x="2409296" y="2309013"/>
            <a:ext cx="4753503" cy="2937786"/>
          </a:xfrm>
          <a:prstGeom prst="rect">
            <a:avLst/>
          </a:prstGeom>
          <a:noFill/>
        </p:spPr>
      </p:pic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1" y="1470813"/>
            <a:ext cx="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57096" y="1547013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028296" y="2802479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399896" y="2802479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619096" y="2766213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990696" y="2802479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28696" y="1623213"/>
            <a:ext cx="0" cy="874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3696" y="3263347"/>
            <a:ext cx="0" cy="874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71496" y="3263347"/>
            <a:ext cx="0" cy="874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4496" y="3299613"/>
            <a:ext cx="0" cy="874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86096" y="3415747"/>
            <a:ext cx="0" cy="8744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844925"/>
              </p:ext>
            </p:extLst>
          </p:nvPr>
        </p:nvGraphicFramePr>
        <p:xfrm>
          <a:off x="2740553" y="5562600"/>
          <a:ext cx="447493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9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553" y="5562600"/>
                        <a:ext cx="4474933" cy="8382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0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1"/>
            <a:ext cx="8229600" cy="1143000"/>
          </a:xfrm>
        </p:spPr>
        <p:txBody>
          <a:bodyPr/>
          <a:lstStyle/>
          <a:p>
            <a:r>
              <a:rPr lang="en-US" sz="4000" dirty="0" smtClean="0"/>
              <a:t>Voltage (Series)</a:t>
            </a:r>
            <a:endParaRPr lang="en-US" sz="4000" dirty="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35998" y="3943022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96045" y="403992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05090" y="4101989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410930" y="4101989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5400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87926"/>
              </p:ext>
            </p:extLst>
          </p:nvPr>
        </p:nvGraphicFramePr>
        <p:xfrm>
          <a:off x="2070191" y="5410200"/>
          <a:ext cx="4900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0" name="Equation" r:id="rId3" imgW="1269720" imgH="228600" progId="Equation.3">
                  <p:embed/>
                </p:oleObj>
              </mc:Choice>
              <mc:Fallback>
                <p:oleObj name="Equation" r:id="rId3" imgW="1269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91" y="5410200"/>
                        <a:ext cx="4900613" cy="88106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32162" y="1219146"/>
            <a:ext cx="6720928" cy="2729601"/>
            <a:chOff x="1032162" y="1219146"/>
            <a:chExt cx="6720928" cy="272960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032162" y="2188937"/>
              <a:ext cx="15328" cy="838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813803" y="1491842"/>
              <a:ext cx="1413391" cy="1588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7753090" y="2188937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47490" y="2188937"/>
              <a:ext cx="2743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86090" y="2188937"/>
              <a:ext cx="26496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>
            <a:blip r:embed="rId6" cstate="print"/>
            <a:srcRect b="81567"/>
            <a:stretch>
              <a:fillRect/>
            </a:stretch>
          </p:blipFill>
          <p:spPr bwMode="auto">
            <a:xfrm>
              <a:off x="1032162" y="2798255"/>
              <a:ext cx="6701618" cy="1150492"/>
            </a:xfrm>
            <a:prstGeom prst="rect">
              <a:avLst/>
            </a:prstGeom>
            <a:noFill/>
          </p:spPr>
        </p:pic>
        <p:sp>
          <p:nvSpPr>
            <p:cNvPr id="26" name="Content Placeholder 2"/>
            <p:cNvSpPr txBox="1">
              <a:spLocks/>
            </p:cNvSpPr>
            <p:nvPr/>
          </p:nvSpPr>
          <p:spPr bwMode="auto">
            <a:xfrm>
              <a:off x="3200400" y="1219146"/>
              <a:ext cx="1219200" cy="801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54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5400" kern="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5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4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Capacitor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79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Input: Voltage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65"/>
          <a:stretch/>
        </p:blipFill>
        <p:spPr bwMode="auto">
          <a:xfrm>
            <a:off x="1066800" y="2588669"/>
            <a:ext cx="2786777" cy="270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51432" t="6447" b="17194"/>
          <a:stretch/>
        </p:blipFill>
        <p:spPr>
          <a:xfrm>
            <a:off x="5791200" y="2609451"/>
            <a:ext cx="1785603" cy="27090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2912" y="1524000"/>
            <a:ext cx="423457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ym typeface="Symbol"/>
              </a:rPr>
              <a:t>Output: Store charges</a:t>
            </a:r>
            <a:r>
              <a:rPr lang="en-US" kern="0" dirty="0" smtClean="0"/>
              <a:t>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4124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smtClean="0"/>
              <a:t>Current (Parallel)</a:t>
            </a:r>
            <a:endParaRPr lang="en-US" sz="4000" dirty="0"/>
          </a:p>
        </p:txBody>
      </p:sp>
      <p:pic>
        <p:nvPicPr>
          <p:cNvPr id="5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3" cstate="print"/>
          <a:srcRect t="25806" b="7834"/>
          <a:stretch>
            <a:fillRect/>
          </a:stretch>
        </p:blipFill>
        <p:spPr bwMode="auto">
          <a:xfrm>
            <a:off x="1237193" y="2348947"/>
            <a:ext cx="4753503" cy="2937786"/>
          </a:xfrm>
          <a:prstGeom prst="rect">
            <a:avLst/>
          </a:prstGeom>
          <a:noFill/>
        </p:spPr>
      </p:pic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80898" y="1510747"/>
            <a:ext cx="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62502" y="1743208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856193" y="270326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057400" y="2703266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30729"/>
              </p:ext>
            </p:extLst>
          </p:nvPr>
        </p:nvGraphicFramePr>
        <p:xfrm>
          <a:off x="4191000" y="1706942"/>
          <a:ext cx="48466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3" name="Equation" r:id="rId4" imgW="1320480" imgH="228600" progId="Equation.3">
                  <p:embed/>
                </p:oleObj>
              </mc:Choice>
              <mc:Fallback>
                <p:oleObj name="Equation" r:id="rId4" imgW="1320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06942"/>
                        <a:ext cx="4846637" cy="8382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533400" y="1510747"/>
            <a:ext cx="32474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629" y="2509090"/>
            <a:ext cx="1413391" cy="158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33400" y="1510747"/>
            <a:ext cx="0" cy="1026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400" y="3926134"/>
            <a:ext cx="0" cy="1360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62502" y="5257800"/>
            <a:ext cx="32474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3276600" y="2667000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724400" y="2743200"/>
            <a:ext cx="1219200" cy="80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5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kern="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5400" kern="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in series</a:t>
            </a:r>
            <a:endParaRPr lang="en-US" dirty="0"/>
          </a:p>
        </p:txBody>
      </p:sp>
      <p:pic>
        <p:nvPicPr>
          <p:cNvPr id="145410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3" cstate="print"/>
          <a:srcRect b="81567"/>
          <a:stretch>
            <a:fillRect/>
          </a:stretch>
        </p:blipFill>
        <p:spPr bwMode="auto">
          <a:xfrm>
            <a:off x="838200" y="1447800"/>
            <a:ext cx="6629400" cy="1138094"/>
          </a:xfrm>
          <a:prstGeom prst="rect">
            <a:avLst/>
          </a:prstGeom>
          <a:noFill/>
        </p:spPr>
      </p:pic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26473"/>
              </p:ext>
            </p:extLst>
          </p:nvPr>
        </p:nvGraphicFramePr>
        <p:xfrm>
          <a:off x="2394347" y="3505200"/>
          <a:ext cx="4507706" cy="81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86" name="Equation" r:id="rId4" imgW="1269720" imgH="228600" progId="Equation.3">
                  <p:embed/>
                </p:oleObj>
              </mc:Choice>
              <mc:Fallback>
                <p:oleObj name="Equation" r:id="rId4" imgW="12697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347" y="3505200"/>
                        <a:ext cx="4507706" cy="810424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92838"/>
              </p:ext>
            </p:extLst>
          </p:nvPr>
        </p:nvGraphicFramePr>
        <p:xfrm>
          <a:off x="1124743" y="4495800"/>
          <a:ext cx="68945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87" name="Equation" r:id="rId6" imgW="1942920" imgH="228600" progId="Equation.3">
                  <p:embed/>
                </p:oleObj>
              </mc:Choice>
              <mc:Fallback>
                <p:oleObj name="Equation" r:id="rId6" imgW="19429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43" y="4495800"/>
                        <a:ext cx="6894513" cy="81121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144173"/>
              </p:ext>
            </p:extLst>
          </p:nvPr>
        </p:nvGraphicFramePr>
        <p:xfrm>
          <a:off x="2494756" y="2613603"/>
          <a:ext cx="37734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88" name="Equation" r:id="rId8" imgW="977760" imgH="228600" progId="Equation.3">
                  <p:embed/>
                </p:oleObj>
              </mc:Choice>
              <mc:Fallback>
                <p:oleObj name="Equation" r:id="rId8" imgW="9777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756" y="2613603"/>
                        <a:ext cx="3773487" cy="88106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143000" y="4495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4495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14800" y="4495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562600" y="4495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34200" y="4495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6400" y="5486400"/>
            <a:ext cx="57912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94208"/>
              </p:ext>
            </p:extLst>
          </p:nvPr>
        </p:nvGraphicFramePr>
        <p:xfrm>
          <a:off x="2232025" y="5562600"/>
          <a:ext cx="48672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89" name="Equation" r:id="rId10" imgW="1371600" imgH="228600" progId="Equation.3">
                  <p:embed/>
                </p:oleObj>
              </mc:Choice>
              <mc:Fallback>
                <p:oleObj name="Equation" r:id="rId10" imgW="1371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562600"/>
                        <a:ext cx="4867275" cy="81121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 in series</a:t>
            </a:r>
          </a:p>
        </p:txBody>
      </p:sp>
      <p:pic>
        <p:nvPicPr>
          <p:cNvPr id="4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3" cstate="print"/>
          <a:srcRect b="81567"/>
          <a:stretch>
            <a:fillRect/>
          </a:stretch>
        </p:blipFill>
        <p:spPr bwMode="auto">
          <a:xfrm>
            <a:off x="1371600" y="2057400"/>
            <a:ext cx="6629400" cy="1138094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20561"/>
              </p:ext>
            </p:extLst>
          </p:nvPr>
        </p:nvGraphicFramePr>
        <p:xfrm>
          <a:off x="1828800" y="1487445"/>
          <a:ext cx="688975" cy="53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56" name="Equation" r:id="rId4" imgW="228600" imgH="177480" progId="Equation.3">
                  <p:embed/>
                </p:oleObj>
              </mc:Choice>
              <mc:Fallback>
                <p:oleObj name="Equation" r:id="rId4" imgW="2286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87445"/>
                        <a:ext cx="688975" cy="535319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00195"/>
              </p:ext>
            </p:extLst>
          </p:nvPr>
        </p:nvGraphicFramePr>
        <p:xfrm>
          <a:off x="3406775" y="1524000"/>
          <a:ext cx="7270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57" name="Equation" r:id="rId6" imgW="241200" imgH="177480" progId="Equation.3">
                  <p:embed/>
                </p:oleObj>
              </mc:Choice>
              <mc:Fallback>
                <p:oleObj name="Equation" r:id="rId6" imgW="2412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524000"/>
                        <a:ext cx="727075" cy="53498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64880"/>
              </p:ext>
            </p:extLst>
          </p:nvPr>
        </p:nvGraphicFramePr>
        <p:xfrm>
          <a:off x="5181600" y="1447800"/>
          <a:ext cx="7270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58" name="Equation" r:id="rId8" imgW="241200" imgH="164880" progId="Equation.3">
                  <p:embed/>
                </p:oleObj>
              </mc:Choice>
              <mc:Fallback>
                <p:oleObj name="Equation" r:id="rId8" imgW="24120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727075" cy="49688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570739"/>
              </p:ext>
            </p:extLst>
          </p:nvPr>
        </p:nvGraphicFramePr>
        <p:xfrm>
          <a:off x="6915150" y="1524000"/>
          <a:ext cx="7270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59" name="Equation" r:id="rId10" imgW="241200" imgH="177480" progId="Equation.3">
                  <p:embed/>
                </p:oleObj>
              </mc:Choice>
              <mc:Fallback>
                <p:oleObj name="Equation" r:id="rId10" imgW="2412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1524000"/>
                        <a:ext cx="727075" cy="53498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713246"/>
              </p:ext>
            </p:extLst>
          </p:nvPr>
        </p:nvGraphicFramePr>
        <p:xfrm>
          <a:off x="1959769" y="3657600"/>
          <a:ext cx="5453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0" name="Equation" r:id="rId12" imgW="1536480" imgH="215640" progId="Equation.3">
                  <p:embed/>
                </p:oleObj>
              </mc:Choice>
              <mc:Fallback>
                <p:oleObj name="Equation" r:id="rId12" imgW="15364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769" y="3657600"/>
                        <a:ext cx="5453062" cy="76517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03263"/>
              </p:ext>
            </p:extLst>
          </p:nvPr>
        </p:nvGraphicFramePr>
        <p:xfrm>
          <a:off x="3754438" y="4572000"/>
          <a:ext cx="22082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1" name="Equation" r:id="rId14" imgW="622080" imgH="215640" progId="Equation.3">
                  <p:embed/>
                </p:oleObj>
              </mc:Choice>
              <mc:Fallback>
                <p:oleObj name="Equation" r:id="rId14" imgW="6220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4572000"/>
                        <a:ext cx="2208212" cy="76517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063792" y="4953000"/>
            <a:ext cx="5791200" cy="1447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in Parallel</a:t>
            </a:r>
            <a:endParaRPr lang="en-US" dirty="0"/>
          </a:p>
        </p:txBody>
      </p:sp>
      <p:pic>
        <p:nvPicPr>
          <p:cNvPr id="5" name="Picture 2" descr="http://t2.gstatic.com/images?q=tbn:ANd9GcRg52rP6PJoPzjAv_xAGhjxdxTMTI1HZ1zV-Y08m0qIoQeS2BNH"/>
          <p:cNvPicPr>
            <a:picLocks noChangeAspect="1" noChangeArrowheads="1"/>
          </p:cNvPicPr>
          <p:nvPr/>
        </p:nvPicPr>
        <p:blipFill>
          <a:blip r:embed="rId3" cstate="print"/>
          <a:srcRect t="25806" b="7834"/>
          <a:stretch>
            <a:fillRect/>
          </a:stretch>
        </p:blipFill>
        <p:spPr bwMode="auto">
          <a:xfrm rot="16200000">
            <a:off x="-654895" y="883495"/>
            <a:ext cx="3429000" cy="2119210"/>
          </a:xfrm>
          <a:prstGeom prst="rect">
            <a:avLst/>
          </a:prstGeom>
          <a:noFill/>
        </p:spPr>
      </p:pic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54603"/>
              </p:ext>
            </p:extLst>
          </p:nvPr>
        </p:nvGraphicFramePr>
        <p:xfrm>
          <a:off x="2971800" y="2209800"/>
          <a:ext cx="4475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09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4475163" cy="8382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12350"/>
              </p:ext>
            </p:extLst>
          </p:nvPr>
        </p:nvGraphicFramePr>
        <p:xfrm>
          <a:off x="2743200" y="3429000"/>
          <a:ext cx="4573587" cy="130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10" name="Equation" r:id="rId6" imgW="1511280" imgH="431640" progId="Equation.3">
                  <p:embed/>
                </p:oleObj>
              </mc:Choice>
              <mc:Fallback>
                <p:oleObj name="Equation" r:id="rId6" imgW="15112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4573587" cy="130505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96695"/>
              </p:ext>
            </p:extLst>
          </p:nvPr>
        </p:nvGraphicFramePr>
        <p:xfrm>
          <a:off x="2819400" y="1219200"/>
          <a:ext cx="4846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11" name="Equation" r:id="rId8" imgW="1320480" imgH="228600" progId="Equation.3">
                  <p:embed/>
                </p:oleObj>
              </mc:Choice>
              <mc:Fallback>
                <p:oleObj name="Equation" r:id="rId8" imgW="13204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4846638" cy="8382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54636"/>
              </p:ext>
            </p:extLst>
          </p:nvPr>
        </p:nvGraphicFramePr>
        <p:xfrm>
          <a:off x="2895600" y="5029200"/>
          <a:ext cx="45735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12" name="Equation" r:id="rId10" imgW="1511280" imgH="431640" progId="Equation.3">
                  <p:embed/>
                </p:oleObj>
              </mc:Choice>
              <mc:Fallback>
                <p:oleObj name="Equation" r:id="rId10" imgW="15112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4573587" cy="130492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819400" y="3352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10000" y="3352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24400" y="33528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29400" y="3345873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5000" y="3429000"/>
            <a:ext cx="53340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 in Parallel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7764" y="990600"/>
            <a:ext cx="4078288" cy="2307584"/>
            <a:chOff x="2170112" y="1676400"/>
            <a:chExt cx="4078288" cy="2307584"/>
          </a:xfrm>
        </p:grpSpPr>
        <p:pic>
          <p:nvPicPr>
            <p:cNvPr id="4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>
            <a:blip r:embed="rId3" cstate="print"/>
            <a:srcRect t="25806" b="7834"/>
            <a:stretch>
              <a:fillRect/>
            </a:stretch>
          </p:blipFill>
          <p:spPr bwMode="auto">
            <a:xfrm>
              <a:off x="2514600" y="1676400"/>
              <a:ext cx="3733800" cy="2307584"/>
            </a:xfrm>
            <a:prstGeom prst="rect">
              <a:avLst/>
            </a:prstGeom>
            <a:noFill/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5246870"/>
                </p:ext>
              </p:extLst>
            </p:nvPr>
          </p:nvGraphicFramePr>
          <p:xfrm>
            <a:off x="2170112" y="2133600"/>
            <a:ext cx="688975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62" name="Equation" r:id="rId4" imgW="228600" imgH="177480" progId="Equation.3">
                    <p:embed/>
                  </p:oleObj>
                </mc:Choice>
                <mc:Fallback>
                  <p:oleObj name="Equation" r:id="rId4" imgW="228600" imgH="177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112" y="2133600"/>
                          <a:ext cx="688975" cy="534987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309724"/>
                </p:ext>
              </p:extLst>
            </p:nvPr>
          </p:nvGraphicFramePr>
          <p:xfrm>
            <a:off x="3218656" y="2133600"/>
            <a:ext cx="72707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63" name="Equation" r:id="rId6" imgW="241200" imgH="177480" progId="Equation.3">
                    <p:embed/>
                  </p:oleObj>
                </mc:Choice>
                <mc:Fallback>
                  <p:oleObj name="Equation" r:id="rId6" imgW="24120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656" y="2133600"/>
                          <a:ext cx="727075" cy="534988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924867"/>
                </p:ext>
              </p:extLst>
            </p:nvPr>
          </p:nvGraphicFramePr>
          <p:xfrm>
            <a:off x="4267200" y="2133600"/>
            <a:ext cx="727075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64" name="Equation" r:id="rId8" imgW="241200" imgH="164880" progId="Equation.3">
                    <p:embed/>
                  </p:oleObj>
                </mc:Choice>
                <mc:Fallback>
                  <p:oleObj name="Equation" r:id="rId8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2133600"/>
                          <a:ext cx="727075" cy="496888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606291"/>
                </p:ext>
              </p:extLst>
            </p:nvPr>
          </p:nvGraphicFramePr>
          <p:xfrm>
            <a:off x="5257800" y="2133600"/>
            <a:ext cx="72707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65" name="Equation" r:id="rId10" imgW="241200" imgH="177480" progId="Equation.3">
                    <p:embed/>
                  </p:oleObj>
                </mc:Choice>
                <mc:Fallback>
                  <p:oleObj name="Equation" r:id="rId10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2133600"/>
                          <a:ext cx="727075" cy="534988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70575"/>
              </p:ext>
            </p:extLst>
          </p:nvPr>
        </p:nvGraphicFramePr>
        <p:xfrm>
          <a:off x="4572000" y="1763392"/>
          <a:ext cx="427313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66" name="Equation" r:id="rId12" imgW="1511280" imgH="431640" progId="Equation.3">
                  <p:embed/>
                </p:oleObj>
              </mc:Choice>
              <mc:Fallback>
                <p:oleObj name="Equation" r:id="rId12" imgW="1511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63392"/>
                        <a:ext cx="4273132" cy="12192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641046"/>
              </p:ext>
            </p:extLst>
          </p:nvPr>
        </p:nvGraphicFramePr>
        <p:xfrm>
          <a:off x="1371600" y="3505200"/>
          <a:ext cx="59563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67" name="Equation" r:id="rId14" imgW="2209680" imgH="431640" progId="Equation.3">
                  <p:embed/>
                </p:oleObj>
              </mc:Choice>
              <mc:Fallback>
                <p:oleObj name="Equation" r:id="rId14" imgW="22096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5956300" cy="116205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025092"/>
              </p:ext>
            </p:extLst>
          </p:nvPr>
        </p:nvGraphicFramePr>
        <p:xfrm>
          <a:off x="3200400" y="4953000"/>
          <a:ext cx="2514599" cy="73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68" name="Equation" r:id="rId16" imgW="736560" imgH="215640" progId="Equation.3">
                  <p:embed/>
                </p:oleObj>
              </mc:Choice>
              <mc:Fallback>
                <p:oleObj name="Equation" r:id="rId16" imgW="73656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2514599" cy="735686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6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9" y="152400"/>
            <a:ext cx="8229600" cy="1143000"/>
          </a:xfrm>
        </p:spPr>
        <p:txBody>
          <a:bodyPr/>
          <a:lstStyle/>
          <a:p>
            <a:r>
              <a:rPr lang="en-US" dirty="0"/>
              <a:t>Combinations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2815" y="1646974"/>
            <a:ext cx="4174385" cy="2009790"/>
            <a:chOff x="2746607" y="1800210"/>
            <a:chExt cx="4174385" cy="2009790"/>
          </a:xfrm>
        </p:grpSpPr>
        <p:pic>
          <p:nvPicPr>
            <p:cNvPr id="9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3803" b="90050"/>
            <a:stretch/>
          </p:blipFill>
          <p:spPr bwMode="auto">
            <a:xfrm>
              <a:off x="4826872" y="2358000"/>
              <a:ext cx="1487927" cy="500751"/>
            </a:xfrm>
            <a:prstGeom prst="rect">
              <a:avLst/>
            </a:prstGeom>
            <a:noFill/>
          </p:spPr>
        </p:pic>
        <p:pic>
          <p:nvPicPr>
            <p:cNvPr id="10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3803" b="90050"/>
            <a:stretch/>
          </p:blipFill>
          <p:spPr bwMode="auto">
            <a:xfrm>
              <a:off x="3352800" y="2362200"/>
              <a:ext cx="1487927" cy="500751"/>
            </a:xfrm>
            <a:prstGeom prst="rect">
              <a:avLst/>
            </a:prstGeom>
            <a:noFill/>
          </p:spPr>
        </p:pic>
        <p:pic>
          <p:nvPicPr>
            <p:cNvPr id="11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3803" b="90050"/>
            <a:stretch/>
          </p:blipFill>
          <p:spPr bwMode="auto">
            <a:xfrm>
              <a:off x="3998473" y="3309249"/>
              <a:ext cx="1487927" cy="500751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352800" y="2586442"/>
              <a:ext cx="0" cy="9405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314799" y="2505837"/>
              <a:ext cx="0" cy="9993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14799" y="2954121"/>
              <a:ext cx="6061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912964"/>
                </p:ext>
              </p:extLst>
            </p:nvPr>
          </p:nvGraphicFramePr>
          <p:xfrm>
            <a:off x="3272411" y="1828800"/>
            <a:ext cx="14700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5" name="Equation" r:id="rId4" imgW="533160" imgH="215640" progId="Equation.3">
                    <p:embed/>
                  </p:oleObj>
                </mc:Choice>
                <mc:Fallback>
                  <p:oleObj name="Equation" r:id="rId4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411" y="1828800"/>
                          <a:ext cx="147002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927038"/>
                </p:ext>
              </p:extLst>
            </p:nvPr>
          </p:nvGraphicFramePr>
          <p:xfrm>
            <a:off x="4953000" y="1800210"/>
            <a:ext cx="1509712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6" name="Equation" r:id="rId6" imgW="545760" imgH="215640" progId="Equation.3">
                    <p:embed/>
                  </p:oleObj>
                </mc:Choice>
                <mc:Fallback>
                  <p:oleObj name="Equation" r:id="rId6" imgW="545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800210"/>
                          <a:ext cx="1509712" cy="5508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4134234"/>
                </p:ext>
              </p:extLst>
            </p:nvPr>
          </p:nvGraphicFramePr>
          <p:xfrm>
            <a:off x="4096047" y="2844896"/>
            <a:ext cx="1474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7" name="Equation" r:id="rId8" imgW="533160" imgH="228600" progId="Equation.3">
                    <p:embed/>
                  </p:oleObj>
                </mc:Choice>
                <mc:Fallback>
                  <p:oleObj name="Equation" r:id="rId8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047" y="2844896"/>
                          <a:ext cx="1474788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>
              <a:off x="2746607" y="2979206"/>
              <a:ext cx="6061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352800" y="3517630"/>
              <a:ext cx="609600" cy="31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486400" y="3505200"/>
              <a:ext cx="828399" cy="31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54054"/>
              </p:ext>
            </p:extLst>
          </p:nvPr>
        </p:nvGraphicFramePr>
        <p:xfrm>
          <a:off x="330045" y="4191000"/>
          <a:ext cx="34512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8" name="Equation" r:id="rId10" imgW="1257120" imgH="215640" progId="Equation.3">
                  <p:embed/>
                </p:oleObj>
              </mc:Choice>
              <mc:Fallback>
                <p:oleObj name="Equation" r:id="rId10" imgW="1257120" imgH="215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5" y="4191000"/>
                        <a:ext cx="3451225" cy="5921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533400" y="1447800"/>
            <a:ext cx="3324942" cy="1261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962041" y="1434098"/>
            <a:ext cx="4174385" cy="2030136"/>
            <a:chOff x="4962041" y="1434098"/>
            <a:chExt cx="4174385" cy="2030136"/>
          </a:xfrm>
        </p:grpSpPr>
        <p:pic>
          <p:nvPicPr>
            <p:cNvPr id="27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3803" b="90050"/>
            <a:stretch/>
          </p:blipFill>
          <p:spPr bwMode="auto">
            <a:xfrm>
              <a:off x="6213907" y="1990300"/>
              <a:ext cx="1487927" cy="500751"/>
            </a:xfrm>
            <a:prstGeom prst="rect">
              <a:avLst/>
            </a:prstGeom>
            <a:noFill/>
          </p:spPr>
        </p:pic>
        <p:pic>
          <p:nvPicPr>
            <p:cNvPr id="28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3803" b="90050"/>
            <a:stretch/>
          </p:blipFill>
          <p:spPr bwMode="auto">
            <a:xfrm>
              <a:off x="6213907" y="2963483"/>
              <a:ext cx="1487927" cy="500751"/>
            </a:xfrm>
            <a:prstGeom prst="rect">
              <a:avLst/>
            </a:prstGeom>
            <a:noFill/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5568234" y="2240676"/>
              <a:ext cx="0" cy="9405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530233" y="2160071"/>
              <a:ext cx="0" cy="9993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530233" y="2608355"/>
              <a:ext cx="6061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735458"/>
                </p:ext>
              </p:extLst>
            </p:nvPr>
          </p:nvGraphicFramePr>
          <p:xfrm>
            <a:off x="6172200" y="1434098"/>
            <a:ext cx="16097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9" name="Equation" r:id="rId12" imgW="583920" imgH="215640" progId="Equation.3">
                    <p:embed/>
                  </p:oleObj>
                </mc:Choice>
                <mc:Fallback>
                  <p:oleObj name="Equation" r:id="rId12" imgW="5839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1434098"/>
                          <a:ext cx="160972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7366479"/>
                </p:ext>
              </p:extLst>
            </p:nvPr>
          </p:nvGraphicFramePr>
          <p:xfrm>
            <a:off x="6311481" y="2499130"/>
            <a:ext cx="1474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0" name="Equation" r:id="rId14" imgW="533160" imgH="228600" progId="Equation.3">
                    <p:embed/>
                  </p:oleObj>
                </mc:Choice>
                <mc:Fallback>
                  <p:oleObj name="Equation" r:id="rId14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1481" y="2499130"/>
                          <a:ext cx="1474788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Straight Connector 34"/>
            <p:cNvCxnSpPr/>
            <p:nvPr/>
          </p:nvCxnSpPr>
          <p:spPr>
            <a:xfrm>
              <a:off x="4962041" y="2633440"/>
              <a:ext cx="6061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68234" y="3171864"/>
              <a:ext cx="609600" cy="31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701834" y="3159434"/>
              <a:ext cx="828399" cy="31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62600" y="2209800"/>
              <a:ext cx="609600" cy="31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772400" y="2212902"/>
              <a:ext cx="7578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4267200" y="1676400"/>
            <a:ext cx="997937" cy="4023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94370"/>
              </p:ext>
            </p:extLst>
          </p:nvPr>
        </p:nvGraphicFramePr>
        <p:xfrm>
          <a:off x="5078413" y="3656013"/>
          <a:ext cx="3457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1" name="Equation" r:id="rId15" imgW="1511280" imgH="431640" progId="Equation.3">
                  <p:embed/>
                </p:oleObj>
              </mc:Choice>
              <mc:Fallback>
                <p:oleObj name="Equation" r:id="rId15" imgW="15112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656013"/>
                        <a:ext cx="3457575" cy="98742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04310"/>
              </p:ext>
            </p:extLst>
          </p:nvPr>
        </p:nvGraphicFramePr>
        <p:xfrm>
          <a:off x="5568234" y="4876800"/>
          <a:ext cx="25606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2" name="Equation" r:id="rId17" imgW="749160" imgH="215640" progId="Equation.3">
                  <p:embed/>
                </p:oleObj>
              </mc:Choice>
              <mc:Fallback>
                <p:oleObj name="Equation" r:id="rId17" imgW="74916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234" y="4876800"/>
                        <a:ext cx="2560638" cy="73501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1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3378" y="1480127"/>
            <a:ext cx="3582048" cy="2019360"/>
            <a:chOff x="963638" y="1389468"/>
            <a:chExt cx="3913162" cy="2387602"/>
          </a:xfrm>
        </p:grpSpPr>
        <p:grpSp>
          <p:nvGrpSpPr>
            <p:cNvPr id="14" name="Group 13"/>
            <p:cNvGrpSpPr/>
            <p:nvPr/>
          </p:nvGrpSpPr>
          <p:grpSpPr>
            <a:xfrm>
              <a:off x="963638" y="2072959"/>
              <a:ext cx="3913162" cy="1704111"/>
              <a:chOff x="2514601" y="1676397"/>
              <a:chExt cx="4952999" cy="2452422"/>
            </a:xfrm>
          </p:grpSpPr>
          <p:pic>
            <p:nvPicPr>
              <p:cNvPr id="4" name="Picture 2" descr="http://t2.gstatic.com/images?q=tbn:ANd9GcRg52rP6PJoPzjAv_xAGhjxdxTMTI1HZ1zV-Y08m0qIoQeS2BNH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r="73803" b="90050"/>
              <a:stretch/>
            </p:blipFill>
            <p:spPr bwMode="auto">
              <a:xfrm>
                <a:off x="2514601" y="2424708"/>
                <a:ext cx="2057399" cy="852055"/>
              </a:xfrm>
              <a:prstGeom prst="rect">
                <a:avLst/>
              </a:prstGeom>
              <a:noFill/>
            </p:spPr>
          </p:pic>
          <p:pic>
            <p:nvPicPr>
              <p:cNvPr id="5" name="Picture 2" descr="http://t2.gstatic.com/images?q=tbn:ANd9GcRg52rP6PJoPzjAv_xAGhjxdxTMTI1HZ1zV-Y08m0qIoQeS2BNH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r="73803" b="90050"/>
              <a:stretch/>
            </p:blipFill>
            <p:spPr bwMode="auto">
              <a:xfrm>
                <a:off x="4572000" y="1676397"/>
                <a:ext cx="2057399" cy="852055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://t2.gstatic.com/images?q=tbn:ANd9GcRg52rP6PJoPzjAv_xAGhjxdxTMTI1HZ1zV-Y08m0qIoQeS2BNH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r="73803" b="90050"/>
              <a:stretch/>
            </p:blipFill>
            <p:spPr bwMode="auto">
              <a:xfrm>
                <a:off x="4572000" y="3276764"/>
                <a:ext cx="2057399" cy="85205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4572000" y="2057233"/>
                <a:ext cx="0" cy="16003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629400" y="2057233"/>
                <a:ext cx="0" cy="16003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629400" y="2850735"/>
                <a:ext cx="838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75993"/>
                </p:ext>
              </p:extLst>
            </p:nvPr>
          </p:nvGraphicFramePr>
          <p:xfrm>
            <a:off x="974095" y="1778006"/>
            <a:ext cx="1605910" cy="64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62" name="Equation" r:id="rId4" imgW="533160" imgH="215640" progId="Equation.3">
                    <p:embed/>
                  </p:oleObj>
                </mc:Choice>
                <mc:Fallback>
                  <p:oleObj name="Equation" r:id="rId4" imgW="53316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095" y="1778006"/>
                          <a:ext cx="1605910" cy="649438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182666"/>
                </p:ext>
              </p:extLst>
            </p:nvPr>
          </p:nvGraphicFramePr>
          <p:xfrm>
            <a:off x="2578271" y="1389468"/>
            <a:ext cx="1649265" cy="65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63" name="Equation" r:id="rId6" imgW="545760" imgH="215640" progId="Equation.3">
                    <p:embed/>
                  </p:oleObj>
                </mc:Choice>
                <mc:Fallback>
                  <p:oleObj name="Equation" r:id="rId6" imgW="54576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271" y="1389468"/>
                          <a:ext cx="1649265" cy="651316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3585528"/>
                </p:ext>
              </p:extLst>
            </p:nvPr>
          </p:nvGraphicFramePr>
          <p:xfrm>
            <a:off x="2597347" y="2515662"/>
            <a:ext cx="1611113" cy="688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64" name="Equation" r:id="rId8" imgW="533160" imgH="228600" progId="Equation.3">
                    <p:embed/>
                  </p:oleObj>
                </mc:Choice>
                <mc:Fallback>
                  <p:oleObj name="Equation" r:id="rId8" imgW="53316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347" y="2515662"/>
                          <a:ext cx="1611113" cy="688856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1143000"/>
          </a:xfrm>
        </p:spPr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27569"/>
              </p:ext>
            </p:extLst>
          </p:nvPr>
        </p:nvGraphicFramePr>
        <p:xfrm>
          <a:off x="4724400" y="1564265"/>
          <a:ext cx="3689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65" name="Equation" r:id="rId10" imgW="1612800" imgH="431640" progId="Equation.3">
                  <p:embed/>
                </p:oleObj>
              </mc:Choice>
              <mc:Fallback>
                <p:oleObj name="Equation" r:id="rId10" imgW="16128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64265"/>
                        <a:ext cx="3689350" cy="98742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461809"/>
              </p:ext>
            </p:extLst>
          </p:nvPr>
        </p:nvGraphicFramePr>
        <p:xfrm>
          <a:off x="5167313" y="2627890"/>
          <a:ext cx="23415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66" name="Equation" r:id="rId12" imgW="685800" imgH="228600" progId="Equation.3">
                  <p:embed/>
                </p:oleObj>
              </mc:Choice>
              <mc:Fallback>
                <p:oleObj name="Equation" r:id="rId12" imgW="685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2627890"/>
                        <a:ext cx="2341562" cy="779462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own Arrow 21"/>
          <p:cNvSpPr/>
          <p:nvPr/>
        </p:nvSpPr>
        <p:spPr>
          <a:xfrm>
            <a:off x="2733191" y="3747653"/>
            <a:ext cx="650693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51280" y="4147746"/>
            <a:ext cx="3543364" cy="1097219"/>
            <a:chOff x="751280" y="4147746"/>
            <a:chExt cx="3543364" cy="1097219"/>
          </a:xfrm>
        </p:grpSpPr>
        <p:pic>
          <p:nvPicPr>
            <p:cNvPr id="28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3803" b="90050"/>
            <a:stretch/>
          </p:blipFill>
          <p:spPr bwMode="auto">
            <a:xfrm>
              <a:off x="990600" y="4744214"/>
              <a:ext cx="1487927" cy="500751"/>
            </a:xfrm>
            <a:prstGeom prst="rect">
              <a:avLst/>
            </a:prstGeom>
            <a:noFill/>
          </p:spPr>
        </p:pic>
        <p:pic>
          <p:nvPicPr>
            <p:cNvPr id="29" name="Picture 2" descr="http://t2.gstatic.com/images?q=tbn:ANd9GcRg52rP6PJoPzjAv_xAGhjxdxTMTI1HZ1zV-Y08m0qIoQeS2BNH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3803" b="90050"/>
            <a:stretch/>
          </p:blipFill>
          <p:spPr bwMode="auto">
            <a:xfrm>
              <a:off x="2478527" y="4744213"/>
              <a:ext cx="1487927" cy="500751"/>
            </a:xfrm>
            <a:prstGeom prst="rect">
              <a:avLst/>
            </a:prstGeom>
            <a:noFill/>
          </p:spPr>
        </p:pic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4488494"/>
                </p:ext>
              </p:extLst>
            </p:nvPr>
          </p:nvGraphicFramePr>
          <p:xfrm>
            <a:off x="751280" y="4194938"/>
            <a:ext cx="14700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67" name="Equation" r:id="rId14" imgW="533160" imgH="215640" progId="Equation.3">
                    <p:embed/>
                  </p:oleObj>
                </mc:Choice>
                <mc:Fallback>
                  <p:oleObj name="Equation" r:id="rId14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80" y="4194938"/>
                          <a:ext cx="147002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089416"/>
                </p:ext>
              </p:extLst>
            </p:nvPr>
          </p:nvGraphicFramePr>
          <p:xfrm>
            <a:off x="2399169" y="4147746"/>
            <a:ext cx="189547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268" name="Equation" r:id="rId16" imgW="685800" imgH="228600" progId="Equation.3">
                    <p:embed/>
                  </p:oleObj>
                </mc:Choice>
                <mc:Fallback>
                  <p:oleObj name="Equation" r:id="rId16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169" y="4147746"/>
                          <a:ext cx="1895475" cy="582612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30393"/>
              </p:ext>
            </p:extLst>
          </p:nvPr>
        </p:nvGraphicFramePr>
        <p:xfrm>
          <a:off x="4953000" y="4448195"/>
          <a:ext cx="3973513" cy="59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69" name="Equation" r:id="rId18" imgW="1447560" imgH="215640" progId="Equation.3">
                  <p:embed/>
                </p:oleObj>
              </mc:Choice>
              <mc:Fallback>
                <p:oleObj name="Equation" r:id="rId18" imgW="14475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48195"/>
                        <a:ext cx="3973513" cy="59203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2057400" y="1219200"/>
            <a:ext cx="1954929" cy="2452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Exercise: Compute the total resistance (R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090040" y="1890657"/>
            <a:ext cx="4724400" cy="3534999"/>
            <a:chOff x="1143000" y="1587864"/>
            <a:chExt cx="4724400" cy="3534999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423312"/>
                </p:ext>
              </p:extLst>
            </p:nvPr>
          </p:nvGraphicFramePr>
          <p:xfrm>
            <a:off x="2447833" y="1587864"/>
            <a:ext cx="14700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14" name="Equation" r:id="rId3" imgW="533160" imgH="215640" progId="Equation.3">
                    <p:embed/>
                  </p:oleObj>
                </mc:Choice>
                <mc:Fallback>
                  <p:oleObj name="Equation" r:id="rId3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833" y="1587864"/>
                          <a:ext cx="147002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0896957"/>
                </p:ext>
              </p:extLst>
            </p:nvPr>
          </p:nvGraphicFramePr>
          <p:xfrm>
            <a:off x="2814628" y="4572000"/>
            <a:ext cx="1719263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1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628" y="4572000"/>
                          <a:ext cx="1719263" cy="5508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4245737"/>
                </p:ext>
              </p:extLst>
            </p:nvPr>
          </p:nvGraphicFramePr>
          <p:xfrm>
            <a:off x="4041212" y="2070961"/>
            <a:ext cx="1474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16" name="Equation" r:id="rId7" imgW="533160" imgH="228600" progId="Equation.3">
                    <p:embed/>
                  </p:oleObj>
                </mc:Choice>
                <mc:Fallback>
                  <p:oleObj name="Equation" r:id="rId7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212" y="2070961"/>
                          <a:ext cx="1474788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22"/>
            <p:cNvGrpSpPr/>
            <p:nvPr/>
          </p:nvGrpSpPr>
          <p:grpSpPr>
            <a:xfrm flipH="1" flipV="1">
              <a:off x="1143000" y="2109430"/>
              <a:ext cx="4724400" cy="2362200"/>
              <a:chOff x="1676400" y="2090049"/>
              <a:chExt cx="5260582" cy="233919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508206" y="2987961"/>
                <a:ext cx="3582048" cy="1441284"/>
                <a:chOff x="2514601" y="1676397"/>
                <a:chExt cx="4952999" cy="2452422"/>
              </a:xfrm>
            </p:grpSpPr>
            <p:pic>
              <p:nvPicPr>
                <p:cNvPr id="4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2514601" y="2424708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5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1676397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3276764"/>
                  <a:ext cx="2057399" cy="852055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8" name="Straight Connector 7"/>
                <p:cNvCxnSpPr/>
                <p:nvPr/>
              </p:nvCxnSpPr>
              <p:spPr>
                <a:xfrm>
                  <a:off x="45720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66294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629400" y="2850735"/>
                  <a:ext cx="838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0" name="Picture 2" descr="http://t2.gstatic.com/images?q=tbn:ANd9GcRg52rP6PJoPzjAv_xAGhjxdxTMTI1HZ1zV-Y08m0qIoQeS2BNH"/>
              <p:cNvPicPr>
                <a:picLocks noChangeAspect="1" noChangeArrowheads="1"/>
              </p:cNvPicPr>
              <p:nvPr/>
            </p:nvPicPr>
            <p:blipFill rotWithShape="1">
              <a:blip r:embed="rId9" cstate="print"/>
              <a:srcRect r="73803" b="90050"/>
              <a:stretch/>
            </p:blipFill>
            <p:spPr bwMode="auto">
              <a:xfrm>
                <a:off x="3429000" y="2090049"/>
                <a:ext cx="1487927" cy="500751"/>
              </a:xfrm>
              <a:prstGeom prst="rect">
                <a:avLst/>
              </a:prstGeom>
              <a:noFill/>
            </p:spPr>
          </p:pic>
          <p:cxnSp>
            <p:nvCxnSpPr>
              <p:cNvPr id="32" name="Straight Connector 31"/>
              <p:cNvCxnSpPr/>
              <p:nvPr/>
            </p:nvCxnSpPr>
            <p:spPr>
              <a:xfrm>
                <a:off x="2508206" y="2238283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764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508206" y="2286000"/>
                <a:ext cx="92079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4946606" y="2286000"/>
                <a:ext cx="1143648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86824" y="2286000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960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833498"/>
                </p:ext>
              </p:extLst>
            </p:nvPr>
          </p:nvGraphicFramePr>
          <p:xfrm>
            <a:off x="2276181" y="3416680"/>
            <a:ext cx="1679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17" name="Equation" r:id="rId10" imgW="609480" imgH="215640" progId="Equation.3">
                    <p:embed/>
                  </p:oleObj>
                </mc:Choice>
                <mc:Fallback>
                  <p:oleObj name="Equation" r:id="rId10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181" y="3416680"/>
                          <a:ext cx="167957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31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81344" y="1946194"/>
            <a:ext cx="3563904" cy="3013433"/>
            <a:chOff x="1143000" y="1587864"/>
            <a:chExt cx="4724400" cy="353499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971479"/>
                </p:ext>
              </p:extLst>
            </p:nvPr>
          </p:nvGraphicFramePr>
          <p:xfrm>
            <a:off x="2447833" y="1587864"/>
            <a:ext cx="14700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0" name="Equation" r:id="rId3" imgW="533160" imgH="215640" progId="Equation.3">
                    <p:embed/>
                  </p:oleObj>
                </mc:Choice>
                <mc:Fallback>
                  <p:oleObj name="Equation" r:id="rId3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833" y="1587864"/>
                          <a:ext cx="147002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820118"/>
                </p:ext>
              </p:extLst>
            </p:nvPr>
          </p:nvGraphicFramePr>
          <p:xfrm>
            <a:off x="2814628" y="4572000"/>
            <a:ext cx="1719263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1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628" y="4572000"/>
                          <a:ext cx="1719263" cy="5508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2968435"/>
                </p:ext>
              </p:extLst>
            </p:nvPr>
          </p:nvGraphicFramePr>
          <p:xfrm>
            <a:off x="4041212" y="2070961"/>
            <a:ext cx="1474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2" name="Equation" r:id="rId7" imgW="533160" imgH="228600" progId="Equation.3">
                    <p:embed/>
                  </p:oleObj>
                </mc:Choice>
                <mc:Fallback>
                  <p:oleObj name="Equation" r:id="rId7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212" y="2070961"/>
                          <a:ext cx="1474788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 flipH="1" flipV="1">
              <a:off x="1143000" y="2109430"/>
              <a:ext cx="4724400" cy="2362200"/>
              <a:chOff x="1676400" y="2090049"/>
              <a:chExt cx="5260582" cy="23391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508206" y="2987961"/>
                <a:ext cx="3582048" cy="1441284"/>
                <a:chOff x="2514601" y="1676397"/>
                <a:chExt cx="4952999" cy="2452422"/>
              </a:xfrm>
            </p:grpSpPr>
            <p:pic>
              <p:nvPicPr>
                <p:cNvPr id="18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2514601" y="2424708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1676397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3276764"/>
                  <a:ext cx="2057399" cy="852055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5720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294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2850735"/>
                  <a:ext cx="838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2" descr="http://t2.gstatic.com/images?q=tbn:ANd9GcRg52rP6PJoPzjAv_xAGhjxdxTMTI1HZ1zV-Y08m0qIoQeS2BNH"/>
              <p:cNvPicPr>
                <a:picLocks noChangeAspect="1" noChangeArrowheads="1"/>
              </p:cNvPicPr>
              <p:nvPr/>
            </p:nvPicPr>
            <p:blipFill rotWithShape="1">
              <a:blip r:embed="rId9" cstate="print"/>
              <a:srcRect r="73803" b="90050"/>
              <a:stretch/>
            </p:blipFill>
            <p:spPr bwMode="auto">
              <a:xfrm>
                <a:off x="3429000" y="2090049"/>
                <a:ext cx="1487927" cy="500751"/>
              </a:xfrm>
              <a:prstGeom prst="rect">
                <a:avLst/>
              </a:prstGeom>
              <a:noFill/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2508206" y="2238283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764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508206" y="2286000"/>
                <a:ext cx="92079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946606" y="2286000"/>
                <a:ext cx="1143648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86824" y="2286000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0960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8730351"/>
                </p:ext>
              </p:extLst>
            </p:nvPr>
          </p:nvGraphicFramePr>
          <p:xfrm>
            <a:off x="2276181" y="3416680"/>
            <a:ext cx="1679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43" name="Equation" r:id="rId10" imgW="609480" imgH="215640" progId="Equation.3">
                    <p:embed/>
                  </p:oleObj>
                </mc:Choice>
                <mc:Fallback>
                  <p:oleObj name="Equation" r:id="rId10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181" y="3416680"/>
                          <a:ext cx="167957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3079"/>
              </p:ext>
            </p:extLst>
          </p:nvPr>
        </p:nvGraphicFramePr>
        <p:xfrm>
          <a:off x="4876800" y="3130679"/>
          <a:ext cx="37115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4" name="Equation" r:id="rId12" imgW="1485720" imgH="431640" progId="Equation.3">
                  <p:embed/>
                </p:oleObj>
              </mc:Choice>
              <mc:Fallback>
                <p:oleObj name="Equation" r:id="rId12" imgW="1485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76800" y="3130679"/>
                        <a:ext cx="3711575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27305"/>
              </p:ext>
            </p:extLst>
          </p:nvPr>
        </p:nvGraphicFramePr>
        <p:xfrm>
          <a:off x="5638800" y="4404479"/>
          <a:ext cx="23053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5" name="Equation" r:id="rId14" imgW="571320" imgH="215640" progId="Equation.3">
                  <p:embed/>
                </p:oleObj>
              </mc:Choice>
              <mc:Fallback>
                <p:oleObj name="Equation" r:id="rId14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04479"/>
                        <a:ext cx="23053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12537"/>
              </p:ext>
            </p:extLst>
          </p:nvPr>
        </p:nvGraphicFramePr>
        <p:xfrm>
          <a:off x="5715000" y="1743960"/>
          <a:ext cx="22526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6" name="Equation" r:id="rId16" imgW="901440" imgH="431640" progId="Equation.3">
                  <p:embed/>
                </p:oleObj>
              </mc:Choice>
              <mc:Fallback>
                <p:oleObj name="Equation" r:id="rId16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43960"/>
                        <a:ext cx="22526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1828800"/>
            <a:ext cx="1524000" cy="2144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123</a:t>
            </a:r>
            <a:endParaRPr 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81344" y="1946194"/>
            <a:ext cx="3563904" cy="3013433"/>
            <a:chOff x="1143000" y="1587864"/>
            <a:chExt cx="4724400" cy="353499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0686735"/>
                </p:ext>
              </p:extLst>
            </p:nvPr>
          </p:nvGraphicFramePr>
          <p:xfrm>
            <a:off x="2447833" y="1587864"/>
            <a:ext cx="14700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64" name="Equation" r:id="rId3" imgW="533160" imgH="215640" progId="Equation.3">
                    <p:embed/>
                  </p:oleObj>
                </mc:Choice>
                <mc:Fallback>
                  <p:oleObj name="Equation" r:id="rId3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833" y="1587864"/>
                          <a:ext cx="147002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790641"/>
                </p:ext>
              </p:extLst>
            </p:nvPr>
          </p:nvGraphicFramePr>
          <p:xfrm>
            <a:off x="2814628" y="4572000"/>
            <a:ext cx="1719263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65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628" y="4572000"/>
                          <a:ext cx="1719263" cy="5508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783793"/>
                </p:ext>
              </p:extLst>
            </p:nvPr>
          </p:nvGraphicFramePr>
          <p:xfrm>
            <a:off x="4041212" y="2070961"/>
            <a:ext cx="1474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66" name="Equation" r:id="rId7" imgW="533160" imgH="228600" progId="Equation.3">
                    <p:embed/>
                  </p:oleObj>
                </mc:Choice>
                <mc:Fallback>
                  <p:oleObj name="Equation" r:id="rId7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212" y="2070961"/>
                          <a:ext cx="1474788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 flipH="1" flipV="1">
              <a:off x="1143000" y="2109430"/>
              <a:ext cx="4724400" cy="2362200"/>
              <a:chOff x="1676400" y="2090049"/>
              <a:chExt cx="5260582" cy="23391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508206" y="2987961"/>
                <a:ext cx="3582048" cy="1441284"/>
                <a:chOff x="2514601" y="1676397"/>
                <a:chExt cx="4952999" cy="2452422"/>
              </a:xfrm>
            </p:grpSpPr>
            <p:pic>
              <p:nvPicPr>
                <p:cNvPr id="18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2514601" y="2424708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1676397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3276764"/>
                  <a:ext cx="2057399" cy="852055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5720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294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2850735"/>
                  <a:ext cx="838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2" descr="http://t2.gstatic.com/images?q=tbn:ANd9GcRg52rP6PJoPzjAv_xAGhjxdxTMTI1HZ1zV-Y08m0qIoQeS2BNH"/>
              <p:cNvPicPr>
                <a:picLocks noChangeAspect="1" noChangeArrowheads="1"/>
              </p:cNvPicPr>
              <p:nvPr/>
            </p:nvPicPr>
            <p:blipFill rotWithShape="1">
              <a:blip r:embed="rId9" cstate="print"/>
              <a:srcRect r="73803" b="90050"/>
              <a:stretch/>
            </p:blipFill>
            <p:spPr bwMode="auto">
              <a:xfrm>
                <a:off x="3429000" y="2090049"/>
                <a:ext cx="1487927" cy="500751"/>
              </a:xfrm>
              <a:prstGeom prst="rect">
                <a:avLst/>
              </a:prstGeom>
              <a:noFill/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2508206" y="2238283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764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508206" y="2286000"/>
                <a:ext cx="92079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946606" y="2286000"/>
                <a:ext cx="1143648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86824" y="2286000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0960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8357752"/>
                </p:ext>
              </p:extLst>
            </p:nvPr>
          </p:nvGraphicFramePr>
          <p:xfrm>
            <a:off x="2276181" y="3416680"/>
            <a:ext cx="1679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67" name="Equation" r:id="rId10" imgW="609480" imgH="215640" progId="Equation.3">
                    <p:embed/>
                  </p:oleObj>
                </mc:Choice>
                <mc:Fallback>
                  <p:oleObj name="Equation" r:id="rId10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181" y="3416680"/>
                          <a:ext cx="167957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09696"/>
              </p:ext>
            </p:extLst>
          </p:nvPr>
        </p:nvGraphicFramePr>
        <p:xfrm>
          <a:off x="5334000" y="2482841"/>
          <a:ext cx="3157538" cy="79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8" name="Equation" r:id="rId12" imgW="901440" imgH="228600" progId="Equation.3">
                  <p:embed/>
                </p:oleObj>
              </mc:Choice>
              <mc:Fallback>
                <p:oleObj name="Equation" r:id="rId12" imgW="901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4000" y="2482841"/>
                        <a:ext cx="3157538" cy="798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04241"/>
              </p:ext>
            </p:extLst>
          </p:nvPr>
        </p:nvGraphicFramePr>
        <p:xfrm>
          <a:off x="4159103" y="3790849"/>
          <a:ext cx="4481512" cy="79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9" name="Equation" r:id="rId14" imgW="1282680" imgH="228600" progId="Equation.3">
                  <p:embed/>
                </p:oleObj>
              </mc:Choice>
              <mc:Fallback>
                <p:oleObj name="Equation" r:id="rId14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103" y="3790849"/>
                        <a:ext cx="4481512" cy="796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90094"/>
              </p:ext>
            </p:extLst>
          </p:nvPr>
        </p:nvGraphicFramePr>
        <p:xfrm>
          <a:off x="886997" y="1371600"/>
          <a:ext cx="1387640" cy="52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0" name="Equation" r:id="rId16" imgW="571320" imgH="215640" progId="Equation.3">
                  <p:embed/>
                </p:oleObj>
              </mc:Choice>
              <mc:Fallback>
                <p:oleObj name="Equation" r:id="rId16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97" y="1371600"/>
                        <a:ext cx="1387640" cy="522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1295400" y="1828800"/>
            <a:ext cx="2564976" cy="2144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Capacitance (C)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16202"/>
            <a:ext cx="5708825" cy="1765198"/>
          </a:xfrm>
        </p:spPr>
        <p:txBody>
          <a:bodyPr>
            <a:normAutofit/>
          </a:bodyPr>
          <a:lstStyle/>
          <a:p>
            <a:r>
              <a:rPr lang="en-US" dirty="0" smtClean="0"/>
              <a:t>ability of a body to </a:t>
            </a:r>
            <a:r>
              <a:rPr lang="en-US" b="1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electrical </a:t>
            </a:r>
            <a:r>
              <a:rPr lang="en-US" b="1" dirty="0" smtClean="0">
                <a:solidFill>
                  <a:srgbClr val="FF0000"/>
                </a:solidFill>
              </a:rPr>
              <a:t>charge (Q)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Unit: Farad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51432" t="6447" b="17194"/>
          <a:stretch/>
        </p:blipFill>
        <p:spPr>
          <a:xfrm>
            <a:off x="6096000" y="2057400"/>
            <a:ext cx="2336358" cy="3544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405" y="6396335"/>
            <a:ext cx="258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(c) Addison Wesley Longman, Inc</a:t>
            </a:r>
          </a:p>
          <a:p>
            <a:pPr algn="r"/>
            <a:endParaRPr lang="en-US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47992"/>
              </p:ext>
            </p:extLst>
          </p:nvPr>
        </p:nvGraphicFramePr>
        <p:xfrm>
          <a:off x="685800" y="3829716"/>
          <a:ext cx="1791043" cy="163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9" name="Equation" r:id="rId4" imgW="420480" imgH="383760" progId="Equation.3">
                  <p:embed/>
                </p:oleObj>
              </mc:Choice>
              <mc:Fallback>
                <p:oleObj name="Equation" r:id="rId4" imgW="420480" imgH="38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29716"/>
                        <a:ext cx="1791043" cy="1633102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406496" y="4841389"/>
            <a:ext cx="3124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Input Voltage</a:t>
            </a:r>
            <a:endParaRPr lang="en-US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258202" y="3967647"/>
            <a:ext cx="283779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Store charges</a:t>
            </a:r>
            <a:endParaRPr lang="en-US" kern="0" dirty="0"/>
          </a:p>
        </p:txBody>
      </p:sp>
      <p:sp>
        <p:nvSpPr>
          <p:cNvPr id="4" name="Right Arrow 3"/>
          <p:cNvSpPr/>
          <p:nvPr/>
        </p:nvSpPr>
        <p:spPr>
          <a:xfrm>
            <a:off x="2667000" y="4231658"/>
            <a:ext cx="457200" cy="2641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743200" y="5105400"/>
            <a:ext cx="457200" cy="2641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81344" y="1946194"/>
            <a:ext cx="3563904" cy="3013433"/>
            <a:chOff x="1143000" y="1587864"/>
            <a:chExt cx="4724400" cy="353499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831120"/>
                </p:ext>
              </p:extLst>
            </p:nvPr>
          </p:nvGraphicFramePr>
          <p:xfrm>
            <a:off x="2447833" y="1587864"/>
            <a:ext cx="147002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22" name="Equation" r:id="rId3" imgW="533160" imgH="215640" progId="Equation.3">
                    <p:embed/>
                  </p:oleObj>
                </mc:Choice>
                <mc:Fallback>
                  <p:oleObj name="Equation" r:id="rId3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7833" y="1587864"/>
                          <a:ext cx="147002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34453"/>
                </p:ext>
              </p:extLst>
            </p:nvPr>
          </p:nvGraphicFramePr>
          <p:xfrm>
            <a:off x="2814628" y="4572000"/>
            <a:ext cx="1719263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23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628" y="4572000"/>
                          <a:ext cx="1719263" cy="5508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104853"/>
                </p:ext>
              </p:extLst>
            </p:nvPr>
          </p:nvGraphicFramePr>
          <p:xfrm>
            <a:off x="4041212" y="2070961"/>
            <a:ext cx="147478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24" name="Equation" r:id="rId7" imgW="533160" imgH="228600" progId="Equation.3">
                    <p:embed/>
                  </p:oleObj>
                </mc:Choice>
                <mc:Fallback>
                  <p:oleObj name="Equation" r:id="rId7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212" y="2070961"/>
                          <a:ext cx="1474788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 flipH="1" flipV="1">
              <a:off x="1143000" y="2109430"/>
              <a:ext cx="4724400" cy="2362200"/>
              <a:chOff x="1676400" y="2090049"/>
              <a:chExt cx="5260582" cy="23391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508206" y="2987961"/>
                <a:ext cx="3582048" cy="1441284"/>
                <a:chOff x="2514601" y="1676397"/>
                <a:chExt cx="4952999" cy="2452422"/>
              </a:xfrm>
            </p:grpSpPr>
            <p:pic>
              <p:nvPicPr>
                <p:cNvPr id="18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2514601" y="2424708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1676397"/>
                  <a:ext cx="2057399" cy="852055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" name="Picture 2" descr="http://t2.gstatic.com/images?q=tbn:ANd9GcRg52rP6PJoPzjAv_xAGhjxdxTMTI1HZ1zV-Y08m0qIoQeS2BNH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/>
                <a:srcRect r="73803" b="90050"/>
                <a:stretch/>
              </p:blipFill>
              <p:spPr bwMode="auto">
                <a:xfrm>
                  <a:off x="4572000" y="3276764"/>
                  <a:ext cx="2057399" cy="852055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5720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29400" y="2057233"/>
                  <a:ext cx="0" cy="16003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2850735"/>
                  <a:ext cx="838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2" descr="http://t2.gstatic.com/images?q=tbn:ANd9GcRg52rP6PJoPzjAv_xAGhjxdxTMTI1HZ1zV-Y08m0qIoQeS2BNH"/>
              <p:cNvPicPr>
                <a:picLocks noChangeAspect="1" noChangeArrowheads="1"/>
              </p:cNvPicPr>
              <p:nvPr/>
            </p:nvPicPr>
            <p:blipFill rotWithShape="1">
              <a:blip r:embed="rId9" cstate="print"/>
              <a:srcRect r="73803" b="90050"/>
              <a:stretch/>
            </p:blipFill>
            <p:spPr bwMode="auto">
              <a:xfrm>
                <a:off x="3429000" y="2090049"/>
                <a:ext cx="1487927" cy="500751"/>
              </a:xfrm>
              <a:prstGeom prst="rect">
                <a:avLst/>
              </a:prstGeom>
              <a:noFill/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2508206" y="2238283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764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508206" y="2286000"/>
                <a:ext cx="92079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946606" y="2286000"/>
                <a:ext cx="1143648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86824" y="2286000"/>
                <a:ext cx="9176" cy="141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096000" y="2895600"/>
                <a:ext cx="8409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4766780"/>
                </p:ext>
              </p:extLst>
            </p:nvPr>
          </p:nvGraphicFramePr>
          <p:xfrm>
            <a:off x="2276181" y="3416680"/>
            <a:ext cx="1679575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25" name="Equation" r:id="rId10" imgW="609480" imgH="215640" progId="Equation.3">
                    <p:embed/>
                  </p:oleObj>
                </mc:Choice>
                <mc:Fallback>
                  <p:oleObj name="Equation" r:id="rId10" imgW="609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181" y="3416680"/>
                          <a:ext cx="1679575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55689"/>
              </p:ext>
            </p:extLst>
          </p:nvPr>
        </p:nvGraphicFramePr>
        <p:xfrm>
          <a:off x="5334000" y="1728086"/>
          <a:ext cx="24526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6" name="Equation" r:id="rId12" imgW="965160" imgH="431640" progId="Equation.3">
                  <p:embed/>
                </p:oleObj>
              </mc:Choice>
              <mc:Fallback>
                <p:oleObj name="Equation" r:id="rId12" imgW="965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4000" y="1728086"/>
                        <a:ext cx="2452687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10760"/>
              </p:ext>
            </p:extLst>
          </p:nvPr>
        </p:nvGraphicFramePr>
        <p:xfrm>
          <a:off x="595199" y="1143000"/>
          <a:ext cx="1675925" cy="6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7" name="Equation" r:id="rId14" imgW="622080" imgH="228600" progId="Equation.3">
                  <p:embed/>
                </p:oleObj>
              </mc:Choice>
              <mc:Fallback>
                <p:oleObj name="Equation" r:id="rId14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9" y="1143000"/>
                        <a:ext cx="1675925" cy="6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50517"/>
              </p:ext>
            </p:extLst>
          </p:nvPr>
        </p:nvGraphicFramePr>
        <p:xfrm>
          <a:off x="4724400" y="3235090"/>
          <a:ext cx="3508375" cy="108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8" name="Equation" r:id="rId16" imgW="1396800" imgH="431640" progId="Equation.3">
                  <p:embed/>
                </p:oleObj>
              </mc:Choice>
              <mc:Fallback>
                <p:oleObj name="Equation" r:id="rId16" imgW="1396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35090"/>
                        <a:ext cx="3508375" cy="1081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28458"/>
              </p:ext>
            </p:extLst>
          </p:nvPr>
        </p:nvGraphicFramePr>
        <p:xfrm>
          <a:off x="5638800" y="4800600"/>
          <a:ext cx="1670849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9" name="Equation" r:id="rId18" imgW="558720" imgH="215640" progId="Equation.3">
                  <p:embed/>
                </p:oleObj>
              </mc:Choice>
              <mc:Fallback>
                <p:oleObj name="Equation" r:id="rId18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1670849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866215" y="1828800"/>
            <a:ext cx="2994161" cy="3124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4128655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Compute: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Total resistance (R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Total current (I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Current (I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</a:p>
          <a:p>
            <a:pPr marL="514350" indent="-514350">
              <a:buFontTx/>
              <a:buAutoNum type="arabicPeriod"/>
            </a:pPr>
            <a:r>
              <a:rPr lang="en-US" sz="2800" dirty="0"/>
              <a:t>R</a:t>
            </a:r>
            <a:r>
              <a:rPr lang="en-US" sz="2800" baseline="-25000" dirty="0"/>
              <a:t>1 </a:t>
            </a:r>
            <a:r>
              <a:rPr lang="en-US" sz="2800" dirty="0" smtClean="0"/>
              <a:t>Voltage </a:t>
            </a:r>
            <a:r>
              <a:rPr lang="en-US" sz="2800" dirty="0"/>
              <a:t>(V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Voltage </a:t>
            </a:r>
            <a:r>
              <a:rPr lang="en-US" sz="2800" dirty="0"/>
              <a:t>(V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Voltage </a:t>
            </a:r>
            <a:r>
              <a:rPr lang="en-US" sz="2800" dirty="0"/>
              <a:t>(V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</a:p>
          <a:p>
            <a:pPr marL="514350" indent="-514350">
              <a:buAutoNum type="arabicPeriod"/>
            </a:pPr>
            <a:r>
              <a:rPr lang="en-US" sz="2800" dirty="0"/>
              <a:t>R</a:t>
            </a:r>
            <a:r>
              <a:rPr lang="en-US" sz="2800" baseline="-25000" dirty="0"/>
              <a:t>2 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Current (I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800" dirty="0"/>
              <a:t>R</a:t>
            </a:r>
            <a:r>
              <a:rPr lang="en-US" sz="2800" baseline="-25000" dirty="0"/>
              <a:t>3 </a:t>
            </a:r>
            <a:r>
              <a:rPr lang="en-US" sz="2800" dirty="0" smtClean="0"/>
              <a:t>Current (I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4114800" y="1776846"/>
            <a:ext cx="4572000" cy="2826564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19558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380164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0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196710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1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1291683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2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136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Total resistance (R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1543939"/>
            <a:ext cx="4114800" cy="2418459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7018131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89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4918116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90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648608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991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123383"/>
              </p:ext>
            </p:extLst>
          </p:nvPr>
        </p:nvGraphicFramePr>
        <p:xfrm>
          <a:off x="4953000" y="1824479"/>
          <a:ext cx="3729001" cy="110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2" name="Equation" r:id="rId10" imgW="1460160" imgH="431640" progId="Equation.3">
                  <p:embed/>
                </p:oleObj>
              </mc:Choice>
              <mc:Fallback>
                <p:oleObj name="Equation" r:id="rId10" imgW="146016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4479"/>
                        <a:ext cx="3729001" cy="1101871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57576"/>
              </p:ext>
            </p:extLst>
          </p:nvPr>
        </p:nvGraphicFramePr>
        <p:xfrm>
          <a:off x="5867400" y="3048000"/>
          <a:ext cx="1830387" cy="69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3" name="Equation" r:id="rId12" imgW="596880" imgH="228600" progId="Equation.3">
                  <p:embed/>
                </p:oleObj>
              </mc:Choice>
              <mc:Fallback>
                <p:oleObj name="Equation" r:id="rId12" imgW="59688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48000"/>
                        <a:ext cx="1830387" cy="69993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26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60" y="4191000"/>
            <a:ext cx="384628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88181"/>
              </p:ext>
            </p:extLst>
          </p:nvPr>
        </p:nvGraphicFramePr>
        <p:xfrm>
          <a:off x="4953000" y="4653465"/>
          <a:ext cx="3416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4" name="Equation" r:id="rId15" imgW="1244520" imgH="215640" progId="Equation.3">
                  <p:embed/>
                </p:oleObj>
              </mc:Choice>
              <mc:Fallback>
                <p:oleObj name="Equation" r:id="rId15" imgW="1244520" imgH="215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53465"/>
                        <a:ext cx="3416300" cy="59213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514600" y="2057400"/>
            <a:ext cx="1981200" cy="1939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570316" y="4055918"/>
            <a:ext cx="315884" cy="12018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Total Current (I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1636"/>
            <a:ext cx="4572000" cy="2826564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052259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46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7720133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47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248855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48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25260"/>
              </p:ext>
            </p:extLst>
          </p:nvPr>
        </p:nvGraphicFramePr>
        <p:xfrm>
          <a:off x="6324600" y="1954475"/>
          <a:ext cx="15192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9" name="Equation" r:id="rId10" imgW="545760" imgH="431640" progId="Equation.3">
                  <p:embed/>
                </p:oleObj>
              </mc:Choice>
              <mc:Fallback>
                <p:oleObj name="Equation" r:id="rId10" imgW="545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54475"/>
                        <a:ext cx="1519238" cy="122872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13982"/>
              </p:ext>
            </p:extLst>
          </p:nvPr>
        </p:nvGraphicFramePr>
        <p:xfrm>
          <a:off x="6335713" y="3149600"/>
          <a:ext cx="1484312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0" name="Equation" r:id="rId12" imgW="533160" imgH="431640" progId="Equation.3">
                  <p:embed/>
                </p:oleObj>
              </mc:Choice>
              <mc:Fallback>
                <p:oleObj name="Equation" r:id="rId12" imgW="5331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3149600"/>
                        <a:ext cx="1484312" cy="123031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34000" y="1316182"/>
            <a:ext cx="266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Ohm’s Law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931227"/>
              </p:ext>
            </p:extLst>
          </p:nvPr>
        </p:nvGraphicFramePr>
        <p:xfrm>
          <a:off x="5562600" y="4724400"/>
          <a:ext cx="25796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1" name="Equation" r:id="rId14" imgW="927000" imgH="393480" progId="Equation.3">
                  <p:embed/>
                </p:oleObj>
              </mc:Choice>
              <mc:Fallback>
                <p:oleObj name="Equation" r:id="rId14" imgW="9270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2579688" cy="1122362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815814"/>
              </p:ext>
            </p:extLst>
          </p:nvPr>
        </p:nvGraphicFramePr>
        <p:xfrm>
          <a:off x="2128837" y="4953000"/>
          <a:ext cx="1533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2" name="Equation" r:id="rId16" imgW="558720" imgH="215640" progId="Equation.3">
                  <p:embed/>
                </p:oleObj>
              </mc:Choice>
              <mc:Fallback>
                <p:oleObj name="Equation" r:id="rId16" imgW="55872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7" y="4953000"/>
                        <a:ext cx="1533525" cy="5921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4300" y="2632482"/>
            <a:ext cx="114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41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R</a:t>
            </a:r>
            <a:r>
              <a:rPr lang="en-US" baseline="-25000" dirty="0" smtClean="0"/>
              <a:t>1</a:t>
            </a:r>
            <a:r>
              <a:rPr lang="en-US" dirty="0" smtClean="0"/>
              <a:t> Current (I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3740" y="1943212"/>
            <a:ext cx="3505200" cy="2133600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727427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65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338389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66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916568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67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43652"/>
              </p:ext>
            </p:extLst>
          </p:nvPr>
        </p:nvGraphicFramePr>
        <p:xfrm>
          <a:off x="5791200" y="2230806"/>
          <a:ext cx="1717211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68" name="Equation" r:id="rId10" imgW="431640" imgH="215640" progId="Equation.3">
                  <p:embed/>
                </p:oleObj>
              </mc:Choice>
              <mc:Fallback>
                <p:oleObj name="Equation" r:id="rId10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30806"/>
                        <a:ext cx="1717211" cy="87788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28332"/>
              </p:ext>
            </p:extLst>
          </p:nvPr>
        </p:nvGraphicFramePr>
        <p:xfrm>
          <a:off x="1066800" y="4321195"/>
          <a:ext cx="1533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69" name="Equation" r:id="rId12" imgW="558720" imgH="215640" progId="Equation.3">
                  <p:embed/>
                </p:oleObj>
              </mc:Choice>
              <mc:Fallback>
                <p:oleObj name="Equation" r:id="rId12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21195"/>
                        <a:ext cx="1533525" cy="5921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45847" y="1444937"/>
            <a:ext cx="1412875" cy="1858383"/>
            <a:chOff x="145847" y="1444937"/>
            <a:chExt cx="1412875" cy="1858383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2485371"/>
                </p:ext>
              </p:extLst>
            </p:nvPr>
          </p:nvGraphicFramePr>
          <p:xfrm>
            <a:off x="145847" y="1444937"/>
            <a:ext cx="14128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70" name="Equation" r:id="rId14" imgW="507960" imgH="215640" progId="Equation.3">
                    <p:embed/>
                  </p:oleObj>
                </mc:Choice>
                <mc:Fallback>
                  <p:oleObj name="Equation" r:id="rId14" imgW="50796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47" y="1444937"/>
                          <a:ext cx="1412875" cy="6143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8668" name="Picture 1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899" y="2498934"/>
              <a:ext cx="1072514" cy="53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0" y="1538078"/>
            <a:ext cx="4191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Conservation of charges: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19321"/>
              </p:ext>
            </p:extLst>
          </p:nvPr>
        </p:nvGraphicFramePr>
        <p:xfrm>
          <a:off x="5689600" y="3303588"/>
          <a:ext cx="19208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71" name="Equation" r:id="rId17" imgW="482400" imgH="215640" progId="Equation.3">
                  <p:embed/>
                </p:oleObj>
              </mc:Choice>
              <mc:Fallback>
                <p:oleObj name="Equation" r:id="rId17" imgW="48240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303588"/>
                        <a:ext cx="1920875" cy="87788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67225"/>
            <a:ext cx="114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R</a:t>
            </a:r>
            <a:r>
              <a:rPr lang="en-US" baseline="-25000" dirty="0" smtClean="0"/>
              <a:t>1</a:t>
            </a:r>
            <a:r>
              <a:rPr lang="en-US" dirty="0" smtClean="0"/>
              <a:t> Voltage (V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3740" y="1943212"/>
            <a:ext cx="3505200" cy="2133600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267159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11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1268878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12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617249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13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68788"/>
              </p:ext>
            </p:extLst>
          </p:nvPr>
        </p:nvGraphicFramePr>
        <p:xfrm>
          <a:off x="947737" y="4800600"/>
          <a:ext cx="1533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14" name="Equation" r:id="rId10" imgW="558720" imgH="215640" progId="Equation.3">
                  <p:embed/>
                </p:oleObj>
              </mc:Choice>
              <mc:Fallback>
                <p:oleObj name="Equation" r:id="rId10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" y="4800600"/>
                        <a:ext cx="1533525" cy="5921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45847" y="1444937"/>
            <a:ext cx="1412875" cy="1858383"/>
            <a:chOff x="145847" y="1444937"/>
            <a:chExt cx="1412875" cy="1858383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7449424"/>
                </p:ext>
              </p:extLst>
            </p:nvPr>
          </p:nvGraphicFramePr>
          <p:xfrm>
            <a:off x="145847" y="1444937"/>
            <a:ext cx="14128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15" name="Equation" r:id="rId12" imgW="507960" imgH="215640" progId="Equation.3">
                    <p:embed/>
                  </p:oleObj>
                </mc:Choice>
                <mc:Fallback>
                  <p:oleObj name="Equation" r:id="rId12" imgW="507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47" y="1444937"/>
                          <a:ext cx="1412875" cy="6143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8668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899" y="2498934"/>
              <a:ext cx="1072514" cy="53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0" y="1538078"/>
            <a:ext cx="4191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Ohm’s Law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67225"/>
            <a:ext cx="114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553068"/>
              </p:ext>
            </p:extLst>
          </p:nvPr>
        </p:nvGraphicFramePr>
        <p:xfrm>
          <a:off x="5562600" y="2393877"/>
          <a:ext cx="21717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16" name="Equation" r:id="rId15" imgW="545760" imgH="215640" progId="Equation.3">
                  <p:embed/>
                </p:oleObj>
              </mc:Choice>
              <mc:Fallback>
                <p:oleObj name="Equation" r:id="rId15" imgW="5457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93877"/>
                        <a:ext cx="2171700" cy="87788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18278"/>
              </p:ext>
            </p:extLst>
          </p:nvPr>
        </p:nvGraphicFramePr>
        <p:xfrm>
          <a:off x="4572000" y="3720508"/>
          <a:ext cx="4059151" cy="71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17" name="Equation" r:id="rId17" imgW="1257120" imgH="215640" progId="Equation.3">
                  <p:embed/>
                </p:oleObj>
              </mc:Choice>
              <mc:Fallback>
                <p:oleObj name="Equation" r:id="rId17" imgW="1257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20508"/>
                        <a:ext cx="4059151" cy="71260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9521"/>
              </p:ext>
            </p:extLst>
          </p:nvPr>
        </p:nvGraphicFramePr>
        <p:xfrm>
          <a:off x="1039137" y="4166434"/>
          <a:ext cx="135072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18" name="Equation" r:id="rId19" imgW="558720" imgH="215640" progId="Equation.3">
                  <p:embed/>
                </p:oleObj>
              </mc:Choice>
              <mc:Fallback>
                <p:oleObj name="Equation" r:id="rId19" imgW="5587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137" y="4166434"/>
                        <a:ext cx="1350726" cy="5334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4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5,6) R</a:t>
            </a:r>
            <a:r>
              <a:rPr lang="en-US" baseline="-25000" dirty="0" smtClean="0"/>
              <a:t>2</a:t>
            </a:r>
            <a:r>
              <a:rPr lang="en-US" dirty="0" smtClean="0"/>
              <a:t> Voltage (V</a:t>
            </a:r>
            <a:r>
              <a:rPr lang="en-US" baseline="-25000" dirty="0" smtClean="0"/>
              <a:t>2</a:t>
            </a:r>
            <a:r>
              <a:rPr lang="en-US" dirty="0" smtClean="0"/>
              <a:t>) and R</a:t>
            </a:r>
            <a:r>
              <a:rPr lang="en-US" baseline="-25000" dirty="0" smtClean="0"/>
              <a:t>3</a:t>
            </a:r>
            <a:r>
              <a:rPr lang="en-US" dirty="0" smtClean="0"/>
              <a:t> Voltage (V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3740" y="1943212"/>
            <a:ext cx="3505200" cy="2133600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1343650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63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2624325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64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152069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65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46572"/>
              </p:ext>
            </p:extLst>
          </p:nvPr>
        </p:nvGraphicFramePr>
        <p:xfrm>
          <a:off x="1143000" y="5029200"/>
          <a:ext cx="1533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66" name="Equation" r:id="rId10" imgW="558720" imgH="215640" progId="Equation.3">
                  <p:embed/>
                </p:oleObj>
              </mc:Choice>
              <mc:Fallback>
                <p:oleObj name="Equation" r:id="rId10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1533525" cy="5921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45847" y="1444937"/>
            <a:ext cx="1412875" cy="1858383"/>
            <a:chOff x="145847" y="1444937"/>
            <a:chExt cx="1412875" cy="1858383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121920"/>
                </p:ext>
              </p:extLst>
            </p:nvPr>
          </p:nvGraphicFramePr>
          <p:xfrm>
            <a:off x="145847" y="1444937"/>
            <a:ext cx="14128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67" name="Equation" r:id="rId12" imgW="507960" imgH="215640" progId="Equation.3">
                    <p:embed/>
                  </p:oleObj>
                </mc:Choice>
                <mc:Fallback>
                  <p:oleObj name="Equation" r:id="rId12" imgW="507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47" y="1444937"/>
                          <a:ext cx="1412875" cy="6143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8668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899" y="2498934"/>
              <a:ext cx="1072514" cy="53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67225"/>
            <a:ext cx="114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01281"/>
              </p:ext>
            </p:extLst>
          </p:nvPr>
        </p:nvGraphicFramePr>
        <p:xfrm>
          <a:off x="5105400" y="2422802"/>
          <a:ext cx="30813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68" name="Equation" r:id="rId15" imgW="774360" imgH="228600" progId="Equation.3">
                  <p:embed/>
                </p:oleObj>
              </mc:Choice>
              <mc:Fallback>
                <p:oleObj name="Equation" r:id="rId15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22802"/>
                        <a:ext cx="3081338" cy="92868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56823"/>
              </p:ext>
            </p:extLst>
          </p:nvPr>
        </p:nvGraphicFramePr>
        <p:xfrm>
          <a:off x="5410200" y="3475944"/>
          <a:ext cx="24590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69" name="Equation" r:id="rId17" imgW="761760" imgH="228600" progId="Equation.3">
                  <p:embed/>
                </p:oleObj>
              </mc:Choice>
              <mc:Fallback>
                <p:oleObj name="Equation" r:id="rId1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75944"/>
                        <a:ext cx="2459038" cy="754062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53227"/>
              </p:ext>
            </p:extLst>
          </p:nvPr>
        </p:nvGraphicFramePr>
        <p:xfrm>
          <a:off x="1198670" y="4267200"/>
          <a:ext cx="1543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70" name="Equation" r:id="rId19" imgW="558720" imgH="215640" progId="Equation.3">
                  <p:embed/>
                </p:oleObj>
              </mc:Choice>
              <mc:Fallback>
                <p:oleObj name="Equation" r:id="rId19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670" y="4267200"/>
                        <a:ext cx="1543687" cy="6096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91818"/>
              </p:ext>
            </p:extLst>
          </p:nvPr>
        </p:nvGraphicFramePr>
        <p:xfrm>
          <a:off x="5257800" y="1544060"/>
          <a:ext cx="2692400" cy="79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71" name="Equation" r:id="rId21" imgW="787320" imgH="228600" progId="Equation.3">
                  <p:embed/>
                </p:oleObj>
              </mc:Choice>
              <mc:Fallback>
                <p:oleObj name="Equation" r:id="rId21" imgW="7873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44060"/>
                        <a:ext cx="2692400" cy="798304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937162"/>
              </p:ext>
            </p:extLst>
          </p:nvPr>
        </p:nvGraphicFramePr>
        <p:xfrm>
          <a:off x="3962400" y="4495800"/>
          <a:ext cx="3762375" cy="66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72" name="Equation" r:id="rId23" imgW="1320480" imgH="228600" progId="Equation.3">
                  <p:embed/>
                </p:oleObj>
              </mc:Choice>
              <mc:Fallback>
                <p:oleObj name="Equation" r:id="rId23" imgW="1320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3762375" cy="665597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65992"/>
              </p:ext>
            </p:extLst>
          </p:nvPr>
        </p:nvGraphicFramePr>
        <p:xfrm>
          <a:off x="4572000" y="5181600"/>
          <a:ext cx="27352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73" name="Equation" r:id="rId25" imgW="799920" imgH="228600" progId="Equation.3">
                  <p:embed/>
                </p:oleObj>
              </mc:Choice>
              <mc:Fallback>
                <p:oleObj name="Equation" r:id="rId25" imgW="79992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2735262" cy="79851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2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R</a:t>
            </a:r>
            <a:r>
              <a:rPr lang="en-US" baseline="-25000" dirty="0" smtClean="0"/>
              <a:t>2  </a:t>
            </a:r>
            <a:r>
              <a:rPr lang="en-US" dirty="0"/>
              <a:t>Current (I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3740" y="1943212"/>
            <a:ext cx="3505200" cy="2133600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477449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094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34268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095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8766861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096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88099"/>
              </p:ext>
            </p:extLst>
          </p:nvPr>
        </p:nvGraphicFramePr>
        <p:xfrm>
          <a:off x="752475" y="5029200"/>
          <a:ext cx="1533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97" name="Equation" r:id="rId10" imgW="558720" imgH="215640" progId="Equation.3">
                  <p:embed/>
                </p:oleObj>
              </mc:Choice>
              <mc:Fallback>
                <p:oleObj name="Equation" r:id="rId10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029200"/>
                        <a:ext cx="1533525" cy="5921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45847" y="1444937"/>
            <a:ext cx="1412875" cy="1858383"/>
            <a:chOff x="145847" y="1444937"/>
            <a:chExt cx="1412875" cy="185838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957149"/>
                </p:ext>
              </p:extLst>
            </p:nvPr>
          </p:nvGraphicFramePr>
          <p:xfrm>
            <a:off x="145847" y="1444937"/>
            <a:ext cx="14128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098" name="Equation" r:id="rId12" imgW="507960" imgH="215640" progId="Equation.3">
                    <p:embed/>
                  </p:oleObj>
                </mc:Choice>
                <mc:Fallback>
                  <p:oleObj name="Equation" r:id="rId12" imgW="507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47" y="1444937"/>
                          <a:ext cx="1412875" cy="6143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899" y="2498934"/>
              <a:ext cx="1072514" cy="53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67225"/>
            <a:ext cx="114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34597"/>
              </p:ext>
            </p:extLst>
          </p:nvPr>
        </p:nvGraphicFramePr>
        <p:xfrm>
          <a:off x="591083" y="4267200"/>
          <a:ext cx="1543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99" name="Equation" r:id="rId15" imgW="558720" imgH="215640" progId="Equation.3">
                  <p:embed/>
                </p:oleObj>
              </mc:Choice>
              <mc:Fallback>
                <p:oleObj name="Equation" r:id="rId15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83" y="4267200"/>
                        <a:ext cx="1543687" cy="6096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714791"/>
              </p:ext>
            </p:extLst>
          </p:nvPr>
        </p:nvGraphicFramePr>
        <p:xfrm>
          <a:off x="2523490" y="4343400"/>
          <a:ext cx="2105660" cy="614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00" name="Equation" r:id="rId17" imgW="799920" imgH="228600" progId="Equation.3">
                  <p:embed/>
                </p:oleObj>
              </mc:Choice>
              <mc:Fallback>
                <p:oleObj name="Equation" r:id="rId17" imgW="79992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490" y="4343400"/>
                        <a:ext cx="2105660" cy="614711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0" y="1538078"/>
            <a:ext cx="4191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Ohm’s Law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56337"/>
              </p:ext>
            </p:extLst>
          </p:nvPr>
        </p:nvGraphicFramePr>
        <p:xfrm>
          <a:off x="6019800" y="2000035"/>
          <a:ext cx="1447800" cy="125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01" name="Equation" r:id="rId19" imgW="507960" imgH="431640" progId="Equation.3">
                  <p:embed/>
                </p:oleObj>
              </mc:Choice>
              <mc:Fallback>
                <p:oleObj name="Equation" r:id="rId19" imgW="5079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00035"/>
                        <a:ext cx="1447800" cy="125885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30481"/>
              </p:ext>
            </p:extLst>
          </p:nvPr>
        </p:nvGraphicFramePr>
        <p:xfrm>
          <a:off x="5715000" y="3528469"/>
          <a:ext cx="2317750" cy="109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102" name="Equation" r:id="rId21" imgW="850680" imgH="393480" progId="Equation.3">
                  <p:embed/>
                </p:oleObj>
              </mc:Choice>
              <mc:Fallback>
                <p:oleObj name="Equation" r:id="rId21" imgW="85068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28469"/>
                        <a:ext cx="2317750" cy="109668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6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R</a:t>
            </a:r>
            <a:r>
              <a:rPr lang="en-US" baseline="-25000" dirty="0" smtClean="0"/>
              <a:t>3  </a:t>
            </a:r>
            <a:r>
              <a:rPr lang="en-US" dirty="0"/>
              <a:t>Current (</a:t>
            </a:r>
            <a:r>
              <a:rPr lang="en-US" dirty="0" smtClean="0"/>
              <a:t>I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3740" y="1943212"/>
            <a:ext cx="3505200" cy="2133600"/>
            <a:chOff x="152400" y="1752600"/>
            <a:chExt cx="4572000" cy="2826564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752600"/>
              <a:ext cx="4572000" cy="2826564"/>
              <a:chOff x="1981200" y="1828800"/>
              <a:chExt cx="4572000" cy="2826564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828800"/>
                <a:ext cx="4572000" cy="282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800600" y="1828800"/>
                <a:ext cx="9144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516113"/>
                </p:ext>
              </p:extLst>
            </p:nvPr>
          </p:nvGraphicFramePr>
          <p:xfrm>
            <a:off x="1295400" y="2616607"/>
            <a:ext cx="490538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117" name="Equation" r:id="rId4" imgW="177480" imgH="215640" progId="Equation.3">
                    <p:embed/>
                  </p:oleObj>
                </mc:Choice>
                <mc:Fallback>
                  <p:oleObj name="Equation" r:id="rId4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616607"/>
                          <a:ext cx="490538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05793"/>
                </p:ext>
              </p:extLst>
            </p:nvPr>
          </p:nvGraphicFramePr>
          <p:xfrm>
            <a:off x="2514600" y="2286000"/>
            <a:ext cx="525462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118"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286000"/>
                          <a:ext cx="525462" cy="549275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302021"/>
                </p:ext>
              </p:extLst>
            </p:nvPr>
          </p:nvGraphicFramePr>
          <p:xfrm>
            <a:off x="2708275" y="3336925"/>
            <a:ext cx="525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119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275" y="3336925"/>
                          <a:ext cx="525463" cy="58261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17908"/>
              </p:ext>
            </p:extLst>
          </p:nvPr>
        </p:nvGraphicFramePr>
        <p:xfrm>
          <a:off x="752475" y="5029200"/>
          <a:ext cx="1533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20" name="Equation" r:id="rId10" imgW="558720" imgH="215640" progId="Equation.3">
                  <p:embed/>
                </p:oleObj>
              </mc:Choice>
              <mc:Fallback>
                <p:oleObj name="Equation" r:id="rId10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029200"/>
                        <a:ext cx="1533525" cy="5921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45847" y="1444937"/>
            <a:ext cx="1412875" cy="1858383"/>
            <a:chOff x="145847" y="1444937"/>
            <a:chExt cx="1412875" cy="185838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8283526"/>
                </p:ext>
              </p:extLst>
            </p:nvPr>
          </p:nvGraphicFramePr>
          <p:xfrm>
            <a:off x="145847" y="1444937"/>
            <a:ext cx="14128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121" name="Equation" r:id="rId12" imgW="507960" imgH="215640" progId="Equation.3">
                    <p:embed/>
                  </p:oleObj>
                </mc:Choice>
                <mc:Fallback>
                  <p:oleObj name="Equation" r:id="rId12" imgW="507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47" y="1444937"/>
                          <a:ext cx="1412875" cy="614363"/>
                        </a:xfrm>
                        <a:prstGeom prst="rect">
                          <a:avLst/>
                        </a:prstGeom>
                        <a:solidFill>
                          <a:srgbClr val="DAE3DF">
                            <a:alpha val="16078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899" y="2498934"/>
              <a:ext cx="1072514" cy="536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67225"/>
            <a:ext cx="1143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584162"/>
              </p:ext>
            </p:extLst>
          </p:nvPr>
        </p:nvGraphicFramePr>
        <p:xfrm>
          <a:off x="591083" y="4267200"/>
          <a:ext cx="1543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22" name="Equation" r:id="rId15" imgW="558720" imgH="215640" progId="Equation.3">
                  <p:embed/>
                </p:oleObj>
              </mc:Choice>
              <mc:Fallback>
                <p:oleObj name="Equation" r:id="rId15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83" y="4267200"/>
                        <a:ext cx="1543687" cy="609600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75856"/>
              </p:ext>
            </p:extLst>
          </p:nvPr>
        </p:nvGraphicFramePr>
        <p:xfrm>
          <a:off x="2523490" y="4343400"/>
          <a:ext cx="2105660" cy="614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23" name="Equation" r:id="rId17" imgW="799920" imgH="228600" progId="Equation.3">
                  <p:embed/>
                </p:oleObj>
              </mc:Choice>
              <mc:Fallback>
                <p:oleObj name="Equation" r:id="rId17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490" y="4343400"/>
                        <a:ext cx="2105660" cy="614711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0" y="1538078"/>
            <a:ext cx="4191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Ohm’s Law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90576"/>
              </p:ext>
            </p:extLst>
          </p:nvPr>
        </p:nvGraphicFramePr>
        <p:xfrm>
          <a:off x="6172200" y="2230806"/>
          <a:ext cx="141128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24" name="Equation" r:id="rId19" imgW="495000" imgH="431640" progId="Equation.3">
                  <p:embed/>
                </p:oleObj>
              </mc:Choice>
              <mc:Fallback>
                <p:oleObj name="Equation" r:id="rId19" imgW="495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30806"/>
                        <a:ext cx="1411287" cy="125888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00370"/>
              </p:ext>
            </p:extLst>
          </p:nvPr>
        </p:nvGraphicFramePr>
        <p:xfrm>
          <a:off x="5867400" y="3839120"/>
          <a:ext cx="23526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25" name="Equation" r:id="rId21" imgW="863280" imgH="393480" progId="Equation.3">
                  <p:embed/>
                </p:oleObj>
              </mc:Choice>
              <mc:Fallback>
                <p:oleObj name="Equation" r:id="rId21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39120"/>
                        <a:ext cx="2352675" cy="1095375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5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Electric Power (P)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rate at which energy is converted from the electrical energy </a:t>
            </a:r>
            <a:r>
              <a:rPr lang="en-US" dirty="0" smtClean="0"/>
              <a:t>to </a:t>
            </a:r>
            <a:r>
              <a:rPr lang="en-US" dirty="0"/>
              <a:t>some other </a:t>
            </a:r>
            <a:r>
              <a:rPr lang="en-US" dirty="0" smtClean="0"/>
              <a:t>form (e.g</a:t>
            </a:r>
            <a:r>
              <a:rPr lang="en-US" dirty="0"/>
              <a:t>., heat, mechanical </a:t>
            </a:r>
            <a:r>
              <a:rPr lang="en-US" dirty="0" smtClean="0"/>
              <a:t>energy)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245026"/>
              </p:ext>
            </p:extLst>
          </p:nvPr>
        </p:nvGraphicFramePr>
        <p:xfrm>
          <a:off x="1524000" y="3581400"/>
          <a:ext cx="2063750" cy="78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3" name="Equation" r:id="rId3" imgW="469800" imgH="177480" progId="Equation.3">
                  <p:embed/>
                </p:oleObj>
              </mc:Choice>
              <mc:Fallback>
                <p:oleObj name="Equation" r:id="rId3" imgW="4698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581400"/>
                        <a:ext cx="2063750" cy="780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66927"/>
              </p:ext>
            </p:extLst>
          </p:nvPr>
        </p:nvGraphicFramePr>
        <p:xfrm>
          <a:off x="457200" y="4648200"/>
          <a:ext cx="44069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4" name="Equation" r:id="rId5" imgW="1002960" imgH="228600" progId="Equation.3">
                  <p:embed/>
                </p:oleObj>
              </mc:Choice>
              <mc:Fallback>
                <p:oleObj name="Equation" r:id="rId5" imgW="10029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44069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48400"/>
              </p:ext>
            </p:extLst>
          </p:nvPr>
        </p:nvGraphicFramePr>
        <p:xfrm>
          <a:off x="4343400" y="3200400"/>
          <a:ext cx="4486275" cy="148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5" name="Equation" r:id="rId7" imgW="1346040" imgH="444240" progId="Equation.3">
                  <p:embed/>
                </p:oleObj>
              </mc:Choice>
              <mc:Fallback>
                <p:oleObj name="Equation" r:id="rId7" imgW="1346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00400"/>
                        <a:ext cx="4486275" cy="1482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81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Capacitance (C)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sz="3600" dirty="0"/>
              <a:t>If </a:t>
            </a:r>
            <a:r>
              <a:rPr lang="en-US" sz="3600" dirty="0" smtClean="0"/>
              <a:t>input V </a:t>
            </a:r>
            <a:r>
              <a:rPr lang="en-US" sz="3600" dirty="0"/>
              <a:t>changes </a:t>
            </a:r>
            <a:r>
              <a:rPr lang="en-US" sz="3600" dirty="0">
                <a:sym typeface="Symbol"/>
              </a:rPr>
              <a:t> </a:t>
            </a:r>
            <a:r>
              <a:rPr lang="en-US" sz="3600" dirty="0" smtClean="0">
                <a:sym typeface="Symbol"/>
              </a:rPr>
              <a:t>store </a:t>
            </a:r>
            <a:r>
              <a:rPr lang="en-US" sz="3600" dirty="0" smtClean="0"/>
              <a:t>Q </a:t>
            </a:r>
            <a:r>
              <a:rPr lang="en-US" sz="3600" dirty="0"/>
              <a:t>would </a:t>
            </a:r>
            <a:r>
              <a:rPr lang="en-US" sz="3600" dirty="0" smtClean="0"/>
              <a:t>change </a:t>
            </a:r>
            <a:r>
              <a:rPr lang="en-US" sz="3600" b="1" dirty="0" smtClean="0">
                <a:solidFill>
                  <a:srgbClr val="FF0000"/>
                </a:solidFill>
              </a:rPr>
              <a:t>(C is constant)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740888"/>
              </p:ext>
            </p:extLst>
          </p:nvPr>
        </p:nvGraphicFramePr>
        <p:xfrm>
          <a:off x="2819400" y="3200400"/>
          <a:ext cx="17907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1" name="Equation" r:id="rId3" imgW="420480" imgH="383760" progId="Equation.3">
                  <p:embed/>
                </p:oleObj>
              </mc:Choice>
              <mc:Fallback>
                <p:oleObj name="Equation" r:id="rId3" imgW="420480" imgH="38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790700" cy="16335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/>
          <a:srcRect l="51432" t="6447" b="17194"/>
          <a:stretch/>
        </p:blipFill>
        <p:spPr>
          <a:xfrm>
            <a:off x="5867400" y="2895600"/>
            <a:ext cx="1984780" cy="30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A 12 </a:t>
            </a:r>
            <a:r>
              <a:rPr lang="en-US" dirty="0" smtClean="0">
                <a:sym typeface="Symbol"/>
              </a:rPr>
              <a:t> resistor carries a current of 3 A. Find the power dissipated in the resistor.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68450"/>
              </p:ext>
            </p:extLst>
          </p:nvPr>
        </p:nvGraphicFramePr>
        <p:xfrm>
          <a:off x="3505200" y="3048000"/>
          <a:ext cx="1776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8" name="Equation" r:id="rId3" imgW="533160" imgH="190440" progId="Equation.3">
                  <p:embed/>
                </p:oleObj>
              </mc:Choice>
              <mc:Fallback>
                <p:oleObj name="Equation" r:id="rId3" imgW="53316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48000"/>
                        <a:ext cx="17764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13709"/>
              </p:ext>
            </p:extLst>
          </p:nvPr>
        </p:nvGraphicFramePr>
        <p:xfrm>
          <a:off x="1960563" y="3962400"/>
          <a:ext cx="49053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9" name="Equation" r:id="rId5" imgW="1473120" imgH="241200" progId="Equation.3">
                  <p:embed/>
                </p:oleObj>
              </mc:Choice>
              <mc:Fallback>
                <p:oleObj name="Equation" r:id="rId5" imgW="14731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3962400"/>
                        <a:ext cx="49053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255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Current vs. Alternating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current (DC)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current is </a:t>
            </a:r>
            <a:r>
              <a:rPr lang="en-US" b="1" u="sng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>
                <a:solidFill>
                  <a:schemeClr val="tx1"/>
                </a:solidFill>
              </a:rPr>
              <a:t> with respect to </a:t>
            </a:r>
            <a:r>
              <a:rPr lang="en-US" b="1" u="sng" dirty="0" smtClean="0">
                <a:solidFill>
                  <a:srgbClr val="FF0000"/>
                </a:solidFill>
              </a:rPr>
              <a:t>time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u="sng" dirty="0" smtClean="0">
                <a:solidFill>
                  <a:srgbClr val="FF0000"/>
                </a:solidFill>
              </a:rPr>
              <a:t>voltage</a:t>
            </a:r>
            <a:r>
              <a:rPr lang="en-US" dirty="0" smtClean="0">
                <a:solidFill>
                  <a:schemeClr val="tx1"/>
                </a:solidFill>
              </a:rPr>
              <a:t> which drives the current is also constant with respect to time</a:t>
            </a:r>
          </a:p>
          <a:p>
            <a:r>
              <a:rPr lang="en-US" dirty="0" smtClean="0"/>
              <a:t>Alternating current (AC)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current </a:t>
            </a:r>
            <a:r>
              <a:rPr lang="en-US" b="1" u="sng" dirty="0" smtClean="0">
                <a:solidFill>
                  <a:srgbClr val="FF0000"/>
                </a:solidFill>
              </a:rPr>
              <a:t>varies</a:t>
            </a:r>
            <a:r>
              <a:rPr lang="en-US" dirty="0" smtClean="0">
                <a:solidFill>
                  <a:schemeClr val="tx1"/>
                </a:solidFill>
              </a:rPr>
              <a:t> periodically with </a:t>
            </a:r>
            <a:r>
              <a:rPr lang="en-US" b="1" u="sng" dirty="0" smtClean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u="sng" dirty="0">
                <a:solidFill>
                  <a:srgbClr val="FF0000"/>
                </a:solidFill>
              </a:rPr>
              <a:t>voltage</a:t>
            </a:r>
            <a:r>
              <a:rPr lang="en-US" dirty="0">
                <a:solidFill>
                  <a:schemeClr val="tx1"/>
                </a:solidFill>
              </a:rPr>
              <a:t> which drives the current </a:t>
            </a:r>
            <a:r>
              <a:rPr lang="en-US" dirty="0" smtClean="0">
                <a:solidFill>
                  <a:schemeClr val="tx1"/>
                </a:solidFill>
              </a:rPr>
              <a:t>varies periodically with </a:t>
            </a:r>
            <a:r>
              <a:rPr lang="en-US" dirty="0">
                <a:solidFill>
                  <a:schemeClr val="tx1"/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07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18864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DC and AC</a:t>
            </a:r>
            <a:endParaRPr lang="en-US" kern="0" dirty="0"/>
          </a:p>
        </p:txBody>
      </p:sp>
      <p:pic>
        <p:nvPicPr>
          <p:cNvPr id="5" name="Picture 2" descr="http://www.scienceaid.co.uk/physics/electricity/images/ACD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827" y="1828800"/>
            <a:ext cx="8105419" cy="36004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667000" y="33528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time</a:t>
            </a:r>
            <a:endParaRPr lang="en-US" kern="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0500" y="2057400"/>
            <a:ext cx="80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391400" y="33528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time</a:t>
            </a:r>
            <a:endParaRPr lang="en-US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381500" y="2057400"/>
            <a:ext cx="80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73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ays of making a touch screen device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resistive touch screen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capacitive touch screen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Picture 4" descr="http://www.gsmnation.com/blog/wp-content/uploads/2013/03/sony-xperia-z-details-uk-0.jpg"/>
          <p:cNvPicPr>
            <a:picLocks noChangeAspect="1" noChangeArrowheads="1"/>
          </p:cNvPicPr>
          <p:nvPr/>
        </p:nvPicPr>
        <p:blipFill rotWithShape="1">
          <a:blip r:embed="rId2" cstate="print"/>
          <a:srcRect l="32067" r="29524"/>
          <a:stretch/>
        </p:blipFill>
        <p:spPr bwMode="auto">
          <a:xfrm>
            <a:off x="6012873" y="2438400"/>
            <a:ext cx="2667000" cy="4173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Touch Screen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1676400"/>
            <a:ext cx="6107347" cy="4297287"/>
            <a:chOff x="304800" y="1219200"/>
            <a:chExt cx="4811947" cy="3385810"/>
          </a:xfrm>
        </p:grpSpPr>
        <p:pic>
          <p:nvPicPr>
            <p:cNvPr id="4" name="Picture 2" descr="http://infoceanhub.com/wp-content/uploads/2012/11/Resistive+Touch+screen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1219200"/>
              <a:ext cx="4811947" cy="32004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81000" y="4343400"/>
              <a:ext cx="125867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infoceanhub.com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http://epicagear.com/wp-content/uploads/2012/05/resistive-techn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6091"/>
            <a:ext cx="6019800" cy="639710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581001"/>
            <a:ext cx="1224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epicagear.com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Capacitive touchscre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5410200" cy="518633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550223"/>
            <a:ext cx="2106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http://www.completetab.com</a:t>
            </a:r>
            <a:endParaRPr 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Capacitive Touch 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Capacitance (C)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sz="3600" dirty="0" smtClean="0"/>
              <a:t>Depends on </a:t>
            </a:r>
            <a:r>
              <a:rPr lang="en-US" sz="3600" b="1" u="sng" dirty="0" smtClean="0">
                <a:solidFill>
                  <a:srgbClr val="FF0000"/>
                </a:solidFill>
              </a:rPr>
              <a:t>geometry</a:t>
            </a:r>
            <a:r>
              <a:rPr lang="en-US" sz="3600" dirty="0" smtClean="0"/>
              <a:t> and </a:t>
            </a:r>
            <a:r>
              <a:rPr lang="en-US" sz="3600" b="1" u="sng" dirty="0" smtClean="0">
                <a:solidFill>
                  <a:srgbClr val="FF0000"/>
                </a:solidFill>
              </a:rPr>
              <a:t>nature</a:t>
            </a:r>
            <a:r>
              <a:rPr lang="en-US" sz="3600" dirty="0" smtClean="0"/>
              <a:t> of the dielectric medium inside the capacitor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2743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8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Parallel </a:t>
            </a:r>
            <a:r>
              <a:rPr lang="en-US" sz="4800" dirty="0"/>
              <a:t>P</a:t>
            </a:r>
            <a:r>
              <a:rPr lang="en-US" sz="4800" dirty="0" smtClean="0"/>
              <a:t>late Capacitor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257729"/>
              </p:ext>
            </p:extLst>
          </p:nvPr>
        </p:nvGraphicFramePr>
        <p:xfrm>
          <a:off x="1295400" y="1780552"/>
          <a:ext cx="3035856" cy="127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1" name="Equation" r:id="rId3" imgW="923400" imgH="383760" progId="Equation.3">
                  <p:embed/>
                </p:oleObj>
              </mc:Choice>
              <mc:Fallback>
                <p:oleObj name="Equation" r:id="rId3" imgW="923400" imgH="38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80552"/>
                        <a:ext cx="3035856" cy="1272463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9600" y="3276600"/>
            <a:ext cx="464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l-GR" sz="3200" dirty="0" smtClean="0"/>
              <a:t>ε</a:t>
            </a:r>
            <a:r>
              <a:rPr lang="en-US" sz="3200" dirty="0" smtClean="0"/>
              <a:t>, permittivity</a:t>
            </a:r>
          </a:p>
          <a:p>
            <a:pPr marL="285750" indent="-285750">
              <a:buFont typeface="Arial"/>
              <a:buChar char="•"/>
            </a:pPr>
            <a:r>
              <a:rPr lang="el-GR" sz="3200" dirty="0" smtClean="0"/>
              <a:t>ε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, permittivity of free space</a:t>
            </a:r>
          </a:p>
          <a:p>
            <a:pPr marL="285750" indent="-285750">
              <a:buFont typeface="Arial"/>
              <a:buChar char="•"/>
            </a:pPr>
            <a:r>
              <a:rPr lang="en-US" sz="3200" i="1" dirty="0" smtClean="0"/>
              <a:t>k</a:t>
            </a:r>
            <a:r>
              <a:rPr lang="en-US" sz="3200" dirty="0" smtClean="0"/>
              <a:t>, dielectric constant </a:t>
            </a:r>
            <a:endParaRPr lang="en-US" sz="32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8"/>
          <a:stretch>
            <a:fillRect/>
          </a:stretch>
        </p:blipFill>
        <p:spPr bwMode="auto">
          <a:xfrm>
            <a:off x="5257800" y="1471833"/>
            <a:ext cx="3551237" cy="246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404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39"/>
          <a:stretch>
            <a:fillRect/>
          </a:stretch>
        </p:blipFill>
        <p:spPr bwMode="auto">
          <a:xfrm>
            <a:off x="5638800" y="3962400"/>
            <a:ext cx="3048000" cy="214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66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Dielectric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1600199"/>
          </a:xfrm>
        </p:spPr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b="1" u="sng" dirty="0">
                <a:solidFill>
                  <a:srgbClr val="FF0000"/>
                </a:solidFill>
              </a:rPr>
              <a:t>insulator</a:t>
            </a:r>
            <a:r>
              <a:rPr lang="en-US" altLang="en-US" dirty="0"/>
              <a:t> that can be </a:t>
            </a:r>
            <a:r>
              <a:rPr lang="en-US" altLang="en-US" b="1" u="sng" dirty="0">
                <a:solidFill>
                  <a:srgbClr val="FF0000"/>
                </a:solidFill>
              </a:rPr>
              <a:t>polarized</a:t>
            </a:r>
            <a:r>
              <a:rPr lang="en-US" altLang="en-US" dirty="0"/>
              <a:t> by an electric field.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72491"/>
            <a:ext cx="2716213" cy="430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30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Dielectric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r>
              <a:rPr lang="en-US" altLang="en-US" dirty="0" smtClean="0"/>
              <a:t>lowers </a:t>
            </a:r>
            <a:r>
              <a:rPr lang="en-US" altLang="en-US" dirty="0"/>
              <a:t>the </a:t>
            </a:r>
            <a:r>
              <a:rPr lang="en-US" altLang="en-US" b="1" u="sng" dirty="0">
                <a:solidFill>
                  <a:srgbClr val="FF0000"/>
                </a:solidFill>
              </a:rPr>
              <a:t>electric field </a:t>
            </a:r>
            <a:r>
              <a:rPr lang="en-US" altLang="en-US" dirty="0" smtClean="0">
                <a:sym typeface="Symbol"/>
              </a:rPr>
              <a:t></a:t>
            </a:r>
            <a:r>
              <a:rPr lang="en-US" altLang="en-US" dirty="0" smtClean="0"/>
              <a:t>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lowers the voltage</a:t>
            </a:r>
            <a:r>
              <a:rPr lang="en-US" altLang="en-US" dirty="0" smtClean="0"/>
              <a:t> (same charge) </a:t>
            </a:r>
            <a:r>
              <a:rPr lang="en-US" altLang="en-US" dirty="0" smtClean="0">
                <a:sym typeface="Symbol"/>
              </a:rPr>
              <a:t> </a:t>
            </a:r>
            <a:r>
              <a:rPr lang="en-US" altLang="en-US" b="1" u="sng" dirty="0" smtClean="0">
                <a:solidFill>
                  <a:srgbClr val="FF0000"/>
                </a:solidFill>
                <a:sym typeface="Symbol"/>
              </a:rPr>
              <a:t>increase capacitance</a:t>
            </a:r>
            <a:endParaRPr lang="en-US" altLang="en-US" b="1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71" b="10920"/>
          <a:stretch/>
        </p:blipFill>
        <p:spPr bwMode="auto">
          <a:xfrm>
            <a:off x="1524001" y="3158837"/>
            <a:ext cx="1580540" cy="354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5" r="24378" b="9697"/>
          <a:stretch/>
        </p:blipFill>
        <p:spPr bwMode="auto">
          <a:xfrm>
            <a:off x="3657600" y="3158837"/>
            <a:ext cx="1633731" cy="354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568052"/>
              </p:ext>
            </p:extLst>
          </p:nvPr>
        </p:nvGraphicFramePr>
        <p:xfrm>
          <a:off x="6096000" y="3581400"/>
          <a:ext cx="17907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8" name="Equation" r:id="rId4" imgW="420480" imgH="383760" progId="Equation.3">
                  <p:embed/>
                </p:oleObj>
              </mc:Choice>
              <mc:Fallback>
                <p:oleObj name="Equation" r:id="rId4" imgW="420480" imgH="38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1790700" cy="1633538"/>
                      </a:xfrm>
                      <a:prstGeom prst="rect">
                        <a:avLst/>
                      </a:prstGeom>
                      <a:solidFill>
                        <a:srgbClr val="DAE3DF">
                          <a:alpha val="1607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6"/>
          <p:cNvSpPr/>
          <p:nvPr/>
        </p:nvSpPr>
        <p:spPr>
          <a:xfrm>
            <a:off x="7886700" y="4475019"/>
            <a:ext cx="533400" cy="914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V="1">
            <a:off x="5715000" y="3810000"/>
            <a:ext cx="533400" cy="10113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nary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4367</TotalTime>
  <Words>736</Words>
  <Application>Microsoft Office PowerPoint</Application>
  <PresentationFormat>On-screen Show (4:3)</PresentationFormat>
  <Paragraphs>177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binary</vt:lpstr>
      <vt:lpstr>Equation</vt:lpstr>
      <vt:lpstr>Physics in Circuits and Gadgets (part 2)</vt:lpstr>
      <vt:lpstr>Capacitor</vt:lpstr>
      <vt:lpstr>Capacitor</vt:lpstr>
      <vt:lpstr>Capacitance (C)</vt:lpstr>
      <vt:lpstr>Capacitance (C)</vt:lpstr>
      <vt:lpstr>Capacitance (C)</vt:lpstr>
      <vt:lpstr>Parallel Plate Capacitor</vt:lpstr>
      <vt:lpstr>Dielectric</vt:lpstr>
      <vt:lpstr>Dielectric</vt:lpstr>
      <vt:lpstr>Electricity</vt:lpstr>
      <vt:lpstr>Electricity</vt:lpstr>
      <vt:lpstr>Current, I</vt:lpstr>
      <vt:lpstr>Mobile Charges</vt:lpstr>
      <vt:lpstr>For simplicity</vt:lpstr>
      <vt:lpstr>Current, I</vt:lpstr>
      <vt:lpstr>Voltage, V (Potential Difference)</vt:lpstr>
      <vt:lpstr>Voltage sources</vt:lpstr>
      <vt:lpstr>Voltage and Current</vt:lpstr>
      <vt:lpstr>Resistance, R</vt:lpstr>
      <vt:lpstr>Resistor</vt:lpstr>
      <vt:lpstr>Types of Materials</vt:lpstr>
      <vt:lpstr>Ohm’s Law</vt:lpstr>
      <vt:lpstr>Ohm’s Law</vt:lpstr>
      <vt:lpstr>Circuit</vt:lpstr>
      <vt:lpstr>Types of Connection</vt:lpstr>
      <vt:lpstr>Current</vt:lpstr>
      <vt:lpstr>Current (Series)</vt:lpstr>
      <vt:lpstr>Current (Parallel)</vt:lpstr>
      <vt:lpstr>Voltage (Series)</vt:lpstr>
      <vt:lpstr>Current (Parallel)</vt:lpstr>
      <vt:lpstr>Resistors in series</vt:lpstr>
      <vt:lpstr>Resistors in series</vt:lpstr>
      <vt:lpstr>Resistors in Parallel</vt:lpstr>
      <vt:lpstr>Resistors in Parallel</vt:lpstr>
      <vt:lpstr>Combinations</vt:lpstr>
      <vt:lpstr>Combinations</vt:lpstr>
      <vt:lpstr>Exercise: Compute the total resistance (RT)</vt:lpstr>
      <vt:lpstr>R12</vt:lpstr>
      <vt:lpstr>R123</vt:lpstr>
      <vt:lpstr>RT</vt:lpstr>
      <vt:lpstr>Circuit</vt:lpstr>
      <vt:lpstr>1) Total resistance (RT)</vt:lpstr>
      <vt:lpstr>2) Total Current (IT)</vt:lpstr>
      <vt:lpstr>3) R1 Current (I1)</vt:lpstr>
      <vt:lpstr>4) R1 Voltage (V1)</vt:lpstr>
      <vt:lpstr>5,6) R2 Voltage (V2) and R3 Voltage (V3)</vt:lpstr>
      <vt:lpstr>7) R2  Current (I2)</vt:lpstr>
      <vt:lpstr>8) R3  Current (I3)</vt:lpstr>
      <vt:lpstr>Electric Power (P)</vt:lpstr>
      <vt:lpstr>Example</vt:lpstr>
      <vt:lpstr>Direct Current vs. Alternating Current</vt:lpstr>
      <vt:lpstr>PowerPoint Presentation</vt:lpstr>
      <vt:lpstr>TOUCH!</vt:lpstr>
      <vt:lpstr>Resistive Touch Screen</vt:lpstr>
      <vt:lpstr>PowerPoint Presentation</vt:lpstr>
      <vt:lpstr>Capacitive Touch Screen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Carmi</dc:creator>
  <cp:lastModifiedBy>Marvin</cp:lastModifiedBy>
  <cp:revision>256</cp:revision>
  <dcterms:created xsi:type="dcterms:W3CDTF">2013-08-28T08:32:10Z</dcterms:created>
  <dcterms:modified xsi:type="dcterms:W3CDTF">2014-02-27T03:54:15Z</dcterms:modified>
</cp:coreProperties>
</file>