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32" r:id="rId3"/>
    <p:sldId id="333" r:id="rId4"/>
    <p:sldId id="340" r:id="rId5"/>
    <p:sldId id="346" r:id="rId6"/>
    <p:sldId id="339" r:id="rId7"/>
    <p:sldId id="393" r:id="rId8"/>
    <p:sldId id="341" r:id="rId9"/>
    <p:sldId id="342" r:id="rId10"/>
    <p:sldId id="343" r:id="rId11"/>
    <p:sldId id="344" r:id="rId12"/>
    <p:sldId id="345" r:id="rId13"/>
    <p:sldId id="351" r:id="rId14"/>
    <p:sldId id="337" r:id="rId15"/>
    <p:sldId id="338" r:id="rId16"/>
    <p:sldId id="353" r:id="rId17"/>
    <p:sldId id="352" r:id="rId18"/>
    <p:sldId id="365" r:id="rId19"/>
    <p:sldId id="366" r:id="rId20"/>
    <p:sldId id="367" r:id="rId21"/>
    <p:sldId id="384" r:id="rId22"/>
    <p:sldId id="354" r:id="rId23"/>
    <p:sldId id="355" r:id="rId24"/>
    <p:sldId id="361" r:id="rId25"/>
    <p:sldId id="356" r:id="rId26"/>
    <p:sldId id="357" r:id="rId27"/>
    <p:sldId id="358" r:id="rId28"/>
    <p:sldId id="359" r:id="rId29"/>
    <p:sldId id="362" r:id="rId30"/>
    <p:sldId id="360" r:id="rId31"/>
    <p:sldId id="394" r:id="rId32"/>
    <p:sldId id="363" r:id="rId33"/>
    <p:sldId id="364" r:id="rId34"/>
    <p:sldId id="395" r:id="rId35"/>
    <p:sldId id="336" r:id="rId36"/>
    <p:sldId id="347" r:id="rId37"/>
    <p:sldId id="348" r:id="rId38"/>
    <p:sldId id="349" r:id="rId39"/>
    <p:sldId id="368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1" r:id="rId51"/>
    <p:sldId id="380" r:id="rId52"/>
    <p:sldId id="382" r:id="rId53"/>
    <p:sldId id="383" r:id="rId54"/>
    <p:sldId id="388" r:id="rId55"/>
    <p:sldId id="385" r:id="rId56"/>
    <p:sldId id="387" r:id="rId57"/>
    <p:sldId id="390" r:id="rId58"/>
    <p:sldId id="389" r:id="rId59"/>
    <p:sldId id="391" r:id="rId60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16A"/>
    <a:srgbClr val="EE60C5"/>
    <a:srgbClr val="F7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HANDOUT #11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err="1" smtClean="0"/>
              <a:t>MCTGarcia</a:t>
            </a:r>
            <a:endParaRPr lang="en-US" dirty="0" smtClean="0"/>
          </a:p>
          <a:p>
            <a:r>
              <a:rPr lang="en-US" dirty="0" smtClean="0"/>
              <a:t>NASC 3 - 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7EDB8-B085-47A7-A640-9A5F07732F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73A5B-1033-44DA-B4C9-AA93C11E49EF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66C3B-9923-4E05-8C03-4E8FF43A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66C3B-9923-4E05-8C03-4E8FF43A9C7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29BCB-065A-4D3D-B336-36EA85D02DE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E1EB6-9912-4F0E-8BBE-65E91EFF22E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64A5F-9F05-4E07-8485-B6E0944C617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BB361-8F4E-4941-9960-5FB0C3B10D8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4C75-DC10-4210-A045-D429DC0CDAF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80F34-2E50-4F40-8CE4-793026E6862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781D3-11DC-4541-BDE8-01682D3AF23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618F1-A4AD-4C99-9C76-3DCC1757A11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608BC-0B3C-462A-897B-ADC32643F6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B1C6C-FD9C-436B-B9C0-532E30958C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88881-7B48-49AE-87F7-D857FB25D55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es-ES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AE758D-CDAC-445D-8684-472AFED3201A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 w="11430"/>
          <a:gradFill>
            <a:gsLst>
              <a:gs pos="0">
                <a:schemeClr val="accent2">
                  <a:tint val="70000"/>
                  <a:satMod val="245000"/>
                </a:schemeClr>
              </a:gs>
              <a:gs pos="75000">
                <a:schemeClr val="accent2">
                  <a:tint val="90000"/>
                  <a:shade val="60000"/>
                  <a:satMod val="240000"/>
                </a:schemeClr>
              </a:gs>
              <a:gs pos="100000">
                <a:schemeClr val="accent2">
                  <a:tint val="100000"/>
                  <a:shade val="50000"/>
                  <a:satMod val="240000"/>
                </a:schemeClr>
              </a:gs>
            </a:gsLst>
            <a:lin ang="5400000"/>
          </a:gra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C00000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6">
              <a:lumMod val="75000"/>
            </a:schemeClr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ecrc.sipex.aq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Magnetic_fiel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hyperphysics.phy-astr.gsu.edu/hbase/magnetic/magfor.html#c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8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png"/><Relationship Id="rId5" Type="http://schemas.openxmlformats.org/officeDocument/2006/relationships/image" Target="../media/image47.gif"/><Relationship Id="rId4" Type="http://schemas.openxmlformats.org/officeDocument/2006/relationships/image" Target="../media/image4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dt-ed.org/EducationResources/CommunityCollege/EddyCurrents/Physics/selfinductance.htm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.howstuffworks.com/magnet1.htm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howstuffworks.com/magnet1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539552" y="2132856"/>
            <a:ext cx="8280151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UY" sz="4800" dirty="0" err="1" smtClean="0"/>
              <a:t>Physics</a:t>
            </a:r>
            <a:r>
              <a:rPr lang="es-UY" sz="4800" dirty="0" smtClean="0"/>
              <a:t> in </a:t>
            </a:r>
            <a:r>
              <a:rPr lang="es-UY" sz="4800" dirty="0" err="1" smtClean="0"/>
              <a:t>Circuits</a:t>
            </a:r>
            <a:r>
              <a:rPr lang="es-UY" sz="4800" dirty="0" smtClean="0"/>
              <a:t> and </a:t>
            </a:r>
            <a:r>
              <a:rPr lang="es-UY" sz="4800" dirty="0" err="1" smtClean="0"/>
              <a:t>Gadgets</a:t>
            </a:r>
            <a:r>
              <a:rPr lang="es-UY" sz="4800" dirty="0" smtClean="0"/>
              <a:t/>
            </a:r>
            <a:br>
              <a:rPr lang="es-UY" sz="4800" dirty="0" smtClean="0"/>
            </a:br>
            <a:r>
              <a:rPr lang="es-UY" sz="2800" dirty="0" smtClean="0"/>
              <a:t/>
            </a:r>
            <a:br>
              <a:rPr lang="es-UY" sz="2800" dirty="0" smtClean="0"/>
            </a:br>
            <a:r>
              <a:rPr lang="es-UY" sz="2800" dirty="0" smtClean="0"/>
              <a:t>(</a:t>
            </a:r>
            <a:r>
              <a:rPr lang="es-UY" sz="2800" dirty="0" err="1" smtClean="0"/>
              <a:t>part</a:t>
            </a:r>
            <a:r>
              <a:rPr lang="es-UY" sz="2800" dirty="0" smtClean="0"/>
              <a:t> 3)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/>
              <a:t>Magnetic field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68478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>
                <a:solidFill>
                  <a:srgbClr val="FF0000"/>
                </a:solidFill>
              </a:rPr>
              <a:t>magnitude</a:t>
            </a:r>
            <a:r>
              <a:rPr lang="en-US" dirty="0"/>
              <a:t> of the magnetic </a:t>
            </a:r>
            <a:r>
              <a:rPr lang="en-US" dirty="0" smtClean="0"/>
              <a:t>field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FF0000"/>
                </a:solidFill>
              </a:rPr>
              <a:t>proportional</a:t>
            </a:r>
            <a:r>
              <a:rPr lang="en-US" dirty="0"/>
              <a:t> to </a:t>
            </a:r>
            <a:r>
              <a:rPr lang="en-US" dirty="0" smtClean="0"/>
              <a:t>the </a:t>
            </a:r>
            <a:r>
              <a:rPr lang="en-US" b="1" u="sng" dirty="0" smtClean="0">
                <a:solidFill>
                  <a:srgbClr val="FF0000"/>
                </a:solidFill>
              </a:rPr>
              <a:t>magnetic </a:t>
            </a:r>
            <a:r>
              <a:rPr lang="en-US" b="1" u="sng" dirty="0">
                <a:solidFill>
                  <a:srgbClr val="FF0000"/>
                </a:solidFill>
              </a:rPr>
              <a:t>field line density</a:t>
            </a:r>
            <a:r>
              <a:rPr lang="en-US" dirty="0"/>
              <a:t> . </a:t>
            </a:r>
          </a:p>
        </p:txBody>
      </p:sp>
      <p:pic>
        <p:nvPicPr>
          <p:cNvPr id="4" name="Picture 2" descr="http://www.ece.neu.edu/faculty/nian/mom/img/How%20Magnets%20Work/magneticFieldLine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3" y="2844807"/>
            <a:ext cx="3528393" cy="22873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5445224"/>
            <a:ext cx="82680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line density </a:t>
            </a:r>
            <a:r>
              <a:rPr lang="en-US" sz="2400" b="1" u="sng" dirty="0" smtClean="0">
                <a:solidFill>
                  <a:srgbClr val="FF0000"/>
                </a:solidFill>
              </a:rPr>
              <a:t>near the poles </a:t>
            </a:r>
            <a:r>
              <a:rPr lang="en-US" sz="2400" dirty="0" smtClean="0"/>
              <a:t>is </a:t>
            </a:r>
            <a:r>
              <a:rPr lang="en-US" sz="2400" b="1" u="sng" dirty="0" smtClean="0">
                <a:solidFill>
                  <a:srgbClr val="FF0000"/>
                </a:solidFill>
              </a:rPr>
              <a:t>higher</a:t>
            </a:r>
            <a:r>
              <a:rPr lang="en-US" sz="2400" dirty="0" smtClean="0"/>
              <a:t> than at points away from the poles. </a:t>
            </a:r>
          </a:p>
          <a:p>
            <a:pPr algn="ctr"/>
            <a:r>
              <a:rPr lang="en-US" sz="2400" dirty="0" smtClean="0">
                <a:sym typeface="Wingdings" pitchFamily="2" charset="2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1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/>
              <a:t>The magnetic lines of force </a:t>
            </a:r>
            <a:r>
              <a:rPr lang="en-US" b="1" u="sng" dirty="0">
                <a:solidFill>
                  <a:srgbClr val="FF0000"/>
                </a:solidFill>
              </a:rPr>
              <a:t>do not intersect</a:t>
            </a:r>
            <a:r>
              <a:rPr lang="en-US" dirty="0"/>
              <a:t> (or cross) one another.</a:t>
            </a:r>
          </a:p>
          <a:p>
            <a:endParaRPr lang="en-US" dirty="0"/>
          </a:p>
        </p:txBody>
      </p:sp>
      <p:pic>
        <p:nvPicPr>
          <p:cNvPr id="4" name="Picture 2" descr="http://www.ece.neu.edu/faculty/nian/mom/img/How%20Magnets%20Work/magneticFieldLine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068960"/>
            <a:ext cx="3888432" cy="252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7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line direction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18" y="1556792"/>
            <a:ext cx="2990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2886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36718"/>
            <a:ext cx="33051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0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Lines</a:t>
            </a:r>
            <a:endParaRPr lang="en-US" dirty="0"/>
          </a:p>
        </p:txBody>
      </p:sp>
      <p:pic>
        <p:nvPicPr>
          <p:cNvPr id="6" name="Picture 2" descr="http://www.ece.neu.edu/faculty/nian/mom/img/How%20Magnets%20Work/magneticFieldLinesAttractiv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1" y="1556792"/>
            <a:ext cx="3281553" cy="2209800"/>
          </a:xfrm>
          <a:prstGeom prst="rect">
            <a:avLst/>
          </a:prstGeom>
          <a:noFill/>
        </p:spPr>
      </p:pic>
      <p:pic>
        <p:nvPicPr>
          <p:cNvPr id="7" name="Picture 4" descr="http://t1.gstatic.com/images?q=tbn:ANd9GcTqKGTvyTsD__crTNb3-sp34dhI-cVeXnshemtiqboG2sFekp40HQ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48896"/>
            <a:ext cx="3276600" cy="2209800"/>
          </a:xfrm>
          <a:prstGeom prst="rect">
            <a:avLst/>
          </a:prstGeom>
          <a:noFill/>
        </p:spPr>
      </p:pic>
      <p:pic>
        <p:nvPicPr>
          <p:cNvPr id="5" name="Picture 2" descr="http://www.ece.neu.edu/faculty/nian/mom/img/How%20Magnets%20Work/magneticFieldLines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900" y="4147885"/>
            <a:ext cx="3888432" cy="2520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4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 t="11438" r="73716" b="56078"/>
          <a:stretch>
            <a:fillRect/>
          </a:stretch>
        </p:blipFill>
        <p:spPr bwMode="auto">
          <a:xfrm>
            <a:off x="1691680" y="1987495"/>
            <a:ext cx="5868144" cy="407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396335"/>
            <a:ext cx="1096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www.unc.edu</a:t>
            </a:r>
          </a:p>
          <a:p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Earth produces magnetic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http://www.acecrc.sipex.aq/access/media/library/view?mediaItem=479&amp;v=MediaI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10508"/>
            <a:ext cx="5161382" cy="48245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581001"/>
            <a:ext cx="16173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3"/>
              </a:rPr>
              <a:t>www.acecrc.sipex.aq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Earth produces magnetic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7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magnetic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needle that can spin freely and will line itself up with the Earth’s magnetic field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no stronger magnetic fields nearby).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7544" y="4437341"/>
            <a:ext cx="8229600" cy="62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Note: Magnets </a:t>
            </a:r>
            <a:r>
              <a:rPr lang="en-US" b="1" u="sng" kern="0" dirty="0" smtClean="0">
                <a:solidFill>
                  <a:srgbClr val="FF0000"/>
                </a:solidFill>
              </a:rPr>
              <a:t>interact</a:t>
            </a:r>
            <a:r>
              <a:rPr lang="en-US" kern="0" dirty="0" smtClean="0"/>
              <a:t> with other magnets</a:t>
            </a:r>
          </a:p>
          <a:p>
            <a:pPr marL="0" indent="0">
              <a:buFontTx/>
              <a:buNone/>
            </a:pPr>
            <a:r>
              <a:rPr lang="en-US" kern="0" dirty="0" smtClean="0"/>
              <a:t>  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330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magnetic </a:t>
            </a:r>
            <a:r>
              <a:rPr lang="en-US" dirty="0">
                <a:solidFill>
                  <a:schemeClr val="tx1"/>
                </a:solidFill>
              </a:rPr>
              <a:t>compass </a:t>
            </a:r>
            <a:r>
              <a:rPr lang="en-US" dirty="0" smtClean="0">
                <a:solidFill>
                  <a:schemeClr val="tx1"/>
                </a:solidFill>
              </a:rPr>
              <a:t>aligns </a:t>
            </a:r>
            <a:r>
              <a:rPr lang="en-US" dirty="0">
                <a:solidFill>
                  <a:schemeClr val="tx1"/>
                </a:solidFill>
              </a:rPr>
              <a:t>itself </a:t>
            </a:r>
            <a:r>
              <a:rPr lang="en-US" dirty="0" smtClean="0">
                <a:solidFill>
                  <a:schemeClr val="tx1"/>
                </a:solidFill>
              </a:rPr>
              <a:t>with the magnetic field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http://www.school-for-champions.com/science/images/magnetic_detection__iron_fil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24944"/>
            <a:ext cx="3960440" cy="3286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Moving charges </a:t>
            </a:r>
            <a:r>
              <a:rPr lang="en-US" dirty="0" smtClean="0"/>
              <a:t>(current) produce magnetic field (e.g., current in wires or current in atomic orbits) </a:t>
            </a:r>
            <a:endParaRPr lang="en-US" dirty="0"/>
          </a:p>
        </p:txBody>
      </p:sp>
      <p:pic>
        <p:nvPicPr>
          <p:cNvPr id="4" name="Picture 3" descr="Fig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r="32891" b="24479"/>
          <a:stretch/>
        </p:blipFill>
        <p:spPr>
          <a:xfrm>
            <a:off x="1115616" y="3573016"/>
            <a:ext cx="3939775" cy="3069252"/>
          </a:xfrm>
          <a:prstGeom prst="rect">
            <a:avLst/>
          </a:prstGeom>
        </p:spPr>
      </p:pic>
      <p:pic>
        <p:nvPicPr>
          <p:cNvPr id="5122" name="Picture 2" descr="C:\NASC 3\nasc 3 (official)\images\mmo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22606"/>
            <a:ext cx="2616715" cy="15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Oersted’s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pivoted </a:t>
            </a:r>
            <a:r>
              <a:rPr lang="en-US" dirty="0">
                <a:solidFill>
                  <a:srgbClr val="FF0000"/>
                </a:solidFill>
              </a:rPr>
              <a:t>magnet </a:t>
            </a:r>
            <a:r>
              <a:rPr lang="en-US" dirty="0"/>
              <a:t>(a compass needle) was deflected when in the neighborhood of a wire carrying a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Fig3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1" r="32891" b="24479"/>
          <a:stretch/>
        </p:blipFill>
        <p:spPr>
          <a:xfrm>
            <a:off x="2915816" y="3212976"/>
            <a:ext cx="3939775" cy="30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magnet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material or object that produces a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 tooltip="Magnetic field"/>
              </a:rPr>
              <a:t>magnetic field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78188"/>
            <a:ext cx="2920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http://en.wikipedia.org/wiki/Magnet</a:t>
            </a:r>
          </a:p>
          <a:p>
            <a:endParaRPr lang="en-US" sz="1400" dirty="0"/>
          </a:p>
        </p:txBody>
      </p:sp>
      <p:pic>
        <p:nvPicPr>
          <p:cNvPr id="5" name="Picture 2" descr="http://www.evans-treasures.com/thumbs/THUMB_lodesto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2146" y="3068960"/>
            <a:ext cx="3528391" cy="2646294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02146" y="5733171"/>
            <a:ext cx="3528391" cy="5762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Lodestone</a:t>
            </a:r>
          </a:p>
        </p:txBody>
      </p:sp>
    </p:spTree>
    <p:extLst>
      <p:ext uri="{BB962C8B-B14F-4D97-AF65-F5344CB8AC3E}">
        <p14:creationId xmlns:p14="http://schemas.microsoft.com/office/powerpoint/2010/main" val="32150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26763"/>
            <a:ext cx="8229600" cy="1036712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produce magnetic fields </a:t>
            </a: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electricity travels through their wire coils.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2021664" y="2348880"/>
            <a:ext cx="4680520" cy="4093423"/>
            <a:chOff x="1475656" y="620688"/>
            <a:chExt cx="5400600" cy="5173543"/>
          </a:xfrm>
        </p:grpSpPr>
        <p:pic>
          <p:nvPicPr>
            <p:cNvPr id="5" name="Picture 2" descr="http://www.sciencebuddies.org/Files/2598/5/Elec_img20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620688"/>
              <a:ext cx="4608512" cy="4915746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475656" y="5517232"/>
              <a:ext cx="18705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www.sciencebuddies.org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Ringing Bell</a:t>
            </a:r>
            <a:endParaRPr lang="en-US" dirty="0"/>
          </a:p>
        </p:txBody>
      </p:sp>
      <p:pic>
        <p:nvPicPr>
          <p:cNvPr id="84994" name="Picture 2" descr="http://static.ddmcdn.com/gif/doorbell-be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5138388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18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moving charge </a:t>
            </a:r>
            <a:r>
              <a:rPr lang="en-US" dirty="0" smtClean="0"/>
              <a:t>can experience magnetic force (F) if placed in a magnetic field (B)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95867"/>
              </p:ext>
            </p:extLst>
          </p:nvPr>
        </p:nvGraphicFramePr>
        <p:xfrm>
          <a:off x="2843808" y="3140968"/>
          <a:ext cx="291632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3" imgW="685800" imgH="203040" progId="Equation.3">
                  <p:embed/>
                </p:oleObj>
              </mc:Choice>
              <mc:Fallback>
                <p:oleObj name="Equation" r:id="rId3" imgW="685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3140968"/>
                        <a:ext cx="291632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536" y="4293096"/>
            <a:ext cx="5544616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v = velocity of the charge</a:t>
            </a:r>
          </a:p>
          <a:p>
            <a:pPr marL="0" indent="0">
              <a:buNone/>
            </a:pPr>
            <a:r>
              <a:rPr lang="en-US" kern="0" dirty="0" smtClean="0"/>
              <a:t>q = charge</a:t>
            </a:r>
          </a:p>
        </p:txBody>
      </p:sp>
    </p:spTree>
    <p:extLst>
      <p:ext uri="{BB962C8B-B14F-4D97-AF65-F5344CB8AC3E}">
        <p14:creationId xmlns:p14="http://schemas.microsoft.com/office/powerpoint/2010/main" val="3830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force, F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5"/>
            <a:ext cx="8229600" cy="2806799"/>
          </a:xfrm>
        </p:spPr>
        <p:txBody>
          <a:bodyPr/>
          <a:lstStyle/>
          <a:p>
            <a:r>
              <a:rPr lang="en-US" dirty="0" smtClean="0"/>
              <a:t>A charge will experience magnetic force if</a:t>
            </a:r>
          </a:p>
          <a:p>
            <a:pPr marL="514350" indent="-514350">
              <a:buAutoNum type="arabicParenR"/>
            </a:pPr>
            <a:r>
              <a:rPr lang="en-US" dirty="0" smtClean="0"/>
              <a:t>It is </a:t>
            </a:r>
            <a:r>
              <a:rPr lang="en-US" b="1" u="sng" dirty="0" smtClean="0">
                <a:solidFill>
                  <a:srgbClr val="FF0000"/>
                </a:solidFill>
              </a:rPr>
              <a:t>moving</a:t>
            </a:r>
            <a:r>
              <a:rPr lang="en-US" dirty="0" smtClean="0"/>
              <a:t> (current)</a:t>
            </a:r>
          </a:p>
          <a:p>
            <a:pPr marL="514350" indent="-514350">
              <a:buAutoNum type="arabicParenR"/>
            </a:pPr>
            <a:r>
              <a:rPr lang="en-US" dirty="0" smtClean="0"/>
              <a:t>Its velocity </a:t>
            </a:r>
            <a:r>
              <a:rPr lang="en-US" dirty="0"/>
              <a:t>has a component </a:t>
            </a:r>
            <a:r>
              <a:rPr lang="en-US" b="1" u="sng" dirty="0">
                <a:solidFill>
                  <a:srgbClr val="FF0000"/>
                </a:solidFill>
              </a:rPr>
              <a:t>perpendicular</a:t>
            </a:r>
            <a:r>
              <a:rPr lang="en-US" dirty="0"/>
              <a:t> to the direction of the magnetic field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423402"/>
              </p:ext>
            </p:extLst>
          </p:nvPr>
        </p:nvGraphicFramePr>
        <p:xfrm>
          <a:off x="5076056" y="4365104"/>
          <a:ext cx="291632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3" imgW="685800" imgH="203040" progId="Equation.3">
                  <p:embed/>
                </p:oleObj>
              </mc:Choice>
              <mc:Fallback>
                <p:oleObj name="Equation" r:id="rId3" imgW="685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4365104"/>
                        <a:ext cx="291632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 descr="http://physicsed.buffalostate.edu/SeatExpts/resource/rhr/N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19575"/>
            <a:ext cx="31146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Magnetic force, F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64807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b="1" u="sng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is </a:t>
            </a:r>
            <a:r>
              <a:rPr lang="en-US" b="1" u="sng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 or </a:t>
            </a:r>
            <a:r>
              <a:rPr lang="en-US" b="1" u="sng" dirty="0" smtClean="0">
                <a:solidFill>
                  <a:srgbClr val="FF0000"/>
                </a:solidFill>
              </a:rPr>
              <a:t>anti-parallel</a:t>
            </a:r>
            <a:r>
              <a:rPr lang="en-US" dirty="0" smtClean="0"/>
              <a:t> to </a:t>
            </a:r>
            <a:r>
              <a:rPr lang="en-US" b="1" u="sng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then </a:t>
            </a:r>
            <a:r>
              <a:rPr lang="en-US" b="1" u="sng" dirty="0" smtClean="0">
                <a:solidFill>
                  <a:srgbClr val="FF0000"/>
                </a:solidFill>
              </a:rPr>
              <a:t>F = 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91068"/>
              </p:ext>
            </p:extLst>
          </p:nvPr>
        </p:nvGraphicFramePr>
        <p:xfrm>
          <a:off x="3131840" y="1628800"/>
          <a:ext cx="291632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Equation" r:id="rId3" imgW="685800" imgH="203040" progId="Equation.3">
                  <p:embed/>
                </p:oleObj>
              </mc:Choice>
              <mc:Fallback>
                <p:oleObj name="Equation" r:id="rId3" imgW="685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628800"/>
                        <a:ext cx="2916324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 descr="http://physicsed.buffalostate.edu/SeatExpts/resource/rhr/N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19575"/>
            <a:ext cx="31146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magnetic force is </a:t>
            </a:r>
            <a:r>
              <a:rPr lang="en-US" b="1" u="sng" dirty="0" smtClean="0">
                <a:solidFill>
                  <a:srgbClr val="FF0000"/>
                </a:solidFill>
              </a:rPr>
              <a:t>perpendicular</a:t>
            </a:r>
            <a:r>
              <a:rPr lang="en-US" dirty="0" smtClean="0"/>
              <a:t> </a:t>
            </a:r>
            <a:r>
              <a:rPr lang="en-US" dirty="0"/>
              <a:t>to both the velocity </a:t>
            </a:r>
            <a:r>
              <a:rPr lang="en-US" dirty="0" smtClean="0"/>
              <a:t>(v) </a:t>
            </a:r>
            <a:r>
              <a:rPr lang="en-US" dirty="0"/>
              <a:t>of the charge </a:t>
            </a:r>
            <a:r>
              <a:rPr lang="en-US" dirty="0" smtClean="0"/>
              <a:t>(q) </a:t>
            </a:r>
            <a:r>
              <a:rPr lang="en-US" dirty="0"/>
              <a:t>and the magnetic field 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4" name="Picture 2" descr="http://physicsed.buffalostate.edu/SeatExpts/resource/rhr/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31146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u="sng" dirty="0" smtClean="0">
                <a:solidFill>
                  <a:srgbClr val="FF0000"/>
                </a:solidFill>
                <a:hlinkClick r:id="rId2"/>
              </a:rPr>
              <a:t>right </a:t>
            </a:r>
            <a:r>
              <a:rPr lang="en-US" b="1" u="sng" dirty="0">
                <a:solidFill>
                  <a:srgbClr val="FF0000"/>
                </a:solidFill>
                <a:hlinkClick r:id="rId2"/>
              </a:rPr>
              <a:t>hand </a:t>
            </a:r>
            <a:r>
              <a:rPr lang="en-US" b="1" u="sng" dirty="0" smtClean="0">
                <a:solidFill>
                  <a:srgbClr val="FF0000"/>
                </a:solidFill>
                <a:hlinkClick r:id="rId2"/>
              </a:rPr>
              <a:t>rule</a:t>
            </a:r>
            <a:r>
              <a:rPr lang="en-US" b="1" u="sng" dirty="0" smtClean="0">
                <a:solidFill>
                  <a:srgbClr val="FF0000"/>
                </a:solidFill>
              </a:rPr>
              <a:t> (#1)</a:t>
            </a:r>
            <a:endParaRPr lang="en-US" dirty="0"/>
          </a:p>
        </p:txBody>
      </p:sp>
      <p:pic>
        <p:nvPicPr>
          <p:cNvPr id="10242" name="Picture 2" descr="http://physicsed.buffalostate.edu/SeatExpts/resource/rhr/C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26801"/>
            <a:ext cx="428089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hand rule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39"/>
          </a:xfrm>
        </p:spPr>
        <p:txBody>
          <a:bodyPr/>
          <a:lstStyle/>
          <a:p>
            <a:r>
              <a:rPr lang="en-US" dirty="0" smtClean="0"/>
              <a:t>Applicable for moving </a:t>
            </a:r>
            <a:r>
              <a:rPr lang="en-US" b="1" u="sng" dirty="0" smtClean="0">
                <a:solidFill>
                  <a:srgbClr val="FF0000"/>
                </a:solidFill>
              </a:rPr>
              <a:t>positive charges </a:t>
            </a:r>
          </a:p>
          <a:p>
            <a:r>
              <a:rPr lang="en-US" dirty="0"/>
              <a:t>In order to </a:t>
            </a:r>
            <a:r>
              <a:rPr lang="en-US" dirty="0" smtClean="0"/>
              <a:t>apply to a </a:t>
            </a:r>
            <a:r>
              <a:rPr lang="en-US" b="1" u="sng" dirty="0" smtClean="0">
                <a:solidFill>
                  <a:srgbClr val="FF0000"/>
                </a:solidFill>
              </a:rPr>
              <a:t>moving negative charge</a:t>
            </a:r>
            <a:r>
              <a:rPr lang="en-US" dirty="0" smtClean="0"/>
              <a:t>, the </a:t>
            </a:r>
            <a:r>
              <a:rPr lang="en-US" b="1" u="sng" dirty="0" smtClean="0">
                <a:solidFill>
                  <a:srgbClr val="FF0000"/>
                </a:solidFill>
              </a:rPr>
              <a:t>direction</a:t>
            </a:r>
            <a:r>
              <a:rPr lang="en-US" dirty="0" smtClean="0"/>
              <a:t> of the velocity must be </a:t>
            </a:r>
            <a:r>
              <a:rPr lang="en-US" b="1" u="sng" dirty="0" smtClean="0">
                <a:solidFill>
                  <a:srgbClr val="FF0000"/>
                </a:solidFill>
              </a:rPr>
              <a:t>reversed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12290" name="Picture 2" descr="http://physicsed.buffalostate.edu/SeatExpts/resource/rhr/R0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95883"/>
            <a:ext cx="3528392" cy="30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right-hand:</a:t>
            </a:r>
          </a:p>
        </p:txBody>
      </p:sp>
      <p:pic>
        <p:nvPicPr>
          <p:cNvPr id="4" name="Picture 2" descr="http://physicsed.buffalostate.edu/SeatExpts/resource/rhr/C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917" y="1628800"/>
            <a:ext cx="480508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4979" y="1916832"/>
            <a:ext cx="4536504" cy="42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u="sng" kern="0" dirty="0" smtClean="0">
                <a:solidFill>
                  <a:srgbClr val="FF0000"/>
                </a:solidFill>
              </a:rPr>
              <a:t>index finger </a:t>
            </a:r>
            <a:r>
              <a:rPr lang="en-US" kern="0" dirty="0" smtClean="0"/>
              <a:t>: velocity (positive charge)</a:t>
            </a:r>
          </a:p>
          <a:p>
            <a:r>
              <a:rPr lang="en-US" b="1" u="sng" kern="0" dirty="0" smtClean="0">
                <a:solidFill>
                  <a:srgbClr val="FF0000"/>
                </a:solidFill>
              </a:rPr>
              <a:t>middle finger</a:t>
            </a:r>
            <a:r>
              <a:rPr lang="en-US" kern="0" dirty="0" smtClean="0"/>
              <a:t> : magnetic field, B</a:t>
            </a:r>
          </a:p>
          <a:p>
            <a:r>
              <a:rPr lang="en-US" b="1" u="sng" kern="0" dirty="0" smtClean="0">
                <a:solidFill>
                  <a:srgbClr val="FF0000"/>
                </a:solidFill>
              </a:rPr>
              <a:t>thumb</a:t>
            </a:r>
            <a:r>
              <a:rPr lang="en-US" kern="0" dirty="0" smtClean="0"/>
              <a:t> : magnetic force, F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188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East = right</a:t>
            </a:r>
          </a:p>
          <a:p>
            <a:r>
              <a:rPr lang="en-US" dirty="0" smtClean="0"/>
              <a:t>West = left</a:t>
            </a:r>
          </a:p>
          <a:p>
            <a:r>
              <a:rPr lang="en-US" dirty="0" smtClean="0"/>
              <a:t>North = front</a:t>
            </a:r>
          </a:p>
          <a:p>
            <a:r>
              <a:rPr lang="en-US" dirty="0" smtClean="0"/>
              <a:t>South = back</a:t>
            </a:r>
          </a:p>
          <a:p>
            <a:r>
              <a:rPr lang="en-US" dirty="0" smtClean="0"/>
              <a:t>Up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 lvl="1"/>
            <a:r>
              <a:rPr lang="en-US" sz="3600" dirty="0" smtClean="0"/>
              <a:t>North Pole</a:t>
            </a:r>
          </a:p>
          <a:p>
            <a:pPr lvl="1"/>
            <a:r>
              <a:rPr lang="en-US" sz="3600" dirty="0" smtClean="0"/>
              <a:t>South Pole</a:t>
            </a:r>
            <a:endParaRPr lang="en-US" sz="3600" dirty="0"/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564904"/>
            <a:ext cx="4392488" cy="3252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3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Determine the direction of the magnetic force given the following:</a:t>
            </a:r>
          </a:p>
          <a:p>
            <a:pPr marL="0" indent="0">
              <a:buNone/>
            </a:pPr>
            <a:r>
              <a:rPr lang="en-US" dirty="0" smtClean="0"/>
              <a:t>1.) v = east, B = north </a:t>
            </a:r>
          </a:p>
          <a:p>
            <a:pPr marL="0" indent="0">
              <a:buNone/>
            </a:pPr>
            <a:r>
              <a:rPr lang="en-US" dirty="0" smtClean="0"/>
              <a:t>2.) v = north, B = east</a:t>
            </a:r>
          </a:p>
          <a:p>
            <a:pPr marL="0" indent="0">
              <a:buNone/>
            </a:pPr>
            <a:r>
              <a:rPr lang="en-US" dirty="0" smtClean="0"/>
              <a:t>3.) v = up, B = north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.) v = north, B = east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.) v = east, B = west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16016" y="2688288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up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6016" y="3284984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down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6016" y="3861048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west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6016" y="4437112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down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88024" y="5013176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zero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Determine the direction of the magnetic force given the following:</a:t>
            </a:r>
          </a:p>
          <a:p>
            <a:pPr marL="0" indent="0">
              <a:buNone/>
            </a:pPr>
            <a:r>
              <a:rPr lang="en-US" dirty="0" smtClean="0"/>
              <a:t>1.) v = west, B = north </a:t>
            </a:r>
          </a:p>
          <a:p>
            <a:pPr marL="0" indent="0">
              <a:buNone/>
            </a:pPr>
            <a:r>
              <a:rPr lang="en-US" dirty="0" smtClean="0"/>
              <a:t>2.) v = north, B = up</a:t>
            </a:r>
          </a:p>
          <a:p>
            <a:pPr marL="0" indent="0">
              <a:buNone/>
            </a:pPr>
            <a:r>
              <a:rPr lang="en-US" dirty="0" smtClean="0"/>
              <a:t>3.) v = down, B = north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.) v = north, B = north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.) v = east, B = up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16016" y="2688288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down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6016" y="3284984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east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6016" y="3861048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east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6016" y="4437112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zero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88024" y="5013176"/>
            <a:ext cx="20162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south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1036712"/>
          </a:xfrm>
        </p:spPr>
        <p:txBody>
          <a:bodyPr/>
          <a:lstStyle/>
          <a:p>
            <a:r>
              <a:rPr lang="en-US" dirty="0"/>
              <a:t>Determine the direction of the </a:t>
            </a:r>
            <a:r>
              <a:rPr lang="en-US" b="1" u="sng" dirty="0">
                <a:solidFill>
                  <a:srgbClr val="FF0000"/>
                </a:solidFill>
              </a:rPr>
              <a:t>magnetic force</a:t>
            </a:r>
            <a:r>
              <a:rPr lang="en-US" dirty="0"/>
              <a:t> given the following: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53075" y="1735758"/>
            <a:ext cx="10081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1.)</a:t>
            </a:r>
            <a:endParaRPr lang="en-US" kern="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01247" y="2326122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33295" y="1735758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v</a:t>
            </a:r>
          </a:p>
          <a:p>
            <a:endParaRPr lang="en-US" kern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8" r="5280" b="50000"/>
          <a:stretch/>
        </p:blipFill>
        <p:spPr bwMode="auto">
          <a:xfrm>
            <a:off x="2490365" y="2515805"/>
            <a:ext cx="99775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71840" y="2696459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59990" y="2955637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756034" y="299695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8" r="5280" b="50000"/>
          <a:stretch/>
        </p:blipFill>
        <p:spPr bwMode="auto">
          <a:xfrm>
            <a:off x="6852499" y="1663750"/>
            <a:ext cx="99775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255230" y="176461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/>
              <a:t>v</a:t>
            </a:r>
            <a:endParaRPr lang="en-US" kern="0" dirty="0" smtClean="0"/>
          </a:p>
          <a:p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73555" y="166375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2.)</a:t>
            </a:r>
            <a:endParaRPr lang="en-US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707779" y="2723745"/>
            <a:ext cx="1152128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“into”</a:t>
            </a:r>
          </a:p>
          <a:p>
            <a:endParaRPr lang="en-US" kern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79229" y="3789040"/>
            <a:ext cx="642098" cy="1080120"/>
            <a:chOff x="2179229" y="3789040"/>
            <a:chExt cx="642098" cy="1080120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2179229" y="3964441"/>
              <a:ext cx="402641" cy="633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C00000"/>
                  </a:solidFill>
                  <a:latin typeface="+mn-lt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6">
                      <a:lumMod val="75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>
                  <a:solidFill>
                    <a:srgbClr val="FF0000"/>
                  </a:solidFill>
                </a:rPr>
                <a:t>F </a:t>
              </a:r>
              <a:endParaRPr lang="en-US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785323" y="3789040"/>
              <a:ext cx="36004" cy="108012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473615" y="3937868"/>
            <a:ext cx="596960" cy="1127964"/>
            <a:chOff x="6473615" y="3937868"/>
            <a:chExt cx="596960" cy="112796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070575" y="3937868"/>
              <a:ext cx="0" cy="11279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6473615" y="4091514"/>
              <a:ext cx="402641" cy="633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C00000"/>
                  </a:solidFill>
                  <a:latin typeface="+mn-lt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6">
                      <a:lumMod val="75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>
                  <a:solidFill>
                    <a:srgbClr val="FF0000"/>
                  </a:solidFill>
                </a:rPr>
                <a:t>F </a:t>
              </a:r>
              <a:endParaRPr lang="en-US" kern="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3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1036712"/>
          </a:xfrm>
        </p:spPr>
        <p:txBody>
          <a:bodyPr/>
          <a:lstStyle/>
          <a:p>
            <a:r>
              <a:rPr lang="en-US" dirty="0"/>
              <a:t>Determine the direction of the </a:t>
            </a:r>
            <a:r>
              <a:rPr lang="en-US" b="1" u="sng" dirty="0">
                <a:solidFill>
                  <a:srgbClr val="FF0000"/>
                </a:solidFill>
              </a:rPr>
              <a:t>magnetic force</a:t>
            </a:r>
            <a:r>
              <a:rPr lang="en-US" dirty="0"/>
              <a:t> given the following: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53075" y="1735758"/>
            <a:ext cx="10081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3.)</a:t>
            </a:r>
            <a:endParaRPr lang="en-US" kern="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21701" y="2527691"/>
            <a:ext cx="0" cy="8558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22754" y="176461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v</a:t>
            </a:r>
          </a:p>
          <a:p>
            <a:endParaRPr lang="en-US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61187" y="260196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99969" y="2103519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462410" y="2526233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255230" y="176461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/>
              <a:t>v</a:t>
            </a:r>
            <a:endParaRPr lang="en-US" kern="0" dirty="0" smtClean="0"/>
          </a:p>
          <a:p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73555" y="166375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4.)</a:t>
            </a:r>
            <a:endParaRPr lang="en-US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131715" y="1859667"/>
            <a:ext cx="1152128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“out”</a:t>
            </a:r>
          </a:p>
          <a:p>
            <a:endParaRPr lang="en-US" kern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13567" y="4237432"/>
            <a:ext cx="1847606" cy="633630"/>
            <a:chOff x="1713567" y="4237432"/>
            <a:chExt cx="1847606" cy="633630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13567" y="4237432"/>
              <a:ext cx="402641" cy="633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C00000"/>
                  </a:solidFill>
                  <a:latin typeface="+mn-lt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6">
                      <a:lumMod val="75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>
                  <a:solidFill>
                    <a:srgbClr val="FF0000"/>
                  </a:solidFill>
                </a:rPr>
                <a:t>F </a:t>
              </a:r>
              <a:endParaRPr lang="en-US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116208" y="4554247"/>
              <a:ext cx="144496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473615" y="3937868"/>
            <a:ext cx="596960" cy="1127964"/>
            <a:chOff x="6473615" y="3937868"/>
            <a:chExt cx="596960" cy="112796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070575" y="3937868"/>
              <a:ext cx="0" cy="11279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6473615" y="4091514"/>
              <a:ext cx="402641" cy="633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C00000"/>
                  </a:solidFill>
                  <a:latin typeface="+mn-lt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6">
                      <a:lumMod val="75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>
                  <a:solidFill>
                    <a:srgbClr val="FF0000"/>
                  </a:solidFill>
                </a:rPr>
                <a:t>F </a:t>
              </a:r>
              <a:endParaRPr lang="en-US" kern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r="6319" b="50000"/>
          <a:stretch/>
        </p:blipFill>
        <p:spPr bwMode="auto">
          <a:xfrm>
            <a:off x="2010786" y="1521346"/>
            <a:ext cx="116006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r="6319" b="50000"/>
          <a:stretch/>
        </p:blipFill>
        <p:spPr bwMode="auto">
          <a:xfrm>
            <a:off x="6797111" y="2262985"/>
            <a:ext cx="116006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3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5536" y="188640"/>
            <a:ext cx="8229600" cy="10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Determine the direction of the </a:t>
            </a:r>
            <a:r>
              <a:rPr lang="en-US" b="1" u="sng" kern="0" dirty="0" smtClean="0">
                <a:solidFill>
                  <a:srgbClr val="FF0000"/>
                </a:solidFill>
              </a:rPr>
              <a:t>magnetic force</a:t>
            </a:r>
            <a:r>
              <a:rPr lang="en-US" kern="0" dirty="0" smtClean="0"/>
              <a:t> given the following:</a:t>
            </a:r>
          </a:p>
          <a:p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075" y="1735758"/>
            <a:ext cx="10081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5.)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22754" y="176461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v</a:t>
            </a:r>
          </a:p>
          <a:p>
            <a:endParaRPr 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61187" y="2601962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462410" y="2526233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</a:t>
            </a:r>
          </a:p>
          <a:p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462410" y="1799597"/>
            <a:ext cx="576064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/>
              <a:t>v</a:t>
            </a:r>
            <a:endParaRPr lang="en-US" kern="0" dirty="0" smtClean="0"/>
          </a:p>
          <a:p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873555" y="1663750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6.)</a:t>
            </a:r>
            <a:endParaRPr lang="en-US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131715" y="1859667"/>
            <a:ext cx="1152128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“out”</a:t>
            </a:r>
          </a:p>
          <a:p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722754" y="3961058"/>
            <a:ext cx="1448092" cy="63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0 </a:t>
            </a: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r="6319" b="50000"/>
          <a:stretch/>
        </p:blipFill>
        <p:spPr bwMode="auto">
          <a:xfrm>
            <a:off x="2010786" y="1521346"/>
            <a:ext cx="116006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r="6319" b="50000"/>
          <a:stretch/>
        </p:blipFill>
        <p:spPr bwMode="auto">
          <a:xfrm>
            <a:off x="7038474" y="2542145"/>
            <a:ext cx="116006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8" r="5280" b="50000"/>
          <a:stretch/>
        </p:blipFill>
        <p:spPr bwMode="auto">
          <a:xfrm>
            <a:off x="2173091" y="2515805"/>
            <a:ext cx="99775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351135" y="2723745"/>
            <a:ext cx="1152128" cy="5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“into”</a:t>
            </a:r>
          </a:p>
          <a:p>
            <a:endParaRPr lang="en-US" kern="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83" r="6319" b="50000"/>
          <a:stretch/>
        </p:blipFill>
        <p:spPr bwMode="auto">
          <a:xfrm>
            <a:off x="7038474" y="1556332"/>
            <a:ext cx="116006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660232" y="3961058"/>
            <a:ext cx="1448092" cy="63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F = 0 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vs. 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4907063"/>
            <a:ext cx="3888432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Positive to negative</a:t>
            </a:r>
            <a:endParaRPr lang="en-US" dirty="0"/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351" y="1744938"/>
            <a:ext cx="3744416" cy="284575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28392" cy="27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04048" y="4944967"/>
            <a:ext cx="3888432" cy="57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North to South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824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vs. 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4907063"/>
            <a:ext cx="8100900" cy="1186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magnitude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field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FF0000"/>
                </a:solidFill>
              </a:rPr>
              <a:t>proportional</a:t>
            </a:r>
            <a:r>
              <a:rPr lang="en-US" dirty="0"/>
              <a:t> to the </a:t>
            </a:r>
            <a:r>
              <a:rPr lang="en-US" b="1" u="sng" dirty="0" smtClean="0">
                <a:solidFill>
                  <a:srgbClr val="FF0000"/>
                </a:solidFill>
              </a:rPr>
              <a:t>density of lines</a:t>
            </a:r>
            <a:endParaRPr lang="en-US" dirty="0"/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351" y="1744938"/>
            <a:ext cx="3744416" cy="284575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28392" cy="27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vs. 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4907063"/>
            <a:ext cx="8100900" cy="97020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b="1" u="sng" dirty="0" smtClean="0">
                <a:solidFill>
                  <a:srgbClr val="FF0000"/>
                </a:solidFill>
              </a:rPr>
              <a:t>do </a:t>
            </a:r>
            <a:r>
              <a:rPr lang="en-US" b="1" u="sng" dirty="0">
                <a:solidFill>
                  <a:srgbClr val="FF0000"/>
                </a:solidFill>
              </a:rPr>
              <a:t>not intersect</a:t>
            </a:r>
            <a:r>
              <a:rPr lang="en-US" dirty="0"/>
              <a:t> (or cross) one another.</a:t>
            </a:r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351" y="1744938"/>
            <a:ext cx="3744416" cy="284575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28392" cy="27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3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force and direction of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37" y="4659924"/>
            <a:ext cx="3833054" cy="648072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Same direction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00365" y="4725144"/>
            <a:ext cx="3833054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Perpendicular</a:t>
            </a:r>
            <a:endParaRPr lang="en-US" kern="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7664" y="2276872"/>
            <a:ext cx="20162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39249" y="2492896"/>
            <a:ext cx="3833054" cy="648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Electric field</a:t>
            </a:r>
            <a:endParaRPr lang="en-US" kern="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47664" y="3501008"/>
            <a:ext cx="2016224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9" y="3789040"/>
            <a:ext cx="3744416" cy="648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Electrostatic force</a:t>
            </a:r>
            <a:endParaRPr lang="en-US" kern="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50375" y="2276872"/>
            <a:ext cx="20162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00136" y="3717032"/>
            <a:ext cx="3295783" cy="648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Magnetic force</a:t>
            </a:r>
            <a:endParaRPr lang="en-US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741960" y="2460956"/>
            <a:ext cx="3833054" cy="648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Magnetic field</a:t>
            </a:r>
            <a:endParaRPr lang="en-US" kern="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595919" y="2667619"/>
            <a:ext cx="0" cy="137189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Ampere’s Law</a:t>
            </a:r>
            <a:endParaRPr lang="en-US" sz="4800" b="1" dirty="0"/>
          </a:p>
        </p:txBody>
      </p:sp>
      <p:pic>
        <p:nvPicPr>
          <p:cNvPr id="50182" name="Picture 6" descr="http://images.wikia.com/schools/images/4/4d/Solen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254598"/>
            <a:ext cx="3600400" cy="262976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229600" cy="11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dirty="0" smtClean="0"/>
              <a:t>Magnetic field (B) around an electric current is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proportional</a:t>
            </a:r>
            <a:r>
              <a:rPr lang="en-US" sz="2800" kern="0" dirty="0" smtClean="0"/>
              <a:t> to the electric current (I)</a:t>
            </a:r>
            <a:endParaRPr lang="en-US" sz="2800" kern="0" dirty="0"/>
          </a:p>
        </p:txBody>
      </p:sp>
      <p:pic>
        <p:nvPicPr>
          <p:cNvPr id="14342" name="Picture 6" descr="http://hyperphysics.phy-astr.gsu.edu/hbase/magnetic/imgmag/amplaw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3393"/>
          <a:stretch/>
        </p:blipFill>
        <p:spPr bwMode="auto">
          <a:xfrm>
            <a:off x="1115616" y="2901183"/>
            <a:ext cx="2448272" cy="33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95727"/>
            <a:ext cx="25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http://www.howmagnetswork.com/</a:t>
            </a:r>
          </a:p>
          <a:p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Unlike poles attract, like poles repel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18" y="1700808"/>
            <a:ext cx="448344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636912"/>
            <a:ext cx="4557467" cy="9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49" y="3645024"/>
            <a:ext cx="3829285" cy="90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4" y="4631330"/>
            <a:ext cx="3925034" cy="88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1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4149080"/>
            <a:ext cx="1800200" cy="720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solenoid</a:t>
            </a:r>
            <a:endParaRPr lang="en-US" dirty="0"/>
          </a:p>
        </p:txBody>
      </p:sp>
      <p:pic>
        <p:nvPicPr>
          <p:cNvPr id="4" name="Picture 6" descr="http://images.wikia.com/schools/images/4/4d/Soleno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2664296" cy="1946023"/>
          </a:xfrm>
          <a:prstGeom prst="rect">
            <a:avLst/>
          </a:prstGeom>
          <a:noFill/>
        </p:spPr>
      </p:pic>
      <p:pic>
        <p:nvPicPr>
          <p:cNvPr id="6" name="Picture 6" descr="http://hyperphysics.phy-astr.gsu.edu/hbase/magnetic/imgmag/amplaw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2" r="7483" b="49485"/>
          <a:stretch/>
        </p:blipFill>
        <p:spPr bwMode="auto">
          <a:xfrm>
            <a:off x="5076056" y="1484785"/>
            <a:ext cx="2125517" cy="223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4008" y="4077072"/>
            <a:ext cx="316835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err="1" smtClean="0"/>
              <a:t>Toroidal</a:t>
            </a:r>
            <a:r>
              <a:rPr lang="en-US" kern="0" dirty="0" smtClean="0"/>
              <a:t> coil</a:t>
            </a:r>
          </a:p>
          <a:p>
            <a:pPr marL="0" indent="0" algn="ctr">
              <a:buFontTx/>
              <a:buNone/>
            </a:pPr>
            <a:r>
              <a:rPr lang="en-US" kern="0" dirty="0" smtClean="0"/>
              <a:t>(Toroid)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86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512168"/>
          </a:xfrm>
        </p:spPr>
        <p:txBody>
          <a:bodyPr/>
          <a:lstStyle/>
          <a:p>
            <a:r>
              <a:rPr lang="en-US" dirty="0"/>
              <a:t>direction of the </a:t>
            </a:r>
            <a:r>
              <a:rPr lang="en-US" dirty="0" smtClean="0"/>
              <a:t>B around </a:t>
            </a:r>
            <a:r>
              <a:rPr lang="en-US" dirty="0"/>
              <a:t>a current-carrying wire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936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u="sng" dirty="0" smtClean="0">
                <a:solidFill>
                  <a:srgbClr val="FF0000"/>
                </a:solidFill>
              </a:rPr>
              <a:t>right-hand rule (#2)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21506" name="Picture 2" descr="http://physicsed.buffalostate.edu/SeatExpts/resource/rhr/CN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40968"/>
            <a:ext cx="2952328" cy="30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hand rule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4392488" cy="453650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thumb</a:t>
            </a:r>
            <a:r>
              <a:rPr lang="en-US" dirty="0" smtClean="0"/>
              <a:t> : direction </a:t>
            </a:r>
            <a:r>
              <a:rPr lang="en-US" dirty="0"/>
              <a:t>of the </a:t>
            </a:r>
            <a:r>
              <a:rPr lang="en-US" dirty="0" smtClean="0"/>
              <a:t>current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Curl </a:t>
            </a:r>
            <a:r>
              <a:rPr lang="en-US" b="1" u="sng" dirty="0">
                <a:solidFill>
                  <a:srgbClr val="FF0000"/>
                </a:solidFill>
              </a:rPr>
              <a:t>your fingers </a:t>
            </a:r>
            <a:r>
              <a:rPr lang="en-US" dirty="0"/>
              <a:t>into a half-circle around the wire, they point in the direction of the </a:t>
            </a:r>
            <a:r>
              <a:rPr lang="en-US" b="1" u="sng" dirty="0">
                <a:solidFill>
                  <a:srgbClr val="FF0000"/>
                </a:solidFill>
              </a:rPr>
              <a:t>magnetic field</a:t>
            </a:r>
            <a:r>
              <a:rPr lang="en-US" dirty="0"/>
              <a:t>, B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2" descr="http://physicsed.buffalostate.edu/SeatExpts/resource/rhr/CN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76" y="1700808"/>
            <a:ext cx="36779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84368" y="2276872"/>
            <a:ext cx="504056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carrying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3"/>
            <a:ext cx="8229600" cy="648072"/>
          </a:xfrm>
        </p:spPr>
        <p:txBody>
          <a:bodyPr/>
          <a:lstStyle/>
          <a:p>
            <a:r>
              <a:rPr lang="en-US" dirty="0" smtClean="0"/>
              <a:t>Applying the right hand rule</a:t>
            </a:r>
            <a:endParaRPr lang="en-US" dirty="0"/>
          </a:p>
        </p:txBody>
      </p:sp>
      <p:pic>
        <p:nvPicPr>
          <p:cNvPr id="23556" name="Picture 4" descr="http://hyperphysics.phy-astr.gsu.edu/hbase/magnetic/imgmag/magcu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06" y="2289805"/>
            <a:ext cx="5256584" cy="41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between current-carrying wires</a:t>
            </a:r>
            <a:endParaRPr lang="en-US" dirty="0"/>
          </a:p>
        </p:txBody>
      </p:sp>
      <p:pic>
        <p:nvPicPr>
          <p:cNvPr id="25602" name="Picture 2" descr="http://hyperphysics.phy-astr.gsu.edu/hbase/magnetic/imgmag/wirefo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92"/>
          <a:stretch/>
        </p:blipFill>
        <p:spPr bwMode="auto">
          <a:xfrm>
            <a:off x="2699792" y="1772816"/>
            <a:ext cx="3410760" cy="44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Flux (</a:t>
            </a:r>
            <a:r>
              <a:rPr lang="en-US" dirty="0" smtClean="0">
                <a:sym typeface="Symbol"/>
              </a:rPr>
              <a:t></a:t>
            </a:r>
            <a:r>
              <a:rPr lang="en-US" baseline="-25000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dirty="0" smtClean="0"/>
              <a:t>Total amount of magnetic field (B) passing through a specific area (A)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16329"/>
              </p:ext>
            </p:extLst>
          </p:nvPr>
        </p:nvGraphicFramePr>
        <p:xfrm>
          <a:off x="3131840" y="3140968"/>
          <a:ext cx="2532798" cy="82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3" imgW="660240" imgH="215640" progId="Equation.3">
                  <p:embed/>
                </p:oleObj>
              </mc:Choice>
              <mc:Fallback>
                <p:oleObj name="Equation" r:id="rId3" imgW="6602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3140968"/>
                        <a:ext cx="2532798" cy="82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481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Faraday’s Law of 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US" dirty="0" smtClean="0"/>
              <a:t>Changing magnetic flux (with respect to time, t)  </a:t>
            </a:r>
            <a:r>
              <a:rPr lang="en-US" b="1" u="sng" dirty="0" smtClean="0">
                <a:solidFill>
                  <a:srgbClr val="FF0000"/>
                </a:solidFill>
              </a:rPr>
              <a:t>produces</a:t>
            </a:r>
            <a:r>
              <a:rPr lang="en-US" dirty="0" smtClean="0"/>
              <a:t> voltage/electromotive force (EMF), electric field, current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551" t="15439" b="10947"/>
          <a:stretch/>
        </p:blipFill>
        <p:spPr>
          <a:xfrm>
            <a:off x="4644008" y="3581333"/>
            <a:ext cx="3312368" cy="2381662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10657"/>
              </p:ext>
            </p:extLst>
          </p:nvPr>
        </p:nvGraphicFramePr>
        <p:xfrm>
          <a:off x="517525" y="35814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4" imgW="1180800" imgH="393480" progId="Equation.3">
                  <p:embed/>
                </p:oleObj>
              </mc:Choice>
              <mc:Fallback>
                <p:oleObj name="Equation" r:id="rId4" imgW="1180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525" y="3581400"/>
                        <a:ext cx="38862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130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Faraday’s Law of Induction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435280" cy="1329011"/>
          </a:xfrm>
        </p:spPr>
        <p:txBody>
          <a:bodyPr/>
          <a:lstStyle/>
          <a:p>
            <a:r>
              <a:rPr lang="en-US" dirty="0" smtClean="0"/>
              <a:t>Magnet at rest </a:t>
            </a:r>
            <a:r>
              <a:rPr lang="en-US" dirty="0" smtClean="0">
                <a:sym typeface="Symbol"/>
              </a:rPr>
              <a:t> no change in magnetic flux  no induced voltage/current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6449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621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Faraday’s Law of Induction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35280" cy="1728192"/>
          </a:xfrm>
        </p:spPr>
        <p:txBody>
          <a:bodyPr/>
          <a:lstStyle/>
          <a:p>
            <a:r>
              <a:rPr lang="en-US" dirty="0" smtClean="0"/>
              <a:t>Moving magnet</a:t>
            </a:r>
            <a:r>
              <a:rPr lang="en-US" dirty="0" smtClean="0">
                <a:sym typeface="Symbol"/>
              </a:rPr>
              <a:t> changing the amount of B passing through a specific area (changing magnetic flux)  induced voltage/current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4067701" cy="29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 descr="http://hyperphysics.phy-astr.gsu.edu/hbase/electric/imgele/farlaw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61651" r="49827" b="9723"/>
          <a:stretch/>
        </p:blipFill>
        <p:spPr bwMode="auto">
          <a:xfrm>
            <a:off x="4319220" y="3765969"/>
            <a:ext cx="4739283" cy="23273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74758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Lenz’s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u="sng" dirty="0">
                <a:solidFill>
                  <a:srgbClr val="FF0000"/>
                </a:solidFill>
              </a:rPr>
              <a:t>direction</a:t>
            </a:r>
            <a:r>
              <a:rPr lang="en-US" dirty="0"/>
              <a:t> of any magnetic </a:t>
            </a:r>
            <a:r>
              <a:rPr lang="en-US" dirty="0" smtClean="0"/>
              <a:t>induction </a:t>
            </a:r>
            <a:r>
              <a:rPr lang="en-US" dirty="0"/>
              <a:t>effect is such as to </a:t>
            </a:r>
            <a:r>
              <a:rPr lang="en-US" b="1" u="sng" dirty="0" smtClean="0">
                <a:solidFill>
                  <a:srgbClr val="FF0000"/>
                </a:solidFill>
              </a:rPr>
              <a:t>oppose</a:t>
            </a:r>
            <a:r>
              <a:rPr lang="en-US" dirty="0" smtClean="0"/>
              <a:t> </a:t>
            </a:r>
            <a:r>
              <a:rPr lang="en-US" dirty="0"/>
              <a:t>the cause of the effect.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06372"/>
              </p:ext>
            </p:extLst>
          </p:nvPr>
        </p:nvGraphicFramePr>
        <p:xfrm>
          <a:off x="2699792" y="342900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4" imgW="1180800" imgH="393480" progId="Equation.3">
                  <p:embed/>
                </p:oleObj>
              </mc:Choice>
              <mc:Fallback>
                <p:oleObj name="Equation" r:id="rId4" imgW="11808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42900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>
            <a:off x="4644008" y="3140968"/>
            <a:ext cx="504056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Charges vs. Magnets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00" y="3429000"/>
            <a:ext cx="8229600" cy="1252735"/>
          </a:xfrm>
        </p:spPr>
        <p:txBody>
          <a:bodyPr/>
          <a:lstStyle/>
          <a:p>
            <a:r>
              <a:rPr lang="en-US" dirty="0" smtClean="0"/>
              <a:t>Magnets </a:t>
            </a:r>
            <a:r>
              <a:rPr lang="en-US" b="1" u="sng" dirty="0" smtClean="0">
                <a:solidFill>
                  <a:srgbClr val="FF0000"/>
                </a:solidFill>
              </a:rPr>
              <a:t>interact</a:t>
            </a:r>
            <a:r>
              <a:rPr lang="en-US" dirty="0" smtClean="0"/>
              <a:t> with other magnets</a:t>
            </a:r>
          </a:p>
          <a:p>
            <a:pPr marL="0" indent="0">
              <a:buNone/>
            </a:pPr>
            <a:r>
              <a:rPr lang="en-US" dirty="0" smtClean="0"/>
              <a:t>   (Magnetic force)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98" y="4293096"/>
            <a:ext cx="448344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7544" y="1520824"/>
            <a:ext cx="8229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Charges </a:t>
            </a:r>
            <a:r>
              <a:rPr lang="en-US" b="1" u="sng" kern="0" dirty="0" smtClean="0">
                <a:solidFill>
                  <a:srgbClr val="FF0000"/>
                </a:solidFill>
              </a:rPr>
              <a:t>interact</a:t>
            </a:r>
            <a:r>
              <a:rPr lang="en-US" kern="0" dirty="0" smtClean="0"/>
              <a:t> with other charges (Electrostatic force)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6905" y="5514141"/>
            <a:ext cx="8229600" cy="10112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/>
              <a:t>Note: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Force</a:t>
            </a:r>
            <a:r>
              <a:rPr lang="en-US" sz="2800" kern="0" dirty="0" smtClean="0"/>
              <a:t> is the measure of the amount of </a:t>
            </a:r>
            <a:r>
              <a:rPr lang="en-US" sz="2800" b="1" u="sng" kern="0" dirty="0" smtClean="0">
                <a:solidFill>
                  <a:srgbClr val="FF0000"/>
                </a:solidFill>
              </a:rPr>
              <a:t>interaction</a:t>
            </a:r>
            <a:endParaRPr lang="en-US" sz="2800" b="1" u="sng" kern="0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67693"/>
          <a:stretch/>
        </p:blipFill>
        <p:spPr bwMode="auto">
          <a:xfrm>
            <a:off x="6156176" y="2060884"/>
            <a:ext cx="1869976" cy="15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26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Lenz’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748680"/>
          </a:xfrm>
        </p:spPr>
        <p:txBody>
          <a:bodyPr/>
          <a:lstStyle/>
          <a:p>
            <a:r>
              <a:rPr lang="en-US" dirty="0" smtClean="0"/>
              <a:t>Clarifications: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87423"/>
              </p:ext>
            </p:extLst>
          </p:nvPr>
        </p:nvGraphicFramePr>
        <p:xfrm>
          <a:off x="2555776" y="2564904"/>
          <a:ext cx="40036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1447560" imgH="393480" progId="Equation.3">
                  <p:embed/>
                </p:oleObj>
              </mc:Choice>
              <mc:Fallback>
                <p:oleObj name="Equation" r:id="rId3" imgW="1447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64904"/>
                        <a:ext cx="40036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026" y="4293096"/>
            <a:ext cx="29542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Change in magnetic flux</a:t>
            </a:r>
            <a:endParaRPr lang="en-US" kern="0" dirty="0"/>
          </a:p>
        </p:txBody>
      </p:sp>
      <p:sp>
        <p:nvSpPr>
          <p:cNvPr id="6" name="Right Arrow 5"/>
          <p:cNvSpPr/>
          <p:nvPr/>
        </p:nvSpPr>
        <p:spPr>
          <a:xfrm rot="19192386">
            <a:off x="2370727" y="3535493"/>
            <a:ext cx="816930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7501237">
            <a:off x="3966224" y="3461804"/>
            <a:ext cx="92712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73896" y="4293096"/>
            <a:ext cx="201818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err="1" smtClean="0"/>
              <a:t>Emf</a:t>
            </a:r>
            <a:r>
              <a:rPr lang="en-US" kern="0" dirty="0" smtClean="0"/>
              <a:t> / voltage</a:t>
            </a:r>
            <a:endParaRPr lang="en-US" kern="0" dirty="0"/>
          </a:p>
        </p:txBody>
      </p:sp>
      <p:sp>
        <p:nvSpPr>
          <p:cNvPr id="9" name="Right Arrow 8"/>
          <p:cNvSpPr/>
          <p:nvPr/>
        </p:nvSpPr>
        <p:spPr>
          <a:xfrm rot="15658779">
            <a:off x="5103579" y="3511324"/>
            <a:ext cx="92712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0080" y="4365104"/>
            <a:ext cx="20181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current</a:t>
            </a:r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26975" y="4127706"/>
            <a:ext cx="20181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Magnetic field</a:t>
            </a:r>
            <a:endParaRPr lang="en-US" kern="0" dirty="0"/>
          </a:p>
        </p:txBody>
      </p:sp>
      <p:sp>
        <p:nvSpPr>
          <p:cNvPr id="12" name="Right Arrow 11"/>
          <p:cNvSpPr/>
          <p:nvPr/>
        </p:nvSpPr>
        <p:spPr>
          <a:xfrm rot="14111068">
            <a:off x="6488482" y="3367215"/>
            <a:ext cx="927125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257549" y="5949280"/>
            <a:ext cx="1872680" cy="64807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Cause</a:t>
            </a:r>
            <a:endParaRPr lang="en-US" kern="0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1943007" y="5297415"/>
            <a:ext cx="583650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75784" y="5805264"/>
            <a:ext cx="1872680" cy="64807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Effect</a:t>
            </a:r>
            <a:endParaRPr lang="en-US" kern="0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592543" y="5088978"/>
            <a:ext cx="583650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83768" y="2780928"/>
            <a:ext cx="5040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79512" y="2204864"/>
            <a:ext cx="1872680" cy="64807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negative</a:t>
            </a:r>
            <a:endParaRPr lang="en-US" kern="0" dirty="0"/>
          </a:p>
        </p:txBody>
      </p:sp>
      <p:sp>
        <p:nvSpPr>
          <p:cNvPr id="20" name="Right Arrow 19"/>
          <p:cNvSpPr/>
          <p:nvPr/>
        </p:nvSpPr>
        <p:spPr>
          <a:xfrm rot="1625501">
            <a:off x="2008202" y="2495568"/>
            <a:ext cx="450342" cy="707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3323552" y="5877272"/>
            <a:ext cx="3408688" cy="50405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067472" y="5805264"/>
            <a:ext cx="1872680" cy="64807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opposing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43937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Lenz’s Law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4293096"/>
            <a:ext cx="5162777" cy="211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1628800"/>
            <a:ext cx="761511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Cause:</a:t>
            </a:r>
            <a:r>
              <a:rPr lang="en-US" kern="0" dirty="0" smtClean="0">
                <a:sym typeface="Symbol"/>
              </a:rPr>
              <a:t> BA = increasing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(+)</a:t>
            </a:r>
            <a:r>
              <a:rPr lang="en-US" kern="0" dirty="0" smtClean="0">
                <a:sym typeface="Symbol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Effect:</a:t>
            </a:r>
            <a:r>
              <a:rPr lang="en-US" kern="0" dirty="0" smtClean="0">
                <a:sym typeface="Symbol"/>
              </a:rPr>
              <a:t> induced B  opposite direction to original B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(-)</a:t>
            </a:r>
          </a:p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Note:</a:t>
            </a:r>
            <a:r>
              <a:rPr lang="en-US" kern="0" dirty="0">
                <a:sym typeface="Symbol"/>
              </a:rPr>
              <a:t> </a:t>
            </a:r>
            <a:r>
              <a:rPr lang="en-US" kern="0" dirty="0" smtClean="0">
                <a:sym typeface="Symbol"/>
              </a:rPr>
              <a:t>“BA” is different from “B”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68010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Lenz’s Law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2229" y="1484784"/>
            <a:ext cx="77809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Cause:</a:t>
            </a:r>
            <a:r>
              <a:rPr lang="en-US" kern="0" dirty="0" smtClean="0">
                <a:sym typeface="Symbol"/>
              </a:rPr>
              <a:t> BA = increasing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(+)</a:t>
            </a:r>
            <a:r>
              <a:rPr lang="en-US" kern="0" dirty="0" smtClean="0">
                <a:sym typeface="Symbol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Effect:</a:t>
            </a:r>
            <a:r>
              <a:rPr lang="en-US" kern="0" dirty="0" smtClean="0">
                <a:sym typeface="Symbol"/>
              </a:rPr>
              <a:t> induced B  opposite direction to original B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(-)</a:t>
            </a:r>
          </a:p>
          <a:p>
            <a:pPr marL="0" indent="0">
              <a:buFontTx/>
              <a:buNone/>
            </a:pPr>
            <a:r>
              <a:rPr lang="en-US" kern="0" dirty="0">
                <a:sym typeface="Symbol"/>
              </a:rPr>
              <a:t>Note: “BA” is different from “B”</a:t>
            </a:r>
            <a:endParaRPr lang="en-US" kern="0" dirty="0"/>
          </a:p>
        </p:txBody>
      </p:sp>
      <p:pic>
        <p:nvPicPr>
          <p:cNvPr id="20482" name="Picture 2" descr="http://hyperphysics.phy-astr.gsu.edu/hbase/electric/imgele/lenz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5" t="46644" r="5832" b="14166"/>
          <a:stretch/>
        </p:blipFill>
        <p:spPr bwMode="auto">
          <a:xfrm>
            <a:off x="4716016" y="4837760"/>
            <a:ext cx="4269932" cy="1616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http://hyperphysics.phy-astr.gsu.edu/hbase/electric/imgele/lenz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t="655" r="53927" b="58409"/>
          <a:stretch/>
        </p:blipFill>
        <p:spPr bwMode="auto">
          <a:xfrm>
            <a:off x="154345" y="4690522"/>
            <a:ext cx="4104456" cy="17555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75856" y="3950919"/>
            <a:ext cx="4250506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Direction of current</a:t>
            </a: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2491" y="3933056"/>
            <a:ext cx="2125253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 smtClean="0">
                <a:sym typeface="Symbol"/>
              </a:rPr>
              <a:t>Legend:</a:t>
            </a:r>
            <a:endParaRPr lang="en-US" kern="0" dirty="0"/>
          </a:p>
        </p:txBody>
      </p:sp>
      <p:sp>
        <p:nvSpPr>
          <p:cNvPr id="13" name="Right Arrow 12"/>
          <p:cNvSpPr/>
          <p:nvPr/>
        </p:nvSpPr>
        <p:spPr>
          <a:xfrm>
            <a:off x="2051720" y="3986825"/>
            <a:ext cx="1224136" cy="540060"/>
          </a:xfrm>
          <a:prstGeom prst="rightArrow">
            <a:avLst/>
          </a:prstGeom>
          <a:solidFill>
            <a:srgbClr val="F79BF0"/>
          </a:solidFill>
          <a:ln>
            <a:solidFill>
              <a:srgbClr val="FD5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1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Lenz’s Law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4066" y="1772816"/>
            <a:ext cx="82296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Cause:</a:t>
            </a:r>
            <a:r>
              <a:rPr lang="en-US" kern="0" dirty="0" smtClean="0">
                <a:sym typeface="Symbol"/>
              </a:rPr>
              <a:t> BA = decreasing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(-)</a:t>
            </a:r>
            <a:r>
              <a:rPr lang="en-US" kern="0" dirty="0" smtClean="0">
                <a:sym typeface="Symbol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Effect:</a:t>
            </a:r>
            <a:r>
              <a:rPr lang="en-US" kern="0" dirty="0" smtClean="0">
                <a:sym typeface="Symbol"/>
              </a:rPr>
              <a:t> induced B  same direction to original B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(+)</a:t>
            </a:r>
          </a:p>
          <a:p>
            <a:pPr marL="0" indent="0">
              <a:buFontTx/>
              <a:buNone/>
            </a:pPr>
            <a:r>
              <a:rPr lang="en-US" kern="0" dirty="0">
                <a:sym typeface="Symbol"/>
              </a:rPr>
              <a:t>Note: “BA” is different from “B”</a:t>
            </a:r>
            <a:endParaRPr lang="en-US" kern="0" dirty="0"/>
          </a:p>
        </p:txBody>
      </p:sp>
      <p:pic>
        <p:nvPicPr>
          <p:cNvPr id="20482" name="Picture 2" descr="http://hyperphysics.phy-astr.gsu.edu/hbase/electric/imgele/lenz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t="47052" r="49900" b="12697"/>
          <a:stretch/>
        </p:blipFill>
        <p:spPr bwMode="auto">
          <a:xfrm>
            <a:off x="221706" y="5046697"/>
            <a:ext cx="4217160" cy="15072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 descr="http://hyperphysics.phy-astr.gsu.edu/hbase/electric/imgele/lenz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2" t="-623" r="686" b="58005"/>
          <a:stretch/>
        </p:blipFill>
        <p:spPr bwMode="auto">
          <a:xfrm>
            <a:off x="4654011" y="5046697"/>
            <a:ext cx="4271749" cy="15958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28256" y="4103319"/>
            <a:ext cx="4250506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Direction of current</a:t>
            </a: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42491" y="4077072"/>
            <a:ext cx="2125253" cy="7200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 dirty="0" smtClean="0">
                <a:sym typeface="Symbol"/>
              </a:rPr>
              <a:t>Legend:</a:t>
            </a:r>
            <a:endParaRPr lang="en-US" kern="0" dirty="0"/>
          </a:p>
        </p:txBody>
      </p:sp>
      <p:sp>
        <p:nvSpPr>
          <p:cNvPr id="10" name="Right Arrow 9"/>
          <p:cNvSpPr/>
          <p:nvPr/>
        </p:nvSpPr>
        <p:spPr>
          <a:xfrm>
            <a:off x="2204120" y="4139225"/>
            <a:ext cx="1224136" cy="540060"/>
          </a:xfrm>
          <a:prstGeom prst="rightArrow">
            <a:avLst/>
          </a:prstGeom>
          <a:solidFill>
            <a:srgbClr val="F79BF0"/>
          </a:solidFill>
          <a:ln>
            <a:solidFill>
              <a:srgbClr val="FD5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0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8587"/>
            <a:ext cx="8229600" cy="1143000"/>
          </a:xfrm>
        </p:spPr>
        <p:txBody>
          <a:bodyPr/>
          <a:lstStyle/>
          <a:p>
            <a:r>
              <a:rPr lang="en-US" dirty="0" smtClean="0"/>
              <a:t>Alternating Current (AC)</a:t>
            </a:r>
            <a:endParaRPr lang="en-US" dirty="0"/>
          </a:p>
        </p:txBody>
      </p:sp>
      <p:pic>
        <p:nvPicPr>
          <p:cNvPr id="10" name="Picture 2" descr="http://hyperphysics.phy-astr.gsu.edu/hbase/electric/imgele/ind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1" r="84169" b="36458"/>
          <a:stretch/>
        </p:blipFill>
        <p:spPr bwMode="auto">
          <a:xfrm>
            <a:off x="7880848" y="548680"/>
            <a:ext cx="936104" cy="7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http://hyperphysics.phy-astr.gsu.edu/hbase/electric/imgele/acohm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5" y="2708920"/>
            <a:ext cx="2304256" cy="24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628801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C00000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  - current constantly changing with time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90523"/>
              </p:ext>
            </p:extLst>
          </p:nvPr>
        </p:nvGraphicFramePr>
        <p:xfrm>
          <a:off x="3961050" y="3068960"/>
          <a:ext cx="4387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5" imgW="1333440" imgH="393480" progId="Equation.3">
                  <p:embed/>
                </p:oleObj>
              </mc:Choice>
              <mc:Fallback>
                <p:oleObj name="Equation" r:id="rId5" imgW="13334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050" y="3068960"/>
                        <a:ext cx="43878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608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Inductance, 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7649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a conductor by which a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I)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conductor induces (or creates) a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the conductor itself or in any nearby conductors.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Unit:	Henry		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78928"/>
              </p:ext>
            </p:extLst>
          </p:nvPr>
        </p:nvGraphicFramePr>
        <p:xfrm>
          <a:off x="5076056" y="4113448"/>
          <a:ext cx="3176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113448"/>
                        <a:ext cx="3176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86665"/>
              </p:ext>
            </p:extLst>
          </p:nvPr>
        </p:nvGraphicFramePr>
        <p:xfrm>
          <a:off x="323528" y="4293468"/>
          <a:ext cx="3678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5" imgW="1117440" imgH="393480" progId="Equation.3">
                  <p:embed/>
                </p:oleObj>
              </mc:Choice>
              <mc:Fallback>
                <p:oleObj name="Equation" r:id="rId5" imgW="11174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93468"/>
                        <a:ext cx="36782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4211960" y="4581128"/>
            <a:ext cx="720080" cy="36004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6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66375"/>
              </p:ext>
            </p:extLst>
          </p:nvPr>
        </p:nvGraphicFramePr>
        <p:xfrm>
          <a:off x="5436096" y="1269132"/>
          <a:ext cx="3176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269132"/>
                        <a:ext cx="3176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2" name="Picture 2" descr="http://hyperphysics.phy-astr.gsu.edu/hbase/electric/imgele/in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63215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2924944"/>
            <a:ext cx="3216721" cy="32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2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Self-Inductance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48478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Changing current (</a:t>
            </a:r>
            <a:r>
              <a:rPr lang="en-US" sz="3200" dirty="0" smtClean="0">
                <a:sym typeface="Symbol"/>
              </a:rPr>
              <a:t>I) </a:t>
            </a:r>
            <a:r>
              <a:rPr lang="en-US" sz="3200" dirty="0" smtClean="0"/>
              <a:t>produces changing magnetic field </a:t>
            </a:r>
            <a:r>
              <a:rPr lang="en-US" sz="3200" dirty="0"/>
              <a:t>(</a:t>
            </a:r>
            <a:r>
              <a:rPr lang="en-US" sz="3200" dirty="0" smtClean="0">
                <a:sym typeface="Symbol"/>
              </a:rPr>
              <a:t>B) </a:t>
            </a:r>
            <a:r>
              <a:rPr lang="en-US" sz="3200" dirty="0" smtClean="0"/>
              <a:t>that induces voltage (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induced</a:t>
            </a:r>
            <a:r>
              <a:rPr lang="en-US" sz="3200" dirty="0" smtClean="0"/>
              <a:t>) and current (</a:t>
            </a:r>
            <a:r>
              <a:rPr lang="en-US" sz="3200" dirty="0" err="1" smtClean="0"/>
              <a:t>I</a:t>
            </a:r>
            <a:r>
              <a:rPr lang="en-US" sz="3200" baseline="-25000" dirty="0" err="1" smtClean="0"/>
              <a:t>induced</a:t>
            </a:r>
            <a:r>
              <a:rPr lang="en-US" sz="3200" dirty="0" smtClean="0"/>
              <a:t>) to </a:t>
            </a:r>
            <a:r>
              <a:rPr lang="en-US" sz="3200" b="1" u="sng" dirty="0" smtClean="0">
                <a:solidFill>
                  <a:srgbClr val="FF0000"/>
                </a:solidFill>
              </a:rPr>
              <a:t>itself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356992"/>
            <a:ext cx="4752528" cy="3175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365119"/>
            <a:ext cx="232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u="sng" dirty="0">
                <a:hlinkClick r:id="rId3"/>
              </a:rPr>
              <a:t>ndt-ed.org 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59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Inductance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32" y="3356992"/>
            <a:ext cx="2674088" cy="3325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1484784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Changing current (</a:t>
            </a:r>
            <a:r>
              <a:rPr lang="en-US" sz="3200" dirty="0" smtClean="0">
                <a:sym typeface="Symbol"/>
              </a:rPr>
              <a:t>I) </a:t>
            </a:r>
            <a:r>
              <a:rPr lang="en-US" sz="3200" dirty="0" smtClean="0"/>
              <a:t>produces changing magnetic field </a:t>
            </a:r>
            <a:r>
              <a:rPr lang="en-US" sz="3200" dirty="0"/>
              <a:t>(</a:t>
            </a:r>
            <a:r>
              <a:rPr lang="en-US" sz="3200" dirty="0" smtClean="0">
                <a:sym typeface="Symbol"/>
              </a:rPr>
              <a:t>B) </a:t>
            </a:r>
            <a:r>
              <a:rPr lang="en-US" sz="3200" dirty="0" smtClean="0"/>
              <a:t>that induces voltage (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induced</a:t>
            </a:r>
            <a:r>
              <a:rPr lang="en-US" sz="3200" dirty="0" smtClean="0"/>
              <a:t>) and current (</a:t>
            </a:r>
            <a:r>
              <a:rPr lang="en-US" sz="3200" dirty="0" err="1" smtClean="0"/>
              <a:t>I</a:t>
            </a:r>
            <a:r>
              <a:rPr lang="en-US" sz="3200" baseline="-25000" dirty="0" err="1" smtClean="0"/>
              <a:t>induced</a:t>
            </a:r>
            <a:r>
              <a:rPr lang="en-US" sz="3200" dirty="0" smtClean="0"/>
              <a:t>) to </a:t>
            </a:r>
            <a:r>
              <a:rPr lang="en-US" sz="3200" b="1" u="sng" dirty="0" smtClean="0">
                <a:solidFill>
                  <a:srgbClr val="FF0000"/>
                </a:solidFill>
              </a:rPr>
              <a:t>other coils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9876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Inductance</a:t>
            </a:r>
            <a:endParaRPr lang="en-US" dirty="0"/>
          </a:p>
        </p:txBody>
      </p:sp>
      <p:pic>
        <p:nvPicPr>
          <p:cNvPr id="8" name="Picture 2" descr="http://hyperphysics.phy-astr.gsu.edu/hbase/magnetic/imgmag/tra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49" y="3356992"/>
            <a:ext cx="833953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7237" y="1628800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Transformers </a:t>
            </a:r>
            <a:r>
              <a:rPr lang="en-US" sz="3200" dirty="0" smtClean="0">
                <a:sym typeface="Symbol"/>
              </a:rPr>
              <a:t> </a:t>
            </a:r>
            <a:r>
              <a:rPr lang="en-US" sz="3200" dirty="0" smtClean="0"/>
              <a:t>Voltage converters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772217"/>
            <a:ext cx="32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Source voltage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01570" y="3406776"/>
            <a:ext cx="540060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52320" y="2492896"/>
            <a:ext cx="32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Induced voltage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5022050" y="2978950"/>
            <a:ext cx="540060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http://static.ddmcdn.com/gif/magnet-divid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6120680" cy="37183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3568" y="623731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hlinkClick r:id="rId3"/>
              </a:rPr>
              <a:t>http://science.howstuffworks.com/magnet1.htm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Magnets are dipoles</a:t>
            </a:r>
          </a:p>
        </p:txBody>
      </p:sp>
    </p:spTree>
    <p:extLst>
      <p:ext uri="{BB962C8B-B14F-4D97-AF65-F5344CB8AC3E}">
        <p14:creationId xmlns:p14="http://schemas.microsoft.com/office/powerpoint/2010/main" val="21778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Domains</a:t>
            </a:r>
            <a:endParaRPr lang="en-US" dirty="0"/>
          </a:p>
        </p:txBody>
      </p:sp>
      <p:pic>
        <p:nvPicPr>
          <p:cNvPr id="96258" name="Picture 2" descr="http://static.ddmcdn.com/gif/magnet-needle-unalign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4375168" cy="2592288"/>
          </a:xfrm>
          <a:prstGeom prst="rect">
            <a:avLst/>
          </a:prstGeom>
          <a:noFill/>
        </p:spPr>
      </p:pic>
      <p:pic>
        <p:nvPicPr>
          <p:cNvPr id="96260" name="Picture 4" descr="http://static.ddmcdn.com/gif/magnet-needle-align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44824"/>
            <a:ext cx="3810000" cy="30289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49411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hlinkClick r:id="rId4"/>
              </a:rPr>
              <a:t>http://science.howstuffworks.com/magnet1.htm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8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u="sng" dirty="0">
                <a:solidFill>
                  <a:srgbClr val="FF0000"/>
                </a:solidFill>
              </a:rPr>
              <a:t>space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which </a:t>
            </a:r>
            <a:r>
              <a:rPr lang="en-US" b="1" u="sng" dirty="0">
                <a:solidFill>
                  <a:srgbClr val="FF0000"/>
                </a:solidFill>
              </a:rPr>
              <a:t>magnetic force</a:t>
            </a:r>
            <a:r>
              <a:rPr lang="en-US" dirty="0"/>
              <a:t> is </a:t>
            </a:r>
            <a:r>
              <a:rPr lang="en-US" dirty="0" smtClean="0"/>
              <a:t>exerted. </a:t>
            </a:r>
          </a:p>
          <a:p>
            <a:r>
              <a:rPr lang="en-US" dirty="0" smtClean="0"/>
              <a:t>Unit of Magnetic field intensity (B): tesla (T), gauss (G)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789040"/>
            <a:ext cx="3816425" cy="24382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94966" y="6108927"/>
            <a:ext cx="1752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www.tutorvista.com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3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lines of force </a:t>
            </a:r>
            <a:r>
              <a:rPr lang="en-US" b="1" u="sng" dirty="0">
                <a:solidFill>
                  <a:srgbClr val="FF0000"/>
                </a:solidFill>
              </a:rPr>
              <a:t>originate</a:t>
            </a:r>
            <a:r>
              <a:rPr lang="en-US" dirty="0"/>
              <a:t> from the </a:t>
            </a:r>
            <a:r>
              <a:rPr lang="en-US" b="1" u="sng" dirty="0" smtClean="0">
                <a:solidFill>
                  <a:srgbClr val="FF0000"/>
                </a:solidFill>
              </a:rPr>
              <a:t>North </a:t>
            </a:r>
            <a:r>
              <a:rPr lang="en-US" b="1" u="sng" dirty="0">
                <a:solidFill>
                  <a:srgbClr val="FF0000"/>
                </a:solidFill>
              </a:rPr>
              <a:t>Pole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u="sng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/>
              <a:t>at its </a:t>
            </a:r>
            <a:r>
              <a:rPr lang="en-US" b="1" u="sng" dirty="0">
                <a:solidFill>
                  <a:srgbClr val="FF0000"/>
                </a:solidFill>
              </a:rPr>
              <a:t>South Pole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http://images.tutorvista.com/content/magnetic-effects-electric-current/bar-magnet-magnetic-fiel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2980579"/>
            <a:ext cx="4896543" cy="3128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6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1217</Words>
  <Application>Microsoft Office PowerPoint</Application>
  <PresentationFormat>On-screen Show (4:3)</PresentationFormat>
  <Paragraphs>219</Paragraphs>
  <Slides>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Diseño predeterminado</vt:lpstr>
      <vt:lpstr>Equation</vt:lpstr>
      <vt:lpstr>Physics in Circuits and Gadgets  (part 3)</vt:lpstr>
      <vt:lpstr>Magnet</vt:lpstr>
      <vt:lpstr>Magnetic Poles</vt:lpstr>
      <vt:lpstr>Unlike poles attract, like poles repel</vt:lpstr>
      <vt:lpstr>Charges vs. Magnets</vt:lpstr>
      <vt:lpstr>Magnets are dipoles</vt:lpstr>
      <vt:lpstr>Magnetic Domains</vt:lpstr>
      <vt:lpstr>Magnetic Field</vt:lpstr>
      <vt:lpstr>Magnetic field lines</vt:lpstr>
      <vt:lpstr>Magnetic field lines</vt:lpstr>
      <vt:lpstr>Magnetic field lines</vt:lpstr>
      <vt:lpstr>Magnetic field line direction</vt:lpstr>
      <vt:lpstr>Magnetic Field Lines</vt:lpstr>
      <vt:lpstr>Earth produces magnetic field</vt:lpstr>
      <vt:lpstr>Earth produces magnetic field</vt:lpstr>
      <vt:lpstr>Compass</vt:lpstr>
      <vt:lpstr>Magnetic Field Lines</vt:lpstr>
      <vt:lpstr>Source of Magnetic Field</vt:lpstr>
      <vt:lpstr>Oersted’s Observation</vt:lpstr>
      <vt:lpstr>Electromagnets</vt:lpstr>
      <vt:lpstr>Ringing Bell</vt:lpstr>
      <vt:lpstr>Magnetic force</vt:lpstr>
      <vt:lpstr>Magnetic force, F</vt:lpstr>
      <vt:lpstr>Magnetic force, F</vt:lpstr>
      <vt:lpstr>Direction of Force</vt:lpstr>
      <vt:lpstr>Direction of Force</vt:lpstr>
      <vt:lpstr>Right hand rule #1</vt:lpstr>
      <vt:lpstr>Using your right-hand:</vt:lpstr>
      <vt:lpstr>Use the following:</vt:lpstr>
      <vt:lpstr>Exercise #1</vt:lpstr>
      <vt:lpstr>Exercise # 2</vt:lpstr>
      <vt:lpstr>PowerPoint Presentation</vt:lpstr>
      <vt:lpstr>PowerPoint Presentation</vt:lpstr>
      <vt:lpstr>PowerPoint Presentation</vt:lpstr>
      <vt:lpstr>Electric field vs. Magnetic field</vt:lpstr>
      <vt:lpstr>Electric field vs. Magnetic field</vt:lpstr>
      <vt:lpstr>Electric field vs. Magnetic field</vt:lpstr>
      <vt:lpstr>direction of force and direction of field</vt:lpstr>
      <vt:lpstr>Ampere’s Law</vt:lpstr>
      <vt:lpstr>Ampere’s Law</vt:lpstr>
      <vt:lpstr>direction of the B around a current-carrying wire </vt:lpstr>
      <vt:lpstr>Right hand rule #2</vt:lpstr>
      <vt:lpstr>Current carrying wire</vt:lpstr>
      <vt:lpstr>Force between current-carrying wires</vt:lpstr>
      <vt:lpstr>Magnetic Flux (B)</vt:lpstr>
      <vt:lpstr>Faraday’s Law of Induction </vt:lpstr>
      <vt:lpstr>Faraday’s Law of Induction </vt:lpstr>
      <vt:lpstr>Faraday’s Law of Induction </vt:lpstr>
      <vt:lpstr>Lenz’s Law</vt:lpstr>
      <vt:lpstr>Lenz’ Law</vt:lpstr>
      <vt:lpstr>Lenz’s Law</vt:lpstr>
      <vt:lpstr>Lenz’s Law</vt:lpstr>
      <vt:lpstr>Lenz’s Law</vt:lpstr>
      <vt:lpstr>Alternating Current (AC)</vt:lpstr>
      <vt:lpstr>Inductance, L</vt:lpstr>
      <vt:lpstr>Inductor</vt:lpstr>
      <vt:lpstr>Self-Inductance</vt:lpstr>
      <vt:lpstr>Mutual Inductance</vt:lpstr>
      <vt:lpstr>Mutual Inductance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Marvin</cp:lastModifiedBy>
  <cp:revision>492</cp:revision>
  <dcterms:created xsi:type="dcterms:W3CDTF">2010-05-23T14:28:12Z</dcterms:created>
  <dcterms:modified xsi:type="dcterms:W3CDTF">2014-03-18T01:53:41Z</dcterms:modified>
</cp:coreProperties>
</file>