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0" r:id="rId2"/>
    <p:sldId id="261" r:id="rId3"/>
    <p:sldId id="265" r:id="rId4"/>
    <p:sldId id="262" r:id="rId5"/>
    <p:sldId id="286" r:id="rId6"/>
    <p:sldId id="287" r:id="rId7"/>
    <p:sldId id="289" r:id="rId8"/>
    <p:sldId id="290" r:id="rId9"/>
    <p:sldId id="291" r:id="rId10"/>
    <p:sldId id="288" r:id="rId11"/>
    <p:sldId id="293" r:id="rId12"/>
    <p:sldId id="292" r:id="rId13"/>
    <p:sldId id="294" r:id="rId14"/>
    <p:sldId id="295" r:id="rId15"/>
    <p:sldId id="304" r:id="rId16"/>
    <p:sldId id="296" r:id="rId17"/>
    <p:sldId id="297" r:id="rId18"/>
    <p:sldId id="298" r:id="rId19"/>
    <p:sldId id="299" r:id="rId20"/>
    <p:sldId id="302" r:id="rId21"/>
    <p:sldId id="300" r:id="rId22"/>
    <p:sldId id="301" r:id="rId23"/>
    <p:sldId id="303" r:id="rId24"/>
    <p:sldId id="305" r:id="rId25"/>
    <p:sldId id="306" r:id="rId26"/>
    <p:sldId id="307" r:id="rId27"/>
    <p:sldId id="284" r:id="rId28"/>
  </p:sldIdLst>
  <p:sldSz cx="12192000" cy="6858000"/>
  <p:notesSz cx="6858000" cy="9144000"/>
  <p:custDataLst>
    <p:tags r:id="rId31"/>
  </p:custDataLst>
  <p:defaultTextStyle>
    <a:defPPr>
      <a:defRPr lang="zh-CN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4" autoAdjust="0"/>
    <p:restoredTop sz="94660" autoAdjust="0"/>
  </p:normalViewPr>
  <p:slideViewPr>
    <p:cSldViewPr snapToGrid="0" showGuides="1">
      <p:cViewPr varScale="1">
        <p:scale>
          <a:sx n="108" d="100"/>
          <a:sy n="108" d="100"/>
        </p:scale>
        <p:origin x="768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  <a:pPr>
                <a:defRPr/>
              </a:pPr>
              <a:t>2018/6/25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1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  <a:pPr>
                <a:defRPr/>
              </a:pPr>
              <a:t>2018/6/25</a:t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28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  <a:pPr>
                <a:defRPr/>
              </a:pPr>
              <a:t>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5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  <a:pPr>
                <a:defRPr/>
              </a:pPr>
              <a:t>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81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64090-062A-4AB0-B5F3-EB3798E9AB97}" type="slidenum">
              <a:rPr lang="zh-CN" altLang="en-US" smtClean="0"/>
              <a:pPr>
                <a:defRPr/>
              </a:pPr>
              <a:t>27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64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93513"/>
      </p:ext>
    </p:extLst>
  </p:cSld>
  <p:clrMapOvr>
    <a:masterClrMapping/>
  </p:clrMapOvr>
  <p:transition spd="slow" advTm="965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1532911"/>
      </p:ext>
    </p:extLst>
  </p:cSld>
  <p:clrMapOvr>
    <a:masterClrMapping/>
  </p:clrMapOvr>
  <p:transition spd="slow" advTm="965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9815679"/>
      </p:ext>
    </p:extLst>
  </p:cSld>
  <p:clrMapOvr>
    <a:masterClrMapping/>
  </p:clrMapOvr>
  <p:transition spd="slow" advTm="96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2182642"/>
      </p:ext>
    </p:extLst>
  </p:cSld>
  <p:clrMapOvr>
    <a:masterClrMapping/>
  </p:clrMapOvr>
  <p:transition spd="slow" advTm="96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685175"/>
      </p:ext>
    </p:extLst>
  </p:cSld>
  <p:clrMapOvr>
    <a:masterClrMapping/>
  </p:clrMapOvr>
  <p:transition spd="slow" advTm="96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7921155"/>
      </p:ext>
    </p:extLst>
  </p:cSld>
  <p:clrMapOvr>
    <a:masterClrMapping/>
  </p:clrMapOvr>
  <p:transition spd="slow" advTm="965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006389"/>
      </p:ext>
    </p:extLst>
  </p:cSld>
  <p:clrMapOvr>
    <a:masterClrMapping/>
  </p:clrMapOvr>
  <p:transition spd="slow" advTm="965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391623"/>
      </p:ext>
    </p:extLst>
  </p:cSld>
  <p:clrMapOvr>
    <a:masterClrMapping/>
  </p:clrMapOvr>
  <p:transition spd="slow" advTm="965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1365335"/>
      </p:ext>
    </p:extLst>
  </p:cSld>
  <p:clrMapOvr>
    <a:masterClrMapping/>
  </p:clrMapOvr>
  <p:transition spd="slow" advTm="965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260636"/>
      </p:ext>
    </p:extLst>
  </p:cSld>
  <p:clrMapOvr>
    <a:masterClrMapping/>
  </p:clrMapOvr>
  <p:transition spd="slow" advTm="965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</p:sldLayoutIdLst>
  <p:transition spd="slow" advTm="965">
    <p:push dir="u"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5"/>
          <p:cNvSpPr txBox="1">
            <a:spLocks noChangeArrowheads="1"/>
          </p:cNvSpPr>
          <p:nvPr/>
        </p:nvSpPr>
        <p:spPr bwMode="auto">
          <a:xfrm>
            <a:off x="8032996" y="4026363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汇报人：程载熙</a:t>
            </a:r>
          </a:p>
        </p:txBody>
      </p:sp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4491038" y="2536825"/>
            <a:ext cx="6014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2018</a:t>
            </a: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个人工作汇报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188" name="直接连接符 6"/>
          <p:cNvCxnSpPr>
            <a:cxnSpLocks/>
          </p:cNvCxnSpPr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8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扩展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40" y="478779"/>
            <a:ext cx="7880702" cy="16076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暗通道先验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bestpaper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在绝大多数非天空的局部区域里，某一些像素总会有至少一个颜色通道具有很低的值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21B376-799E-4E7C-8065-2919A45B89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8614" y="1938229"/>
            <a:ext cx="3904762" cy="10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7D4A10-C876-4EB0-8DED-1A681B60D0DB}"/>
              </a:ext>
            </a:extLst>
          </p:cNvPr>
          <p:cNvSpPr txBox="1"/>
          <p:nvPr/>
        </p:nvSpPr>
        <p:spPr bwMode="auto">
          <a:xfrm>
            <a:off x="2345645" y="2844044"/>
            <a:ext cx="3327192" cy="32696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造成这个现象的三个原因：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）各种阴影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b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）色彩鲜艳的物体或表面，在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三个通道中有些颜色的值很低，如绿草、黄叶，或蓝色的水面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）物体本身就很暗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10358C6-3649-4118-885F-E16507D29521}"/>
              </a:ext>
            </a:extLst>
          </p:cNvPr>
          <p:cNvGrpSpPr/>
          <p:nvPr/>
        </p:nvGrpSpPr>
        <p:grpSpPr>
          <a:xfrm>
            <a:off x="5571917" y="4478850"/>
            <a:ext cx="796764" cy="203200"/>
            <a:chOff x="6638586" y="3931116"/>
            <a:chExt cx="796764" cy="203200"/>
          </a:xfrm>
        </p:grpSpPr>
        <p:sp>
          <p:nvSpPr>
            <p:cNvPr id="14" name="燕尾形 68">
              <a:extLst>
                <a:ext uri="{FF2B5EF4-FFF2-40B4-BE49-F238E27FC236}">
                  <a16:creationId xmlns:a16="http://schemas.microsoft.com/office/drawing/2014/main" id="{DEC85CAA-0616-404E-87CD-8DDC55890081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5" name="燕尾形 68">
              <a:extLst>
                <a:ext uri="{FF2B5EF4-FFF2-40B4-BE49-F238E27FC236}">
                  <a16:creationId xmlns:a16="http://schemas.microsoft.com/office/drawing/2014/main" id="{B82862D1-0814-4384-A0C3-7F73B61F6A7D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6" name="燕尾形 68">
              <a:extLst>
                <a:ext uri="{FF2B5EF4-FFF2-40B4-BE49-F238E27FC236}">
                  <a16:creationId xmlns:a16="http://schemas.microsoft.com/office/drawing/2014/main" id="{C1CDE7C0-67B6-4C43-B2D8-21FA33E2746A}"/>
                </a:ext>
              </a:extLst>
            </p:cNvPr>
            <p:cNvSpPr/>
            <p:nvPr/>
          </p:nvSpPr>
          <p:spPr bwMode="auto">
            <a:xfrm>
              <a:off x="7209925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875878B-1E6B-44BD-8B41-01CA265307B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5270" y="2757667"/>
            <a:ext cx="4619048" cy="9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CA803E-D5A2-40E5-AFC4-8DB2E9CAFC6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6125" y="3784170"/>
            <a:ext cx="5647708" cy="1176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931392-755F-4FC8-807B-2B978D1B7DE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5008" y="2086399"/>
            <a:ext cx="1685714" cy="6190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CB26DE-FC68-4DF6-9C65-7C15A341B96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7393" y="4872847"/>
            <a:ext cx="4714286" cy="10666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24B773-B7D4-4D13-8601-862AC3494B1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3942" y="5806402"/>
            <a:ext cx="4942857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003550"/>
            <a:ext cx="557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掌纹相关工作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285" name="文本框 3"/>
          <p:cNvSpPr txBox="1">
            <a:spLocks noChangeArrowheads="1"/>
          </p:cNvSpPr>
          <p:nvPr/>
        </p:nvSpPr>
        <p:spPr bwMode="auto">
          <a:xfrm>
            <a:off x="5276850" y="3833813"/>
            <a:ext cx="15581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DAB30CB-890B-414A-8A3B-598E9E60974F}"/>
              </a:ext>
            </a:extLst>
          </p:cNvPr>
          <p:cNvSpPr/>
          <p:nvPr/>
        </p:nvSpPr>
        <p:spPr bwMode="auto">
          <a:xfrm>
            <a:off x="2599658" y="5541709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2</a:t>
            </a:r>
            <a:endParaRPr lang="zh-CN" altLang="en-US" sz="2400" noProof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F4798-2AB3-451B-8CBC-2354CDC9251E}"/>
              </a:ext>
            </a:extLst>
          </p:cNvPr>
          <p:cNvSpPr txBox="1"/>
          <p:nvPr/>
        </p:nvSpPr>
        <p:spPr bwMode="auto">
          <a:xfrm>
            <a:off x="3149600" y="4785701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5FC647-690F-4808-9F07-08D0E06A8727}"/>
              </a:ext>
            </a:extLst>
          </p:cNvPr>
          <p:cNvSpPr/>
          <p:nvPr/>
        </p:nvSpPr>
        <p:spPr bwMode="auto">
          <a:xfrm>
            <a:off x="2583875" y="4813657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1</a:t>
            </a:r>
            <a:endParaRPr lang="zh-CN" altLang="en-US" sz="2400" noProof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273FDF-A97E-4027-BDD9-C8CB9EE74013}"/>
              </a:ext>
            </a:extLst>
          </p:cNvPr>
          <p:cNvSpPr txBox="1"/>
          <p:nvPr/>
        </p:nvSpPr>
        <p:spPr bwMode="auto">
          <a:xfrm>
            <a:off x="3150692" y="5485799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4B230E-83F0-494B-BBD3-EAB72F7A9EAA}"/>
              </a:ext>
            </a:extLst>
          </p:cNvPr>
          <p:cNvSpPr/>
          <p:nvPr/>
        </p:nvSpPr>
        <p:spPr bwMode="auto">
          <a:xfrm>
            <a:off x="2598566" y="6270935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3</a:t>
            </a:r>
            <a:endParaRPr lang="zh-CN" altLang="en-US" sz="2400" noProof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BA5BB8-5759-47B7-9C84-95062F07AD29}"/>
              </a:ext>
            </a:extLst>
          </p:cNvPr>
          <p:cNvSpPr txBox="1"/>
          <p:nvPr/>
        </p:nvSpPr>
        <p:spPr bwMode="auto">
          <a:xfrm>
            <a:off x="3149600" y="6215025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我的工作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7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前期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40" y="478779"/>
            <a:ext cx="1755110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设备设计：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1D520D-8B4E-4B8D-A3D3-4F525654CD97}"/>
              </a:ext>
            </a:extLst>
          </p:cNvPr>
          <p:cNvSpPr txBox="1"/>
          <p:nvPr/>
        </p:nvSpPr>
        <p:spPr bwMode="auto">
          <a:xfrm>
            <a:off x="3074340" y="6148388"/>
            <a:ext cx="876846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ctr"/>
            <a:r>
              <a:rPr lang="en-US" altLang="zh-CN" sz="1600" dirty="0"/>
              <a:t>Towards Contactless Palmprint Recognition: A Novel Device, A New Benchmark, and A Collaborative Representation Based Identification Approach		</a:t>
            </a:r>
            <a:r>
              <a:rPr lang="en-US" altLang="zh-CN" sz="1600" i="1" dirty="0"/>
              <a:t>Pattern Recognition,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SCI,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CCF-B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B09271-97E5-48B3-8F5A-50187A5547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5716" y="977961"/>
            <a:ext cx="8085714" cy="37523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3B1A08-8E0B-408D-9951-16FAE44022F2}"/>
              </a:ext>
            </a:extLst>
          </p:cNvPr>
          <p:cNvSpPr txBox="1"/>
          <p:nvPr/>
        </p:nvSpPr>
        <p:spPr bwMode="auto">
          <a:xfrm>
            <a:off x="3074340" y="4644012"/>
            <a:ext cx="1755110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9B42FD-027B-4D0A-ABD9-FEDAF9EE8CE9}"/>
              </a:ext>
            </a:extLst>
          </p:cNvPr>
          <p:cNvSpPr txBox="1"/>
          <p:nvPr/>
        </p:nvSpPr>
        <p:spPr bwMode="auto">
          <a:xfrm>
            <a:off x="3687133" y="5154037"/>
            <a:ext cx="3675420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个人*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个手掌*两个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C9A434-B920-4CDA-82B7-F6F44AF6141B}"/>
              </a:ext>
            </a:extLst>
          </p:cNvPr>
          <p:cNvGrpSpPr/>
          <p:nvPr/>
        </p:nvGrpSpPr>
        <p:grpSpPr>
          <a:xfrm>
            <a:off x="6096000" y="5778439"/>
            <a:ext cx="796764" cy="203200"/>
            <a:chOff x="6638586" y="3931116"/>
            <a:chExt cx="796764" cy="203200"/>
          </a:xfrm>
        </p:grpSpPr>
        <p:sp>
          <p:nvSpPr>
            <p:cNvPr id="17" name="燕尾形 68">
              <a:extLst>
                <a:ext uri="{FF2B5EF4-FFF2-40B4-BE49-F238E27FC236}">
                  <a16:creationId xmlns:a16="http://schemas.microsoft.com/office/drawing/2014/main" id="{1586B2BE-FCF8-482D-B945-ECBD73CE6D5A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8" name="燕尾形 68">
              <a:extLst>
                <a:ext uri="{FF2B5EF4-FFF2-40B4-BE49-F238E27FC236}">
                  <a16:creationId xmlns:a16="http://schemas.microsoft.com/office/drawing/2014/main" id="{6E95465C-799D-4E41-B195-F0E6D66DE955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9" name="燕尾形 68">
              <a:extLst>
                <a:ext uri="{FF2B5EF4-FFF2-40B4-BE49-F238E27FC236}">
                  <a16:creationId xmlns:a16="http://schemas.microsoft.com/office/drawing/2014/main" id="{A6D9848C-7A91-4840-89C3-FB6B4EAF5D89}"/>
                </a:ext>
              </a:extLst>
            </p:cNvPr>
            <p:cNvSpPr/>
            <p:nvPr/>
          </p:nvSpPr>
          <p:spPr bwMode="auto">
            <a:xfrm>
              <a:off x="7209925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426D6D8-9EF6-46A7-A395-EE2C7A22F146}"/>
              </a:ext>
            </a:extLst>
          </p:cNvPr>
          <p:cNvSpPr txBox="1"/>
          <p:nvPr/>
        </p:nvSpPr>
        <p:spPr bwMode="auto">
          <a:xfrm>
            <a:off x="6950207" y="5577732"/>
            <a:ext cx="4794949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12000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palmprint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12000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palmvein</a:t>
            </a:r>
          </a:p>
        </p:txBody>
      </p:sp>
    </p:spTree>
    <p:extLst>
      <p:ext uri="{BB962C8B-B14F-4D97-AF65-F5344CB8AC3E}">
        <p14:creationId xmlns:p14="http://schemas.microsoft.com/office/powerpoint/2010/main" val="19592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8741840" cy="63166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问题调研：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传统方法</a:t>
            </a: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）提取掌纹中的主线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）基于子空间的方法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）基于编码的方法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和其他生物特征对比：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与人脸的相比：唯一性、安全性、稳定，不易受光照、化妆等影响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与指纹相比：信息多，比较稳定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与虹膜识别相比：设备相对比较便宜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主要优势：安全性、唯一性、活体检测、非接触式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主要是分类网络和孪生网络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AlexNet-&gt;VGG-&gt;GooGleNet-&gt;ResNet-&gt;DesNet(x)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0A3F9A0-AF60-4CBC-9111-B9D2ECF21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268" y="649288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24386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问题研究：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识别（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）问题：判断测试掌纹的身份，是一个分类问题，适合使用分类网络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verification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）问题：判断两张掌纹是否是同一个人，适合使用孪生网络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ABC0BD-EF15-42EB-B14E-64EE7CC0A5FE}"/>
              </a:ext>
            </a:extLst>
          </p:cNvPr>
          <p:cNvGrpSpPr/>
          <p:nvPr/>
        </p:nvGrpSpPr>
        <p:grpSpPr>
          <a:xfrm rot="5400000">
            <a:off x="5839053" y="3081621"/>
            <a:ext cx="513895" cy="203200"/>
            <a:chOff x="6638586" y="3931116"/>
            <a:chExt cx="513895" cy="203200"/>
          </a:xfrm>
        </p:grpSpPr>
        <p:sp>
          <p:nvSpPr>
            <p:cNvPr id="12" name="燕尾形 68">
              <a:extLst>
                <a:ext uri="{FF2B5EF4-FFF2-40B4-BE49-F238E27FC236}">
                  <a16:creationId xmlns:a16="http://schemas.microsoft.com/office/drawing/2014/main" id="{16843AE4-E611-4251-920E-5A0720D5FD06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3" name="燕尾形 68">
              <a:extLst>
                <a:ext uri="{FF2B5EF4-FFF2-40B4-BE49-F238E27FC236}">
                  <a16:creationId xmlns:a16="http://schemas.microsoft.com/office/drawing/2014/main" id="{F6E2929A-D877-401C-BEAE-0D3C37C712B9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57126FC-03B7-4D7E-AD62-0DBB29DA535E}"/>
              </a:ext>
            </a:extLst>
          </p:cNvPr>
          <p:cNvSpPr txBox="1"/>
          <p:nvPr/>
        </p:nvSpPr>
        <p:spPr bwMode="auto">
          <a:xfrm>
            <a:off x="3142701" y="3410244"/>
            <a:ext cx="7119884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将两个问题一起考虑，设计一个稳定的网络来提取唯一的特征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9F55611-DD03-4477-903B-5E52F1DAE9FE}"/>
              </a:ext>
            </a:extLst>
          </p:cNvPr>
          <p:cNvGrpSpPr/>
          <p:nvPr/>
        </p:nvGrpSpPr>
        <p:grpSpPr>
          <a:xfrm rot="5400000">
            <a:off x="5840533" y="4112913"/>
            <a:ext cx="513895" cy="203200"/>
            <a:chOff x="6638586" y="3931116"/>
            <a:chExt cx="513895" cy="203200"/>
          </a:xfrm>
        </p:grpSpPr>
        <p:sp>
          <p:nvSpPr>
            <p:cNvPr id="18" name="燕尾形 68">
              <a:extLst>
                <a:ext uri="{FF2B5EF4-FFF2-40B4-BE49-F238E27FC236}">
                  <a16:creationId xmlns:a16="http://schemas.microsoft.com/office/drawing/2014/main" id="{442747E1-8A52-498D-9401-81EC2FC729C0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9" name="燕尾形 68">
              <a:extLst>
                <a:ext uri="{FF2B5EF4-FFF2-40B4-BE49-F238E27FC236}">
                  <a16:creationId xmlns:a16="http://schemas.microsoft.com/office/drawing/2014/main" id="{9047B70D-AB3E-4688-BA31-C2B2C9FD51E4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80877B0-4017-4B73-9430-617DE3E851ED}"/>
              </a:ext>
            </a:extLst>
          </p:cNvPr>
          <p:cNvSpPr txBox="1"/>
          <p:nvPr/>
        </p:nvSpPr>
        <p:spPr bwMode="auto">
          <a:xfrm>
            <a:off x="3824062" y="4534505"/>
            <a:ext cx="4543876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既要考虑识别问题，又要考虑验证问题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9D63D0-AF45-4FC3-9514-A29F0F6FC620}"/>
              </a:ext>
            </a:extLst>
          </p:cNvPr>
          <p:cNvGrpSpPr/>
          <p:nvPr/>
        </p:nvGrpSpPr>
        <p:grpSpPr>
          <a:xfrm rot="5400000">
            <a:off x="4632377" y="5243744"/>
            <a:ext cx="513895" cy="203200"/>
            <a:chOff x="6638586" y="3931116"/>
            <a:chExt cx="513895" cy="203200"/>
          </a:xfrm>
        </p:grpSpPr>
        <p:sp>
          <p:nvSpPr>
            <p:cNvPr id="23" name="燕尾形 68">
              <a:extLst>
                <a:ext uri="{FF2B5EF4-FFF2-40B4-BE49-F238E27FC236}">
                  <a16:creationId xmlns:a16="http://schemas.microsoft.com/office/drawing/2014/main" id="{EE717844-80B3-4BCF-9549-38294DDF7CFE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4" name="燕尾形 68">
              <a:extLst>
                <a:ext uri="{FF2B5EF4-FFF2-40B4-BE49-F238E27FC236}">
                  <a16:creationId xmlns:a16="http://schemas.microsoft.com/office/drawing/2014/main" id="{917A46E9-7B35-458B-A8F7-3A728ACBA4FF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5285684-A855-4AA7-B055-B7E0712DE038}"/>
              </a:ext>
            </a:extLst>
          </p:cNvPr>
          <p:cNvGrpSpPr/>
          <p:nvPr/>
        </p:nvGrpSpPr>
        <p:grpSpPr>
          <a:xfrm rot="5400000">
            <a:off x="7153994" y="5207233"/>
            <a:ext cx="513895" cy="203200"/>
            <a:chOff x="6638586" y="3931116"/>
            <a:chExt cx="513895" cy="203200"/>
          </a:xfrm>
        </p:grpSpPr>
        <p:sp>
          <p:nvSpPr>
            <p:cNvPr id="26" name="燕尾形 68">
              <a:extLst>
                <a:ext uri="{FF2B5EF4-FFF2-40B4-BE49-F238E27FC236}">
                  <a16:creationId xmlns:a16="http://schemas.microsoft.com/office/drawing/2014/main" id="{1F9AACFB-0514-4D3A-9606-4C77D39341BD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7" name="燕尾形 68">
              <a:extLst>
                <a:ext uri="{FF2B5EF4-FFF2-40B4-BE49-F238E27FC236}">
                  <a16:creationId xmlns:a16="http://schemas.microsoft.com/office/drawing/2014/main" id="{798DD267-9740-4B9D-9FBB-0F25B2951297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0D59618-F9A9-4714-B0AF-5D20FBB3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52" y="5743741"/>
            <a:ext cx="857143" cy="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1615A8-C6CF-41E8-94DC-47776820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69" y="5719931"/>
            <a:ext cx="857143" cy="533333"/>
          </a:xfrm>
          <a:prstGeom prst="rect">
            <a:avLst/>
          </a:prstGeom>
        </p:spPr>
      </p:pic>
      <p:sp>
        <p:nvSpPr>
          <p:cNvPr id="9" name="十字形 8">
            <a:extLst>
              <a:ext uri="{FF2B5EF4-FFF2-40B4-BE49-F238E27FC236}">
                <a16:creationId xmlns:a16="http://schemas.microsoft.com/office/drawing/2014/main" id="{B8A4569F-3DAE-48A3-AAF4-3599EE20459D}"/>
              </a:ext>
            </a:extLst>
          </p:cNvPr>
          <p:cNvSpPr/>
          <p:nvPr/>
        </p:nvSpPr>
        <p:spPr bwMode="auto">
          <a:xfrm flipV="1">
            <a:off x="5928976" y="5823639"/>
            <a:ext cx="334048" cy="335657"/>
          </a:xfrm>
          <a:prstGeom prst="plus">
            <a:avLst>
              <a:gd name="adj" fmla="val 409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5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24386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问题研究：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识别（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）问题：判断测试掌纹的身份，是一个分类问题，适合使用分类网络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verification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）问题：判断两张掌纹是否是同一个人，适合使用孪生网络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ABC0BD-EF15-42EB-B14E-64EE7CC0A5FE}"/>
              </a:ext>
            </a:extLst>
          </p:cNvPr>
          <p:cNvGrpSpPr/>
          <p:nvPr/>
        </p:nvGrpSpPr>
        <p:grpSpPr>
          <a:xfrm rot="5400000">
            <a:off x="5839053" y="3081621"/>
            <a:ext cx="513895" cy="203200"/>
            <a:chOff x="6638586" y="3931116"/>
            <a:chExt cx="513895" cy="203200"/>
          </a:xfrm>
        </p:grpSpPr>
        <p:sp>
          <p:nvSpPr>
            <p:cNvPr id="12" name="燕尾形 68">
              <a:extLst>
                <a:ext uri="{FF2B5EF4-FFF2-40B4-BE49-F238E27FC236}">
                  <a16:creationId xmlns:a16="http://schemas.microsoft.com/office/drawing/2014/main" id="{16843AE4-E611-4251-920E-5A0720D5FD06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3" name="燕尾形 68">
              <a:extLst>
                <a:ext uri="{FF2B5EF4-FFF2-40B4-BE49-F238E27FC236}">
                  <a16:creationId xmlns:a16="http://schemas.microsoft.com/office/drawing/2014/main" id="{F6E2929A-D877-401C-BEAE-0D3C37C712B9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57126FC-03B7-4D7E-AD62-0DBB29DA535E}"/>
              </a:ext>
            </a:extLst>
          </p:cNvPr>
          <p:cNvSpPr txBox="1"/>
          <p:nvPr/>
        </p:nvSpPr>
        <p:spPr bwMode="auto">
          <a:xfrm>
            <a:off x="3142701" y="3410244"/>
            <a:ext cx="7119884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将两个问题一起考虑，设计一个稳定的网络来提取唯一的特征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9F55611-DD03-4477-903B-5E52F1DAE9FE}"/>
              </a:ext>
            </a:extLst>
          </p:cNvPr>
          <p:cNvGrpSpPr/>
          <p:nvPr/>
        </p:nvGrpSpPr>
        <p:grpSpPr>
          <a:xfrm rot="5400000">
            <a:off x="5840533" y="4112913"/>
            <a:ext cx="513895" cy="203200"/>
            <a:chOff x="6638586" y="3931116"/>
            <a:chExt cx="513895" cy="203200"/>
          </a:xfrm>
        </p:grpSpPr>
        <p:sp>
          <p:nvSpPr>
            <p:cNvPr id="18" name="燕尾形 68">
              <a:extLst>
                <a:ext uri="{FF2B5EF4-FFF2-40B4-BE49-F238E27FC236}">
                  <a16:creationId xmlns:a16="http://schemas.microsoft.com/office/drawing/2014/main" id="{442747E1-8A52-498D-9401-81EC2FC729C0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9" name="燕尾形 68">
              <a:extLst>
                <a:ext uri="{FF2B5EF4-FFF2-40B4-BE49-F238E27FC236}">
                  <a16:creationId xmlns:a16="http://schemas.microsoft.com/office/drawing/2014/main" id="{9047B70D-AB3E-4688-BA31-C2B2C9FD51E4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80877B0-4017-4B73-9430-617DE3E851ED}"/>
              </a:ext>
            </a:extLst>
          </p:cNvPr>
          <p:cNvSpPr txBox="1"/>
          <p:nvPr/>
        </p:nvSpPr>
        <p:spPr bwMode="auto">
          <a:xfrm>
            <a:off x="3824062" y="4534505"/>
            <a:ext cx="4543876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既要考虑识别问题，又要考虑验证问题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9D63D0-AF45-4FC3-9514-A29F0F6FC620}"/>
              </a:ext>
            </a:extLst>
          </p:cNvPr>
          <p:cNvGrpSpPr/>
          <p:nvPr/>
        </p:nvGrpSpPr>
        <p:grpSpPr>
          <a:xfrm rot="5400000">
            <a:off x="4632377" y="5243744"/>
            <a:ext cx="513895" cy="203200"/>
            <a:chOff x="6638586" y="3931116"/>
            <a:chExt cx="513895" cy="203200"/>
          </a:xfrm>
        </p:grpSpPr>
        <p:sp>
          <p:nvSpPr>
            <p:cNvPr id="23" name="燕尾形 68">
              <a:extLst>
                <a:ext uri="{FF2B5EF4-FFF2-40B4-BE49-F238E27FC236}">
                  <a16:creationId xmlns:a16="http://schemas.microsoft.com/office/drawing/2014/main" id="{EE717844-80B3-4BCF-9549-38294DDF7CFE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4" name="燕尾形 68">
              <a:extLst>
                <a:ext uri="{FF2B5EF4-FFF2-40B4-BE49-F238E27FC236}">
                  <a16:creationId xmlns:a16="http://schemas.microsoft.com/office/drawing/2014/main" id="{917A46E9-7B35-458B-A8F7-3A728ACBA4FF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5285684-A855-4AA7-B055-B7E0712DE038}"/>
              </a:ext>
            </a:extLst>
          </p:cNvPr>
          <p:cNvGrpSpPr/>
          <p:nvPr/>
        </p:nvGrpSpPr>
        <p:grpSpPr>
          <a:xfrm rot="5400000">
            <a:off x="7153994" y="5207233"/>
            <a:ext cx="513895" cy="203200"/>
            <a:chOff x="6638586" y="3931116"/>
            <a:chExt cx="513895" cy="203200"/>
          </a:xfrm>
        </p:grpSpPr>
        <p:sp>
          <p:nvSpPr>
            <p:cNvPr id="26" name="燕尾形 68">
              <a:extLst>
                <a:ext uri="{FF2B5EF4-FFF2-40B4-BE49-F238E27FC236}">
                  <a16:creationId xmlns:a16="http://schemas.microsoft.com/office/drawing/2014/main" id="{1F9AACFB-0514-4D3A-9606-4C77D39341BD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7" name="燕尾形 68">
              <a:extLst>
                <a:ext uri="{FF2B5EF4-FFF2-40B4-BE49-F238E27FC236}">
                  <a16:creationId xmlns:a16="http://schemas.microsoft.com/office/drawing/2014/main" id="{798DD267-9740-4B9D-9FBB-0F25B2951297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0D59618-F9A9-4714-B0AF-5D20FBB3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52" y="5743741"/>
            <a:ext cx="857143" cy="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1615A8-C6CF-41E8-94DC-47776820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69" y="5719931"/>
            <a:ext cx="857143" cy="533333"/>
          </a:xfrm>
          <a:prstGeom prst="rect">
            <a:avLst/>
          </a:prstGeom>
        </p:spPr>
      </p:pic>
      <p:sp>
        <p:nvSpPr>
          <p:cNvPr id="9" name="十字形 8">
            <a:extLst>
              <a:ext uri="{FF2B5EF4-FFF2-40B4-BE49-F238E27FC236}">
                <a16:creationId xmlns:a16="http://schemas.microsoft.com/office/drawing/2014/main" id="{B8A4569F-3DAE-48A3-AAF4-3599EE20459D}"/>
              </a:ext>
            </a:extLst>
          </p:cNvPr>
          <p:cNvSpPr/>
          <p:nvPr/>
        </p:nvSpPr>
        <p:spPr bwMode="auto">
          <a:xfrm flipV="1">
            <a:off x="5928976" y="5823639"/>
            <a:ext cx="334048" cy="335657"/>
          </a:xfrm>
          <a:prstGeom prst="plus">
            <a:avLst>
              <a:gd name="adj" fmla="val 409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AEC7E0-6092-4F5A-A5E3-6938B1FD8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080" y="3909868"/>
            <a:ext cx="3306839" cy="27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1C11CE-D7C7-420F-9A46-BA0368E3A7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2130" y="2491516"/>
            <a:ext cx="9498846" cy="4342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6E89E7-349F-4057-90AE-77ADD59EF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101" y="2378817"/>
            <a:ext cx="9739006" cy="451280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71B8670-B644-4F9B-BF42-DEEC3D976D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7413" y="53924"/>
            <a:ext cx="5348172" cy="2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1C11CE-D7C7-420F-9A46-BA0368E3A7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2130" y="2491516"/>
            <a:ext cx="9498846" cy="4342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6E89E7-349F-4057-90AE-77ADD59EF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101" y="4153407"/>
            <a:ext cx="9739006" cy="27382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71B8670-B644-4F9B-BF42-DEEC3D976D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7413" y="53924"/>
            <a:ext cx="5348172" cy="2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1C11CE-D7C7-420F-9A46-BA0368E3A7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2130" y="2491516"/>
            <a:ext cx="9498846" cy="4342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6E89E7-349F-4057-90AE-77ADD59EF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101" y="5495278"/>
            <a:ext cx="9739006" cy="13963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71B8670-B644-4F9B-BF42-DEEC3D976D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7413" y="53924"/>
            <a:ext cx="5348172" cy="2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1C11CE-D7C7-420F-9A46-BA0368E3A7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2130" y="2491516"/>
            <a:ext cx="9498846" cy="43429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71B8670-B644-4F9B-BF42-DEEC3D976D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7413" y="53924"/>
            <a:ext cx="5348172" cy="2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组合 13"/>
          <p:cNvGrpSpPr>
            <a:grpSpLocks/>
          </p:cNvGrpSpPr>
          <p:nvPr/>
        </p:nvGrpSpPr>
        <p:grpSpPr bwMode="auto">
          <a:xfrm>
            <a:off x="2144713" y="0"/>
            <a:ext cx="80962" cy="6858000"/>
            <a:chOff x="2144315" y="0"/>
            <a:chExt cx="81439" cy="6858000"/>
          </a:xfrm>
        </p:grpSpPr>
        <p:sp>
          <p:nvSpPr>
            <p:cNvPr id="9" name="椭圆 8"/>
            <p:cNvSpPr/>
            <p:nvPr/>
          </p:nvSpPr>
          <p:spPr bwMode="auto">
            <a:xfrm>
              <a:off x="2144315" y="1419225"/>
              <a:ext cx="81439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184236" y="0"/>
              <a:ext cx="0" cy="14192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184236" y="3000375"/>
              <a:ext cx="0" cy="38576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144315" y="2919413"/>
              <a:ext cx="81439" cy="825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1865313" y="1538288"/>
            <a:ext cx="658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pic>
        <p:nvPicPr>
          <p:cNvPr id="95236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8" b="7591"/>
          <a:stretch>
            <a:fillRect/>
          </a:stretch>
        </p:blipFill>
        <p:spPr bwMode="auto">
          <a:xfrm>
            <a:off x="0" y="709613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椭圆 29"/>
          <p:cNvSpPr/>
          <p:nvPr/>
        </p:nvSpPr>
        <p:spPr bwMode="auto">
          <a:xfrm>
            <a:off x="4711341" y="3254077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2</a:t>
            </a:r>
            <a:endParaRPr lang="zh-CN" altLang="en-US" sz="2400" noProof="1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E1D6BE-196E-4BD4-A211-CF717BAEABA0}"/>
              </a:ext>
            </a:extLst>
          </p:cNvPr>
          <p:cNvSpPr txBox="1"/>
          <p:nvPr/>
        </p:nvSpPr>
        <p:spPr bwMode="auto">
          <a:xfrm>
            <a:off x="5274250" y="2237183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雾霾相关工作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D81A753-1943-4769-AB32-598559464853}"/>
              </a:ext>
            </a:extLst>
          </p:cNvPr>
          <p:cNvSpPr/>
          <p:nvPr/>
        </p:nvSpPr>
        <p:spPr bwMode="auto">
          <a:xfrm>
            <a:off x="4708525" y="2265139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1</a:t>
            </a:r>
            <a:endParaRPr lang="zh-CN" altLang="en-US" sz="2400" noProof="1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75D0FF-19CE-47B5-B4EC-7CD56854F9CB}"/>
              </a:ext>
            </a:extLst>
          </p:cNvPr>
          <p:cNvSpPr txBox="1"/>
          <p:nvPr/>
        </p:nvSpPr>
        <p:spPr bwMode="auto">
          <a:xfrm>
            <a:off x="5262375" y="3198167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掌纹相关工作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2FEEECF-951F-403A-8A30-BF1C94E7D255}"/>
              </a:ext>
            </a:extLst>
          </p:cNvPr>
          <p:cNvSpPr/>
          <p:nvPr/>
        </p:nvSpPr>
        <p:spPr bwMode="auto">
          <a:xfrm>
            <a:off x="4723216" y="4298925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3</a:t>
            </a:r>
            <a:endParaRPr lang="zh-CN" altLang="en-US" sz="2400" noProof="1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A8C0903-4696-42AA-8CA9-106D5A152EB6}"/>
              </a:ext>
            </a:extLst>
          </p:cNvPr>
          <p:cNvSpPr txBox="1"/>
          <p:nvPr/>
        </p:nvSpPr>
        <p:spPr bwMode="auto">
          <a:xfrm>
            <a:off x="5274250" y="4243015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近期相关工作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实验部分：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140FFA-86DC-400F-98AD-EB193DC738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3115" y="1059836"/>
            <a:ext cx="7196235" cy="27134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167BB7-E739-457E-839E-DD04024CCB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5380" y="3773300"/>
            <a:ext cx="6593970" cy="30588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2AB2C7-0775-4B3D-AC03-6E78A36829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679" y="3935047"/>
            <a:ext cx="3445010" cy="18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7E417-58C3-4B37-BDC9-9BA691F033F6}"/>
              </a:ext>
            </a:extLst>
          </p:cNvPr>
          <p:cNvSpPr txBox="1"/>
          <p:nvPr/>
        </p:nvSpPr>
        <p:spPr bwMode="auto">
          <a:xfrm>
            <a:off x="3355763" y="1000564"/>
            <a:ext cx="7119884" cy="5116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关于网络：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测试过其他的网络，包括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AlexNet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、孪生网络，自己的显卡带不动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关于实验：</a:t>
            </a:r>
            <a:b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Center loss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对验证实验有优势，但是会降低识别的效果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掌纹和掌脉效果差不多。还没有将两者结合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贡献和创新：</a:t>
            </a:r>
            <a:b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）比较理想的数据集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B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）将深度学习应用到掌纹方面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）同时考虑识别和验证问题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撰写论文：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699F2-E344-4B47-9239-3FA2F80895BD}"/>
              </a:ext>
            </a:extLst>
          </p:cNvPr>
          <p:cNvSpPr txBox="1"/>
          <p:nvPr/>
        </p:nvSpPr>
        <p:spPr bwMode="auto">
          <a:xfrm>
            <a:off x="3355762" y="6066373"/>
            <a:ext cx="7483865" cy="7916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Palmprint and </a:t>
            </a:r>
            <a:r>
              <a:rPr lang="en-US" altLang="zh-CN" sz="1600" dirty="0" err="1"/>
              <a:t>Palmvein</a:t>
            </a:r>
            <a:r>
              <a:rPr lang="en-US" altLang="zh-CN" sz="1600" dirty="0"/>
              <a:t> Recognition Based on DCNN and A New Large-Scale Contactless </a:t>
            </a:r>
            <a:r>
              <a:rPr lang="en-US" altLang="zh-CN" sz="1600" dirty="0" err="1"/>
              <a:t>Palmvein</a:t>
            </a:r>
            <a:r>
              <a:rPr lang="en-US" altLang="zh-CN" sz="1600" dirty="0"/>
              <a:t> Dataset 			Symmetry(SCI),</a:t>
            </a:r>
            <a:r>
              <a:rPr lang="de-DE" altLang="zh-CN" sz="1600" dirty="0"/>
              <a:t> Lin Zhang, Zaixi Cheng 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6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003550"/>
            <a:ext cx="557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近期相关工作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285" name="文本框 3"/>
          <p:cNvSpPr txBox="1">
            <a:spLocks noChangeArrowheads="1"/>
          </p:cNvSpPr>
          <p:nvPr/>
        </p:nvSpPr>
        <p:spPr bwMode="auto">
          <a:xfrm>
            <a:off x="5276850" y="3833813"/>
            <a:ext cx="15581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7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近期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目标追踪：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7E417-58C3-4B37-BDC9-9BA691F033F6}"/>
              </a:ext>
            </a:extLst>
          </p:cNvPr>
          <p:cNvSpPr txBox="1"/>
          <p:nvPr/>
        </p:nvSpPr>
        <p:spPr bwMode="auto">
          <a:xfrm>
            <a:off x="3355763" y="1053832"/>
            <a:ext cx="7119884" cy="55779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几大难点：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外观变形、光照变化、快速运动、运动模糊和背景干扰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相关滤波主要原理：</a:t>
            </a:r>
            <a:b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对于输入的第一帧，将给定的要追踪的区域提取出特征，然后进行训练，得到相关的滤波器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对于之后的每一帧，先裁剪下之前预测的区域，然后进行特征提取，这些特征经过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窗函数（弱化边缘）之后，做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变换（将时域上的矩阵相乘，换成频率上的点乘，大大降低计算的复杂度），将结果做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IFFT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之后，最大响应点所在的区域即为要追踪的新位置，然后用新位置更新滤波器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经典的高速的相关滤波算法：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CSK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KCF/DCF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</a:p>
        </p:txBody>
      </p:sp>
    </p:spTree>
    <p:extLst>
      <p:ext uri="{BB962C8B-B14F-4D97-AF65-F5344CB8AC3E}">
        <p14:creationId xmlns:p14="http://schemas.microsoft.com/office/powerpoint/2010/main" val="35689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近期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</a:t>
            </a: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算法理论基础：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7E417-58C3-4B37-BDC9-9BA691F033F6}"/>
              </a:ext>
            </a:extLst>
          </p:cNvPr>
          <p:cNvSpPr txBox="1"/>
          <p:nvPr/>
        </p:nvSpPr>
        <p:spPr bwMode="auto">
          <a:xfrm>
            <a:off x="3355763" y="1053832"/>
            <a:ext cx="1775529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岭回归模型：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42AD84-6A25-4414-BF7C-8ABCE040DEBC}"/>
                  </a:ext>
                </a:extLst>
              </p:cNvPr>
              <p:cNvSpPr txBox="1"/>
              <p:nvPr/>
            </p:nvSpPr>
            <p:spPr>
              <a:xfrm>
                <a:off x="3708707" y="1794492"/>
                <a:ext cx="1361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pt-B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42AD84-6A25-4414-BF7C-8ABCE040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7" y="1794492"/>
                <a:ext cx="1361462" cy="276999"/>
              </a:xfrm>
              <a:prstGeom prst="rect">
                <a:avLst/>
              </a:prstGeom>
              <a:blipFill>
                <a:blip r:embed="rId3"/>
                <a:stretch>
                  <a:fillRect l="-5804" t="-4348" r="-133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燕尾形 68">
            <a:extLst>
              <a:ext uri="{FF2B5EF4-FFF2-40B4-BE49-F238E27FC236}">
                <a16:creationId xmlns:a16="http://schemas.microsoft.com/office/drawing/2014/main" id="{F1548F94-B652-4948-AF41-6AFF1208CF86}"/>
              </a:ext>
            </a:extLst>
          </p:cNvPr>
          <p:cNvSpPr/>
          <p:nvPr/>
        </p:nvSpPr>
        <p:spPr bwMode="auto">
          <a:xfrm>
            <a:off x="5208125" y="1831391"/>
            <a:ext cx="225425" cy="20320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1" hangingPunct="1">
              <a:defRPr/>
            </a:pPr>
            <a:endParaRPr lang="zh-CN" altLang="en-US" b="1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12D092-93CD-4876-85FE-84ECFA3D0E79}"/>
                  </a:ext>
                </a:extLst>
              </p:cNvPr>
              <p:cNvSpPr txBox="1"/>
              <p:nvPr/>
            </p:nvSpPr>
            <p:spPr>
              <a:xfrm>
                <a:off x="5571506" y="1596873"/>
                <a:ext cx="299389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12D092-93CD-4876-85FE-84ECFA3D0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06" y="1596873"/>
                <a:ext cx="2993897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7696D24-7938-4E5E-B394-C39B2AF19678}"/>
                  </a:ext>
                </a:extLst>
              </p:cNvPr>
              <p:cNvSpPr txBox="1"/>
              <p:nvPr/>
            </p:nvSpPr>
            <p:spPr>
              <a:xfrm>
                <a:off x="8928248" y="1425641"/>
                <a:ext cx="2219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7696D24-7938-4E5E-B394-C39B2AF1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248" y="1425641"/>
                <a:ext cx="2219647" cy="276999"/>
              </a:xfrm>
              <a:prstGeom prst="rect">
                <a:avLst/>
              </a:prstGeom>
              <a:blipFill>
                <a:blip r:embed="rId5"/>
                <a:stretch>
                  <a:fillRect l="-1099" t="-4444" r="-219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B52752C0-E524-4838-9B2A-B08727239E8A}"/>
              </a:ext>
            </a:extLst>
          </p:cNvPr>
          <p:cNvSpPr txBox="1"/>
          <p:nvPr/>
        </p:nvSpPr>
        <p:spPr bwMode="auto">
          <a:xfrm>
            <a:off x="3355763" y="2167368"/>
            <a:ext cx="1775529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循环矩阵：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07F401-246E-480B-82CD-E4E3A3E1574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0422" y="2510144"/>
            <a:ext cx="4541029" cy="1851291"/>
          </a:xfrm>
          <a:prstGeom prst="rect">
            <a:avLst/>
          </a:prstGeom>
        </p:spPr>
      </p:pic>
      <p:sp>
        <p:nvSpPr>
          <p:cNvPr id="24" name="燕尾形 68">
            <a:extLst>
              <a:ext uri="{FF2B5EF4-FFF2-40B4-BE49-F238E27FC236}">
                <a16:creationId xmlns:a16="http://schemas.microsoft.com/office/drawing/2014/main" id="{A7513E96-B29F-4312-A776-6787946F2BF8}"/>
              </a:ext>
            </a:extLst>
          </p:cNvPr>
          <p:cNvSpPr/>
          <p:nvPr/>
        </p:nvSpPr>
        <p:spPr bwMode="auto">
          <a:xfrm>
            <a:off x="8587405" y="1788608"/>
            <a:ext cx="225425" cy="20320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1" hangingPunct="1">
              <a:defRPr/>
            </a:pPr>
            <a:endParaRPr lang="zh-CN" altLang="en-US" b="1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3608E72-08D4-416D-AD0A-C4CADBEF36B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7690" y="2398984"/>
            <a:ext cx="3700764" cy="20600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FD916B-9F23-419B-92B7-B4B08A5FE2C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387" y="4369561"/>
            <a:ext cx="2325946" cy="55962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F919685-3965-4480-BF01-C097E836C78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0547" y="4562647"/>
            <a:ext cx="1114286" cy="30476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ED241C1-9402-4EFA-8AEF-51C55D5EC83A}"/>
              </a:ext>
            </a:extLst>
          </p:cNvPr>
          <p:cNvSpPr txBox="1"/>
          <p:nvPr/>
        </p:nvSpPr>
        <p:spPr bwMode="auto">
          <a:xfrm>
            <a:off x="7331333" y="4478443"/>
            <a:ext cx="1775529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BD01BED-841A-4454-BEFD-7C87C32C7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7417" y="1822424"/>
            <a:ext cx="2281308" cy="53087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103CB96-DAF6-4140-A582-90340CF21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1451" y="4937313"/>
            <a:ext cx="4400000" cy="59047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C8C0BF9-F0F7-4770-88EB-CA4F96C0F5D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1451" y="4955069"/>
            <a:ext cx="2466667" cy="54285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ACA8D32-2B6A-4770-9C6E-E3425C5C736A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8125" y="5646412"/>
            <a:ext cx="1914286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近期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</a:t>
            </a: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算法理论基础：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058E7B-6D61-4E96-91A3-0C96FB922E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3698" y="1497676"/>
            <a:ext cx="2076190" cy="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05C136-A285-43C7-826E-1B0D030B2F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9564" y="1488152"/>
            <a:ext cx="3304762" cy="8190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5246742-3467-49E8-A16A-517FDEE9B6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2575" y="1649232"/>
            <a:ext cx="2133333" cy="466667"/>
          </a:xfrm>
          <a:prstGeom prst="rect">
            <a:avLst/>
          </a:prstGeom>
        </p:spPr>
      </p:pic>
      <p:sp>
        <p:nvSpPr>
          <p:cNvPr id="30" name="燕尾形 68">
            <a:extLst>
              <a:ext uri="{FF2B5EF4-FFF2-40B4-BE49-F238E27FC236}">
                <a16:creationId xmlns:a16="http://schemas.microsoft.com/office/drawing/2014/main" id="{75295DCD-002C-4668-B3D7-EF5F7077D256}"/>
              </a:ext>
            </a:extLst>
          </p:cNvPr>
          <p:cNvSpPr/>
          <p:nvPr/>
        </p:nvSpPr>
        <p:spPr bwMode="auto">
          <a:xfrm>
            <a:off x="5848350" y="1796075"/>
            <a:ext cx="225425" cy="20320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1" hangingPunct="1">
              <a:defRPr/>
            </a:pPr>
            <a:endParaRPr lang="zh-CN" altLang="en-US" b="1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1" name="燕尾形 68">
            <a:extLst>
              <a:ext uri="{FF2B5EF4-FFF2-40B4-BE49-F238E27FC236}">
                <a16:creationId xmlns:a16="http://schemas.microsoft.com/office/drawing/2014/main" id="{78861D33-6DBF-4156-8E21-17D7AC84E593}"/>
              </a:ext>
            </a:extLst>
          </p:cNvPr>
          <p:cNvSpPr/>
          <p:nvPr/>
        </p:nvSpPr>
        <p:spPr bwMode="auto">
          <a:xfrm>
            <a:off x="9327150" y="1796075"/>
            <a:ext cx="225425" cy="20320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 eaLnBrk="1" hangingPunct="1">
              <a:defRPr/>
            </a:pPr>
            <a:endParaRPr lang="zh-CN" altLang="en-US" b="1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6F5E3E-0BDC-4C85-B9E6-32DEB01E6CA3}"/>
              </a:ext>
            </a:extLst>
          </p:cNvPr>
          <p:cNvSpPr txBox="1"/>
          <p:nvPr/>
        </p:nvSpPr>
        <p:spPr bwMode="auto">
          <a:xfrm>
            <a:off x="3508163" y="1206232"/>
            <a:ext cx="1775529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64F777-A675-4673-BDFB-BB9C133EE97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5535" y="2420765"/>
            <a:ext cx="6561905" cy="980952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C808CB06-8E14-46C4-9EA0-46942F23BBCB}"/>
              </a:ext>
            </a:extLst>
          </p:cNvPr>
          <p:cNvGrpSpPr/>
          <p:nvPr/>
        </p:nvGrpSpPr>
        <p:grpSpPr>
          <a:xfrm>
            <a:off x="8850488" y="2084954"/>
            <a:ext cx="3250318" cy="2247619"/>
            <a:chOff x="4310744" y="3404149"/>
            <a:chExt cx="3250318" cy="224761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E0C7E26-9EE2-41EF-9848-62E0588F8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1062" y="3404149"/>
              <a:ext cx="3200000" cy="224761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E8F5DCD-B822-4C80-9E14-A7AF399DF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10744" y="4377838"/>
              <a:ext cx="390476" cy="40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C3A00A6-5C4A-4C13-A039-6F1F38CE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8801" y="4392543"/>
              <a:ext cx="323810" cy="285714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2FD0F8D1-7E67-4E29-9948-E650FBB7D45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2635" y="3465906"/>
            <a:ext cx="1771429" cy="86666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12A2898-E25D-42FA-8D9B-85699B3E824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4956" y="4255662"/>
            <a:ext cx="6447619" cy="380952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DDC9C167-BCB5-41C8-99F1-4AFE36DEF5AF}"/>
              </a:ext>
            </a:extLst>
          </p:cNvPr>
          <p:cNvGrpSpPr/>
          <p:nvPr/>
        </p:nvGrpSpPr>
        <p:grpSpPr>
          <a:xfrm>
            <a:off x="3851634" y="4636614"/>
            <a:ext cx="4488731" cy="626024"/>
            <a:chOff x="2935791" y="4953377"/>
            <a:chExt cx="4488731" cy="626024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C2A2989-5AE9-42A6-8D7D-090ACAE35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35791" y="4953377"/>
              <a:ext cx="2390476" cy="619048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5CF0ED9-E519-4C65-ADAF-7BB59074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91189" y="4979401"/>
              <a:ext cx="2133333" cy="600000"/>
            </a:xfrm>
            <a:prstGeom prst="rect">
              <a:avLst/>
            </a:prstGeom>
          </p:spPr>
        </p:pic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9E187E1C-1D7B-41E0-AD0D-96DF7B07E65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1634" y="5194161"/>
            <a:ext cx="5952381" cy="69523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45D0F82-98A7-4720-AF93-8A0D0259CD90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3151" y="5892316"/>
            <a:ext cx="1800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近期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39" y="478779"/>
            <a:ext cx="7401308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</a:t>
            </a: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算法实现过程：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6F5E3E-0BDC-4C85-B9E6-32DEB01E6CA3}"/>
              </a:ext>
            </a:extLst>
          </p:cNvPr>
          <p:cNvSpPr txBox="1"/>
          <p:nvPr/>
        </p:nvSpPr>
        <p:spPr bwMode="auto">
          <a:xfrm>
            <a:off x="3074339" y="1206232"/>
            <a:ext cx="8200300" cy="961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以第一帧的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为中心，添加一个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1~1.5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倍数的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，训练样本集是通过循环移位产生的，在实际代码中只需要原始的生成样本即可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AAEB07-E118-43B7-8FDD-43E48B1B05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266" y="2167521"/>
            <a:ext cx="3583834" cy="3126835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EB1F3B9-DA52-4C2D-9841-F6F9285CB2A2}"/>
              </a:ext>
            </a:extLst>
          </p:cNvPr>
          <p:cNvSpPr txBox="1"/>
          <p:nvPr/>
        </p:nvSpPr>
        <p:spPr bwMode="auto">
          <a:xfrm>
            <a:off x="7150099" y="2556754"/>
            <a:ext cx="4213317" cy="18846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通过二维高斯分布计算生成样本的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，离中心点越近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越接近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，计算生成样本的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fhog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529342F-80F2-45F0-9DD7-3D09DAB9ED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2872" y="4177929"/>
            <a:ext cx="1771429" cy="866667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EBEE5C39-6C49-4F38-B718-F822255CC314}"/>
              </a:ext>
            </a:extLst>
          </p:cNvPr>
          <p:cNvSpPr txBox="1"/>
          <p:nvPr/>
        </p:nvSpPr>
        <p:spPr bwMode="auto">
          <a:xfrm>
            <a:off x="3126152" y="5216473"/>
            <a:ext cx="8200300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对于下一帧：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96D645D-0725-4DC9-9E33-6563040493E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7899" y="5745402"/>
            <a:ext cx="1800000" cy="64761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ED24671F-5413-4E75-B827-B218E83A11C7}"/>
              </a:ext>
            </a:extLst>
          </p:cNvPr>
          <p:cNvSpPr txBox="1"/>
          <p:nvPr/>
        </p:nvSpPr>
        <p:spPr bwMode="auto">
          <a:xfrm>
            <a:off x="5765752" y="5745402"/>
            <a:ext cx="5792961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，得到最大值即可定位当前帧相对应的目标位置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C302358-1AB8-4B05-9651-9B21D765BB9F}"/>
              </a:ext>
            </a:extLst>
          </p:cNvPr>
          <p:cNvSpPr txBox="1"/>
          <p:nvPr/>
        </p:nvSpPr>
        <p:spPr bwMode="auto">
          <a:xfrm>
            <a:off x="3074339" y="6319435"/>
            <a:ext cx="8200300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Staple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算法：结合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fhog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特征和颜色特征一起进行追踪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6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6243638" y="2879725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感谢聆听</a:t>
            </a:r>
          </a:p>
        </p:txBody>
      </p:sp>
      <p:cxnSp>
        <p:nvCxnSpPr>
          <p:cNvPr id="121860" name="直接连接符 6"/>
          <p:cNvCxnSpPr>
            <a:cxnSpLocks/>
          </p:cNvCxnSpPr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86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003550"/>
            <a:ext cx="557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雾霾相关工作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285" name="文本框 3"/>
          <p:cNvSpPr txBox="1">
            <a:spLocks noChangeArrowheads="1"/>
          </p:cNvSpPr>
          <p:nvPr/>
        </p:nvSpPr>
        <p:spPr bwMode="auto">
          <a:xfrm>
            <a:off x="5276850" y="3833813"/>
            <a:ext cx="1638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DAB30CB-890B-414A-8A3B-598E9E60974F}"/>
              </a:ext>
            </a:extLst>
          </p:cNvPr>
          <p:cNvSpPr/>
          <p:nvPr/>
        </p:nvSpPr>
        <p:spPr bwMode="auto">
          <a:xfrm>
            <a:off x="2599658" y="5541709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2</a:t>
            </a:r>
            <a:endParaRPr lang="zh-CN" altLang="en-US" sz="2400" noProof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F4798-2AB3-451B-8CBC-2354CDC9251E}"/>
              </a:ext>
            </a:extLst>
          </p:cNvPr>
          <p:cNvSpPr txBox="1"/>
          <p:nvPr/>
        </p:nvSpPr>
        <p:spPr bwMode="auto">
          <a:xfrm>
            <a:off x="3149600" y="4785701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5FC647-690F-4808-9F07-08D0E06A8727}"/>
              </a:ext>
            </a:extLst>
          </p:cNvPr>
          <p:cNvSpPr/>
          <p:nvPr/>
        </p:nvSpPr>
        <p:spPr bwMode="auto">
          <a:xfrm>
            <a:off x="2583875" y="4813657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1</a:t>
            </a:r>
            <a:endParaRPr lang="zh-CN" altLang="en-US" sz="2400" noProof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273FDF-A97E-4027-BDD9-C8CB9EE74013}"/>
              </a:ext>
            </a:extLst>
          </p:cNvPr>
          <p:cNvSpPr txBox="1"/>
          <p:nvPr/>
        </p:nvSpPr>
        <p:spPr bwMode="auto">
          <a:xfrm>
            <a:off x="3150692" y="5485799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课题介绍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4B230E-83F0-494B-BBD3-EAB72F7A9EAA}"/>
              </a:ext>
            </a:extLst>
          </p:cNvPr>
          <p:cNvSpPr/>
          <p:nvPr/>
        </p:nvSpPr>
        <p:spPr bwMode="auto">
          <a:xfrm>
            <a:off x="2598566" y="6270935"/>
            <a:ext cx="408264" cy="405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/>
              <a:t>3</a:t>
            </a:r>
            <a:endParaRPr lang="zh-CN" altLang="en-US" sz="2400" noProof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BA5BB8-5759-47B7-9C84-95062F07AD29}"/>
              </a:ext>
            </a:extLst>
          </p:cNvPr>
          <p:cNvSpPr txBox="1"/>
          <p:nvPr/>
        </p:nvSpPr>
        <p:spPr bwMode="auto">
          <a:xfrm>
            <a:off x="3149600" y="6215025"/>
            <a:ext cx="258892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我的工作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背景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27C368B-16FE-4093-AD27-B7D0E4483489}"/>
              </a:ext>
            </a:extLst>
          </p:cNvPr>
          <p:cNvSpPr txBox="1"/>
          <p:nvPr/>
        </p:nvSpPr>
        <p:spPr bwMode="auto">
          <a:xfrm>
            <a:off x="3074340" y="478779"/>
            <a:ext cx="7880702" cy="1135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课题来源：导师的自然科学基金项目“基于深度神经网络的图像中雾霾的度量与去除”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2765F3-93E4-4113-83D7-F31901584553}"/>
              </a:ext>
            </a:extLst>
          </p:cNvPr>
          <p:cNvSpPr txBox="1"/>
          <p:nvPr/>
        </p:nvSpPr>
        <p:spPr bwMode="auto">
          <a:xfrm>
            <a:off x="3075820" y="1776394"/>
            <a:ext cx="7880702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课题介绍：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31D391-C853-43E5-B55C-A9A86F1E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67" y="2445699"/>
            <a:ext cx="2223924" cy="33487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C23566-2DE7-4403-B100-5004C8C61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133" y="2445699"/>
            <a:ext cx="2247722" cy="334876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3EBCC9F-A2CF-4506-9346-A667370D4C12}"/>
              </a:ext>
            </a:extLst>
          </p:cNvPr>
          <p:cNvGrpSpPr/>
          <p:nvPr/>
        </p:nvGrpSpPr>
        <p:grpSpPr>
          <a:xfrm>
            <a:off x="6638586" y="3851211"/>
            <a:ext cx="796764" cy="203200"/>
            <a:chOff x="6638586" y="3931116"/>
            <a:chExt cx="796764" cy="203200"/>
          </a:xfrm>
        </p:grpSpPr>
        <p:sp>
          <p:nvSpPr>
            <p:cNvPr id="20" name="燕尾形 68">
              <a:extLst>
                <a:ext uri="{FF2B5EF4-FFF2-40B4-BE49-F238E27FC236}">
                  <a16:creationId xmlns:a16="http://schemas.microsoft.com/office/drawing/2014/main" id="{0F6D74C7-58B9-4B52-BF76-442A17CCF8C7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1" name="燕尾形 68">
              <a:extLst>
                <a:ext uri="{FF2B5EF4-FFF2-40B4-BE49-F238E27FC236}">
                  <a16:creationId xmlns:a16="http://schemas.microsoft.com/office/drawing/2014/main" id="{7B6C9354-14B1-48D2-8373-A8243103C9CE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2" name="燕尾形 68">
              <a:extLst>
                <a:ext uri="{FF2B5EF4-FFF2-40B4-BE49-F238E27FC236}">
                  <a16:creationId xmlns:a16="http://schemas.microsoft.com/office/drawing/2014/main" id="{BF995416-DA79-440B-A533-45D2A07BA1DB}"/>
                </a:ext>
              </a:extLst>
            </p:cNvPr>
            <p:cNvSpPr/>
            <p:nvPr/>
          </p:nvSpPr>
          <p:spPr bwMode="auto">
            <a:xfrm>
              <a:off x="7209925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C12F546-1510-492A-8A9B-53B67968697D}"/>
              </a:ext>
            </a:extLst>
          </p:cNvPr>
          <p:cNvSpPr txBox="1"/>
          <p:nvPr/>
        </p:nvSpPr>
        <p:spPr bwMode="auto">
          <a:xfrm>
            <a:off x="3074340" y="5909878"/>
            <a:ext cx="7880702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课题应用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DC3126B-3A20-4B33-AB09-A4BF5D708C46}"/>
              </a:ext>
            </a:extLst>
          </p:cNvPr>
          <p:cNvSpPr txBox="1"/>
          <p:nvPr/>
        </p:nvSpPr>
        <p:spPr bwMode="auto">
          <a:xfrm>
            <a:off x="3074340" y="478779"/>
            <a:ext cx="7880702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大气散射模型</a:t>
            </a:r>
            <a:r>
              <a:rPr lang="en-US" altLang="zh-CN" sz="11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F7A7B4-C2DF-4232-A10D-9009966D3D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7440" y="461035"/>
            <a:ext cx="5125922" cy="2780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2BF808-0A1A-4D85-A701-92960359D7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5752" y="4036918"/>
            <a:ext cx="4120100" cy="66664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B85A536-7071-4CC5-A1B6-8B15A2A701E4}"/>
              </a:ext>
            </a:extLst>
          </p:cNvPr>
          <p:cNvSpPr txBox="1"/>
          <p:nvPr/>
        </p:nvSpPr>
        <p:spPr bwMode="auto">
          <a:xfrm>
            <a:off x="6640795" y="3331742"/>
            <a:ext cx="3182931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：实际观测到的图像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059F72-6A14-4251-9245-2ABDBE43D06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50414"/>
            <a:ext cx="571429" cy="3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268915-51FE-484A-89FA-D5E9AFF3073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3143" y="3917851"/>
            <a:ext cx="514286" cy="37142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3C45170-7648-4829-84BD-788739048B98}"/>
              </a:ext>
            </a:extLst>
          </p:cNvPr>
          <p:cNvSpPr txBox="1"/>
          <p:nvPr/>
        </p:nvSpPr>
        <p:spPr bwMode="auto">
          <a:xfrm>
            <a:off x="6642272" y="3750476"/>
            <a:ext cx="3182931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：清晰的图像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6062F63-6E49-4317-B743-D27FA8C5840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6598" y="4318829"/>
            <a:ext cx="552381" cy="40952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5F1814E-D35C-4A59-ABFD-621BD2A41FE7}"/>
              </a:ext>
            </a:extLst>
          </p:cNvPr>
          <p:cNvSpPr txBox="1"/>
          <p:nvPr/>
        </p:nvSpPr>
        <p:spPr bwMode="auto">
          <a:xfrm>
            <a:off x="6649156" y="4189719"/>
            <a:ext cx="4055664" cy="961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：透射率，即能够穿过雾霾到达摄像头的比率，与距离成反比。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157312F-A400-4963-9CAF-8778F230F93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3726" y="4636722"/>
            <a:ext cx="1552381" cy="5142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E21B05-9A31-4C59-A400-B2E7D99AEE0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8095" y="5198314"/>
            <a:ext cx="337474" cy="35045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3F059F8-2EF2-43E3-9FAA-7A72D27E6464}"/>
              </a:ext>
            </a:extLst>
          </p:cNvPr>
          <p:cNvSpPr txBox="1"/>
          <p:nvPr/>
        </p:nvSpPr>
        <p:spPr bwMode="auto">
          <a:xfrm>
            <a:off x="6687476" y="5038006"/>
            <a:ext cx="3182931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：全局大气光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65BA834-472E-404E-898F-AECCBAF89FF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9611" y="5800769"/>
            <a:ext cx="2952381" cy="695238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F29AE887-3717-4F56-97CF-116B8B72E999}"/>
              </a:ext>
            </a:extLst>
          </p:cNvPr>
          <p:cNvGrpSpPr/>
          <p:nvPr/>
        </p:nvGrpSpPr>
        <p:grpSpPr>
          <a:xfrm rot="5400000">
            <a:off x="3816831" y="5037648"/>
            <a:ext cx="796764" cy="203200"/>
            <a:chOff x="6638586" y="3931116"/>
            <a:chExt cx="796764" cy="203200"/>
          </a:xfrm>
        </p:grpSpPr>
        <p:sp>
          <p:nvSpPr>
            <p:cNvPr id="32" name="燕尾形 68">
              <a:extLst>
                <a:ext uri="{FF2B5EF4-FFF2-40B4-BE49-F238E27FC236}">
                  <a16:creationId xmlns:a16="http://schemas.microsoft.com/office/drawing/2014/main" id="{4B75E3C2-220D-4F8D-87C9-2F06787209A1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3" name="燕尾形 68">
              <a:extLst>
                <a:ext uri="{FF2B5EF4-FFF2-40B4-BE49-F238E27FC236}">
                  <a16:creationId xmlns:a16="http://schemas.microsoft.com/office/drawing/2014/main" id="{9DCC7CE4-5DA0-4930-9DB6-D83A4BE1CC9F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4" name="燕尾形 68">
              <a:extLst>
                <a:ext uri="{FF2B5EF4-FFF2-40B4-BE49-F238E27FC236}">
                  <a16:creationId xmlns:a16="http://schemas.microsoft.com/office/drawing/2014/main" id="{F12A4B16-B440-4102-A975-AFB2DC0C0BB5}"/>
                </a:ext>
              </a:extLst>
            </p:cNvPr>
            <p:cNvSpPr/>
            <p:nvPr/>
          </p:nvSpPr>
          <p:spPr bwMode="auto">
            <a:xfrm>
              <a:off x="7209925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B63B38-48A9-4E13-9800-1ABB400D3B43}"/>
              </a:ext>
            </a:extLst>
          </p:cNvPr>
          <p:cNvGrpSpPr/>
          <p:nvPr/>
        </p:nvGrpSpPr>
        <p:grpSpPr>
          <a:xfrm>
            <a:off x="5718216" y="6015877"/>
            <a:ext cx="796764" cy="203200"/>
            <a:chOff x="6638586" y="3931116"/>
            <a:chExt cx="796764" cy="203200"/>
          </a:xfrm>
        </p:grpSpPr>
        <p:sp>
          <p:nvSpPr>
            <p:cNvPr id="36" name="燕尾形 68">
              <a:extLst>
                <a:ext uri="{FF2B5EF4-FFF2-40B4-BE49-F238E27FC236}">
                  <a16:creationId xmlns:a16="http://schemas.microsoft.com/office/drawing/2014/main" id="{4A05D196-A5A6-4960-A767-85C518D36F4E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7" name="燕尾形 68">
              <a:extLst>
                <a:ext uri="{FF2B5EF4-FFF2-40B4-BE49-F238E27FC236}">
                  <a16:creationId xmlns:a16="http://schemas.microsoft.com/office/drawing/2014/main" id="{50781F1F-DE84-4A9A-ADFE-ADC5CAC2F6F2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8" name="燕尾形 68">
              <a:extLst>
                <a:ext uri="{FF2B5EF4-FFF2-40B4-BE49-F238E27FC236}">
                  <a16:creationId xmlns:a16="http://schemas.microsoft.com/office/drawing/2014/main" id="{7ACA9C20-8C14-4998-A12A-9E0E9C5F628D}"/>
                </a:ext>
              </a:extLst>
            </p:cNvPr>
            <p:cNvSpPr/>
            <p:nvPr/>
          </p:nvSpPr>
          <p:spPr bwMode="auto">
            <a:xfrm>
              <a:off x="7209925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CE15F56B-BF77-41C8-AC70-3A1109334719}"/>
              </a:ext>
            </a:extLst>
          </p:cNvPr>
          <p:cNvSpPr txBox="1"/>
          <p:nvPr/>
        </p:nvSpPr>
        <p:spPr bwMode="auto">
          <a:xfrm>
            <a:off x="6687475" y="5682823"/>
            <a:ext cx="5288497" cy="961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：从不清晰图片中获取清晰图片的关键在于计算透射率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t(x)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，或者是其深度值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5606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思路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40" y="478779"/>
            <a:ext cx="7880702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课题思路：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231ADE-91CA-498A-9C8A-08024C3F10D0}"/>
              </a:ext>
            </a:extLst>
          </p:cNvPr>
          <p:cNvSpPr txBox="1"/>
          <p:nvPr/>
        </p:nvSpPr>
        <p:spPr bwMode="auto">
          <a:xfrm>
            <a:off x="4223096" y="1052765"/>
            <a:ext cx="3760560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目的：一个端到端的去雾霾系统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E3BCE0-7853-4F58-812F-A3257BDC50A6}"/>
              </a:ext>
            </a:extLst>
          </p:cNvPr>
          <p:cNvSpPr txBox="1"/>
          <p:nvPr/>
        </p:nvSpPr>
        <p:spPr bwMode="auto">
          <a:xfrm>
            <a:off x="4013301" y="2216374"/>
            <a:ext cx="4165398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设计一个神经网络来直接除去雾霾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9C0D14-5531-4F6C-88F9-510D1020B06D}"/>
              </a:ext>
            </a:extLst>
          </p:cNvPr>
          <p:cNvGrpSpPr/>
          <p:nvPr/>
        </p:nvGrpSpPr>
        <p:grpSpPr>
          <a:xfrm rot="5400000">
            <a:off x="5832982" y="1835860"/>
            <a:ext cx="503809" cy="203200"/>
            <a:chOff x="6638586" y="3931116"/>
            <a:chExt cx="503809" cy="203200"/>
          </a:xfrm>
        </p:grpSpPr>
        <p:sp>
          <p:nvSpPr>
            <p:cNvPr id="25" name="燕尾形 68">
              <a:extLst>
                <a:ext uri="{FF2B5EF4-FFF2-40B4-BE49-F238E27FC236}">
                  <a16:creationId xmlns:a16="http://schemas.microsoft.com/office/drawing/2014/main" id="{2CFCF156-FF94-468E-B155-15D3689D8AC4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27" name="燕尾形 68">
              <a:extLst>
                <a:ext uri="{FF2B5EF4-FFF2-40B4-BE49-F238E27FC236}">
                  <a16:creationId xmlns:a16="http://schemas.microsoft.com/office/drawing/2014/main" id="{A610DC63-77ED-4C7F-AA65-FC767EE95B8A}"/>
                </a:ext>
              </a:extLst>
            </p:cNvPr>
            <p:cNvSpPr/>
            <p:nvPr/>
          </p:nvSpPr>
          <p:spPr bwMode="auto">
            <a:xfrm>
              <a:off x="6916970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473B5CA-C9F4-410E-A419-A89B472888EF}"/>
              </a:ext>
            </a:extLst>
          </p:cNvPr>
          <p:cNvSpPr txBox="1"/>
          <p:nvPr/>
        </p:nvSpPr>
        <p:spPr bwMode="auto">
          <a:xfrm>
            <a:off x="6215615" y="1658461"/>
            <a:ext cx="1358574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BE8D8F-A607-47A6-A8C2-605D24B9C135}"/>
              </a:ext>
            </a:extLst>
          </p:cNvPr>
          <p:cNvGrpSpPr/>
          <p:nvPr/>
        </p:nvGrpSpPr>
        <p:grpSpPr>
          <a:xfrm rot="5400000">
            <a:off x="5834462" y="3044699"/>
            <a:ext cx="503809" cy="203200"/>
            <a:chOff x="6638586" y="3931116"/>
            <a:chExt cx="503809" cy="203200"/>
          </a:xfrm>
        </p:grpSpPr>
        <p:sp>
          <p:nvSpPr>
            <p:cNvPr id="30" name="燕尾形 68">
              <a:extLst>
                <a:ext uri="{FF2B5EF4-FFF2-40B4-BE49-F238E27FC236}">
                  <a16:creationId xmlns:a16="http://schemas.microsoft.com/office/drawing/2014/main" id="{F4A80310-F725-43EB-80B9-BD181ADA1F52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1" name="燕尾形 68">
              <a:extLst>
                <a:ext uri="{FF2B5EF4-FFF2-40B4-BE49-F238E27FC236}">
                  <a16:creationId xmlns:a16="http://schemas.microsoft.com/office/drawing/2014/main" id="{7ED71E7D-656B-49AB-96A6-2E7F04301037}"/>
                </a:ext>
              </a:extLst>
            </p:cNvPr>
            <p:cNvSpPr/>
            <p:nvPr/>
          </p:nvSpPr>
          <p:spPr bwMode="auto">
            <a:xfrm>
              <a:off x="6916970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C389389-CE1E-4F31-8059-557C16B9F6A6}"/>
              </a:ext>
            </a:extLst>
          </p:cNvPr>
          <p:cNvSpPr txBox="1"/>
          <p:nvPr/>
        </p:nvSpPr>
        <p:spPr bwMode="auto">
          <a:xfrm>
            <a:off x="6217095" y="2867300"/>
            <a:ext cx="3273134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缺乏大量的清晰图像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雾霾图像对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C11382D-C65F-488B-832C-24BBEB251CE6}"/>
              </a:ext>
            </a:extLst>
          </p:cNvPr>
          <p:cNvSpPr txBox="1"/>
          <p:nvPr/>
        </p:nvSpPr>
        <p:spPr bwMode="auto">
          <a:xfrm>
            <a:off x="3675638" y="3443281"/>
            <a:ext cx="5635241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构造一个比较大的清晰图像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雾霾图像对的数据集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E3218A-BDFE-4E25-B712-4752B47498C0}"/>
              </a:ext>
            </a:extLst>
          </p:cNvPr>
          <p:cNvSpPr txBox="1"/>
          <p:nvPr/>
        </p:nvSpPr>
        <p:spPr bwMode="auto">
          <a:xfrm>
            <a:off x="6218574" y="4058393"/>
            <a:ext cx="4736467" cy="7875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无法人工拍，根据大气散射模型，假设知道图像的深度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，设计合理的参数就可以模拟雾霾图像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DE842B1-37AA-4A5E-A657-9FF8FD1C362D}"/>
              </a:ext>
            </a:extLst>
          </p:cNvPr>
          <p:cNvGrpSpPr/>
          <p:nvPr/>
        </p:nvGrpSpPr>
        <p:grpSpPr>
          <a:xfrm rot="5400000">
            <a:off x="5676645" y="4435419"/>
            <a:ext cx="796764" cy="203200"/>
            <a:chOff x="6638586" y="3931116"/>
            <a:chExt cx="796764" cy="203200"/>
          </a:xfrm>
        </p:grpSpPr>
        <p:sp>
          <p:nvSpPr>
            <p:cNvPr id="39" name="燕尾形 68">
              <a:extLst>
                <a:ext uri="{FF2B5EF4-FFF2-40B4-BE49-F238E27FC236}">
                  <a16:creationId xmlns:a16="http://schemas.microsoft.com/office/drawing/2014/main" id="{973D81A1-7DFA-453F-8409-72D1CA4590EF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0" name="燕尾形 68">
              <a:extLst>
                <a:ext uri="{FF2B5EF4-FFF2-40B4-BE49-F238E27FC236}">
                  <a16:creationId xmlns:a16="http://schemas.microsoft.com/office/drawing/2014/main" id="{C0D423FB-4615-48D7-9704-8A43DD560249}"/>
                </a:ext>
              </a:extLst>
            </p:cNvPr>
            <p:cNvSpPr/>
            <p:nvPr/>
          </p:nvSpPr>
          <p:spPr bwMode="auto">
            <a:xfrm>
              <a:off x="692705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1" name="燕尾形 68">
              <a:extLst>
                <a:ext uri="{FF2B5EF4-FFF2-40B4-BE49-F238E27FC236}">
                  <a16:creationId xmlns:a16="http://schemas.microsoft.com/office/drawing/2014/main" id="{30567723-3506-4085-9884-7C28A007DD8D}"/>
                </a:ext>
              </a:extLst>
            </p:cNvPr>
            <p:cNvSpPr/>
            <p:nvPr/>
          </p:nvSpPr>
          <p:spPr bwMode="auto">
            <a:xfrm>
              <a:off x="7209925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7F473AF-F2D0-4BC8-B89F-D6B254A51EEB}"/>
              </a:ext>
            </a:extLst>
          </p:cNvPr>
          <p:cNvSpPr txBox="1"/>
          <p:nvPr/>
        </p:nvSpPr>
        <p:spPr bwMode="auto">
          <a:xfrm>
            <a:off x="4063892" y="4987453"/>
            <a:ext cx="4078969" cy="499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构造一个比较大的图像深度数据集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84C1585-5A8F-47A3-AD4A-DD287AC1CA63}"/>
              </a:ext>
            </a:extLst>
          </p:cNvPr>
          <p:cNvGrpSpPr/>
          <p:nvPr/>
        </p:nvGrpSpPr>
        <p:grpSpPr>
          <a:xfrm rot="5400000">
            <a:off x="5840878" y="5689157"/>
            <a:ext cx="503809" cy="203200"/>
            <a:chOff x="6638586" y="3931116"/>
            <a:chExt cx="503809" cy="203200"/>
          </a:xfrm>
        </p:grpSpPr>
        <p:sp>
          <p:nvSpPr>
            <p:cNvPr id="44" name="燕尾形 68">
              <a:extLst>
                <a:ext uri="{FF2B5EF4-FFF2-40B4-BE49-F238E27FC236}">
                  <a16:creationId xmlns:a16="http://schemas.microsoft.com/office/drawing/2014/main" id="{421BEFEB-8733-481A-B13D-CC9098040EA1}"/>
                </a:ext>
              </a:extLst>
            </p:cNvPr>
            <p:cNvSpPr/>
            <p:nvPr/>
          </p:nvSpPr>
          <p:spPr bwMode="auto">
            <a:xfrm>
              <a:off x="6638586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5" name="燕尾形 68">
              <a:extLst>
                <a:ext uri="{FF2B5EF4-FFF2-40B4-BE49-F238E27FC236}">
                  <a16:creationId xmlns:a16="http://schemas.microsoft.com/office/drawing/2014/main" id="{144E74C8-F82D-49E0-84CB-6936E8CC0D5C}"/>
                </a:ext>
              </a:extLst>
            </p:cNvPr>
            <p:cNvSpPr/>
            <p:nvPr/>
          </p:nvSpPr>
          <p:spPr bwMode="auto">
            <a:xfrm>
              <a:off x="6916970" y="3931116"/>
              <a:ext cx="225425" cy="2032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eaLnBrk="1" hangingPunct="1">
                <a:defRPr/>
              </a:pPr>
              <a:endParaRPr lang="zh-CN" altLang="en-US"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40" y="478779"/>
            <a:ext cx="7880702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方案探索：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1F497-EE51-43A0-BEC2-9C37009CE3CA}"/>
              </a:ext>
            </a:extLst>
          </p:cNvPr>
          <p:cNvSpPr txBox="1"/>
          <p:nvPr/>
        </p:nvSpPr>
        <p:spPr bwMode="auto">
          <a:xfrm>
            <a:off x="3601080" y="1008381"/>
            <a:ext cx="4965695" cy="46546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）结构光（如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tof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缺点：所获得的深度太近，适合室内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）激光雷达测距，如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KITTI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缺点：成本太高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）双目相机或多目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缺点：距离有限，算法复杂，实时性差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）虚拟数据集，如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kitti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缺点：不够真实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单目图像深度估计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缺点：难度较大，信息不足，估计不准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40" y="478779"/>
            <a:ext cx="7880702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方案探索：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1F497-EE51-43A0-BEC2-9C37009CE3CA}"/>
              </a:ext>
            </a:extLst>
          </p:cNvPr>
          <p:cNvSpPr txBox="1"/>
          <p:nvPr/>
        </p:nvSpPr>
        <p:spPr bwMode="auto">
          <a:xfrm>
            <a:off x="3601080" y="1008381"/>
            <a:ext cx="4965695" cy="46546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）结构光（如</a:t>
            </a: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tof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</a:t>
            </a:r>
            <a:endParaRPr lang="en-US" altLang="zh-CN" sz="2000" noProof="1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缺点：所获得的深度太近，适合室内</a:t>
            </a:r>
            <a:endParaRPr lang="en-US" altLang="zh-CN" sz="2000" noProof="1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）激光雷达测距，如</a:t>
            </a: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KITTI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000" noProof="1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缺点：成本太高</a:t>
            </a:r>
            <a:endParaRPr lang="en-US" altLang="zh-CN" sz="2000" noProof="1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）双目相机或多目</a:t>
            </a:r>
            <a:endParaRPr lang="en-US" altLang="zh-CN" sz="2000" noProof="1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缺点：距离有限，算法复杂，实时性差</a:t>
            </a:r>
            <a:endParaRPr lang="en-US" altLang="zh-CN" sz="2000" noProof="1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）虚拟数据集，如</a:t>
            </a: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kitti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000" noProof="1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缺点：不够真实</a:t>
            </a:r>
            <a:endParaRPr lang="en-US" altLang="zh-CN" sz="2000" noProof="1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单目图像深度估计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缺点：难度较大，信息不足，估计不准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542CC2D-359E-42EE-AF94-665E26B72FEC}"/>
              </a:ext>
            </a:extLst>
          </p:cNvPr>
          <p:cNvSpPr/>
          <p:nvPr/>
        </p:nvSpPr>
        <p:spPr bwMode="auto">
          <a:xfrm>
            <a:off x="8547556" y="1997476"/>
            <a:ext cx="1091917" cy="4660586"/>
          </a:xfrm>
          <a:prstGeom prst="leftBrace">
            <a:avLst>
              <a:gd name="adj1" fmla="val 10104"/>
              <a:gd name="adj2" fmla="val 7435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24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047E9E-415C-4F1D-8654-9D76B9049647}"/>
              </a:ext>
            </a:extLst>
          </p:cNvPr>
          <p:cNvSpPr txBox="1"/>
          <p:nvPr/>
        </p:nvSpPr>
        <p:spPr bwMode="auto">
          <a:xfrm>
            <a:off x="9391319" y="1897218"/>
            <a:ext cx="2647320" cy="14229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主要方法：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MRF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、特征匹配，神经网络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9C523B-18CF-4B14-AC9B-2095A183CC96}"/>
              </a:ext>
            </a:extLst>
          </p:cNvPr>
          <p:cNvSpPr txBox="1"/>
          <p:nvPr/>
        </p:nvSpPr>
        <p:spPr bwMode="auto">
          <a:xfrm>
            <a:off x="9321777" y="3388449"/>
            <a:ext cx="2647320" cy="32696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测试：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我个人在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caffe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上测试过几个单目图像深度生成的网络，都比较粗糙，容易把深度和颜色联系，对天空无法处理。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11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B21872-95C3-4EAB-B2CF-B35381F0BAB7}"/>
              </a:ext>
            </a:extLst>
          </p:cNvPr>
          <p:cNvSpPr txBox="1"/>
          <p:nvPr/>
        </p:nvSpPr>
        <p:spPr bwMode="auto">
          <a:xfrm>
            <a:off x="3074340" y="478779"/>
            <a:ext cx="1755110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方案探索：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1F497-EE51-43A0-BEC2-9C37009CE3CA}"/>
              </a:ext>
            </a:extLst>
          </p:cNvPr>
          <p:cNvSpPr txBox="1"/>
          <p:nvPr/>
        </p:nvSpPr>
        <p:spPr bwMode="auto">
          <a:xfrm>
            <a:off x="3601080" y="1008381"/>
            <a:ext cx="4965695" cy="46546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）结构光（如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tof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缺点：所获得的深度太近，适合室内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）激光雷达测距，如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KITTI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缺点：成本太高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）双目相机或多目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缺点：距离有限，算法复杂，实时性差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）虚拟数据集，如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kitti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缺点：不够真实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单目图像深度估计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缺点：难度较大，信息不足，估计不准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1D520D-8B4E-4B8D-A3D3-4F525654CD97}"/>
              </a:ext>
            </a:extLst>
          </p:cNvPr>
          <p:cNvSpPr txBox="1"/>
          <p:nvPr/>
        </p:nvSpPr>
        <p:spPr bwMode="auto">
          <a:xfrm>
            <a:off x="3074340" y="5550029"/>
            <a:ext cx="8768467" cy="1138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参与论文：</a:t>
            </a:r>
            <a:endParaRPr lang="en-US" altLang="zh-CN" sz="24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en-US" altLang="zh-CN" sz="1600" dirty="0"/>
              <a:t>Towards Simulating Foggy and Hazy Images and Evaluating Their Authenticity</a:t>
            </a:r>
          </a:p>
          <a:p>
            <a:pPr fontAlgn="ctr"/>
            <a:r>
              <a:rPr lang="en-US" altLang="zh-CN" sz="1600" dirty="0"/>
              <a:t>				ICONIP 2017,</a:t>
            </a:r>
            <a:r>
              <a:rPr lang="zh-CN" altLang="en-US" sz="1600" dirty="0"/>
              <a:t> </a:t>
            </a:r>
            <a:r>
              <a:rPr lang="en-US" altLang="zh-CN" sz="1600" dirty="0"/>
              <a:t>CCF-C,</a:t>
            </a:r>
            <a:r>
              <a:rPr lang="zh-CN" altLang="en-US" sz="1600" dirty="0"/>
              <a:t> </a:t>
            </a:r>
            <a:r>
              <a:rPr lang="en-US" altLang="zh-CN" sz="1600" dirty="0"/>
              <a:t>Ning Zhang</a:t>
            </a:r>
            <a:r>
              <a:rPr lang="zh-CN" altLang="en-US" sz="1600" dirty="0"/>
              <a:t>、</a:t>
            </a:r>
            <a:r>
              <a:rPr lang="en-US" altLang="zh-CN" sz="1600" dirty="0"/>
              <a:t>Lin Zhang</a:t>
            </a:r>
            <a:r>
              <a:rPr lang="zh-CN" altLang="en-US" sz="1600" dirty="0"/>
              <a:t>、</a:t>
            </a:r>
            <a:r>
              <a:rPr lang="en-US" altLang="zh-CN" sz="1600" dirty="0"/>
              <a:t>Zaixi Cheng</a:t>
            </a:r>
          </a:p>
        </p:txBody>
      </p:sp>
    </p:spTree>
    <p:extLst>
      <p:ext uri="{BB962C8B-B14F-4D97-AF65-F5344CB8AC3E}">
        <p14:creationId xmlns:p14="http://schemas.microsoft.com/office/powerpoint/2010/main" val="34711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1087</Words>
  <Characters>0</Characters>
  <Application>Microsoft Office PowerPoint</Application>
  <DocSecurity>0</DocSecurity>
  <PresentationFormat>宽屏</PresentationFormat>
  <Lines>0</Lines>
  <Paragraphs>181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方正兰亭超细黑简体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bigbi</dc:creator>
  <cp:keywords>http:/www.ypppt.com</cp:keywords>
  <dc:description>http://www.ypppt.com/</dc:description>
  <cp:lastModifiedBy>bigbigbighead@outlook.com</cp:lastModifiedBy>
  <cp:revision>122</cp:revision>
  <dcterms:created xsi:type="dcterms:W3CDTF">2014-12-22T08:14:02Z</dcterms:created>
  <dcterms:modified xsi:type="dcterms:W3CDTF">2018-06-24T16:40:14Z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