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507788" cy="772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13" d="100"/>
          <a:sy n="113" d="100"/>
        </p:scale>
        <p:origin x="1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084" y="1263697"/>
            <a:ext cx="9781620" cy="2688261"/>
          </a:xfrm>
        </p:spPr>
        <p:txBody>
          <a:bodyPr anchor="b"/>
          <a:lstStyle>
            <a:lvl1pPr algn="ctr">
              <a:defRPr sz="6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474" y="4055628"/>
            <a:ext cx="8630841" cy="1864265"/>
          </a:xfrm>
        </p:spPr>
        <p:txBody>
          <a:bodyPr/>
          <a:lstStyle>
            <a:lvl1pPr marL="0" indent="0" algn="ctr">
              <a:buNone/>
              <a:defRPr sz="2702"/>
            </a:lvl1pPr>
            <a:lvl2pPr marL="514761" indent="0" algn="ctr">
              <a:buNone/>
              <a:defRPr sz="2252"/>
            </a:lvl2pPr>
            <a:lvl3pPr marL="1029523" indent="0" algn="ctr">
              <a:buNone/>
              <a:defRPr sz="2027"/>
            </a:lvl3pPr>
            <a:lvl4pPr marL="1544284" indent="0" algn="ctr">
              <a:buNone/>
              <a:defRPr sz="1801"/>
            </a:lvl4pPr>
            <a:lvl5pPr marL="2059046" indent="0" algn="ctr">
              <a:buNone/>
              <a:defRPr sz="1801"/>
            </a:lvl5pPr>
            <a:lvl6pPr marL="2573807" indent="0" algn="ctr">
              <a:buNone/>
              <a:defRPr sz="1801"/>
            </a:lvl6pPr>
            <a:lvl7pPr marL="3088569" indent="0" algn="ctr">
              <a:buNone/>
              <a:defRPr sz="1801"/>
            </a:lvl7pPr>
            <a:lvl8pPr marL="3603330" indent="0" algn="ctr">
              <a:buNone/>
              <a:defRPr sz="1801"/>
            </a:lvl8pPr>
            <a:lvl9pPr marL="4118092" indent="0" algn="ctr">
              <a:buNone/>
              <a:defRPr sz="180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35261" y="411104"/>
            <a:ext cx="2481367" cy="65436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1161" y="411104"/>
            <a:ext cx="7300253" cy="6543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167" y="1925040"/>
            <a:ext cx="9925467" cy="3211971"/>
          </a:xfrm>
        </p:spPr>
        <p:txBody>
          <a:bodyPr anchor="b"/>
          <a:lstStyle>
            <a:lvl1pPr>
              <a:defRPr sz="67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167" y="5167397"/>
            <a:ext cx="9925467" cy="1689099"/>
          </a:xfrm>
        </p:spPr>
        <p:txBody>
          <a:bodyPr/>
          <a:lstStyle>
            <a:lvl1pPr marL="0" indent="0">
              <a:buNone/>
              <a:defRPr sz="2702">
                <a:solidFill>
                  <a:schemeClr val="tx1"/>
                </a:solidFill>
              </a:defRPr>
            </a:lvl1pPr>
            <a:lvl2pPr marL="514761" indent="0">
              <a:buNone/>
              <a:defRPr sz="2252">
                <a:solidFill>
                  <a:schemeClr val="tx1">
                    <a:tint val="75000"/>
                  </a:schemeClr>
                </a:solidFill>
              </a:defRPr>
            </a:lvl2pPr>
            <a:lvl3pPr marL="1029523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3pPr>
            <a:lvl4pPr marL="1544284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4pPr>
            <a:lvl5pPr marL="205904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5pPr>
            <a:lvl6pPr marL="2573807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6pPr>
            <a:lvl7pPr marL="308856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7pPr>
            <a:lvl8pPr marL="3603330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8pPr>
            <a:lvl9pPr marL="411809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8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1160" y="2055519"/>
            <a:ext cx="4890810" cy="4899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5818" y="2055519"/>
            <a:ext cx="4890810" cy="4899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59" y="411105"/>
            <a:ext cx="9925467" cy="14924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661" y="1892865"/>
            <a:ext cx="4868333" cy="927664"/>
          </a:xfrm>
        </p:spPr>
        <p:txBody>
          <a:bodyPr anchor="b"/>
          <a:lstStyle>
            <a:lvl1pPr marL="0" indent="0">
              <a:buNone/>
              <a:defRPr sz="2702" b="1"/>
            </a:lvl1pPr>
            <a:lvl2pPr marL="514761" indent="0">
              <a:buNone/>
              <a:defRPr sz="2252" b="1"/>
            </a:lvl2pPr>
            <a:lvl3pPr marL="1029523" indent="0">
              <a:buNone/>
              <a:defRPr sz="2027" b="1"/>
            </a:lvl3pPr>
            <a:lvl4pPr marL="1544284" indent="0">
              <a:buNone/>
              <a:defRPr sz="1801" b="1"/>
            </a:lvl4pPr>
            <a:lvl5pPr marL="2059046" indent="0">
              <a:buNone/>
              <a:defRPr sz="1801" b="1"/>
            </a:lvl5pPr>
            <a:lvl6pPr marL="2573807" indent="0">
              <a:buNone/>
              <a:defRPr sz="1801" b="1"/>
            </a:lvl6pPr>
            <a:lvl7pPr marL="3088569" indent="0">
              <a:buNone/>
              <a:defRPr sz="1801" b="1"/>
            </a:lvl7pPr>
            <a:lvl8pPr marL="3603330" indent="0">
              <a:buNone/>
              <a:defRPr sz="1801" b="1"/>
            </a:lvl8pPr>
            <a:lvl9pPr marL="4118092" indent="0">
              <a:buNone/>
              <a:defRPr sz="18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661" y="2820529"/>
            <a:ext cx="4868333" cy="4148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818" y="1892865"/>
            <a:ext cx="4892309" cy="927664"/>
          </a:xfrm>
        </p:spPr>
        <p:txBody>
          <a:bodyPr anchor="b"/>
          <a:lstStyle>
            <a:lvl1pPr marL="0" indent="0">
              <a:buNone/>
              <a:defRPr sz="2702" b="1"/>
            </a:lvl1pPr>
            <a:lvl2pPr marL="514761" indent="0">
              <a:buNone/>
              <a:defRPr sz="2252" b="1"/>
            </a:lvl2pPr>
            <a:lvl3pPr marL="1029523" indent="0">
              <a:buNone/>
              <a:defRPr sz="2027" b="1"/>
            </a:lvl3pPr>
            <a:lvl4pPr marL="1544284" indent="0">
              <a:buNone/>
              <a:defRPr sz="1801" b="1"/>
            </a:lvl4pPr>
            <a:lvl5pPr marL="2059046" indent="0">
              <a:buNone/>
              <a:defRPr sz="1801" b="1"/>
            </a:lvl5pPr>
            <a:lvl6pPr marL="2573807" indent="0">
              <a:buNone/>
              <a:defRPr sz="1801" b="1"/>
            </a:lvl6pPr>
            <a:lvl7pPr marL="3088569" indent="0">
              <a:buNone/>
              <a:defRPr sz="1801" b="1"/>
            </a:lvl7pPr>
            <a:lvl8pPr marL="3603330" indent="0">
              <a:buNone/>
              <a:defRPr sz="1801" b="1"/>
            </a:lvl8pPr>
            <a:lvl9pPr marL="4118092" indent="0">
              <a:buNone/>
              <a:defRPr sz="18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5818" y="2820529"/>
            <a:ext cx="4892309" cy="4148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7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59" y="514773"/>
            <a:ext cx="3711561" cy="1801707"/>
          </a:xfrm>
        </p:spPr>
        <p:txBody>
          <a:bodyPr anchor="b"/>
          <a:lstStyle>
            <a:lvl1pPr>
              <a:defRPr sz="3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309" y="1111769"/>
            <a:ext cx="5825818" cy="5487341"/>
          </a:xfrm>
        </p:spPr>
        <p:txBody>
          <a:bodyPr/>
          <a:lstStyle>
            <a:lvl1pPr>
              <a:defRPr sz="3603"/>
            </a:lvl1pPr>
            <a:lvl2pPr>
              <a:defRPr sz="3153"/>
            </a:lvl2pPr>
            <a:lvl3pPr>
              <a:defRPr sz="2702"/>
            </a:lvl3pPr>
            <a:lvl4pPr>
              <a:defRPr sz="2252"/>
            </a:lvl4pPr>
            <a:lvl5pPr>
              <a:defRPr sz="2252"/>
            </a:lvl5pPr>
            <a:lvl6pPr>
              <a:defRPr sz="2252"/>
            </a:lvl6pPr>
            <a:lvl7pPr>
              <a:defRPr sz="2252"/>
            </a:lvl7pPr>
            <a:lvl8pPr>
              <a:defRPr sz="2252"/>
            </a:lvl8pPr>
            <a:lvl9pPr>
              <a:defRPr sz="22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659" y="2316480"/>
            <a:ext cx="3711561" cy="4291566"/>
          </a:xfrm>
        </p:spPr>
        <p:txBody>
          <a:bodyPr/>
          <a:lstStyle>
            <a:lvl1pPr marL="0" indent="0">
              <a:buNone/>
              <a:defRPr sz="1801"/>
            </a:lvl1pPr>
            <a:lvl2pPr marL="514761" indent="0">
              <a:buNone/>
              <a:defRPr sz="1576"/>
            </a:lvl2pPr>
            <a:lvl3pPr marL="1029523" indent="0">
              <a:buNone/>
              <a:defRPr sz="1351"/>
            </a:lvl3pPr>
            <a:lvl4pPr marL="1544284" indent="0">
              <a:buNone/>
              <a:defRPr sz="1126"/>
            </a:lvl4pPr>
            <a:lvl5pPr marL="2059046" indent="0">
              <a:buNone/>
              <a:defRPr sz="1126"/>
            </a:lvl5pPr>
            <a:lvl6pPr marL="2573807" indent="0">
              <a:buNone/>
              <a:defRPr sz="1126"/>
            </a:lvl6pPr>
            <a:lvl7pPr marL="3088569" indent="0">
              <a:buNone/>
              <a:defRPr sz="1126"/>
            </a:lvl7pPr>
            <a:lvl8pPr marL="3603330" indent="0">
              <a:buNone/>
              <a:defRPr sz="1126"/>
            </a:lvl8pPr>
            <a:lvl9pPr marL="4118092" indent="0">
              <a:buNone/>
              <a:defRPr sz="1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659" y="514773"/>
            <a:ext cx="3711561" cy="1801707"/>
          </a:xfrm>
        </p:spPr>
        <p:txBody>
          <a:bodyPr anchor="b"/>
          <a:lstStyle>
            <a:lvl1pPr>
              <a:defRPr sz="36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2309" y="1111769"/>
            <a:ext cx="5825818" cy="5487341"/>
          </a:xfrm>
        </p:spPr>
        <p:txBody>
          <a:bodyPr anchor="t"/>
          <a:lstStyle>
            <a:lvl1pPr marL="0" indent="0">
              <a:buNone/>
              <a:defRPr sz="3603"/>
            </a:lvl1pPr>
            <a:lvl2pPr marL="514761" indent="0">
              <a:buNone/>
              <a:defRPr sz="3153"/>
            </a:lvl2pPr>
            <a:lvl3pPr marL="1029523" indent="0">
              <a:buNone/>
              <a:defRPr sz="2702"/>
            </a:lvl3pPr>
            <a:lvl4pPr marL="1544284" indent="0">
              <a:buNone/>
              <a:defRPr sz="2252"/>
            </a:lvl4pPr>
            <a:lvl5pPr marL="2059046" indent="0">
              <a:buNone/>
              <a:defRPr sz="2252"/>
            </a:lvl5pPr>
            <a:lvl6pPr marL="2573807" indent="0">
              <a:buNone/>
              <a:defRPr sz="2252"/>
            </a:lvl6pPr>
            <a:lvl7pPr marL="3088569" indent="0">
              <a:buNone/>
              <a:defRPr sz="2252"/>
            </a:lvl7pPr>
            <a:lvl8pPr marL="3603330" indent="0">
              <a:buNone/>
              <a:defRPr sz="2252"/>
            </a:lvl8pPr>
            <a:lvl9pPr marL="4118092" indent="0">
              <a:buNone/>
              <a:defRPr sz="22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659" y="2316480"/>
            <a:ext cx="3711561" cy="4291566"/>
          </a:xfrm>
        </p:spPr>
        <p:txBody>
          <a:bodyPr/>
          <a:lstStyle>
            <a:lvl1pPr marL="0" indent="0">
              <a:buNone/>
              <a:defRPr sz="1801"/>
            </a:lvl1pPr>
            <a:lvl2pPr marL="514761" indent="0">
              <a:buNone/>
              <a:defRPr sz="1576"/>
            </a:lvl2pPr>
            <a:lvl3pPr marL="1029523" indent="0">
              <a:buNone/>
              <a:defRPr sz="1351"/>
            </a:lvl3pPr>
            <a:lvl4pPr marL="1544284" indent="0">
              <a:buNone/>
              <a:defRPr sz="1126"/>
            </a:lvl4pPr>
            <a:lvl5pPr marL="2059046" indent="0">
              <a:buNone/>
              <a:defRPr sz="1126"/>
            </a:lvl5pPr>
            <a:lvl6pPr marL="2573807" indent="0">
              <a:buNone/>
              <a:defRPr sz="1126"/>
            </a:lvl6pPr>
            <a:lvl7pPr marL="3088569" indent="0">
              <a:buNone/>
              <a:defRPr sz="1126"/>
            </a:lvl7pPr>
            <a:lvl8pPr marL="3603330" indent="0">
              <a:buNone/>
              <a:defRPr sz="1126"/>
            </a:lvl8pPr>
            <a:lvl9pPr marL="4118092" indent="0">
              <a:buNone/>
              <a:defRPr sz="11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3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1161" y="411105"/>
            <a:ext cx="9925467" cy="1492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1161" y="2055519"/>
            <a:ext cx="9925467" cy="4899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161" y="7156781"/>
            <a:ext cx="2589252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DFFE5-EDCF-A74B-9DF2-E624FDC90192}" type="datetimeFigureOut">
              <a:rPr lang="en-US" smtClean="0"/>
              <a:t>12/9/23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1955" y="7156781"/>
            <a:ext cx="3883878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7375" y="7156781"/>
            <a:ext cx="2589252" cy="411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FB8C-198F-BB48-83A6-FD9F45666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9523" rtl="0" eaLnBrk="1" latinLnBrk="0" hangingPunct="1">
        <a:lnSpc>
          <a:spcPct val="90000"/>
        </a:lnSpc>
        <a:spcBef>
          <a:spcPct val="0"/>
        </a:spcBef>
        <a:buNone/>
        <a:defRPr sz="49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381" indent="-257381" algn="l" defTabSz="1029523" rtl="0" eaLnBrk="1" latinLnBrk="0" hangingPunct="1">
        <a:lnSpc>
          <a:spcPct val="90000"/>
        </a:lnSpc>
        <a:spcBef>
          <a:spcPts val="1126"/>
        </a:spcBef>
        <a:buFont typeface="Arial" panose="020B0604020202020204" pitchFamily="34" charset="0"/>
        <a:buChar char="•"/>
        <a:defRPr sz="3153" kern="1200">
          <a:solidFill>
            <a:schemeClr val="tx1"/>
          </a:solidFill>
          <a:latin typeface="+mn-lt"/>
          <a:ea typeface="+mn-ea"/>
          <a:cs typeface="+mn-cs"/>
        </a:defRPr>
      </a:lvl1pPr>
      <a:lvl2pPr marL="772142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286904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2" kern="1200">
          <a:solidFill>
            <a:schemeClr val="tx1"/>
          </a:solidFill>
          <a:latin typeface="+mn-lt"/>
          <a:ea typeface="+mn-ea"/>
          <a:cs typeface="+mn-cs"/>
        </a:defRPr>
      </a:lvl3pPr>
      <a:lvl4pPr marL="1801665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4pPr>
      <a:lvl5pPr marL="2316427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5pPr>
      <a:lvl6pPr marL="2831188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6pPr>
      <a:lvl7pPr marL="3345950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7pPr>
      <a:lvl8pPr marL="3860711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8pPr>
      <a:lvl9pPr marL="4375473" indent="-257381" algn="l" defTabSz="102952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1pPr>
      <a:lvl2pPr marL="514761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2pPr>
      <a:lvl3pPr marL="1029523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3pPr>
      <a:lvl4pPr marL="1544284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4pPr>
      <a:lvl5pPr marL="2059046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5pPr>
      <a:lvl6pPr marL="2573807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6pPr>
      <a:lvl7pPr marL="3088569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7pPr>
      <a:lvl8pPr marL="3603330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8pPr>
      <a:lvl9pPr marL="4118092" algn="l" defTabSz="1029523" rtl="0" eaLnBrk="1" latinLnBrk="0" hangingPunct="1">
        <a:defRPr sz="20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66;p6">
            <a:extLst>
              <a:ext uri="{FF2B5EF4-FFF2-40B4-BE49-F238E27FC236}">
                <a16:creationId xmlns:a16="http://schemas.microsoft.com/office/drawing/2014/main" id="{7EF0E38A-AEF9-FAA1-C3A1-D1CAE980C069}"/>
              </a:ext>
            </a:extLst>
          </p:cNvPr>
          <p:cNvSpPr/>
          <p:nvPr/>
        </p:nvSpPr>
        <p:spPr>
          <a:xfrm>
            <a:off x="5067114" y="142668"/>
            <a:ext cx="1606465" cy="4345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rgbClr val="333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LLM Driven User Questions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8" name="Google Shape;667;p6">
            <a:extLst>
              <a:ext uri="{FF2B5EF4-FFF2-40B4-BE49-F238E27FC236}">
                <a16:creationId xmlns:a16="http://schemas.microsoft.com/office/drawing/2014/main" id="{088AF091-F0B4-FB58-750D-1823A21F3895}"/>
              </a:ext>
            </a:extLst>
          </p:cNvPr>
          <p:cNvSpPr/>
          <p:nvPr/>
        </p:nvSpPr>
        <p:spPr>
          <a:xfrm>
            <a:off x="6751012" y="2029010"/>
            <a:ext cx="1606465" cy="4345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LLM Generated DB Query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9" name="Google Shape;668;p6">
            <a:extLst>
              <a:ext uri="{FF2B5EF4-FFF2-40B4-BE49-F238E27FC236}">
                <a16:creationId xmlns:a16="http://schemas.microsoft.com/office/drawing/2014/main" id="{5D54F6F3-17AE-D062-9218-285CD6D057C9}"/>
              </a:ext>
            </a:extLst>
          </p:cNvPr>
          <p:cNvSpPr/>
          <p:nvPr/>
        </p:nvSpPr>
        <p:spPr>
          <a:xfrm>
            <a:off x="7200169" y="2746336"/>
            <a:ext cx="708152" cy="662980"/>
          </a:xfrm>
          <a:prstGeom prst="can">
            <a:avLst>
              <a:gd name="adj" fmla="val 25000"/>
            </a:avLst>
          </a:prstGeom>
          <a:solidFill>
            <a:srgbClr val="D5E8D4"/>
          </a:solidFill>
          <a:ln w="9525" cap="flat" cmpd="sng">
            <a:solidFill>
              <a:srgbClr val="B3D0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RAG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0" name="Google Shape;669;p6">
            <a:extLst>
              <a:ext uri="{FF2B5EF4-FFF2-40B4-BE49-F238E27FC236}">
                <a16:creationId xmlns:a16="http://schemas.microsoft.com/office/drawing/2014/main" id="{3ED86FC9-7C8C-13C3-66AD-F1D11D9A6438}"/>
              </a:ext>
            </a:extLst>
          </p:cNvPr>
          <p:cNvSpPr/>
          <p:nvPr/>
        </p:nvSpPr>
        <p:spPr>
          <a:xfrm>
            <a:off x="5074888" y="4955651"/>
            <a:ext cx="1606465" cy="4345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LLM Generated Candidate set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1" name="Google Shape;670;p6">
            <a:extLst>
              <a:ext uri="{FF2B5EF4-FFF2-40B4-BE49-F238E27FC236}">
                <a16:creationId xmlns:a16="http://schemas.microsoft.com/office/drawing/2014/main" id="{8D752021-D2AD-5723-9395-50270B1D0AEF}"/>
              </a:ext>
            </a:extLst>
          </p:cNvPr>
          <p:cNvSpPr/>
          <p:nvPr/>
        </p:nvSpPr>
        <p:spPr>
          <a:xfrm>
            <a:off x="4997887" y="6214568"/>
            <a:ext cx="1760469" cy="434509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LLM Generated Recommendations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4" name="Google Shape;673;p6">
            <a:extLst>
              <a:ext uri="{FF2B5EF4-FFF2-40B4-BE49-F238E27FC236}">
                <a16:creationId xmlns:a16="http://schemas.microsoft.com/office/drawing/2014/main" id="{85F23F64-750E-9863-DE2E-945E31E5FCC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7554245" y="2463519"/>
            <a:ext cx="0" cy="28281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676;p6">
            <a:extLst>
              <a:ext uri="{FF2B5EF4-FFF2-40B4-BE49-F238E27FC236}">
                <a16:creationId xmlns:a16="http://schemas.microsoft.com/office/drawing/2014/main" id="{3FB26BBC-E3A5-E498-8840-3E67F1B579A6}"/>
              </a:ext>
            </a:extLst>
          </p:cNvPr>
          <p:cNvSpPr txBox="1"/>
          <p:nvPr/>
        </p:nvSpPr>
        <p:spPr>
          <a:xfrm>
            <a:off x="5990257" y="4429985"/>
            <a:ext cx="2126606" cy="52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Course Names </a:t>
            </a:r>
            <a:b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&amp; Departments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0" name="Google Shape;679;p6">
            <a:extLst>
              <a:ext uri="{FF2B5EF4-FFF2-40B4-BE49-F238E27FC236}">
                <a16:creationId xmlns:a16="http://schemas.microsoft.com/office/drawing/2014/main" id="{7FA4AB09-B502-8F16-11D3-BA5E8086DD36}"/>
              </a:ext>
            </a:extLst>
          </p:cNvPr>
          <p:cNvSpPr/>
          <p:nvPr/>
        </p:nvSpPr>
        <p:spPr>
          <a:xfrm flipH="1">
            <a:off x="4740084" y="272532"/>
            <a:ext cx="245446" cy="304645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321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1" name="Google Shape;680;p6">
            <a:extLst>
              <a:ext uri="{FF2B5EF4-FFF2-40B4-BE49-F238E27FC236}">
                <a16:creationId xmlns:a16="http://schemas.microsoft.com/office/drawing/2014/main" id="{68109133-2C0E-32B7-E918-BE891D826EF4}"/>
              </a:ext>
            </a:extLst>
          </p:cNvPr>
          <p:cNvSpPr txBox="1"/>
          <p:nvPr/>
        </p:nvSpPr>
        <p:spPr>
          <a:xfrm>
            <a:off x="3306644" y="182597"/>
            <a:ext cx="1760470" cy="34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Follow up questions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24" name="Google Shape;683;p6">
            <a:extLst>
              <a:ext uri="{FF2B5EF4-FFF2-40B4-BE49-F238E27FC236}">
                <a16:creationId xmlns:a16="http://schemas.microsoft.com/office/drawing/2014/main" id="{B352AD59-F4D6-562B-B626-E056E3E813F5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4170832" y="1343959"/>
            <a:ext cx="95491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684;p6">
            <a:extLst>
              <a:ext uri="{FF2B5EF4-FFF2-40B4-BE49-F238E27FC236}">
                <a16:creationId xmlns:a16="http://schemas.microsoft.com/office/drawing/2014/main" id="{E937EC37-9874-BBA0-1C76-A5D0E73B5AA7}"/>
              </a:ext>
            </a:extLst>
          </p:cNvPr>
          <p:cNvSpPr/>
          <p:nvPr/>
        </p:nvSpPr>
        <p:spPr>
          <a:xfrm>
            <a:off x="2800899" y="880556"/>
            <a:ext cx="1369933" cy="926806"/>
          </a:xfrm>
          <a:prstGeom prst="flowChartMultidocumen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133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File</a:t>
            </a:r>
            <a:endParaRPr sz="1133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marL="7493" algn="ctr">
              <a:buClr>
                <a:srgbClr val="000000"/>
              </a:buClr>
              <a:buSzPts val="1400"/>
            </a:pPr>
            <a:r>
              <a:rPr lang="en" sz="1133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(Transcripts, Resumes, etc.)</a:t>
            </a:r>
            <a:endParaRPr sz="1133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7" name="Google Shape;686;p6">
            <a:extLst>
              <a:ext uri="{FF2B5EF4-FFF2-40B4-BE49-F238E27FC236}">
                <a16:creationId xmlns:a16="http://schemas.microsoft.com/office/drawing/2014/main" id="{8558971D-7055-7184-5174-C08B30A4DB31}"/>
              </a:ext>
            </a:extLst>
          </p:cNvPr>
          <p:cNvSpPr/>
          <p:nvPr/>
        </p:nvSpPr>
        <p:spPr>
          <a:xfrm>
            <a:off x="4943361" y="7103911"/>
            <a:ext cx="1874886" cy="304641"/>
          </a:xfrm>
          <a:prstGeom prst="flowChartTerminator">
            <a:avLst/>
          </a:prstGeom>
          <a:solidFill>
            <a:schemeClr val="accent5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b="1" dirty="0">
                <a:solidFill>
                  <a:schemeClr val="bg1"/>
                </a:solidFill>
                <a:latin typeface="Golos Text"/>
                <a:ea typeface="Golos Text"/>
                <a:cs typeface="Golos Text"/>
                <a:sym typeface="Golos Text"/>
              </a:rPr>
              <a:t>Recommendations</a:t>
            </a:r>
            <a:endParaRPr sz="1321" b="1" dirty="0">
              <a:solidFill>
                <a:schemeClr val="bg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6" name="Google Shape;687;p6">
            <a:extLst>
              <a:ext uri="{FF2B5EF4-FFF2-40B4-BE49-F238E27FC236}">
                <a16:creationId xmlns:a16="http://schemas.microsoft.com/office/drawing/2014/main" id="{B48CB1A9-F074-09BD-BF39-D1AAA7A58D47}"/>
              </a:ext>
            </a:extLst>
          </p:cNvPr>
          <p:cNvSpPr txBox="1"/>
          <p:nvPr/>
        </p:nvSpPr>
        <p:spPr>
          <a:xfrm>
            <a:off x="4254479" y="1053064"/>
            <a:ext cx="935291" cy="34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(optional)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8" name="Google Shape;695;p6">
            <a:extLst>
              <a:ext uri="{FF2B5EF4-FFF2-40B4-BE49-F238E27FC236}">
                <a16:creationId xmlns:a16="http://schemas.microsoft.com/office/drawing/2014/main" id="{450E852E-70DF-94F3-56D4-140619928ECC}"/>
              </a:ext>
            </a:extLst>
          </p:cNvPr>
          <p:cNvSpPr/>
          <p:nvPr/>
        </p:nvSpPr>
        <p:spPr>
          <a:xfrm>
            <a:off x="8792085" y="2256570"/>
            <a:ext cx="1305126" cy="512601"/>
          </a:xfrm>
          <a:prstGeom prst="flowChartDocument">
            <a:avLst/>
          </a:prstGeom>
          <a:solidFill>
            <a:srgbClr val="D5E8D4"/>
          </a:solidFill>
          <a:ln w="9525" cap="flat" cmpd="sng">
            <a:solidFill>
              <a:srgbClr val="B3D0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038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Undergrad</a:t>
            </a:r>
            <a:br>
              <a:rPr lang="en" sz="1038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038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Course Collection</a:t>
            </a:r>
            <a:endParaRPr sz="1038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9" name="Google Shape;696;p6">
            <a:extLst>
              <a:ext uri="{FF2B5EF4-FFF2-40B4-BE49-F238E27FC236}">
                <a16:creationId xmlns:a16="http://schemas.microsoft.com/office/drawing/2014/main" id="{F5CCCE14-0B76-9E40-6003-A0F6053BF581}"/>
              </a:ext>
            </a:extLst>
          </p:cNvPr>
          <p:cNvSpPr/>
          <p:nvPr/>
        </p:nvSpPr>
        <p:spPr>
          <a:xfrm>
            <a:off x="8792085" y="3409315"/>
            <a:ext cx="1305126" cy="470398"/>
          </a:xfrm>
          <a:prstGeom prst="flowChartDocument">
            <a:avLst/>
          </a:prstGeom>
          <a:solidFill>
            <a:srgbClr val="D5E8D4"/>
          </a:solidFill>
          <a:ln w="9525" cap="flat" cmpd="sng">
            <a:solidFill>
              <a:srgbClr val="B3D0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1038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Grad</a:t>
            </a:r>
            <a:br>
              <a:rPr lang="en" sz="1038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038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Course Collection</a:t>
            </a:r>
            <a:endParaRPr sz="1038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30" name="Google Shape;697;p6">
            <a:extLst>
              <a:ext uri="{FF2B5EF4-FFF2-40B4-BE49-F238E27FC236}">
                <a16:creationId xmlns:a16="http://schemas.microsoft.com/office/drawing/2014/main" id="{BC60B98E-9E55-7EE7-4806-529834ABCF99}"/>
              </a:ext>
            </a:extLst>
          </p:cNvPr>
          <p:cNvCxnSpPr>
            <a:cxnSpLocks/>
            <a:stCxn id="28" idx="2"/>
            <a:endCxn id="9" idx="4"/>
          </p:cNvCxnSpPr>
          <p:nvPr/>
        </p:nvCxnSpPr>
        <p:spPr>
          <a:xfrm rot="5400000">
            <a:off x="8505212" y="2138391"/>
            <a:ext cx="342544" cy="153632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698;p6">
            <a:extLst>
              <a:ext uri="{FF2B5EF4-FFF2-40B4-BE49-F238E27FC236}">
                <a16:creationId xmlns:a16="http://schemas.microsoft.com/office/drawing/2014/main" id="{05BB7480-373D-582E-3FE7-8856EA46EA72}"/>
              </a:ext>
            </a:extLst>
          </p:cNvPr>
          <p:cNvCxnSpPr>
            <a:cxnSpLocks/>
            <a:stCxn id="29" idx="0"/>
            <a:endCxn id="9" idx="4"/>
          </p:cNvCxnSpPr>
          <p:nvPr/>
        </p:nvCxnSpPr>
        <p:spPr>
          <a:xfrm rot="16200000" flipV="1">
            <a:off x="8510740" y="2475408"/>
            <a:ext cx="331490" cy="1536327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666;p6">
            <a:extLst>
              <a:ext uri="{FF2B5EF4-FFF2-40B4-BE49-F238E27FC236}">
                <a16:creationId xmlns:a16="http://schemas.microsoft.com/office/drawing/2014/main" id="{B0A8262E-E6E2-746B-65F0-7D59A6000AE0}"/>
              </a:ext>
            </a:extLst>
          </p:cNvPr>
          <p:cNvSpPr/>
          <p:nvPr/>
        </p:nvSpPr>
        <p:spPr>
          <a:xfrm>
            <a:off x="5125745" y="1126705"/>
            <a:ext cx="1496790" cy="434509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3337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Generated Student Profile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43" name="Google Shape;683;p6">
            <a:extLst>
              <a:ext uri="{FF2B5EF4-FFF2-40B4-BE49-F238E27FC236}">
                <a16:creationId xmlns:a16="http://schemas.microsoft.com/office/drawing/2014/main" id="{5B0F9915-589F-C0BC-B3FD-67C6B34E1B0D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5870345" y="577177"/>
            <a:ext cx="3794" cy="5495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7D4A77F-3716-F384-F217-3808D7FE79AC}"/>
              </a:ext>
            </a:extLst>
          </p:cNvPr>
          <p:cNvCxnSpPr>
            <a:stCxn id="37" idx="2"/>
            <a:endCxn id="8" idx="0"/>
          </p:cNvCxnSpPr>
          <p:nvPr/>
        </p:nvCxnSpPr>
        <p:spPr>
          <a:xfrm rot="16200000" flipH="1">
            <a:off x="6465931" y="940696"/>
            <a:ext cx="496523" cy="1680105"/>
          </a:xfrm>
          <a:prstGeom prst="bentConnector3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Google Shape;666;p6">
            <a:extLst>
              <a:ext uri="{FF2B5EF4-FFF2-40B4-BE49-F238E27FC236}">
                <a16:creationId xmlns:a16="http://schemas.microsoft.com/office/drawing/2014/main" id="{8DA2ABC6-BB08-4284-2123-A38D67719E26}"/>
              </a:ext>
            </a:extLst>
          </p:cNvPr>
          <p:cNvSpPr/>
          <p:nvPr/>
        </p:nvSpPr>
        <p:spPr>
          <a:xfrm>
            <a:off x="6805850" y="3751860"/>
            <a:ext cx="1496790" cy="562363"/>
          </a:xfrm>
          <a:prstGeom prst="flowChartDocument">
            <a:avLst/>
          </a:prstGeom>
          <a:solidFill>
            <a:srgbClr val="D6E8D5"/>
          </a:solidFill>
          <a:ln w="952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6294" tIns="86294" rIns="86294" bIns="86294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321" dirty="0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rPr>
              <a:t>RAG response: Top 30 courses</a:t>
            </a:r>
            <a:endParaRPr sz="1321" dirty="0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78" name="Google Shape;673;p6">
            <a:extLst>
              <a:ext uri="{FF2B5EF4-FFF2-40B4-BE49-F238E27FC236}">
                <a16:creationId xmlns:a16="http://schemas.microsoft.com/office/drawing/2014/main" id="{C4751805-8BD2-2544-A4A2-39C4913EA2FD}"/>
              </a:ext>
            </a:extLst>
          </p:cNvPr>
          <p:cNvCxnSpPr>
            <a:cxnSpLocks/>
            <a:stCxn id="9" idx="3"/>
            <a:endCxn id="77" idx="0"/>
          </p:cNvCxnSpPr>
          <p:nvPr/>
        </p:nvCxnSpPr>
        <p:spPr>
          <a:xfrm>
            <a:off x="7554245" y="3409315"/>
            <a:ext cx="0" cy="342544"/>
          </a:xfrm>
          <a:prstGeom prst="straightConnector1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488540F6-B1FB-9635-2AA4-A5653AC69F40}"/>
              </a:ext>
            </a:extLst>
          </p:cNvPr>
          <p:cNvCxnSpPr>
            <a:cxnSpLocks/>
          </p:cNvCxnSpPr>
          <p:nvPr/>
        </p:nvCxnSpPr>
        <p:spPr>
          <a:xfrm rot="5400000">
            <a:off x="6376879" y="3790470"/>
            <a:ext cx="678607" cy="1676124"/>
          </a:xfrm>
          <a:prstGeom prst="bentConnector3">
            <a:avLst>
              <a:gd name="adj1" fmla="val 27084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151BB80-7AB4-07CD-558D-02A5002F8E63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>
          <a:xfrm rot="16200000" flipH="1">
            <a:off x="4164549" y="3242078"/>
            <a:ext cx="3423164" cy="39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Google Shape;676;p6">
            <a:extLst>
              <a:ext uri="{FF2B5EF4-FFF2-40B4-BE49-F238E27FC236}">
                <a16:creationId xmlns:a16="http://schemas.microsoft.com/office/drawing/2014/main" id="{712658C0-C4A3-9305-E703-35958B6EA308}"/>
              </a:ext>
            </a:extLst>
          </p:cNvPr>
          <p:cNvSpPr txBox="1"/>
          <p:nvPr/>
        </p:nvSpPr>
        <p:spPr>
          <a:xfrm>
            <a:off x="4722125" y="2999497"/>
            <a:ext cx="1365966" cy="871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Student Profile (Academic history, interest, degree, etc.)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FBF67BF1-615C-7594-BE65-4C13F4E8D2C3}"/>
              </a:ext>
            </a:extLst>
          </p:cNvPr>
          <p:cNvCxnSpPr>
            <a:cxnSpLocks/>
            <a:stCxn id="77" idx="2"/>
            <a:endCxn id="11" idx="0"/>
          </p:cNvCxnSpPr>
          <p:nvPr/>
        </p:nvCxnSpPr>
        <p:spPr>
          <a:xfrm rot="5400000">
            <a:off x="5747422" y="4407745"/>
            <a:ext cx="1937525" cy="1676123"/>
          </a:xfrm>
          <a:prstGeom prst="bentConnector3">
            <a:avLst>
              <a:gd name="adj1" fmla="val 89329"/>
            </a:avLst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Google Shape;676;p6">
            <a:extLst>
              <a:ext uri="{FF2B5EF4-FFF2-40B4-BE49-F238E27FC236}">
                <a16:creationId xmlns:a16="http://schemas.microsoft.com/office/drawing/2014/main" id="{12BF9EC5-94C1-B4FA-1197-C5625D978616}"/>
              </a:ext>
            </a:extLst>
          </p:cNvPr>
          <p:cNvSpPr txBox="1"/>
          <p:nvPr/>
        </p:nvSpPr>
        <p:spPr>
          <a:xfrm>
            <a:off x="7553810" y="5343126"/>
            <a:ext cx="1173761" cy="69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Course Names, Departments &amp; Description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C2C61A07-909E-9D25-C099-76DAEFB70FBD}"/>
              </a:ext>
            </a:extLst>
          </p:cNvPr>
          <p:cNvCxnSpPr>
            <a:cxnSpLocks/>
            <a:stCxn id="37" idx="2"/>
            <a:endCxn id="11" idx="1"/>
          </p:cNvCxnSpPr>
          <p:nvPr/>
        </p:nvCxnSpPr>
        <p:spPr>
          <a:xfrm rot="5400000">
            <a:off x="2986347" y="3544030"/>
            <a:ext cx="4899336" cy="876252"/>
          </a:xfrm>
          <a:prstGeom prst="bentConnector4">
            <a:avLst>
              <a:gd name="adj1" fmla="val 47490"/>
              <a:gd name="adj2" fmla="val 124624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33727D4D-5AC8-17D2-07E2-A07A77725C4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5465917" y="5802363"/>
            <a:ext cx="82440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Google Shape;676;p6">
            <a:extLst>
              <a:ext uri="{FF2B5EF4-FFF2-40B4-BE49-F238E27FC236}">
                <a16:creationId xmlns:a16="http://schemas.microsoft.com/office/drawing/2014/main" id="{1892ABC2-6697-9E18-20CA-CC1A75E587DE}"/>
              </a:ext>
            </a:extLst>
          </p:cNvPr>
          <p:cNvSpPr txBox="1"/>
          <p:nvPr/>
        </p:nvSpPr>
        <p:spPr>
          <a:xfrm>
            <a:off x="5870346" y="5391392"/>
            <a:ext cx="1392002" cy="5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Top 10 Candidate Set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704CB9E2-966D-2F0C-00CB-6CE2E12699FD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rot="16200000" flipH="1">
            <a:off x="5652046" y="6875153"/>
            <a:ext cx="454834" cy="268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Google Shape;676;p6">
            <a:extLst>
              <a:ext uri="{FF2B5EF4-FFF2-40B4-BE49-F238E27FC236}">
                <a16:creationId xmlns:a16="http://schemas.microsoft.com/office/drawing/2014/main" id="{44A6812E-63DC-7917-05F2-8C5865FBA19F}"/>
              </a:ext>
            </a:extLst>
          </p:cNvPr>
          <p:cNvSpPr txBox="1"/>
          <p:nvPr/>
        </p:nvSpPr>
        <p:spPr>
          <a:xfrm>
            <a:off x="5878120" y="6792673"/>
            <a:ext cx="3157815" cy="348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Top 5 Recommendations with score and reason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" name="Google Shape;680;p6">
            <a:extLst>
              <a:ext uri="{FF2B5EF4-FFF2-40B4-BE49-F238E27FC236}">
                <a16:creationId xmlns:a16="http://schemas.microsoft.com/office/drawing/2014/main" id="{DC3B88E1-CF3C-D243-FB65-5A5B34DA6A78}"/>
              </a:ext>
            </a:extLst>
          </p:cNvPr>
          <p:cNvSpPr txBox="1"/>
          <p:nvPr/>
        </p:nvSpPr>
        <p:spPr>
          <a:xfrm>
            <a:off x="1273487" y="840287"/>
            <a:ext cx="1760470" cy="34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Q&amp;A Phase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A534EB6-B39A-9895-4E21-53B9C8B445C1}"/>
              </a:ext>
            </a:extLst>
          </p:cNvPr>
          <p:cNvSpPr/>
          <p:nvPr/>
        </p:nvSpPr>
        <p:spPr>
          <a:xfrm>
            <a:off x="2121022" y="142668"/>
            <a:ext cx="278606" cy="1750426"/>
          </a:xfrm>
          <a:prstGeom prst="leftBrace">
            <a:avLst>
              <a:gd name="adj1" fmla="val 131410"/>
              <a:gd name="adj2" fmla="val 486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680;p6">
            <a:extLst>
              <a:ext uri="{FF2B5EF4-FFF2-40B4-BE49-F238E27FC236}">
                <a16:creationId xmlns:a16="http://schemas.microsoft.com/office/drawing/2014/main" id="{C659E130-3E39-D1A4-32E7-2F43837EE5BD}"/>
              </a:ext>
            </a:extLst>
          </p:cNvPr>
          <p:cNvSpPr txBox="1"/>
          <p:nvPr/>
        </p:nvSpPr>
        <p:spPr>
          <a:xfrm>
            <a:off x="1252832" y="3260982"/>
            <a:ext cx="1760470" cy="348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Search Phase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8AF625D-BEE9-731D-83D7-04A19E998935}"/>
              </a:ext>
            </a:extLst>
          </p:cNvPr>
          <p:cNvSpPr/>
          <p:nvPr/>
        </p:nvSpPr>
        <p:spPr>
          <a:xfrm>
            <a:off x="2133067" y="2029010"/>
            <a:ext cx="278606" cy="2923854"/>
          </a:xfrm>
          <a:prstGeom prst="leftBrace">
            <a:avLst>
              <a:gd name="adj1" fmla="val 131410"/>
              <a:gd name="adj2" fmla="val 486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80;p6">
            <a:extLst>
              <a:ext uri="{FF2B5EF4-FFF2-40B4-BE49-F238E27FC236}">
                <a16:creationId xmlns:a16="http://schemas.microsoft.com/office/drawing/2014/main" id="{2324E25F-A36A-3939-9282-FBAA0515B0AC}"/>
              </a:ext>
            </a:extLst>
          </p:cNvPr>
          <p:cNvSpPr txBox="1"/>
          <p:nvPr/>
        </p:nvSpPr>
        <p:spPr>
          <a:xfrm>
            <a:off x="1273487" y="6010499"/>
            <a:ext cx="1760470" cy="5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94" tIns="86294" rIns="86294" bIns="86294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Recommend</a:t>
            </a:r>
            <a:b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en" sz="1133" dirty="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Phase</a:t>
            </a:r>
            <a:endParaRPr sz="1133" dirty="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8FC7FEA-E5AB-237B-41EA-3234B1274EFE}"/>
              </a:ext>
            </a:extLst>
          </p:cNvPr>
          <p:cNvSpPr/>
          <p:nvPr/>
        </p:nvSpPr>
        <p:spPr>
          <a:xfrm>
            <a:off x="2144351" y="5039138"/>
            <a:ext cx="278606" cy="2369414"/>
          </a:xfrm>
          <a:prstGeom prst="leftBrace">
            <a:avLst>
              <a:gd name="adj1" fmla="val 131410"/>
              <a:gd name="adj2" fmla="val 4860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91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Golos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Abraham</dc:creator>
  <cp:lastModifiedBy>Joshua Abraham</cp:lastModifiedBy>
  <cp:revision>2</cp:revision>
  <dcterms:created xsi:type="dcterms:W3CDTF">2023-12-09T04:54:45Z</dcterms:created>
  <dcterms:modified xsi:type="dcterms:W3CDTF">2023-12-10T06:18:31Z</dcterms:modified>
</cp:coreProperties>
</file>