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956-E2C9-CA9A-DC52-1715E59FD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F8643B-B912-5350-3F7F-6DE3E5722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E12608-3871-3998-DA10-571E60C9F971}"/>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5" name="Footer Placeholder 4">
            <a:extLst>
              <a:ext uri="{FF2B5EF4-FFF2-40B4-BE49-F238E27FC236}">
                <a16:creationId xmlns:a16="http://schemas.microsoft.com/office/drawing/2014/main" id="{9FAE4F07-2F6E-7602-666F-5B5A6FAED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308C5-43FC-A37E-ADA2-B7271A90CDAA}"/>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290694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60A2-7926-CF26-287D-B34D2BD165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5367F1-B9FB-1E6B-99EC-D7F771257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414BD-33C6-69E7-4D83-D059387E2938}"/>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5" name="Footer Placeholder 4">
            <a:extLst>
              <a:ext uri="{FF2B5EF4-FFF2-40B4-BE49-F238E27FC236}">
                <a16:creationId xmlns:a16="http://schemas.microsoft.com/office/drawing/2014/main" id="{ED67AADA-450F-EDF6-5306-DE102D542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78C53-B012-5F00-47F3-30B2CDC3E755}"/>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125562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689B5-81E2-D143-B81B-F35D3FDABB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94DB36-E33C-AAFB-BB8A-D29A64C1C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60CE5-5399-5BC7-889D-2F379A21DC74}"/>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5" name="Footer Placeholder 4">
            <a:extLst>
              <a:ext uri="{FF2B5EF4-FFF2-40B4-BE49-F238E27FC236}">
                <a16:creationId xmlns:a16="http://schemas.microsoft.com/office/drawing/2014/main" id="{923EC53B-471E-CDF6-B186-5BAF95D9F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BC641-108A-73D8-93BB-9D4A68C3CA4C}"/>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340729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F363-5059-7E57-CB2B-A9AEC3AABC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504BE-FB4F-B053-5D4A-1C0F809DA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F3BEB-8F84-4B1C-A29B-08BE5A791D2D}"/>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5" name="Footer Placeholder 4">
            <a:extLst>
              <a:ext uri="{FF2B5EF4-FFF2-40B4-BE49-F238E27FC236}">
                <a16:creationId xmlns:a16="http://schemas.microsoft.com/office/drawing/2014/main" id="{17D0D30A-00CC-C633-1671-8EEE15955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EAF40-3F29-87BF-1770-A3688D2253FB}"/>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18255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7CE5-FC64-F6E9-2613-9AE30A232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EE70E0-7F4E-C1EC-4036-BB933BA965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28268-4142-DBE0-9AC5-F479504CB50A}"/>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5" name="Footer Placeholder 4">
            <a:extLst>
              <a:ext uri="{FF2B5EF4-FFF2-40B4-BE49-F238E27FC236}">
                <a16:creationId xmlns:a16="http://schemas.microsoft.com/office/drawing/2014/main" id="{1F569D36-DB4C-E7B7-7895-1D6FC6742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1E244-585C-24ED-0015-EF948F389464}"/>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70484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7884-7B7C-D77D-DAEE-D8E82647D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BA1094-002B-62E6-7C86-68F0FC73D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9BDC64-5AB6-81BC-1CD5-D273C3F8E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6D41D-75F0-02B2-7D85-660D2E4BCB19}"/>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6" name="Footer Placeholder 5">
            <a:extLst>
              <a:ext uri="{FF2B5EF4-FFF2-40B4-BE49-F238E27FC236}">
                <a16:creationId xmlns:a16="http://schemas.microsoft.com/office/drawing/2014/main" id="{840A220F-35F2-3C58-FF1F-18984991A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207207-8467-A68C-40DE-4E39A2D708D6}"/>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320559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99FF-598D-C3F6-C5BB-EE67EFA1EF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EF8807-BAB9-9540-89EB-29EE6A397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F57264-7CB1-BAE2-FF83-E251EEFC4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853B22-9B14-8B7D-1787-CF2A4EBA2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69375-4B30-AF29-FC96-112A284AF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815F1F-E477-F634-E3AE-6DF691E58753}"/>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8" name="Footer Placeholder 7">
            <a:extLst>
              <a:ext uri="{FF2B5EF4-FFF2-40B4-BE49-F238E27FC236}">
                <a16:creationId xmlns:a16="http://schemas.microsoft.com/office/drawing/2014/main" id="{F1A755EF-7D93-D55A-9AC8-6E04AD1073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EC29B8-18CA-16AD-3645-0F4E43786F39}"/>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412803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559C-C1F5-6A0F-B134-3B7CDA02DC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06F7C2-E189-82C7-424F-0D10E11D5EEA}"/>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4" name="Footer Placeholder 3">
            <a:extLst>
              <a:ext uri="{FF2B5EF4-FFF2-40B4-BE49-F238E27FC236}">
                <a16:creationId xmlns:a16="http://schemas.microsoft.com/office/drawing/2014/main" id="{44E855ED-789E-F5CB-2EDC-018A5E6F14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22B8F0-1DCA-E9F7-D8DD-95C15680DA11}"/>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60568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615E0-4FA8-9E68-F501-599FD511D0B4}"/>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3" name="Footer Placeholder 2">
            <a:extLst>
              <a:ext uri="{FF2B5EF4-FFF2-40B4-BE49-F238E27FC236}">
                <a16:creationId xmlns:a16="http://schemas.microsoft.com/office/drawing/2014/main" id="{519418BE-AA29-4CEA-2519-492C67BA6D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D20E32-B3A4-3459-C804-044065A26761}"/>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121185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06AB-6871-9EF9-20DB-95AA8D9D9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1ED14F-CF5D-D843-8040-DCC274FF9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A46098-1FEB-3163-9682-DC33FF488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02E17-EA19-3C80-DA61-DE1956740C46}"/>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6" name="Footer Placeholder 5">
            <a:extLst>
              <a:ext uri="{FF2B5EF4-FFF2-40B4-BE49-F238E27FC236}">
                <a16:creationId xmlns:a16="http://schemas.microsoft.com/office/drawing/2014/main" id="{73174DA2-9DC5-512C-54DC-1AB44F9A0E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D39B8B-2D7D-F156-F17E-70FB6BCE2F56}"/>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138753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B1EA-54F7-AD14-A926-964F1BA9F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E12B3E-666A-8E4E-3240-D0C2162A2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09B126-E70F-BAF5-4066-3B226F437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A1A-0080-C7EC-ECC1-D5B0E7186AB4}"/>
              </a:ext>
            </a:extLst>
          </p:cNvPr>
          <p:cNvSpPr>
            <a:spLocks noGrp="1"/>
          </p:cNvSpPr>
          <p:nvPr>
            <p:ph type="dt" sz="half" idx="10"/>
          </p:nvPr>
        </p:nvSpPr>
        <p:spPr/>
        <p:txBody>
          <a:bodyPr/>
          <a:lstStyle/>
          <a:p>
            <a:fld id="{4C3F1B08-0727-49BA-9840-DFD0BA85B619}" type="datetimeFigureOut">
              <a:rPr lang="en-IN" smtClean="0"/>
              <a:t>02-07-2024</a:t>
            </a:fld>
            <a:endParaRPr lang="en-IN"/>
          </a:p>
        </p:txBody>
      </p:sp>
      <p:sp>
        <p:nvSpPr>
          <p:cNvPr id="6" name="Footer Placeholder 5">
            <a:extLst>
              <a:ext uri="{FF2B5EF4-FFF2-40B4-BE49-F238E27FC236}">
                <a16:creationId xmlns:a16="http://schemas.microsoft.com/office/drawing/2014/main" id="{807C3994-CE9B-4A14-6D4D-1C546F267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3D824-AA11-8437-D53D-11B826B6C766}"/>
              </a:ext>
            </a:extLst>
          </p:cNvPr>
          <p:cNvSpPr>
            <a:spLocks noGrp="1"/>
          </p:cNvSpPr>
          <p:nvPr>
            <p:ph type="sldNum" sz="quarter" idx="12"/>
          </p:nvPr>
        </p:nvSpPr>
        <p:spPr/>
        <p:txBody>
          <a:bodyPr/>
          <a:lstStyle/>
          <a:p>
            <a:fld id="{E13C01F1-C408-4AD4-89E3-E8D68FF78AFB}" type="slidenum">
              <a:rPr lang="en-IN" smtClean="0"/>
              <a:t>‹#›</a:t>
            </a:fld>
            <a:endParaRPr lang="en-IN"/>
          </a:p>
        </p:txBody>
      </p:sp>
    </p:spTree>
    <p:extLst>
      <p:ext uri="{BB962C8B-B14F-4D97-AF65-F5344CB8AC3E}">
        <p14:creationId xmlns:p14="http://schemas.microsoft.com/office/powerpoint/2010/main" val="186743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94F18-3EE0-214A-41D9-67BF588D8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4C3987-EF44-D0E4-C494-3F34216FC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D32EB-0A9E-A78D-D26E-184986B91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F1B08-0727-49BA-9840-DFD0BA85B619}" type="datetimeFigureOut">
              <a:rPr lang="en-IN" smtClean="0"/>
              <a:t>02-07-2024</a:t>
            </a:fld>
            <a:endParaRPr lang="en-IN"/>
          </a:p>
        </p:txBody>
      </p:sp>
      <p:sp>
        <p:nvSpPr>
          <p:cNvPr id="5" name="Footer Placeholder 4">
            <a:extLst>
              <a:ext uri="{FF2B5EF4-FFF2-40B4-BE49-F238E27FC236}">
                <a16:creationId xmlns:a16="http://schemas.microsoft.com/office/drawing/2014/main" id="{B797F6BA-1AC3-CE61-6E01-DCCDA7DDED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2A5DC3-D57F-88A2-A07C-54D3B0E28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C01F1-C408-4AD4-89E3-E8D68FF78AFB}" type="slidenum">
              <a:rPr lang="en-IN" smtClean="0"/>
              <a:t>‹#›</a:t>
            </a:fld>
            <a:endParaRPr lang="en-IN"/>
          </a:p>
        </p:txBody>
      </p:sp>
    </p:spTree>
    <p:extLst>
      <p:ext uri="{BB962C8B-B14F-4D97-AF65-F5344CB8AC3E}">
        <p14:creationId xmlns:p14="http://schemas.microsoft.com/office/powerpoint/2010/main" val="29813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15FC23-4C3D-197C-222A-3BAA404DB11D}"/>
              </a:ext>
            </a:extLst>
          </p:cNvPr>
          <p:cNvSpPr/>
          <p:nvPr/>
        </p:nvSpPr>
        <p:spPr>
          <a:xfrm>
            <a:off x="1161370" y="119721"/>
            <a:ext cx="971843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ALUMINIUM SCANDIUM NITRIDE</a:t>
            </a:r>
          </a:p>
        </p:txBody>
      </p:sp>
      <p:sp>
        <p:nvSpPr>
          <p:cNvPr id="4" name="TextBox 3">
            <a:extLst>
              <a:ext uri="{FF2B5EF4-FFF2-40B4-BE49-F238E27FC236}">
                <a16:creationId xmlns:a16="http://schemas.microsoft.com/office/drawing/2014/main" id="{C61D7500-A298-23B1-2398-B262FB82BD73}"/>
              </a:ext>
            </a:extLst>
          </p:cNvPr>
          <p:cNvSpPr txBox="1"/>
          <p:nvPr/>
        </p:nvSpPr>
        <p:spPr>
          <a:xfrm>
            <a:off x="1161370" y="1949197"/>
            <a:ext cx="9905699" cy="1200329"/>
          </a:xfrm>
          <a:prstGeom prst="rect">
            <a:avLst/>
          </a:prstGeom>
          <a:noFill/>
        </p:spPr>
        <p:txBody>
          <a:bodyPr wrap="square" rtlCol="0">
            <a:spAutoFit/>
          </a:bodyPr>
          <a:lstStyle/>
          <a:p>
            <a:pPr marL="457200" indent="-457200">
              <a:buAutoNum type="arabicParenR"/>
            </a:pPr>
            <a:r>
              <a:rPr lang="en-IN" sz="2400" dirty="0"/>
              <a:t>Ferroelectric Memristive device based on the Wurtzite AlScN film(IEEE)</a:t>
            </a:r>
          </a:p>
          <a:p>
            <a:endParaRPr lang="en-IN" sz="2400" dirty="0"/>
          </a:p>
          <a:p>
            <a:r>
              <a:rPr lang="en-IN" sz="2400" dirty="0"/>
              <a:t>2)  A III-V semiconductor based ferroelectric(AIP[Journal of applied physics])</a:t>
            </a:r>
          </a:p>
        </p:txBody>
      </p:sp>
      <p:sp>
        <p:nvSpPr>
          <p:cNvPr id="2" name="Rectangle 1">
            <a:extLst>
              <a:ext uri="{FF2B5EF4-FFF2-40B4-BE49-F238E27FC236}">
                <a16:creationId xmlns:a16="http://schemas.microsoft.com/office/drawing/2014/main" id="{5FE69521-92F8-1362-5DA4-DDB343E50BFC}"/>
              </a:ext>
            </a:extLst>
          </p:cNvPr>
          <p:cNvSpPr/>
          <p:nvPr/>
        </p:nvSpPr>
        <p:spPr>
          <a:xfrm>
            <a:off x="1161370" y="1050823"/>
            <a:ext cx="503022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 JOURNAL TITLES</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1571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36541E-799D-E6BA-79A2-E3896906F6F0}"/>
              </a:ext>
            </a:extLst>
          </p:cNvPr>
          <p:cNvSpPr/>
          <p:nvPr/>
        </p:nvSpPr>
        <p:spPr>
          <a:xfrm>
            <a:off x="627109" y="206478"/>
            <a:ext cx="10508838" cy="584775"/>
          </a:xfrm>
          <a:prstGeom prst="rect">
            <a:avLst/>
          </a:prstGeom>
          <a:noFill/>
        </p:spPr>
        <p:txBody>
          <a:bodyPr wrap="none" lIns="91440" tIns="45720" rIns="91440" bIns="45720">
            <a:spAutoFit/>
          </a:bodyPr>
          <a:lstStyle/>
          <a:p>
            <a:pPr algn="ctr"/>
            <a:r>
              <a:rPr lang="en-US" sz="3200" b="1" dirty="0">
                <a:ln w="22225">
                  <a:solidFill>
                    <a:schemeClr val="accent2"/>
                  </a:solidFill>
                  <a:prstDash val="solid"/>
                </a:ln>
                <a:solidFill>
                  <a:schemeClr val="accent2">
                    <a:lumMod val="40000"/>
                    <a:lumOff val="60000"/>
                  </a:schemeClr>
                </a:solidFill>
              </a:rPr>
              <a:t>Ferroelectric Memristive device based on the Wurtzite AlScN</a:t>
            </a:r>
            <a:endParaRPr lang="en-US" sz="3200" b="1" cap="none" spc="0" dirty="0">
              <a:ln w="22225">
                <a:solidFill>
                  <a:schemeClr val="accent2"/>
                </a:solidFill>
                <a:prstDash val="solid"/>
              </a:ln>
              <a:solidFill>
                <a:schemeClr val="accent2">
                  <a:lumMod val="40000"/>
                  <a:lumOff val="60000"/>
                </a:schemeClr>
              </a:solidFill>
              <a:effectLst/>
            </a:endParaRPr>
          </a:p>
        </p:txBody>
      </p:sp>
      <p:sp>
        <p:nvSpPr>
          <p:cNvPr id="4" name="TextBox 3">
            <a:extLst>
              <a:ext uri="{FF2B5EF4-FFF2-40B4-BE49-F238E27FC236}">
                <a16:creationId xmlns:a16="http://schemas.microsoft.com/office/drawing/2014/main" id="{656B0DE6-1647-1DE8-13F5-8F45DB985F6B}"/>
              </a:ext>
            </a:extLst>
          </p:cNvPr>
          <p:cNvSpPr txBox="1"/>
          <p:nvPr/>
        </p:nvSpPr>
        <p:spPr>
          <a:xfrm>
            <a:off x="0" y="786213"/>
            <a:ext cx="11897033" cy="5909310"/>
          </a:xfrm>
          <a:prstGeom prst="rect">
            <a:avLst/>
          </a:prstGeom>
          <a:noFill/>
        </p:spPr>
        <p:txBody>
          <a:bodyPr wrap="square" rtlCol="0">
            <a:spAutoFit/>
          </a:bodyPr>
          <a:lstStyle/>
          <a:p>
            <a:pPr algn="just"/>
            <a:r>
              <a:rPr lang="en-IN" dirty="0">
                <a:latin typeface="Arial Black" panose="020B0A04020102020204" pitchFamily="34" charset="0"/>
              </a:rPr>
              <a:t>PAPER SUMMARY FROM OUR UNDERSTANDING :</a:t>
            </a:r>
          </a:p>
          <a:p>
            <a:pPr algn="just"/>
            <a:r>
              <a:rPr lang="en-IN" dirty="0">
                <a:latin typeface="Times New Roman" panose="02020603050405020304" pitchFamily="18" charset="0"/>
                <a:cs typeface="Times New Roman" panose="02020603050405020304" pitchFamily="18" charset="0"/>
              </a:rPr>
              <a:t> The bottle neck faced in the Von Neumann architecture is ,there is a great difference in speeds of </a:t>
            </a:r>
            <a:r>
              <a:rPr lang="en-IN" b="1" dirty="0">
                <a:latin typeface="Arial Black" panose="020B0A04020102020204" pitchFamily="34" charset="0"/>
                <a:cs typeface="Times New Roman" panose="02020603050405020304" pitchFamily="18" charset="0"/>
              </a:rPr>
              <a:t>memory</a:t>
            </a:r>
            <a:r>
              <a:rPr lang="en-IN" dirty="0">
                <a:latin typeface="Times New Roman" panose="02020603050405020304" pitchFamily="18" charset="0"/>
                <a:cs typeface="Times New Roman" panose="02020603050405020304" pitchFamily="18" charset="0"/>
              </a:rPr>
              <a:t> and speed of the </a:t>
            </a:r>
            <a:r>
              <a:rPr lang="en-IN" b="1" dirty="0">
                <a:latin typeface="Arial Black" panose="020B0A04020102020204" pitchFamily="34" charset="0"/>
                <a:cs typeface="Times New Roman" panose="02020603050405020304" pitchFamily="18" charset="0"/>
              </a:rPr>
              <a:t>CPU</a:t>
            </a:r>
            <a:r>
              <a:rPr lang="en-IN" dirty="0">
                <a:latin typeface="Times New Roman" panose="02020603050405020304" pitchFamily="18" charset="0"/>
                <a:cs typeface="Times New Roman" panose="02020603050405020304" pitchFamily="18" charset="0"/>
              </a:rPr>
              <a:t> to over come this bottle neck ferroelectric memristive devices are the suitable candidates due to their high switching polarization capabilities in range of  nano seconds .The candidate chosen for the ferroelectric thin film material is AlScN which is taken in wurtzite crystal structure and has wide range of supporting factors like .</a:t>
            </a:r>
          </a:p>
          <a:p>
            <a:pPr algn="just"/>
            <a:r>
              <a:rPr lang="en-IN" b="1" i="1" dirty="0">
                <a:solidFill>
                  <a:srgbClr val="FF0000"/>
                </a:solidFill>
                <a:latin typeface="Arial Black" panose="020B0A04020102020204" pitchFamily="34" charset="0"/>
                <a:cs typeface="Times New Roman" panose="02020603050405020304" pitchFamily="18" charset="0"/>
              </a:rPr>
              <a:t>Remanent Polarization :</a:t>
            </a:r>
          </a:p>
          <a:p>
            <a:pPr algn="just"/>
            <a:r>
              <a:rPr lang="en-IN" dirty="0">
                <a:latin typeface="Times New Roman" panose="02020603050405020304" pitchFamily="18" charset="0"/>
                <a:cs typeface="Times New Roman" panose="02020603050405020304" pitchFamily="18" charset="0"/>
              </a:rPr>
              <a:t>It is an important property of ferroelectric material which tells the capability of the material to hold the polarization even when the applied Electric field is removed .</a:t>
            </a:r>
          </a:p>
          <a:p>
            <a:pPr algn="just"/>
            <a:r>
              <a:rPr lang="en-IN" dirty="0">
                <a:latin typeface="Times New Roman" panose="02020603050405020304" pitchFamily="18" charset="0"/>
                <a:cs typeface="Times New Roman" panose="02020603050405020304" pitchFamily="18" charset="0"/>
              </a:rPr>
              <a:t>This polarization is </a:t>
            </a:r>
            <a:r>
              <a:rPr lang="en-IN" b="1" dirty="0">
                <a:highlight>
                  <a:srgbClr val="FFFF00"/>
                </a:highlight>
                <a:latin typeface="Arial Black" panose="020B0A04020102020204" pitchFamily="34" charset="0"/>
                <a:cs typeface="Times New Roman" panose="02020603050405020304" pitchFamily="18" charset="0"/>
              </a:rPr>
              <a:t>Non-Volatile</a:t>
            </a:r>
            <a:r>
              <a:rPr lang="en-IN" dirty="0">
                <a:latin typeface="Times New Roman" panose="02020603050405020304" pitchFamily="18" charset="0"/>
                <a:cs typeface="Times New Roman" panose="02020603050405020304" pitchFamily="18" charset="0"/>
              </a:rPr>
              <a:t> and</a:t>
            </a:r>
            <a:r>
              <a:rPr lang="en-IN" b="1" dirty="0">
                <a:latin typeface="Arial Black" panose="020B0A04020102020204" pitchFamily="34" charset="0"/>
                <a:cs typeface="Times New Roman" panose="02020603050405020304" pitchFamily="18" charset="0"/>
              </a:rPr>
              <a:t> </a:t>
            </a:r>
            <a:r>
              <a:rPr lang="en-IN" b="1" dirty="0">
                <a:highlight>
                  <a:srgbClr val="FFFF00"/>
                </a:highlight>
                <a:latin typeface="Arial Black" panose="020B0A04020102020204" pitchFamily="34" charset="0"/>
                <a:cs typeface="Times New Roman" panose="02020603050405020304" pitchFamily="18" charset="0"/>
              </a:rPr>
              <a:t>Reversible</a:t>
            </a:r>
            <a:r>
              <a:rPr lang="en-IN" b="1" dirty="0">
                <a:latin typeface="Arial Black" panose="020B0A0402010202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can be achieved in each unit cell for ferroelectric materials.</a:t>
            </a:r>
          </a:p>
          <a:p>
            <a:pPr algn="just"/>
            <a:r>
              <a:rPr lang="en-IN" dirty="0">
                <a:latin typeface="Times New Roman" panose="02020603050405020304" pitchFamily="18" charset="0"/>
                <a:cs typeface="Times New Roman" panose="02020603050405020304" pitchFamily="18" charset="0"/>
              </a:rPr>
              <a:t>The best candidate to achieve </a:t>
            </a:r>
            <a:r>
              <a:rPr lang="en-IN" dirty="0">
                <a:highlight>
                  <a:srgbClr val="00FFFF"/>
                </a:highlight>
                <a:latin typeface="Times New Roman" panose="02020603050405020304" pitchFamily="18" charset="0"/>
                <a:cs typeface="Times New Roman" panose="02020603050405020304" pitchFamily="18" charset="0"/>
              </a:rPr>
              <a:t>high remanent polarization </a:t>
            </a:r>
            <a:r>
              <a:rPr lang="en-IN" dirty="0">
                <a:latin typeface="Times New Roman" panose="02020603050405020304" pitchFamily="18" charset="0"/>
                <a:cs typeface="Times New Roman" panose="02020603050405020304" pitchFamily="18" charset="0"/>
              </a:rPr>
              <a:t>is </a:t>
            </a:r>
            <a:r>
              <a:rPr lang="en-IN" dirty="0">
                <a:highlight>
                  <a:srgbClr val="00FF00"/>
                </a:highlight>
                <a:latin typeface="Times New Roman" panose="02020603050405020304" pitchFamily="18" charset="0"/>
                <a:cs typeface="Times New Roman" panose="02020603050405020304" pitchFamily="18" charset="0"/>
              </a:rPr>
              <a:t>AlScN</a:t>
            </a:r>
            <a:r>
              <a:rPr lang="en-IN" dirty="0">
                <a:latin typeface="Times New Roman" panose="02020603050405020304" pitchFamily="18" charset="0"/>
                <a:cs typeface="Times New Roman" panose="02020603050405020304" pitchFamily="18" charset="0"/>
              </a:rPr>
              <a:t>  (Pr &gt;100 uC/cm</a:t>
            </a:r>
            <a:r>
              <a:rPr lang="en-IN" baseline="30000"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)[Quoted in the paper]</a:t>
            </a:r>
          </a:p>
          <a:p>
            <a:pPr algn="just"/>
            <a:r>
              <a:rPr lang="en-IN" b="1" i="1" dirty="0">
                <a:solidFill>
                  <a:srgbClr val="FF0000"/>
                </a:solidFill>
                <a:latin typeface="Arial Black" panose="020B0A04020102020204" pitchFamily="34" charset="0"/>
                <a:cs typeface="Times New Roman" panose="02020603050405020304" pitchFamily="18" charset="0"/>
              </a:rPr>
              <a:t>High  Breakdown field Strength : </a:t>
            </a:r>
          </a:p>
          <a:p>
            <a:pPr algn="just"/>
            <a:endParaRPr lang="en-IN" b="1" i="1" dirty="0">
              <a:solidFill>
                <a:srgbClr val="FF0000"/>
              </a:solidFill>
              <a:latin typeface="Times New Roman" panose="02020603050405020304" pitchFamily="18" charset="0"/>
              <a:cs typeface="Times New Roman" panose="02020603050405020304" pitchFamily="18" charset="0"/>
            </a:endParaRPr>
          </a:p>
          <a:p>
            <a:pPr algn="just"/>
            <a:endParaRPr lang="en-IN" b="1" i="1" dirty="0">
              <a:solidFill>
                <a:srgbClr val="FF0000"/>
              </a:solidFill>
              <a:latin typeface="Times New Roman" panose="02020603050405020304" pitchFamily="18" charset="0"/>
              <a:cs typeface="Times New Roman" panose="02020603050405020304" pitchFamily="18" charset="0"/>
            </a:endParaRPr>
          </a:p>
          <a:p>
            <a:pPr algn="just"/>
            <a:r>
              <a:rPr lang="en-IN" b="1" i="1" dirty="0">
                <a:solidFill>
                  <a:srgbClr val="FF0000"/>
                </a:solidFill>
                <a:latin typeface="Arial Black" panose="020B0A04020102020204" pitchFamily="34" charset="0"/>
                <a:cs typeface="Times New Roman" panose="02020603050405020304" pitchFamily="18" charset="0"/>
              </a:rPr>
              <a:t>High  Coercive Field : </a:t>
            </a:r>
          </a:p>
          <a:p>
            <a:pPr algn="just"/>
            <a:r>
              <a:rPr lang="en-IN" dirty="0">
                <a:latin typeface="Times New Roman" panose="02020603050405020304" pitchFamily="18" charset="0"/>
                <a:cs typeface="Times New Roman" panose="02020603050405020304" pitchFamily="18" charset="0"/>
              </a:rPr>
              <a:t>The ferroelectric materials like AlScN has high coercivity which means that the field required to completely make the polarization zero.</a:t>
            </a:r>
          </a:p>
          <a:p>
            <a:pPr algn="just"/>
            <a:r>
              <a:rPr lang="en-IN" b="1" i="1" dirty="0">
                <a:solidFill>
                  <a:srgbClr val="FF0000"/>
                </a:solidFill>
                <a:latin typeface="Arial Black" panose="020B0A04020102020204" pitchFamily="34" charset="0"/>
                <a:cs typeface="Times New Roman" panose="02020603050405020304" pitchFamily="18" charset="0"/>
              </a:rPr>
              <a:t>Resistance Switching : </a:t>
            </a:r>
          </a:p>
          <a:p>
            <a:pPr algn="just"/>
            <a:r>
              <a:rPr lang="en-IN" dirty="0">
                <a:latin typeface="Times New Roman" panose="02020603050405020304" pitchFamily="18" charset="0"/>
                <a:cs typeface="Times New Roman" panose="02020603050405020304" pitchFamily="18" charset="0"/>
              </a:rPr>
              <a:t>Resistance Switching means converting the ferroelectric material’s resistance from high resistance state to low resistance state and this process of conversion from low resistance state to high resistance state is known as </a:t>
            </a:r>
            <a:r>
              <a:rPr lang="en-IN" dirty="0">
                <a:latin typeface="Arial Black" panose="020B0A04020102020204" pitchFamily="34" charset="0"/>
                <a:cs typeface="Times New Roman" panose="02020603050405020304" pitchFamily="18" charset="0"/>
              </a:rPr>
              <a:t>SET.</a:t>
            </a:r>
          </a:p>
          <a:p>
            <a:pPr algn="just"/>
            <a:r>
              <a:rPr lang="en-IN" dirty="0">
                <a:latin typeface="Times New Roman" panose="02020603050405020304" pitchFamily="18" charset="0"/>
                <a:cs typeface="Times New Roman" panose="02020603050405020304" pitchFamily="18" charset="0"/>
              </a:rPr>
              <a:t>The process of set has a current limitation also known as current compliance which is the maximum current that will be applied</a:t>
            </a:r>
          </a:p>
          <a:p>
            <a:pPr algn="just"/>
            <a:r>
              <a:rPr lang="en-IN" dirty="0">
                <a:latin typeface="Times New Roman" panose="02020603050405020304" pitchFamily="18" charset="0"/>
                <a:cs typeface="Times New Roman" panose="02020603050405020304" pitchFamily="18" charset="0"/>
              </a:rPr>
              <a:t>along  with high Field to convert the material into a low resistance state which is non volatile and can be reversed back.</a:t>
            </a:r>
          </a:p>
        </p:txBody>
      </p:sp>
      <p:sp>
        <p:nvSpPr>
          <p:cNvPr id="5" name="TextBox 4">
            <a:extLst>
              <a:ext uri="{FF2B5EF4-FFF2-40B4-BE49-F238E27FC236}">
                <a16:creationId xmlns:a16="http://schemas.microsoft.com/office/drawing/2014/main" id="{A1795CB7-B666-EB06-5A22-A8E9EC7AD583}"/>
              </a:ext>
            </a:extLst>
          </p:cNvPr>
          <p:cNvSpPr txBox="1"/>
          <p:nvPr/>
        </p:nvSpPr>
        <p:spPr>
          <a:xfrm>
            <a:off x="0" y="3814916"/>
            <a:ext cx="11995355"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The ferroelectric materials have high dielectric constant are and AlScN has a high break down field strength which is useful during polarization switching.</a:t>
            </a:r>
          </a:p>
        </p:txBody>
      </p:sp>
    </p:spTree>
    <p:extLst>
      <p:ext uri="{BB962C8B-B14F-4D97-AF65-F5344CB8AC3E}">
        <p14:creationId xmlns:p14="http://schemas.microsoft.com/office/powerpoint/2010/main" val="304067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15EEAC-DF03-37C9-A68E-D70CCF749C32}"/>
              </a:ext>
            </a:extLst>
          </p:cNvPr>
          <p:cNvSpPr txBox="1"/>
          <p:nvPr/>
        </p:nvSpPr>
        <p:spPr>
          <a:xfrm>
            <a:off x="0" y="0"/>
            <a:ext cx="12192000" cy="7817525"/>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The current compliance is used for two purposes one is to </a:t>
            </a:r>
          </a:p>
          <a:p>
            <a:pPr algn="just"/>
            <a:r>
              <a:rPr lang="en-IN" dirty="0">
                <a:highlight>
                  <a:srgbClr val="00FFFF"/>
                </a:highlight>
                <a:latin typeface="Times New Roman" panose="02020603050405020304" pitchFamily="18" charset="0"/>
                <a:cs typeface="Times New Roman" panose="02020603050405020304" pitchFamily="18" charset="0"/>
              </a:rPr>
              <a:t>i) avoid dielectric break down </a:t>
            </a:r>
          </a:p>
          <a:p>
            <a:pPr algn="just"/>
            <a:r>
              <a:rPr lang="en-IN" dirty="0">
                <a:highlight>
                  <a:srgbClr val="00FFFF"/>
                </a:highlight>
                <a:latin typeface="Times New Roman" panose="02020603050405020304" pitchFamily="18" charset="0"/>
                <a:cs typeface="Times New Roman" panose="02020603050405020304" pitchFamily="18" charset="0"/>
              </a:rPr>
              <a:t>ii) Used to modulate the required type of switching</a:t>
            </a:r>
          </a:p>
          <a:p>
            <a:pPr algn="just"/>
            <a:endParaRPr lang="en-IN" dirty="0">
              <a:highlight>
                <a:srgbClr val="00FFFF"/>
              </a:highlight>
              <a:latin typeface="Times New Roman" panose="02020603050405020304" pitchFamily="18" charset="0"/>
              <a:cs typeface="Times New Roman" panose="02020603050405020304" pitchFamily="18" charset="0"/>
            </a:endParaRPr>
          </a:p>
          <a:p>
            <a:pPr algn="just"/>
            <a:r>
              <a:rPr lang="en-IN" b="1" dirty="0">
                <a:highlight>
                  <a:srgbClr val="FF0000"/>
                </a:highlight>
                <a:latin typeface="Times New Roman" panose="02020603050405020304" pitchFamily="18" charset="0"/>
                <a:cs typeface="Times New Roman" panose="02020603050405020304" pitchFamily="18" charset="0"/>
              </a:rPr>
              <a:t>Dielectric Breakdown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If the applied field is so high that the dielectric looses its property of insulation and starts to behave as a conductor is known dielectric breakdown so for in the process of </a:t>
            </a:r>
            <a:r>
              <a:rPr lang="en-IN" dirty="0">
                <a:highlight>
                  <a:srgbClr val="00FF00"/>
                </a:highlight>
                <a:latin typeface="Arial Black" panose="020B0A04020102020204" pitchFamily="34" charset="0"/>
                <a:cs typeface="Times New Roman" panose="02020603050405020304" pitchFamily="18" charset="0"/>
              </a:rPr>
              <a:t>SET</a:t>
            </a:r>
            <a:r>
              <a:rPr lang="en-IN" dirty="0">
                <a:latin typeface="Times New Roman" panose="02020603050405020304" pitchFamily="18" charset="0"/>
                <a:cs typeface="Times New Roman" panose="02020603050405020304" pitchFamily="18" charset="0"/>
              </a:rPr>
              <a:t> there is always a current compliance with low current compliance of 10uA and high current compliance of 1mA the low current compliance tells the minimum current required for the switching of resistance from high to low which can go in repetitive cycles up to high current compliance where stable switching with low polarization losses is achieved and going more than the high current compliance rating makes the device breakdown</a:t>
            </a:r>
          </a:p>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The modulation using current compliance for the required switching </a:t>
            </a:r>
          </a:p>
          <a:p>
            <a:pPr algn="just"/>
            <a:r>
              <a:rPr lang="en-IN" dirty="0">
                <a:latin typeface="Times New Roman" panose="02020603050405020304" pitchFamily="18" charset="0"/>
                <a:cs typeface="Times New Roman" panose="02020603050405020304" pitchFamily="18" charset="0"/>
              </a:rPr>
              <a:t>Using the amount current applied along with high field during the</a:t>
            </a:r>
            <a:r>
              <a:rPr lang="en-IN" dirty="0">
                <a:highlight>
                  <a:srgbClr val="00FF00"/>
                </a:highlight>
                <a:latin typeface="Times New Roman" panose="02020603050405020304" pitchFamily="18" charset="0"/>
                <a:cs typeface="Times New Roman" panose="02020603050405020304" pitchFamily="18" charset="0"/>
              </a:rPr>
              <a:t> </a:t>
            </a:r>
            <a:r>
              <a:rPr lang="en-IN" dirty="0">
                <a:highlight>
                  <a:srgbClr val="00FF00"/>
                </a:highlight>
                <a:latin typeface="Arial Black" panose="020B0A04020102020204" pitchFamily="34" charset="0"/>
                <a:cs typeface="Times New Roman" panose="02020603050405020304" pitchFamily="18" charset="0"/>
              </a:rPr>
              <a:t>SET</a:t>
            </a:r>
            <a:r>
              <a:rPr lang="en-IN" dirty="0">
                <a:highlight>
                  <a:srgbClr val="00FF00"/>
                </a:highligh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process the type of switching can be chosen in this paper</a:t>
            </a:r>
          </a:p>
          <a:p>
            <a:pPr algn="just"/>
            <a:r>
              <a:rPr lang="en-IN" dirty="0">
                <a:latin typeface="Times New Roman" panose="02020603050405020304" pitchFamily="18" charset="0"/>
                <a:cs typeface="Times New Roman" panose="02020603050405020304" pitchFamily="18" charset="0"/>
              </a:rPr>
              <a:t> </a:t>
            </a:r>
          </a:p>
          <a:p>
            <a:pPr marL="400050" indent="-400050" algn="just">
              <a:buAutoNum type="romanLcParenR"/>
            </a:pPr>
            <a:r>
              <a:rPr lang="en-IN" dirty="0">
                <a:highlight>
                  <a:srgbClr val="FFFF00"/>
                </a:highlight>
                <a:latin typeface="Times New Roman" panose="02020603050405020304" pitchFamily="18" charset="0"/>
                <a:cs typeface="Times New Roman" panose="02020603050405020304" pitchFamily="18" charset="0"/>
              </a:rPr>
              <a:t>Unipolar Switching</a:t>
            </a:r>
            <a:r>
              <a:rPr lang="en-IN" dirty="0">
                <a:latin typeface="Times New Roman" panose="02020603050405020304" pitchFamily="18" charset="0"/>
                <a:cs typeface="Times New Roman" panose="02020603050405020304" pitchFamily="18" charset="0"/>
              </a:rPr>
              <a:t>(10 uA current lowest current)</a:t>
            </a:r>
          </a:p>
          <a:p>
            <a:pPr marL="400050" indent="-400050" algn="just">
              <a:buFontTx/>
              <a:buAutoNum type="romanLcParenR"/>
            </a:pPr>
            <a:r>
              <a:rPr lang="en-IN" dirty="0">
                <a:highlight>
                  <a:srgbClr val="FFFF00"/>
                </a:highlight>
                <a:latin typeface="Times New Roman" panose="02020603050405020304" pitchFamily="18" charset="0"/>
                <a:cs typeface="Times New Roman" panose="02020603050405020304" pitchFamily="18" charset="0"/>
              </a:rPr>
              <a:t>Bipolar Switching</a:t>
            </a:r>
            <a:r>
              <a:rPr lang="en-IN" dirty="0">
                <a:latin typeface="Times New Roman" panose="02020603050405020304" pitchFamily="18" charset="0"/>
                <a:cs typeface="Times New Roman" panose="02020603050405020304" pitchFamily="18" charset="0"/>
              </a:rPr>
              <a:t>(1 mA current)</a:t>
            </a:r>
          </a:p>
          <a:p>
            <a:pPr algn="just"/>
            <a:endParaRPr lang="en-IN" dirty="0">
              <a:latin typeface="Arial Black" panose="020B0A04020102020204" pitchFamily="34" charset="0"/>
              <a:cs typeface="Times New Roman" panose="02020603050405020304" pitchFamily="18" charset="0"/>
            </a:endParaRPr>
          </a:p>
          <a:p>
            <a:pPr algn="just"/>
            <a:r>
              <a:rPr lang="en-IN" sz="1600" dirty="0">
                <a:latin typeface="Arial Black" panose="020B0A04020102020204" pitchFamily="34" charset="0"/>
                <a:cs typeface="Times New Roman" panose="02020603050405020304" pitchFamily="18" charset="0"/>
              </a:rPr>
              <a:t>Unipolar Switching(low current compliance=</a:t>
            </a:r>
            <a:r>
              <a:rPr lang="en-IN" sz="1600" dirty="0">
                <a:highlight>
                  <a:srgbClr val="FFFF00"/>
                </a:highlight>
                <a:latin typeface="Arial Black" panose="020B0A04020102020204" pitchFamily="34" charset="0"/>
                <a:cs typeface="Times New Roman" panose="02020603050405020304" pitchFamily="18" charset="0"/>
              </a:rPr>
              <a:t>10 uA</a:t>
            </a:r>
            <a:r>
              <a:rPr lang="en-IN" sz="1600" dirty="0">
                <a:latin typeface="Arial Black" panose="020B0A04020102020204" pitchFamily="34" charset="0"/>
                <a:cs typeface="Times New Roman" panose="02020603050405020304" pitchFamily="18" charset="0"/>
              </a:rPr>
              <a:t>) &amp; Bipolar Switching( High current compliance=</a:t>
            </a:r>
            <a:r>
              <a:rPr lang="en-IN" sz="1600" dirty="0">
                <a:highlight>
                  <a:srgbClr val="FFFF00"/>
                </a:highlight>
                <a:latin typeface="Arial Black" panose="020B0A04020102020204" pitchFamily="34" charset="0"/>
                <a:cs typeface="Times New Roman" panose="02020603050405020304" pitchFamily="18" charset="0"/>
              </a:rPr>
              <a:t>1 mA </a:t>
            </a:r>
            <a:r>
              <a:rPr lang="en-IN" sz="1600" dirty="0">
                <a:latin typeface="Arial Black" panose="020B0A04020102020204" pitchFamily="34"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In this paper the device is fabricated for threshold of 1.2 V where switching of resistance happens and a current of 10uA is achieved in this voltage generally there is a loss in polarization so there is no stable switching achieved generally in low current compliance ,gradually increasing the voltage up to 5V to achieve 1 mA which is the high current compliance so a stable switching of resistance from high to low resistance state is achieved </a:t>
            </a:r>
          </a:p>
          <a:p>
            <a:pPr algn="just"/>
            <a:r>
              <a:rPr lang="en-IN" dirty="0">
                <a:latin typeface="Arial Black" panose="020B0A04020102020204" pitchFamily="34" charset="0"/>
                <a:cs typeface="Times New Roman" panose="02020603050405020304" pitchFamily="18" charset="0"/>
              </a:rPr>
              <a:t> Remanence:</a:t>
            </a:r>
          </a:p>
          <a:p>
            <a:pPr algn="just"/>
            <a:r>
              <a:rPr lang="en-IN" dirty="0">
                <a:latin typeface="Times New Roman" panose="02020603050405020304" pitchFamily="18" charset="0"/>
                <a:cs typeface="Times New Roman" panose="02020603050405020304" pitchFamily="18" charset="0"/>
              </a:rPr>
              <a:t>The  ability of the device to maintain the low resistance state when subjected with no external field that is  0 V after  switching from high resistance to low resistance state i.e.by applying a voltage above the threshold voltage . This property is generally present in ferro electric material but in AlScN it is comparatively higher so becomes a suitable candidate for memristor type devices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419222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3801B-05D1-D9E0-5E4F-6E4359A4826F}"/>
              </a:ext>
            </a:extLst>
          </p:cNvPr>
          <p:cNvSpPr txBox="1"/>
          <p:nvPr/>
        </p:nvSpPr>
        <p:spPr>
          <a:xfrm>
            <a:off x="140083" y="817193"/>
            <a:ext cx="11621729" cy="2308324"/>
          </a:xfrm>
          <a:prstGeom prst="rect">
            <a:avLst/>
          </a:prstGeom>
          <a:noFill/>
        </p:spPr>
        <p:txBody>
          <a:bodyPr wrap="square" rtlCol="0">
            <a:spAutoFit/>
          </a:bodyPr>
          <a:lstStyle/>
          <a:p>
            <a:pPr algn="just"/>
            <a:r>
              <a:rPr lang="en-IN" dirty="0">
                <a:latin typeface="Arial Black" panose="020B0A04020102020204" pitchFamily="34" charset="0"/>
              </a:rPr>
              <a:t>RESET:</a:t>
            </a:r>
          </a:p>
          <a:p>
            <a:pPr algn="just"/>
            <a:r>
              <a:rPr lang="en-IN" dirty="0">
                <a:latin typeface="Times New Roman" panose="02020603050405020304" pitchFamily="18" charset="0"/>
                <a:cs typeface="Times New Roman" panose="02020603050405020304" pitchFamily="18" charset="0"/>
              </a:rPr>
              <a:t>The ferroelectric material can be again switched from low resistance state to high resistance state this  can be achieved by applying the negative voltage generally there is no current compliance for the </a:t>
            </a:r>
            <a:r>
              <a:rPr lang="en-IN" dirty="0">
                <a:latin typeface="Arial Black" panose="020B0A04020102020204" pitchFamily="34" charset="0"/>
                <a:cs typeface="Times New Roman" panose="02020603050405020304" pitchFamily="18" charset="0"/>
              </a:rPr>
              <a:t>reset</a:t>
            </a:r>
            <a:r>
              <a:rPr lang="en-IN" dirty="0">
                <a:latin typeface="Times New Roman" panose="02020603050405020304" pitchFamily="18" charset="0"/>
                <a:cs typeface="Times New Roman" panose="02020603050405020304" pitchFamily="18" charset="0"/>
              </a:rPr>
              <a:t> state.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capability of the material to hold the polarization charges with less polarization loss after </a:t>
            </a:r>
            <a:r>
              <a:rPr lang="en-IN" b="1" dirty="0">
                <a:latin typeface="Times New Roman" panose="02020603050405020304" pitchFamily="18" charset="0"/>
                <a:cs typeface="Times New Roman" panose="02020603050405020304" pitchFamily="18" charset="0"/>
              </a:rPr>
              <a:t>SET </a:t>
            </a:r>
            <a:r>
              <a:rPr lang="en-IN" dirty="0">
                <a:latin typeface="Times New Roman" panose="02020603050405020304" pitchFamily="18" charset="0"/>
                <a:cs typeface="Times New Roman" panose="02020603050405020304" pitchFamily="18" charset="0"/>
              </a:rPr>
              <a:t>and ability of the material to with stand high temperature during the </a:t>
            </a:r>
            <a:r>
              <a:rPr lang="en-IN" b="1" dirty="0">
                <a:latin typeface="Times New Roman" panose="02020603050405020304" pitchFamily="18" charset="0"/>
                <a:cs typeface="Times New Roman" panose="02020603050405020304" pitchFamily="18" charset="0"/>
              </a:rPr>
              <a:t>RESET</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SET</a:t>
            </a:r>
            <a:r>
              <a:rPr lang="en-IN" dirty="0">
                <a:latin typeface="Times New Roman" panose="02020603050405020304" pitchFamily="18" charset="0"/>
                <a:cs typeface="Times New Roman" panose="02020603050405020304" pitchFamily="18" charset="0"/>
              </a:rPr>
              <a:t> process becomes a necessary quality for the material that becomes the candidate for memristor and the minimum temperature up to which the material can hold with its property is given by curie temperature which is generally higher for AlScN in temperature ranges of greater than </a:t>
            </a:r>
            <a:r>
              <a:rPr lang="en-IN" dirty="0">
                <a:highlight>
                  <a:srgbClr val="FFFF00"/>
                </a:highlight>
                <a:latin typeface="Times New Roman" panose="02020603050405020304" pitchFamily="18" charset="0"/>
                <a:cs typeface="Times New Roman" panose="02020603050405020304" pitchFamily="18" charset="0"/>
              </a:rPr>
              <a:t>(</a:t>
            </a:r>
            <a:r>
              <a:rPr lang="en-IN" b="1" dirty="0">
                <a:highlight>
                  <a:srgbClr val="FFFF00"/>
                </a:highlight>
                <a:latin typeface="Arial Black" panose="020B0A04020102020204" pitchFamily="34" charset="0"/>
                <a:cs typeface="Times New Roman" panose="02020603050405020304" pitchFamily="18" charset="0"/>
              </a:rPr>
              <a:t>600</a:t>
            </a:r>
            <a:r>
              <a:rPr lang="en-IN" dirty="0">
                <a:highlight>
                  <a:srgbClr val="FFFF00"/>
                </a:highlight>
                <a:latin typeface="Times New Roman" panose="02020603050405020304" pitchFamily="18" charset="0"/>
                <a:cs typeface="Times New Roman" panose="02020603050405020304" pitchFamily="18" charset="0"/>
              </a:rPr>
              <a:t> </a:t>
            </a:r>
            <a:r>
              <a:rPr lang="en-IN" b="1" i="0" dirty="0">
                <a:solidFill>
                  <a:srgbClr val="202122"/>
                </a:solidFill>
                <a:effectLst/>
                <a:highlight>
                  <a:srgbClr val="FFFF00"/>
                </a:highlight>
                <a:latin typeface="Arial Black" panose="020B0A04020102020204" pitchFamily="34" charset="0"/>
              </a:rPr>
              <a:t>°C)</a:t>
            </a:r>
            <a:endParaRPr lang="en-IN" b="1" dirty="0">
              <a:solidFill>
                <a:srgbClr val="202122"/>
              </a:solidFill>
              <a:highlight>
                <a:srgbClr val="FFFF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A26B16A-A7BC-6908-3317-DDB6675109BA}"/>
              </a:ext>
            </a:extLst>
          </p:cNvPr>
          <p:cNvSpPr txBox="1"/>
          <p:nvPr/>
        </p:nvSpPr>
        <p:spPr>
          <a:xfrm>
            <a:off x="140083" y="3856624"/>
            <a:ext cx="11911833"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After this temperature the material looses its ferroelectric property and become a paraelectric material which is nothing but the material is a dielectric material where when the applied field to the material when removed the polarization is no longer held by the material any longer</a:t>
            </a:r>
          </a:p>
        </p:txBody>
      </p:sp>
    </p:spTree>
    <p:extLst>
      <p:ext uri="{BB962C8B-B14F-4D97-AF65-F5344CB8AC3E}">
        <p14:creationId xmlns:p14="http://schemas.microsoft.com/office/powerpoint/2010/main" val="304325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7288A0-91E2-90C1-9037-48EBAF842816}"/>
              </a:ext>
            </a:extLst>
          </p:cNvPr>
          <p:cNvSpPr/>
          <p:nvPr/>
        </p:nvSpPr>
        <p:spPr>
          <a:xfrm>
            <a:off x="2318214" y="206478"/>
            <a:ext cx="7126631" cy="584775"/>
          </a:xfrm>
          <a:prstGeom prst="rect">
            <a:avLst/>
          </a:prstGeom>
          <a:noFill/>
        </p:spPr>
        <p:txBody>
          <a:bodyPr wrap="non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A III-V semiconductor based ferroelectric</a:t>
            </a:r>
          </a:p>
        </p:txBody>
      </p:sp>
      <p:sp>
        <p:nvSpPr>
          <p:cNvPr id="3" name="TextBox 2">
            <a:extLst>
              <a:ext uri="{FF2B5EF4-FFF2-40B4-BE49-F238E27FC236}">
                <a16:creationId xmlns:a16="http://schemas.microsoft.com/office/drawing/2014/main" id="{8486F6E9-23B7-05E8-E534-59C47336F54D}"/>
              </a:ext>
            </a:extLst>
          </p:cNvPr>
          <p:cNvSpPr txBox="1"/>
          <p:nvPr/>
        </p:nvSpPr>
        <p:spPr>
          <a:xfrm>
            <a:off x="226243" y="1027522"/>
            <a:ext cx="11802359" cy="563231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Ferroelectric materials  posses  spontaneous polarization which is tuneable using field applied to the material generally the ferroelectric materials are used for MEMS and RF switches . The III-V nitride groups have spontaneous polarization along their </a:t>
            </a:r>
            <a:r>
              <a:rPr lang="en-IN" b="1" dirty="0">
                <a:highlight>
                  <a:srgbClr val="FFFF00"/>
                </a:highlight>
                <a:latin typeface="Times New Roman" panose="02020603050405020304" pitchFamily="18" charset="0"/>
                <a:cs typeface="Times New Roman" panose="02020603050405020304" pitchFamily="18" charset="0"/>
              </a:rPr>
              <a:t>c</a:t>
            </a:r>
            <a:r>
              <a:rPr lang="en-IN" dirty="0">
                <a:highlight>
                  <a:srgbClr val="FFFF00"/>
                </a:highligh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axis which occurs due to the separation of group 3 metal an nitrogen atom in same plane therefore two antiparallel polarizations exist causing two phases (Ga-phase and N-phase) in case of GaN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is very clear that normal III-Nitrides are not ferroelectric but they are pyroelectric the reason for these nitrides not being ferroelectric is mainly that the critical field required for the polarization to change is so high that the dielectric breakdown happens earlier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AlScN there by becomes the best candidate as both AlN and ScN exhibit higher piezoelectric polarization due to their higher piezoelectric coefficients.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amount of scandium content and mechanical stress on the material affect the ferroelectric property of AlScN</a:t>
            </a:r>
          </a:p>
          <a:p>
            <a:r>
              <a:rPr lang="en-IN" dirty="0">
                <a:latin typeface="Times New Roman" panose="02020603050405020304" pitchFamily="18" charset="0"/>
                <a:cs typeface="Times New Roman" panose="02020603050405020304" pitchFamily="18" charset="0"/>
              </a:rPr>
              <a:t>The mole fraction ratios in Al</a:t>
            </a:r>
            <a:r>
              <a:rPr lang="en-IN" baseline="-25000" dirty="0">
                <a:latin typeface="Times New Roman" panose="02020603050405020304" pitchFamily="18" charset="0"/>
                <a:cs typeface="Times New Roman" panose="02020603050405020304" pitchFamily="18" charset="0"/>
              </a:rPr>
              <a:t>(1-x)</a:t>
            </a:r>
            <a:r>
              <a:rPr lang="en-IN" dirty="0">
                <a:latin typeface="Times New Roman" panose="02020603050405020304" pitchFamily="18" charset="0"/>
                <a:cs typeface="Times New Roman" panose="02020603050405020304" pitchFamily="18" charset="0"/>
              </a:rPr>
              <a:t>Sc</a:t>
            </a:r>
            <a:r>
              <a:rPr lang="en-IN" baseline="-25000"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N where x is the  percentage of Scandium in the AlScN where the minimum percentage to have a ferroelectric property of the material and achievable electric field strength before break up is (0.27) which is 27 percent of Sc and 73 percent of Al. the maximum percentage of Scandium that is mentioned in the paper is around 43 percent .</a:t>
            </a:r>
          </a:p>
          <a:p>
            <a:r>
              <a:rPr lang="en-IN" dirty="0">
                <a:latin typeface="Times New Roman" panose="02020603050405020304" pitchFamily="18" charset="0"/>
                <a:cs typeface="Times New Roman" panose="02020603050405020304" pitchFamily="18" charset="0"/>
              </a:rPr>
              <a:t>The paper provides  relation with percentages of scandium with applied field and corresponding polarizations.</a:t>
            </a:r>
          </a:p>
          <a:p>
            <a:r>
              <a:rPr lang="en-IN" dirty="0">
                <a:latin typeface="Times New Roman" panose="02020603050405020304" pitchFamily="18" charset="0"/>
                <a:cs typeface="Times New Roman" panose="02020603050405020304" pitchFamily="18" charset="0"/>
              </a:rPr>
              <a:t>From the hysteresis loop for E field vs polarization it was clear that when increasing the percentage of scandium we found that </a:t>
            </a:r>
          </a:p>
          <a:p>
            <a:r>
              <a:rPr lang="en-IN" dirty="0">
                <a:latin typeface="Times New Roman" panose="02020603050405020304" pitchFamily="18" charset="0"/>
                <a:cs typeface="Times New Roman" panose="02020603050405020304" pitchFamily="18" charset="0"/>
              </a:rPr>
              <a:t>The critical field required for to achieve polarization  becomes low .but at the same time the retentivity of the polarization also reduces for increased percentage of scandium</a:t>
            </a:r>
          </a:p>
        </p:txBody>
      </p:sp>
    </p:spTree>
    <p:extLst>
      <p:ext uri="{BB962C8B-B14F-4D97-AF65-F5344CB8AC3E}">
        <p14:creationId xmlns:p14="http://schemas.microsoft.com/office/powerpoint/2010/main" val="189448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FDBD9-CB5D-7C27-BBA3-0350F448269E}"/>
              </a:ext>
            </a:extLst>
          </p:cNvPr>
          <p:cNvSpPr txBox="1"/>
          <p:nvPr/>
        </p:nvSpPr>
        <p:spPr>
          <a:xfrm>
            <a:off x="259237" y="424206"/>
            <a:ext cx="11673526"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In the Crystal level the U parameter which intern deals with (metal and nitrogen distance) </a:t>
            </a:r>
          </a:p>
          <a:p>
            <a:pPr algn="just"/>
            <a:r>
              <a:rPr lang="en-IN" dirty="0">
                <a:latin typeface="Times New Roman" panose="02020603050405020304" pitchFamily="18" charset="0"/>
                <a:cs typeface="Times New Roman" panose="02020603050405020304" pitchFamily="18" charset="0"/>
              </a:rPr>
              <a:t>The decrease observed in polarization trend when Scandium content was increased is due to increase in the u parameter this increase in the crystal parameter causes non polar layered hexagonal structure                                            </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The change in lattice parameters is also  due to mechanical stress that the AlScN material faces which also causes the polarization to change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paper also uses Born Effective charge and ionic displacement to find the total spontaneous polarization the Born effective charge is given by Z</a:t>
            </a:r>
            <a:r>
              <a:rPr lang="en-IN" baseline="30000"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it is a tensor Quantity(which is neither Vector nor Scalar) it is 2.5e for AlN.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ionic displacement is denoted by </a:t>
            </a:r>
            <a:r>
              <a:rPr lang="el-GR" i="0" dirty="0">
                <a:solidFill>
                  <a:srgbClr val="E8E8E8"/>
                </a:solidFill>
                <a:effectLst/>
                <a:highlight>
                  <a:srgbClr val="FF0000"/>
                </a:highlight>
                <a:latin typeface="Google Sans"/>
              </a:rPr>
              <a:t>Δ</a:t>
            </a:r>
            <a:r>
              <a:rPr lang="en-IN" dirty="0">
                <a:solidFill>
                  <a:srgbClr val="E8E8E8"/>
                </a:solidFill>
                <a:highlight>
                  <a:srgbClr val="FF0000"/>
                </a:highlight>
                <a:latin typeface="Google Sans"/>
              </a:rPr>
              <a:t>d    </a:t>
            </a:r>
          </a:p>
          <a:p>
            <a:pPr algn="just"/>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9DEBDF-9FFB-3F33-1DE9-BD2FAC2381E9}"/>
              </a:ext>
            </a:extLst>
          </p:cNvPr>
          <p:cNvSpPr txBox="1"/>
          <p:nvPr/>
        </p:nvSpPr>
        <p:spPr>
          <a:xfrm>
            <a:off x="507475" y="3759057"/>
            <a:ext cx="11425288" cy="1200329"/>
          </a:xfrm>
          <a:prstGeom prst="rect">
            <a:avLst/>
          </a:prstGeom>
          <a:noFill/>
        </p:spPr>
        <p:txBody>
          <a:bodyPr wrap="square" rtlCol="0">
            <a:spAutoFit/>
          </a:bodyPr>
          <a:lstStyle/>
          <a:p>
            <a:r>
              <a:rPr lang="en-IN" i="0" dirty="0">
                <a:effectLst/>
                <a:latin typeface="Times New Roman" panose="02020603050405020304" pitchFamily="18" charset="0"/>
                <a:cs typeface="Times New Roman" panose="02020603050405020304" pitchFamily="18" charset="0"/>
              </a:rPr>
              <a:t>			       </a:t>
            </a:r>
            <a:r>
              <a:rPr lang="el-GR" i="0" dirty="0">
                <a:effectLst/>
                <a:latin typeface="Times New Roman" panose="02020603050405020304" pitchFamily="18" charset="0"/>
                <a:cs typeface="Times New Roman" panose="02020603050405020304" pitchFamily="18" charset="0"/>
              </a:rPr>
              <a:t>Δ</a:t>
            </a:r>
            <a:r>
              <a:rPr lang="en-IN" i="0" dirty="0">
                <a:effectLst/>
                <a:latin typeface="Times New Roman" panose="02020603050405020304" pitchFamily="18" charset="0"/>
                <a:cs typeface="Times New Roman" panose="02020603050405020304" pitchFamily="18" charset="0"/>
              </a:rPr>
              <a:t>d =</a:t>
            </a:r>
            <a:r>
              <a:rPr lang="en-IN" dirty="0">
                <a:latin typeface="Times New Roman" panose="02020603050405020304" pitchFamily="18" charset="0"/>
                <a:cs typeface="Times New Roman" panose="02020603050405020304" pitchFamily="18" charset="0"/>
              </a:rPr>
              <a:t>C(1-2U)=1.2A,with c=5A and u=0.38</a:t>
            </a:r>
          </a:p>
          <a:p>
            <a:r>
              <a:rPr lang="en-IN" dirty="0">
                <a:latin typeface="Times New Roman" panose="02020603050405020304" pitchFamily="18" charset="0"/>
                <a:cs typeface="Times New Roman" panose="02020603050405020304" pitchFamily="18" charset="0"/>
              </a:rPr>
              <a:t>It was observed that the value of Z</a:t>
            </a:r>
            <a:r>
              <a:rPr lang="en-IN" baseline="30000"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increases with increase in scandium percentages but there is a decrease in ionic displacement as the parameter u increases with increase in metal and nitrogen distance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93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AFB232-5B63-610A-529B-D665310547B9}"/>
              </a:ext>
            </a:extLst>
          </p:cNvPr>
          <p:cNvSpPr/>
          <p:nvPr/>
        </p:nvSpPr>
        <p:spPr>
          <a:xfrm>
            <a:off x="4327665" y="2967335"/>
            <a:ext cx="35366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66443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1332</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Calibri Light</vt:lpstr>
      <vt:lpstr>Google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yogesh ganapathi</dc:creator>
  <cp:lastModifiedBy>yogesh ganapathi</cp:lastModifiedBy>
  <cp:revision>2</cp:revision>
  <dcterms:created xsi:type="dcterms:W3CDTF">2024-06-13T10:28:59Z</dcterms:created>
  <dcterms:modified xsi:type="dcterms:W3CDTF">2024-07-02T06:03:36Z</dcterms:modified>
</cp:coreProperties>
</file>