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64" r:id="rId12"/>
    <p:sldId id="266" r:id="rId13"/>
    <p:sldId id="275" r:id="rId14"/>
    <p:sldId id="276" r:id="rId15"/>
    <p:sldId id="277" r:id="rId16"/>
    <p:sldId id="278" r:id="rId17"/>
    <p:sldId id="267" r:id="rId18"/>
    <p:sldId id="279" r:id="rId19"/>
    <p:sldId id="280" r:id="rId20"/>
    <p:sldId id="281" r:id="rId21"/>
    <p:sldId id="271" r:id="rId22"/>
    <p:sldId id="274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DF8FB-5C17-4448-BC86-3462FA764956}" type="datetimeFigureOut">
              <a:rPr lang="pt-BR" smtClean="0"/>
              <a:pPr/>
              <a:t>25/6/2010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C5A2D-5EBD-422C-8C2A-BBC9358B1E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5DD16-3E27-44C9-A78D-52AFCB35342A}" type="datetimeFigureOut">
              <a:rPr lang="pt-BR" smtClean="0"/>
              <a:pPr/>
              <a:t>25/6/2010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3A856-CBE9-479A-A987-DEACCA15DDA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1D25B80-4982-4A21-BB0A-3A3A352B47C8}" type="datetime1">
              <a:rPr lang="pt-BR" smtClean="0"/>
              <a:pPr/>
              <a:t>25/6/2010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840C92E-0C12-4706-B7EE-D394D88625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D7236-7CF5-443D-9CFD-06B7780C7163}" type="datetime1">
              <a:rPr lang="pt-BR" smtClean="0"/>
              <a:pPr/>
              <a:t>25/6/2010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40C92E-0C12-4706-B7EE-D394D88625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488F82-1871-4D77-92EF-2EFB852920EA}" type="datetime1">
              <a:rPr lang="pt-BR" smtClean="0"/>
              <a:pPr/>
              <a:t>25/6/2010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40C92E-0C12-4706-B7EE-D394D88625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B4496B-A65D-4973-8736-54F84FD6B704}" type="datetime1">
              <a:rPr lang="pt-BR" smtClean="0"/>
              <a:pPr/>
              <a:t>25/6/2010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40C92E-0C12-4706-B7EE-D394D886255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69D078-F966-471C-BAFF-4E91A7C2B108}" type="datetime1">
              <a:rPr lang="pt-BR" smtClean="0"/>
              <a:pPr/>
              <a:t>25/6/2010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40C92E-0C12-4706-B7EE-D394D886255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5670D8-4742-4B08-B333-AD6A73DEA8C5}" type="datetime1">
              <a:rPr lang="pt-BR" smtClean="0"/>
              <a:pPr/>
              <a:t>25/6/2010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40C92E-0C12-4706-B7EE-D394D886255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E1BA3A-2299-48FB-96CA-2E23947CF626}" type="datetime1">
              <a:rPr lang="pt-BR" smtClean="0"/>
              <a:pPr/>
              <a:t>25/6/2010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40C92E-0C12-4706-B7EE-D394D88625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AC22AD-4D05-457D-A055-C0BD9DF3D49D}" type="datetime1">
              <a:rPr lang="pt-BR" smtClean="0"/>
              <a:pPr/>
              <a:t>25/6/2010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40C92E-0C12-4706-B7EE-D394D886255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0003A6-3579-49BD-959D-141BCC521614}" type="datetime1">
              <a:rPr lang="pt-BR" smtClean="0"/>
              <a:pPr/>
              <a:t>25/6/2010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40C92E-0C12-4706-B7EE-D394D88625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070C56D-F5ED-4A75-87FC-62E103759DD7}" type="datetime1">
              <a:rPr lang="pt-BR" smtClean="0"/>
              <a:pPr/>
              <a:t>25/6/2010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40C92E-0C12-4706-B7EE-D394D88625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D4D53D-2563-4B35-8660-167B73B6A827}" type="datetime1">
              <a:rPr lang="pt-BR" smtClean="0"/>
              <a:pPr/>
              <a:t>25/6/2010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840C92E-0C12-4706-B7EE-D394D886255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2ED181B-F95D-42E1-AD07-1C28FB87F1C6}" type="datetime1">
              <a:rPr lang="pt-BR" smtClean="0"/>
              <a:pPr/>
              <a:t>25/6/2010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840C92E-0C12-4706-B7EE-D394D88625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0034" y="642918"/>
            <a:ext cx="7772400" cy="3329959"/>
          </a:xfrm>
        </p:spPr>
        <p:txBody>
          <a:bodyPr>
            <a:normAutofit fontScale="90000"/>
          </a:bodyPr>
          <a:lstStyle/>
          <a:p>
            <a:r>
              <a:rPr lang="pt-BR" cap="all" dirty="0" smtClean="0"/>
              <a:t>Proposta de um sistema especialista</a:t>
            </a:r>
            <a:r>
              <a:rPr lang="pt-BR" dirty="0" smtClean="0"/>
              <a:t> </a:t>
            </a:r>
            <a:r>
              <a:rPr lang="pt-BR" cap="all" dirty="0" smtClean="0"/>
              <a:t>gerador de conteúdos voltados para a composição de avaliações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5100622"/>
            <a:ext cx="4500594" cy="175737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Alunos: </a:t>
            </a:r>
          </a:p>
          <a:p>
            <a:pPr algn="l"/>
            <a:r>
              <a:rPr lang="pt-B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João Marcos de Rezende</a:t>
            </a:r>
          </a:p>
          <a:p>
            <a:pPr algn="l"/>
            <a:r>
              <a:rPr lang="pt-B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Leonardo </a:t>
            </a:r>
            <a:r>
              <a:rPr lang="pt-BR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Popik</a:t>
            </a:r>
            <a:r>
              <a:rPr lang="pt-B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Bastos</a:t>
            </a:r>
          </a:p>
          <a:p>
            <a:pPr algn="l"/>
            <a:endParaRPr lang="pt-BR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pt-B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Orientadora: </a:t>
            </a:r>
          </a:p>
          <a:p>
            <a:pPr algn="l"/>
            <a:r>
              <a:rPr lang="pt-BR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Profª</a:t>
            </a:r>
            <a:r>
              <a:rPr lang="pt-B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Renata Cristina Laranja Leite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0950" y="0"/>
            <a:ext cx="1543050" cy="352425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Inteligência Artificial</a:t>
            </a:r>
          </a:p>
          <a:p>
            <a:pPr lvl="1"/>
            <a:r>
              <a:rPr lang="pt-BR" dirty="0" smtClean="0"/>
              <a:t>Busca, a partir de símbolos computacionais, construir mecanismos que simulem a capacidade (inteligência) do ser humano </a:t>
            </a:r>
            <a:r>
              <a:rPr lang="pt-BR" sz="1800" dirty="0" smtClean="0"/>
              <a:t>(SILVA,2009)</a:t>
            </a:r>
            <a:r>
              <a:rPr lang="pt-BR" dirty="0" smtClean="0"/>
              <a:t>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Sistemas Especialistas:</a:t>
            </a:r>
          </a:p>
          <a:p>
            <a:pPr lvl="2"/>
            <a:r>
              <a:rPr lang="pt-BR" dirty="0" smtClean="0"/>
              <a:t>Programas que imitam o comportamento de especialistas humanos. Usam informação que o usuário oferece para emitir uma opinião sobre um certo assunto. Assim, um sistema especialista faz perguntas até que possa identificar algo que o leve a respostas </a:t>
            </a:r>
            <a:r>
              <a:rPr lang="pt-BR" sz="1800" dirty="0" smtClean="0"/>
              <a:t>(SCHILDT,1989, p. 59)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Referencial Teórico </a:t>
            </a:r>
            <a:r>
              <a:rPr lang="pt-BR" sz="2400" dirty="0" smtClean="0"/>
              <a:t>(3/3)</a:t>
            </a:r>
            <a:endParaRPr lang="pt-BR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3524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C92E-0C12-4706-B7EE-D394D8862554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1328"/>
            <a:ext cx="8329642" cy="4525963"/>
          </a:xfrm>
        </p:spPr>
        <p:txBody>
          <a:bodyPr/>
          <a:lstStyle/>
          <a:p>
            <a:r>
              <a:rPr lang="pt-BR" dirty="0" smtClean="0"/>
              <a:t>Sistema Especialista de Nivelamento e Auxílio ao Processo Avaliativo (SENAPA);</a:t>
            </a:r>
          </a:p>
          <a:p>
            <a:endParaRPr lang="pt-BR" dirty="0" smtClean="0"/>
          </a:p>
          <a:p>
            <a:r>
              <a:rPr lang="pt-BR" dirty="0" smtClean="0"/>
              <a:t>O sistema proposto se destina a proporcionar:</a:t>
            </a:r>
          </a:p>
          <a:p>
            <a:pPr lvl="1"/>
            <a:r>
              <a:rPr lang="pt-BR" dirty="0" smtClean="0"/>
              <a:t>o cadastro de questões e avaliações;</a:t>
            </a:r>
          </a:p>
          <a:p>
            <a:pPr lvl="1"/>
            <a:r>
              <a:rPr lang="pt-BR" dirty="0" smtClean="0"/>
              <a:t>a aplicação das avaliações e</a:t>
            </a:r>
          </a:p>
          <a:p>
            <a:pPr lvl="1"/>
            <a:r>
              <a:rPr lang="pt-BR" dirty="0" smtClean="0"/>
              <a:t>gerar sugestão do grau de dificuldade das questões e avaliações;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3524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C92E-0C12-4706-B7EE-D394D8862554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1328"/>
            <a:ext cx="8472518" cy="452596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Diagrama de Caso de Uso </a:t>
            </a:r>
            <a:r>
              <a:rPr lang="pt-BR" sz="2400" dirty="0" err="1" smtClean="0"/>
              <a:t>GerenciarInstituicao</a:t>
            </a:r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 Sistema </a:t>
            </a:r>
            <a:r>
              <a:rPr lang="pt-BR" sz="2400" dirty="0" smtClean="0"/>
              <a:t>(1/5)</a:t>
            </a:r>
            <a:endParaRPr lang="pt-BR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3524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C92E-0C12-4706-B7EE-D394D8862554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2000240"/>
            <a:ext cx="5572164" cy="4035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1328"/>
            <a:ext cx="8472518" cy="452596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Diagrama de Caso de Uso </a:t>
            </a:r>
            <a:r>
              <a:rPr lang="pt-BR" sz="2400" dirty="0" err="1" smtClean="0"/>
              <a:t>AdministrarAvaliacao</a:t>
            </a:r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 Sistema </a:t>
            </a:r>
            <a:r>
              <a:rPr lang="pt-BR" sz="2400" dirty="0" smtClean="0"/>
              <a:t>(2/5)</a:t>
            </a:r>
            <a:endParaRPr lang="pt-BR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3524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C92E-0C12-4706-B7EE-D394D8862554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2000240"/>
            <a:ext cx="5500726" cy="3888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1328"/>
            <a:ext cx="8472518" cy="452596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Diagrama de Caso de Uso </a:t>
            </a:r>
            <a:r>
              <a:rPr lang="pt-BR" sz="2400" dirty="0" err="1" smtClean="0"/>
              <a:t>ResolverAvaliacao</a:t>
            </a:r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 Sistema </a:t>
            </a:r>
            <a:r>
              <a:rPr lang="pt-BR" sz="2400" dirty="0" smtClean="0"/>
              <a:t>(3/5)</a:t>
            </a:r>
            <a:endParaRPr lang="pt-BR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3524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C92E-0C12-4706-B7EE-D394D8862554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2786058"/>
            <a:ext cx="5210581" cy="17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lassDiagram Princip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687919" y="-440866"/>
            <a:ext cx="5572162" cy="8596990"/>
          </a:xfrm>
          <a:prstGeom prst="rect">
            <a:avLst/>
          </a:prstGeom>
          <a:noFill/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714356"/>
            <a:ext cx="4900618" cy="447473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/>
              <a:t>Diagrama de Classe Principal</a:t>
            </a:r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82" y="0"/>
            <a:ext cx="6000792" cy="71435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Análise do Sistema </a:t>
            </a:r>
            <a:r>
              <a:rPr lang="pt-BR" sz="2400" dirty="0" smtClean="0"/>
              <a:t>(4/5)</a:t>
            </a:r>
            <a:endParaRPr lang="pt-BR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0950" y="0"/>
            <a:ext cx="1543050" cy="352425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C92E-0C12-4706-B7EE-D394D8862554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1328"/>
            <a:ext cx="8472518" cy="452596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Trabalhos Correlatos</a:t>
            </a:r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 Sistema </a:t>
            </a:r>
            <a:r>
              <a:rPr lang="pt-BR" sz="2400" dirty="0" smtClean="0"/>
              <a:t>(5/5)</a:t>
            </a:r>
            <a:endParaRPr lang="pt-BR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3524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C92E-0C12-4706-B7EE-D394D8862554}" type="slidenum">
              <a:rPr lang="pt-BR" smtClean="0"/>
              <a:pPr/>
              <a:t>16</a:t>
            </a:fld>
            <a:endParaRPr lang="pt-BR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000100" y="2000240"/>
          <a:ext cx="7858180" cy="4214839"/>
        </p:xfrm>
        <a:graphic>
          <a:graphicData uri="http://schemas.openxmlformats.org/drawingml/2006/table">
            <a:tbl>
              <a:tblPr/>
              <a:tblGrid>
                <a:gridCol w="1643074"/>
                <a:gridCol w="1500198"/>
                <a:gridCol w="1571636"/>
                <a:gridCol w="1571636"/>
                <a:gridCol w="1571636"/>
              </a:tblGrid>
              <a:tr h="227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pt-B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Exame </a:t>
                      </a:r>
                      <a:r>
                        <a:rPr lang="pt-BR" sz="1200" baseline="0" dirty="0" err="1">
                          <a:latin typeface="Arial"/>
                          <a:ea typeface="Times New Roman"/>
                          <a:cs typeface="Times New Roman"/>
                        </a:rPr>
                        <a:t>Detran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Prova 2.0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Córtex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SENAPA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97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Inteligência Artificial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>
                          <a:latin typeface="Arial"/>
                          <a:ea typeface="Times New Roman"/>
                          <a:cs typeface="Times New Roman"/>
                        </a:rPr>
                        <a:t>Sim</a:t>
                      </a:r>
                      <a:endParaRPr lang="pt-BR" sz="1200" baseline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>
                          <a:latin typeface="Arial"/>
                          <a:ea typeface="Times New Roman"/>
                          <a:cs typeface="Times New Roman"/>
                        </a:rPr>
                        <a:t>Sim</a:t>
                      </a:r>
                      <a:endParaRPr lang="pt-BR" sz="1200" baseline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7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Questões Discursivas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Não 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Sim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8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Email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Sim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8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WEB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Sim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Sim 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Sim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Sim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7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Tempo por avaliação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Sim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>
                          <a:latin typeface="Arial"/>
                          <a:ea typeface="Times New Roman"/>
                          <a:cs typeface="Times New Roman"/>
                        </a:rPr>
                        <a:t>Sim</a:t>
                      </a:r>
                      <a:endParaRPr lang="pt-BR" sz="1200" baseline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7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Tempo por questão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Sim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Sim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7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Feedback do Avaliado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Sim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5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Feedback do Avaliador/Especialista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Sim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Sim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8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Relatório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>
                          <a:latin typeface="Arial"/>
                          <a:ea typeface="Times New Roman"/>
                          <a:cs typeface="Times New Roman"/>
                        </a:rPr>
                        <a:t>Sim</a:t>
                      </a:r>
                      <a:endParaRPr lang="pt-BR" sz="1200" baseline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Sim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 smtClean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7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Classifica avaliado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Não 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Sim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5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Classifica as avaliações/questões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>
                          <a:latin typeface="Arial"/>
                          <a:ea typeface="Times New Roman"/>
                          <a:cs typeface="Times New Roman"/>
                        </a:rPr>
                        <a:t>Não</a:t>
                      </a:r>
                      <a:endParaRPr lang="pt-BR" sz="1200" baseline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>
                          <a:latin typeface="Arial"/>
                          <a:ea typeface="Times New Roman"/>
                          <a:cs typeface="Times New Roman"/>
                        </a:rPr>
                        <a:t>Não </a:t>
                      </a:r>
                      <a:endParaRPr lang="pt-BR" sz="1200" baseline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aseline="0" dirty="0">
                          <a:latin typeface="Arial"/>
                          <a:ea typeface="Times New Roman"/>
                          <a:cs typeface="Times New Roman"/>
                        </a:rPr>
                        <a:t>Sim</a:t>
                      </a:r>
                      <a:endParaRPr lang="pt-BR" sz="1200" baseline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Projeto de Arquitetura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do Sistema </a:t>
            </a:r>
            <a:r>
              <a:rPr lang="pt-BR" sz="2400" dirty="0" smtClean="0"/>
              <a:t>(1/4)</a:t>
            </a:r>
            <a:endParaRPr lang="pt-BR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3524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C92E-0C12-4706-B7EE-D394D8862554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4546" y="2357430"/>
            <a:ext cx="5661217" cy="1857388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214546" y="4429132"/>
            <a:ext cx="500066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Ilustração da divisão de uma arquitetura em três camadas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FONTE: GERMOLGIO, 2010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Tecnologias utilizadas: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PHP</a:t>
            </a:r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Zend</a:t>
            </a:r>
            <a:r>
              <a:rPr lang="pt-BR" dirty="0" smtClean="0"/>
              <a:t> Framework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Apache</a:t>
            </a:r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MySQL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do Sistema </a:t>
            </a:r>
            <a:r>
              <a:rPr lang="pt-BR" sz="2400" dirty="0" smtClean="0"/>
              <a:t>(2/4)</a:t>
            </a:r>
            <a:endParaRPr lang="pt-BR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3524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C92E-0C12-4706-B7EE-D394D8862554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Apresentação do protótipo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do Sistema </a:t>
            </a:r>
            <a:r>
              <a:rPr lang="pt-BR" sz="2400" dirty="0" smtClean="0"/>
              <a:t>(3/4)</a:t>
            </a:r>
            <a:endParaRPr lang="pt-BR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3524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C92E-0C12-4706-B7EE-D394D8862554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2910" y="1214422"/>
            <a:ext cx="5114932" cy="4733754"/>
          </a:xfrm>
        </p:spPr>
        <p:txBody>
          <a:bodyPr>
            <a:normAutofit/>
          </a:bodyPr>
          <a:lstStyle/>
          <a:p>
            <a:r>
              <a:rPr lang="pt-BR" dirty="0" smtClean="0"/>
              <a:t>Motivação;</a:t>
            </a:r>
          </a:p>
          <a:p>
            <a:r>
              <a:rPr lang="pt-BR" dirty="0" smtClean="0"/>
              <a:t>Problema;</a:t>
            </a:r>
          </a:p>
          <a:p>
            <a:r>
              <a:rPr lang="pt-BR" dirty="0" smtClean="0"/>
              <a:t>Hipótese;</a:t>
            </a:r>
          </a:p>
          <a:p>
            <a:r>
              <a:rPr lang="pt-BR" dirty="0" smtClean="0"/>
              <a:t>Objetivo Geral;</a:t>
            </a:r>
          </a:p>
          <a:p>
            <a:r>
              <a:rPr lang="pt-BR" dirty="0" smtClean="0"/>
              <a:t>Objetivos Específicos;</a:t>
            </a:r>
          </a:p>
          <a:p>
            <a:r>
              <a:rPr lang="pt-BR" dirty="0" smtClean="0"/>
              <a:t>Referencial Teórico;</a:t>
            </a:r>
          </a:p>
          <a:p>
            <a:r>
              <a:rPr lang="pt-BR" dirty="0" smtClean="0"/>
              <a:t>Proposta;</a:t>
            </a:r>
          </a:p>
          <a:p>
            <a:r>
              <a:rPr lang="pt-BR" dirty="0" smtClean="0"/>
              <a:t>Análise do Sistema;</a:t>
            </a:r>
          </a:p>
          <a:p>
            <a:r>
              <a:rPr lang="pt-BR" dirty="0" smtClean="0"/>
              <a:t>Projeto </a:t>
            </a:r>
            <a:r>
              <a:rPr lang="pt-BR" dirty="0" smtClean="0"/>
              <a:t>do </a:t>
            </a:r>
            <a:r>
              <a:rPr lang="pt-BR" dirty="0" smtClean="0"/>
              <a:t>Sistema e</a:t>
            </a:r>
            <a:endParaRPr lang="pt-BR" dirty="0" smtClean="0"/>
          </a:p>
          <a:p>
            <a:r>
              <a:rPr lang="pt-BR" dirty="0" smtClean="0"/>
              <a:t>Conclusão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3524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C92E-0C12-4706-B7EE-D394D886255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Perspectivas futuras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Expandir o conhecimento pedagógico, da base de conhecimento, para uma melhor postura avaliativa educacional;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Proporcionar relatórios e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Implantação do sistema em ambientes acadêmicos.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do Sistema </a:t>
            </a:r>
            <a:r>
              <a:rPr lang="pt-BR" sz="2400" dirty="0" smtClean="0"/>
              <a:t>(4/4)</a:t>
            </a:r>
            <a:endParaRPr lang="pt-BR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3524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C92E-0C12-4706-B7EE-D394D8862554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sistema proposto atende aos objetivos iniciais de: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Cadastrar e reutilizar questões;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Elaborar avaliações por assunto e grau de dificuldade e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Sugerir ao professor (especialista) o grau de dificuldade das questões e avaliações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3524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C92E-0C12-4706-B7EE-D394D8862554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928926" y="3071810"/>
            <a:ext cx="3143272" cy="785818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Muito Obrigado!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357554" y="2000240"/>
            <a:ext cx="2786082" cy="857256"/>
          </a:xfrm>
        </p:spPr>
        <p:txBody>
          <a:bodyPr/>
          <a:lstStyle/>
          <a:p>
            <a:r>
              <a:rPr lang="pt-BR" dirty="0" smtClean="0"/>
              <a:t>Dúvidas?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3524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C92E-0C12-4706-B7EE-D394D8862554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Projetos de Inclusão digital;</a:t>
            </a:r>
          </a:p>
          <a:p>
            <a:endParaRPr lang="pt-BR" dirty="0" smtClean="0"/>
          </a:p>
          <a:p>
            <a:r>
              <a:rPr lang="pt-BR" dirty="0" smtClean="0"/>
              <a:t>Importância da avaliação nos ambientes educacionais;</a:t>
            </a:r>
          </a:p>
          <a:p>
            <a:endParaRPr lang="pt-BR" dirty="0" smtClean="0"/>
          </a:p>
          <a:p>
            <a:r>
              <a:rPr lang="pt-BR" dirty="0" smtClean="0"/>
              <a:t>Necessidade de melhoria e inovações das avaliações.</a:t>
            </a:r>
          </a:p>
          <a:p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0950" y="0"/>
            <a:ext cx="1543050" cy="352425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C92E-0C12-4706-B7EE-D394D886255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trabalho de preparação e elaboração manualmente é cansativo e se torna muito demorado;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Criação de questões repetidas;</a:t>
            </a:r>
          </a:p>
          <a:p>
            <a:endParaRPr lang="pt-BR" dirty="0" smtClean="0"/>
          </a:p>
          <a:p>
            <a:r>
              <a:rPr lang="pt-BR" dirty="0" smtClean="0"/>
              <a:t>Digitação de informações incoerentes;</a:t>
            </a:r>
          </a:p>
          <a:p>
            <a:endParaRPr lang="pt-BR" dirty="0" smtClean="0"/>
          </a:p>
          <a:p>
            <a:r>
              <a:rPr lang="pt-BR" dirty="0" smtClean="0"/>
              <a:t>Manter o grau de dificuldade das avaliações.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3524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C92E-0C12-4706-B7EE-D394D8862554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Necessidade de um sistema que possibilite: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Criar questões separadas por disciplinas e assuntos;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Criar avaliações (mantendo um depósito);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Aplicar as avaliações online.</a:t>
            </a:r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Hipótese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3524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C92E-0C12-4706-B7EE-D394D8862554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Desenvolver um sistema que auxilie o processo de elaboração e aplicação de avaliações da aprendizagem para os projetos de inclusão digital da FAESA;</a:t>
            </a:r>
          </a:p>
          <a:p>
            <a:endParaRPr lang="pt-BR" dirty="0" smtClean="0"/>
          </a:p>
          <a:p>
            <a:r>
              <a:rPr lang="pt-BR" dirty="0" smtClean="0"/>
              <a:t>Identificar as principais necessidades para a elaboração das avaliações para proporcionar simples interação com o usuário, eficiente e com alto desempenho nas funcionalidades propostas.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Geral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-24"/>
            <a:ext cx="1543050" cy="3524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C92E-0C12-4706-B7EE-D394D8862554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Agilizar o processo de elaboração das avaliações;</a:t>
            </a:r>
          </a:p>
          <a:p>
            <a:endParaRPr lang="pt-BR" dirty="0" smtClean="0"/>
          </a:p>
          <a:p>
            <a:r>
              <a:rPr lang="pt-BR" dirty="0" smtClean="0"/>
              <a:t>Proporcionar a reutilização de questões e avaliações;</a:t>
            </a:r>
          </a:p>
          <a:p>
            <a:endParaRPr lang="pt-BR" dirty="0" smtClean="0"/>
          </a:p>
          <a:p>
            <a:r>
              <a:rPr lang="pt-BR" dirty="0" smtClean="0"/>
              <a:t>Sugerir o nível (grau de dificuldade) das questões e avaliações;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Específicos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3524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C92E-0C12-4706-B7EE-D394D8862554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Inclusão Digital</a:t>
            </a:r>
          </a:p>
          <a:p>
            <a:pPr lvl="1"/>
            <a:r>
              <a:rPr lang="pt-BR" dirty="0" smtClean="0"/>
              <a:t>Alfabetizar tecnologicamente as camadas mais pobres da população, abrindo novas oportunidades de acesso à educação e à cultura </a:t>
            </a:r>
            <a:r>
              <a:rPr lang="pt-BR" sz="1600" dirty="0" smtClean="0"/>
              <a:t>(ASSUMPÇÃO, 2003, p. 195)</a:t>
            </a:r>
            <a:r>
              <a:rPr lang="pt-BR" dirty="0" smtClean="0"/>
              <a:t>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As pessoas incluídas digitalmente não ganham só conhecimentos tecnológicos, como também conhecimentos para a vida em sociedade </a:t>
            </a:r>
            <a:r>
              <a:rPr lang="pt-BR" sz="1800" dirty="0" smtClean="0"/>
              <a:t>(NERI, 2003, p. 6).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Referencial Teórico </a:t>
            </a:r>
            <a:r>
              <a:rPr lang="pt-BR" sz="2400" dirty="0" smtClean="0"/>
              <a:t>(1/3)</a:t>
            </a:r>
            <a:endParaRPr lang="pt-BR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3524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C92E-0C12-4706-B7EE-D394D8862554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Avaliação da Aprendizagem</a:t>
            </a:r>
          </a:p>
          <a:p>
            <a:pPr lvl="1"/>
            <a:r>
              <a:rPr lang="pt-BR" dirty="0" smtClean="0"/>
              <a:t>É uma excelente oportunidade para que quem aprende ponha em prática seus conhecimentos e defenda suas idéias e saberes (</a:t>
            </a:r>
            <a:r>
              <a:rPr lang="pt-BR" sz="1800" dirty="0" smtClean="0"/>
              <a:t>MÉNDEZ, 2002, p. 29)</a:t>
            </a:r>
            <a:r>
              <a:rPr lang="pt-BR" dirty="0" smtClean="0"/>
              <a:t>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Utilizada pelos professores para efetuar análises reflexivas no sentido de avaliar a eficácia de seu desempenho;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As avaliações objetivas permitem a verificação de objetivos nos níveis de compreensão, interpretação, raciocínio dedutivo e indutivo (</a:t>
            </a:r>
            <a:r>
              <a:rPr lang="pt-BR" sz="1800" dirty="0" smtClean="0"/>
              <a:t>MELCHIOR,1999, p. 110</a:t>
            </a:r>
            <a:r>
              <a:rPr lang="pt-BR" dirty="0" smtClean="0"/>
              <a:t>).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Referencial Teórico </a:t>
            </a:r>
            <a:r>
              <a:rPr lang="pt-BR" sz="2400" dirty="0" smtClean="0"/>
              <a:t>(2/3)</a:t>
            </a:r>
            <a:endParaRPr lang="pt-BR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3524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C92E-0C12-4706-B7EE-D394D8862554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Fundição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2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241</TotalTime>
  <Words>763</Words>
  <Application>Microsoft Office PowerPoint</Application>
  <PresentationFormat>Apresentação na tela (4:3)</PresentationFormat>
  <Paragraphs>204</Paragraphs>
  <Slides>22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Concurso</vt:lpstr>
      <vt:lpstr>Proposta de um sistema especialista gerador de conteúdos voltados para a composição de avaliações</vt:lpstr>
      <vt:lpstr>Sumário</vt:lpstr>
      <vt:lpstr>Motivação</vt:lpstr>
      <vt:lpstr>Problema</vt:lpstr>
      <vt:lpstr>Hipótese</vt:lpstr>
      <vt:lpstr>Objetivo Geral</vt:lpstr>
      <vt:lpstr>Objetivos Específicos</vt:lpstr>
      <vt:lpstr>Referencial Teórico (1/3)</vt:lpstr>
      <vt:lpstr>Referencial Teórico (2/3)</vt:lpstr>
      <vt:lpstr>Referencial Teórico (3/3)</vt:lpstr>
      <vt:lpstr>Proposta</vt:lpstr>
      <vt:lpstr>Análise do Sistema (1/5)</vt:lpstr>
      <vt:lpstr>Análise do Sistema (2/5)</vt:lpstr>
      <vt:lpstr>Análise do Sistema (3/5)</vt:lpstr>
      <vt:lpstr>Análise do Sistema (4/5)</vt:lpstr>
      <vt:lpstr>Análise do Sistema (5/5)</vt:lpstr>
      <vt:lpstr>Projeto do Sistema (1/4)</vt:lpstr>
      <vt:lpstr>Projeto do Sistema (2/4)</vt:lpstr>
      <vt:lpstr>Projeto do Sistema (3/4)</vt:lpstr>
      <vt:lpstr>Projeto do Sistema (4/4)</vt:lpstr>
      <vt:lpstr>Conclusão</vt:lpstr>
      <vt:lpstr>Dúvidas?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Especialista de Nivelamento  e Auxílio ao Processo Avaliativo</dc:title>
  <dc:creator>Joao Marcos</dc:creator>
  <cp:lastModifiedBy>Joao Marcos</cp:lastModifiedBy>
  <cp:revision>44</cp:revision>
  <dcterms:created xsi:type="dcterms:W3CDTF">2010-06-23T02:05:06Z</dcterms:created>
  <dcterms:modified xsi:type="dcterms:W3CDTF">2010-06-26T02:14:49Z</dcterms:modified>
</cp:coreProperties>
</file>